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7">
  <p:sldMasterIdLst>
    <p:sldMasterId id="2147484019" r:id="rId1"/>
  </p:sldMasterIdLst>
  <p:notesMasterIdLst>
    <p:notesMasterId r:id="rId41"/>
  </p:notesMasterIdLst>
  <p:handoutMasterIdLst>
    <p:handoutMasterId r:id="rId42"/>
  </p:handoutMasterIdLst>
  <p:sldIdLst>
    <p:sldId id="1258" r:id="rId2"/>
    <p:sldId id="1711" r:id="rId3"/>
    <p:sldId id="1727" r:id="rId4"/>
    <p:sldId id="1726" r:id="rId5"/>
    <p:sldId id="1730" r:id="rId6"/>
    <p:sldId id="1729" r:id="rId7"/>
    <p:sldId id="1712" r:id="rId8"/>
    <p:sldId id="1717" r:id="rId9"/>
    <p:sldId id="1718" r:id="rId10"/>
    <p:sldId id="1714" r:id="rId11"/>
    <p:sldId id="1720" r:id="rId12"/>
    <p:sldId id="1731" r:id="rId13"/>
    <p:sldId id="1715" r:id="rId14"/>
    <p:sldId id="1796" r:id="rId15"/>
    <p:sldId id="1737" r:id="rId16"/>
    <p:sldId id="1739" r:id="rId17"/>
    <p:sldId id="1775" r:id="rId18"/>
    <p:sldId id="1745" r:id="rId19"/>
    <p:sldId id="1746" r:id="rId20"/>
    <p:sldId id="1792" r:id="rId21"/>
    <p:sldId id="1791" r:id="rId22"/>
    <p:sldId id="1750" r:id="rId23"/>
    <p:sldId id="1756" r:id="rId24"/>
    <p:sldId id="1757" r:id="rId25"/>
    <p:sldId id="1749" r:id="rId26"/>
    <p:sldId id="1755" r:id="rId27"/>
    <p:sldId id="1758" r:id="rId28"/>
    <p:sldId id="1759" r:id="rId29"/>
    <p:sldId id="1767" r:id="rId30"/>
    <p:sldId id="1768" r:id="rId31"/>
    <p:sldId id="1769" r:id="rId32"/>
    <p:sldId id="1770" r:id="rId33"/>
    <p:sldId id="1760" r:id="rId34"/>
    <p:sldId id="1761" r:id="rId35"/>
    <p:sldId id="1762" r:id="rId36"/>
    <p:sldId id="1763" r:id="rId37"/>
    <p:sldId id="1764" r:id="rId38"/>
    <p:sldId id="1765" r:id="rId39"/>
    <p:sldId id="1766" r:id="rId40"/>
  </p:sldIdLst>
  <p:sldSz cx="12195175"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346" userDrawn="1">
          <p15:clr>
            <a:srgbClr val="A4A3A4"/>
          </p15:clr>
        </p15:guide>
        <p15:guide id="2" orient="horz" pos="754">
          <p15:clr>
            <a:srgbClr val="A4A3A4"/>
          </p15:clr>
        </p15:guide>
        <p15:guide id="3" orient="horz" pos="958">
          <p15:clr>
            <a:srgbClr val="A4A3A4"/>
          </p15:clr>
        </p15:guide>
        <p15:guide id="4" orient="horz" pos="3747">
          <p15:clr>
            <a:srgbClr val="A4A3A4"/>
          </p15:clr>
        </p15:guide>
        <p15:guide id="5" pos="7129">
          <p15:clr>
            <a:srgbClr val="A4A3A4"/>
          </p15:clr>
        </p15:guide>
        <p15:guide id="6" pos="64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00152170" initials="wayne" lastIdx="1" clrIdx="0"/>
  <p:cmAuthor id="1" name="x00108408" initials="x"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00B0F0"/>
    <a:srgbClr val="D9D9D9"/>
    <a:srgbClr val="E9E9E7"/>
    <a:srgbClr val="0931DD"/>
    <a:srgbClr val="0E13E2"/>
    <a:srgbClr val="5CB6DE"/>
    <a:srgbClr val="0000CC"/>
    <a:srgbClr val="996633"/>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08" autoAdjust="0"/>
    <p:restoredTop sz="81905" autoAdjust="0"/>
  </p:normalViewPr>
  <p:slideViewPr>
    <p:cSldViewPr snapToGrid="0" showGuides="1">
      <p:cViewPr varScale="1">
        <p:scale>
          <a:sx n="104" d="100"/>
          <a:sy n="104" d="100"/>
        </p:scale>
        <p:origin x="1368" y="192"/>
      </p:cViewPr>
      <p:guideLst>
        <p:guide orient="horz" pos="346"/>
        <p:guide orient="horz" pos="754"/>
        <p:guide orient="horz" pos="958"/>
        <p:guide orient="horz" pos="3747"/>
        <p:guide pos="7129"/>
        <p:guide pos="643"/>
      </p:guideLst>
    </p:cSldViewPr>
  </p:slideViewPr>
  <p:outlineViewPr>
    <p:cViewPr>
      <p:scale>
        <a:sx n="33" d="100"/>
        <a:sy n="33" d="100"/>
      </p:scale>
      <p:origin x="0" y="6486"/>
    </p:cViewPr>
  </p:outlineViewPr>
  <p:notesTextViewPr>
    <p:cViewPr>
      <p:scale>
        <a:sx n="75" d="100"/>
        <a:sy n="75" d="100"/>
      </p:scale>
      <p:origin x="0" y="0"/>
    </p:cViewPr>
  </p:notesTextViewPr>
  <p:sorterViewPr>
    <p:cViewPr>
      <p:scale>
        <a:sx n="40" d="100"/>
        <a:sy n="40" d="100"/>
      </p:scale>
      <p:origin x="0" y="0"/>
    </p:cViewPr>
  </p:sorterViewPr>
  <p:notesViewPr>
    <p:cSldViewPr snapToGrid="0" showGuides="1">
      <p:cViewPr varScale="1">
        <p:scale>
          <a:sx n="82" d="100"/>
          <a:sy n="82" d="100"/>
        </p:scale>
        <p:origin x="395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D:\&#20998;&#26512;&#24072;\Gartner\2019Q4\Storage_Marketshare_Country_2019Q4\Storage_Marketshare_Country_2019Q4.XLSM"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rgbClr val="F8B53C"/>
              </a:solidFill>
              <a:ln w="25400">
                <a:solidFill>
                  <a:schemeClr val="lt1"/>
                </a:solidFill>
              </a:ln>
              <a:effectLst/>
              <a:sp3d contourW="25400">
                <a:contourClr>
                  <a:schemeClr val="lt1"/>
                </a:contourClr>
              </a:sp3d>
            </c:spPr>
            <c:extLst>
              <c:ext xmlns:c16="http://schemas.microsoft.com/office/drawing/2014/chart" uri="{C3380CC4-5D6E-409C-BE32-E72D297353CC}">
                <c16:uniqueId val="{00000001-202F-2041-A7C9-CA46B759CDAB}"/>
              </c:ext>
            </c:extLst>
          </c:dPt>
          <c:dPt>
            <c:idx val="1"/>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3-202F-2041-A7C9-CA46B759CDAB}"/>
              </c:ext>
            </c:extLst>
          </c:dPt>
          <c:dPt>
            <c:idx val="2"/>
            <c:bubble3D val="0"/>
            <c:spPr>
              <a:solidFill>
                <a:schemeClr val="tx1"/>
              </a:solidFill>
              <a:ln w="25400">
                <a:solidFill>
                  <a:schemeClr val="lt1"/>
                </a:solidFill>
              </a:ln>
              <a:effectLst/>
              <a:sp3d contourW="25400">
                <a:contourClr>
                  <a:schemeClr val="lt1"/>
                </a:contourClr>
              </a:sp3d>
            </c:spPr>
            <c:extLst>
              <c:ext xmlns:c16="http://schemas.microsoft.com/office/drawing/2014/chart" uri="{C3380CC4-5D6E-409C-BE32-E72D297353CC}">
                <c16:uniqueId val="{00000005-202F-2041-A7C9-CA46B759CDAB}"/>
              </c:ext>
            </c:extLst>
          </c:dPt>
          <c:dLbls>
            <c:dLbl>
              <c:idx val="0"/>
              <c:layout>
                <c:manualLayout>
                  <c:x val="9.7873314564063136E-3"/>
                  <c:y val="-0.39330930710428369"/>
                </c:manualLayout>
              </c:layout>
              <c:tx>
                <c:rich>
                  <a:bodyPr rot="0" spcFirstLastPara="1" vertOverflow="ellipsis" vert="horz" wrap="square" lIns="38100" tIns="19050" rIns="38100" bIns="19050" anchor="ctr" anchorCtr="1">
                    <a:noAutofit/>
                  </a:bodyPr>
                  <a:lstStyle/>
                  <a:p>
                    <a:pPr>
                      <a:defRPr sz="1800" b="1" i="0" u="none" strike="noStrike" kern="1200" baseline="0">
                        <a:solidFill>
                          <a:schemeClr val="bg1"/>
                        </a:solidFill>
                        <a:latin typeface="+mn-lt"/>
                        <a:ea typeface="+mn-ea"/>
                        <a:cs typeface="+mn-cs"/>
                      </a:defRPr>
                    </a:pPr>
                    <a:r>
                      <a:rPr lang="en-US" altLang="zh-CN" sz="1800" b="1" dirty="0">
                        <a:solidFill>
                          <a:schemeClr val="bg1"/>
                        </a:solidFill>
                        <a:latin typeface="Arial" panose="020B0604020202020204" pitchFamily="34" charset="0"/>
                        <a:cs typeface="Arial" panose="020B0604020202020204" pitchFamily="34" charset="0"/>
                      </a:rPr>
                      <a:t>xx SOCs</a:t>
                    </a:r>
                  </a:p>
                  <a:p>
                    <a:pPr>
                      <a:defRPr sz="1800" b="1">
                        <a:solidFill>
                          <a:schemeClr val="bg1"/>
                        </a:solidFill>
                      </a:defRPr>
                    </a:pPr>
                    <a:r>
                      <a:rPr lang="en-US" altLang="zh-CN" sz="1800" b="1" dirty="0">
                        <a:solidFill>
                          <a:schemeClr val="bg1"/>
                        </a:solidFill>
                        <a:latin typeface="Arial" panose="020B0604020202020204" pitchFamily="34" charset="0"/>
                        <a:cs typeface="Arial" panose="020B0604020202020204" pitchFamily="34" charset="0"/>
                      </a:rPr>
                      <a:t>100%</a:t>
                    </a:r>
                    <a:r>
                      <a:rPr lang="en-US" altLang="zh-CN" sz="1800" b="1" baseline="0" dirty="0">
                        <a:solidFill>
                          <a:schemeClr val="bg1"/>
                        </a:solidFill>
                        <a:latin typeface="Arial" panose="020B0604020202020204" pitchFamily="34" charset="0"/>
                        <a:cs typeface="Arial" panose="020B0604020202020204" pitchFamily="34" charset="0"/>
                      </a:rPr>
                      <a:t> Full Compliant</a:t>
                    </a:r>
                  </a:p>
                </c:rich>
              </c:tx>
              <c:spPr>
                <a:noFill/>
                <a:ln>
                  <a:noFill/>
                </a:ln>
                <a:effectLst/>
              </c:spPr>
              <c:txPr>
                <a:bodyPr rot="0" spcFirstLastPara="1" vertOverflow="ellipsis" vert="horz" wrap="square" lIns="38100" tIns="19050" rIns="38100" bIns="19050" anchor="ctr" anchorCtr="1">
                  <a:noAutofit/>
                </a:bodyPr>
                <a:lstStyle/>
                <a:p>
                  <a:pPr>
                    <a:defRPr sz="1800" b="1"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60195899584064538"/>
                      <c:h val="0.23379618789659981"/>
                    </c:manualLayout>
                  </c15:layout>
                  <c15:showDataLabelsRange val="0"/>
                </c:ext>
                <c:ext xmlns:c16="http://schemas.microsoft.com/office/drawing/2014/chart" uri="{C3380CC4-5D6E-409C-BE32-E72D297353CC}">
                  <c16:uniqueId val="{00000001-202F-2041-A7C9-CA46B759CDAB}"/>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Sheet2!$B$4:$B$6</c:f>
              <c:strCache>
                <c:ptCount val="3"/>
                <c:pt idx="0">
                  <c:v>Full Compliant</c:v>
                </c:pt>
                <c:pt idx="1">
                  <c:v>Partial Compliant</c:v>
                </c:pt>
                <c:pt idx="2">
                  <c:v>Not Compliant</c:v>
                </c:pt>
              </c:strCache>
            </c:strRef>
          </c:cat>
          <c:val>
            <c:numRef>
              <c:f>Sheet2!$C$4:$C$6</c:f>
              <c:numCache>
                <c:formatCode>General</c:formatCode>
                <c:ptCount val="3"/>
                <c:pt idx="0">
                  <c:v>124</c:v>
                </c:pt>
                <c:pt idx="1">
                  <c:v>0</c:v>
                </c:pt>
                <c:pt idx="2">
                  <c:v>0</c:v>
                </c:pt>
              </c:numCache>
            </c:numRef>
          </c:val>
          <c:extLst>
            <c:ext xmlns:c16="http://schemas.microsoft.com/office/drawing/2014/chart" uri="{C3380CC4-5D6E-409C-BE32-E72D297353CC}">
              <c16:uniqueId val="{00000006-202F-2041-A7C9-CA46B759CDAB}"/>
            </c:ext>
          </c:extLst>
        </c:ser>
        <c:dLbls>
          <c:showLegendKey val="0"/>
          <c:showVal val="0"/>
          <c:showCatName val="0"/>
          <c:showSerName val="0"/>
          <c:showPercent val="0"/>
          <c:showBubbleSize val="0"/>
          <c:showLeaderLines val="1"/>
        </c:dLbls>
      </c:pie3DChart>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ayout>
        <c:manualLayout>
          <c:xMode val="edge"/>
          <c:yMode val="edge"/>
          <c:x val="0.50948339692156219"/>
          <c:y val="0.75057810859355489"/>
          <c:w val="0.41033538655158591"/>
          <c:h val="0.2494218431029454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Sheet2!$B$1</c:f>
              <c:strCache>
                <c:ptCount val="1"/>
                <c:pt idx="0">
                  <c:v>YoY</c:v>
                </c:pt>
              </c:strCache>
            </c:strRef>
          </c:tx>
          <c:spPr>
            <a:solidFill>
              <a:srgbClr val="00B0F0"/>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8616-ED4C-815E-21F7AD899CA7}"/>
              </c:ext>
            </c:extLst>
          </c:dPt>
          <c:dLbls>
            <c:dLbl>
              <c:idx val="4"/>
              <c:layout>
                <c:manualLayout>
                  <c:x val="2.9902567076520196E-3"/>
                  <c:y val="-7.25293270239798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616-ED4C-815E-21F7AD899CA7}"/>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Sheet2!$A$2:$A$10</c:f>
              <c:strCache>
                <c:ptCount val="9"/>
                <c:pt idx="0">
                  <c:v>Huawei</c:v>
                </c:pt>
                <c:pt idx="1">
                  <c:v>Pure Storage</c:v>
                </c:pt>
                <c:pt idx="2">
                  <c:v>HPE</c:v>
                </c:pt>
                <c:pt idx="3">
                  <c:v>Hitachi</c:v>
                </c:pt>
                <c:pt idx="4">
                  <c:v>Dell EMC</c:v>
                </c:pt>
                <c:pt idx="5">
                  <c:v>IBM</c:v>
                </c:pt>
                <c:pt idx="6">
                  <c:v>Fujitsu</c:v>
                </c:pt>
                <c:pt idx="7">
                  <c:v>NetApp</c:v>
                </c:pt>
                <c:pt idx="8">
                  <c:v>Oracle</c:v>
                </c:pt>
              </c:strCache>
            </c:strRef>
          </c:cat>
          <c:val>
            <c:numRef>
              <c:f>Sheet2!$B$2:$B$10</c:f>
              <c:numCache>
                <c:formatCode>0%</c:formatCode>
                <c:ptCount val="9"/>
                <c:pt idx="0">
                  <c:v>0.31023094233063414</c:v>
                </c:pt>
                <c:pt idx="1">
                  <c:v>0.1863777655515759</c:v>
                </c:pt>
                <c:pt idx="2">
                  <c:v>3.0386744941718613E-2</c:v>
                </c:pt>
                <c:pt idx="3">
                  <c:v>1.4699013440167573E-2</c:v>
                </c:pt>
                <c:pt idx="4">
                  <c:v>-6.8502028669493925E-2</c:v>
                </c:pt>
                <c:pt idx="5">
                  <c:v>-7.8305709107869853E-2</c:v>
                </c:pt>
                <c:pt idx="6">
                  <c:v>-0.12876462386311377</c:v>
                </c:pt>
                <c:pt idx="7">
                  <c:v>-0.15485650369504153</c:v>
                </c:pt>
                <c:pt idx="8">
                  <c:v>-0.19537226685782588</c:v>
                </c:pt>
              </c:numCache>
            </c:numRef>
          </c:val>
          <c:extLst>
            <c:ext xmlns:c16="http://schemas.microsoft.com/office/drawing/2014/chart" uri="{C3380CC4-5D6E-409C-BE32-E72D297353CC}">
              <c16:uniqueId val="{00000003-8616-ED4C-815E-21F7AD899CA7}"/>
            </c:ext>
          </c:extLst>
        </c:ser>
        <c:dLbls>
          <c:showLegendKey val="0"/>
          <c:showVal val="0"/>
          <c:showCatName val="0"/>
          <c:showSerName val="0"/>
          <c:showPercent val="0"/>
          <c:showBubbleSize val="0"/>
        </c:dLbls>
        <c:gapWidth val="219"/>
        <c:overlap val="-27"/>
        <c:axId val="-451443008"/>
        <c:axId val="-451429408"/>
      </c:barChart>
      <c:catAx>
        <c:axId val="-45144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51429408"/>
        <c:crosses val="autoZero"/>
        <c:auto val="1"/>
        <c:lblAlgn val="ctr"/>
        <c:lblOffset val="100"/>
        <c:noMultiLvlLbl val="0"/>
      </c:catAx>
      <c:valAx>
        <c:axId val="-451429408"/>
        <c:scaling>
          <c:orientation val="minMax"/>
        </c:scaling>
        <c:delete val="0"/>
        <c:axPos val="l"/>
        <c:majorGridlines>
          <c:spPr>
            <a:ln w="9525" cap="flat" cmpd="sng" algn="ctr">
              <a:solidFill>
                <a:schemeClr val="bg1">
                  <a:lumMod val="95000"/>
                  <a:alpha val="9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51443008"/>
        <c:crosses val="autoZero"/>
        <c:crossBetween val="between"/>
      </c:valAx>
      <c:spPr>
        <a:noFill/>
        <a:ln>
          <a:noFill/>
        </a:ln>
        <a:effectLst/>
      </c:spPr>
    </c:plotArea>
    <c:plotVisOnly val="1"/>
    <c:dispBlanksAs val="gap"/>
    <c:showDLblsOverMax val="0"/>
  </c:chart>
  <c:spPr>
    <a:noFill/>
    <a:ln>
      <a:noFill/>
    </a:ln>
    <a:effectLst/>
  </c:spPr>
  <c:txPr>
    <a:bodyPr/>
    <a:lstStyle/>
    <a:p>
      <a:pPr>
        <a:defRPr sz="900">
          <a:solidFill>
            <a:schemeClr val="bg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D7AFDBD2-14B2-407E-9579-856098389AE8}" type="datetimeFigureOut">
              <a:rPr lang="zh-CN" altLang="en-US"/>
              <a:pPr>
                <a:defRPr/>
              </a:pPr>
              <a:t>2020/10/6</a:t>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94D88BE0-6E7C-4D8E-90AA-6F94E9E74BC0}" type="slidenum">
              <a:rPr lang="zh-CN" altLang="en-US"/>
              <a:pPr>
                <a:defRPr/>
              </a:pPr>
              <a:t>‹#›</a:t>
            </a:fld>
            <a:endParaRPr lang="en-US" altLang="zh-CN"/>
          </a:p>
        </p:txBody>
      </p:sp>
    </p:spTree>
    <p:extLst>
      <p:ext uri="{BB962C8B-B14F-4D97-AF65-F5344CB8AC3E}">
        <p14:creationId xmlns:p14="http://schemas.microsoft.com/office/powerpoint/2010/main" val="3319601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C1075D-70FC-4CD8-939C-9B4836EE289F}" type="datetimeFigureOut">
              <a:rPr lang="zh-CN" altLang="en-US" smtClean="0"/>
              <a:pPr/>
              <a:t>2020/10/6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645424-9522-4F47-961C-36461304544D}" type="slidenum">
              <a:rPr lang="zh-CN" altLang="en-US" smtClean="0"/>
              <a:pPr/>
              <a:t>‹#›</a:t>
            </a:fld>
            <a:endParaRPr lang="zh-CN" altLang="en-US"/>
          </a:p>
        </p:txBody>
      </p:sp>
    </p:spTree>
    <p:extLst>
      <p:ext uri="{BB962C8B-B14F-4D97-AF65-F5344CB8AC3E}">
        <p14:creationId xmlns:p14="http://schemas.microsoft.com/office/powerpoint/2010/main" val="116267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9516F5B-93CA-4CC5-A9B1-08F2874B8131}" type="slidenum">
              <a:rPr lang="en-US" altLang="zh-CN" smtClean="0"/>
              <a:pPr>
                <a:defRPr/>
              </a:pPr>
              <a:t>1</a:t>
            </a:fld>
            <a:endParaRPr lang="en-US" altLang="zh-CN" dirty="0"/>
          </a:p>
        </p:txBody>
      </p:sp>
    </p:spTree>
    <p:extLst>
      <p:ext uri="{BB962C8B-B14F-4D97-AF65-F5344CB8AC3E}">
        <p14:creationId xmlns:p14="http://schemas.microsoft.com/office/powerpoint/2010/main" val="386100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标题</a:t>
            </a:r>
            <a:endParaRPr lang="en-US" altLang="zh-CN" dirty="0"/>
          </a:p>
          <a:p>
            <a:pPr marL="228600" indent="-228600">
              <a:buAutoNum type="arabicPeriod"/>
            </a:pPr>
            <a:r>
              <a:rPr lang="zh-CN" altLang="en-US" dirty="0"/>
              <a:t>改为</a:t>
            </a:r>
            <a:r>
              <a:rPr lang="en-US" altLang="zh-CN" dirty="0"/>
              <a:t>Project Scope and Huawei Understanding</a:t>
            </a:r>
          </a:p>
          <a:p>
            <a:pPr marL="228600" indent="-228600">
              <a:buAutoNum type="arabicPeriod"/>
            </a:pPr>
            <a:r>
              <a:rPr lang="en-US" altLang="zh-CN" dirty="0"/>
              <a:t>Huawei Solution</a:t>
            </a:r>
            <a:r>
              <a:rPr lang="zh-CN" altLang="en-US" dirty="0"/>
              <a:t>改为</a:t>
            </a:r>
            <a:r>
              <a:rPr lang="en-US" altLang="zh-CN" dirty="0"/>
              <a:t>What</a:t>
            </a:r>
            <a:r>
              <a:rPr lang="en-US" altLang="zh-CN" baseline="0" dirty="0"/>
              <a:t> Huawei could do</a:t>
            </a:r>
            <a:endParaRPr lang="en-US" altLang="zh-CN" dirty="0"/>
          </a:p>
          <a:p>
            <a:endParaRPr lang="en-US" dirty="0"/>
          </a:p>
        </p:txBody>
      </p:sp>
      <p:sp>
        <p:nvSpPr>
          <p:cNvPr id="4" name="Slide Number Placeholder 3"/>
          <p:cNvSpPr>
            <a:spLocks noGrp="1"/>
          </p:cNvSpPr>
          <p:nvPr>
            <p:ph type="sldNum" sz="quarter" idx="10"/>
          </p:nvPr>
        </p:nvSpPr>
        <p:spPr/>
        <p:txBody>
          <a:bodyPr/>
          <a:lstStyle/>
          <a:p>
            <a:fld id="{0E645424-9522-4F47-961C-36461304544D}" type="slidenum">
              <a:rPr lang="zh-CN" altLang="en-US" smtClean="0"/>
              <a:pPr/>
              <a:t>13</a:t>
            </a:fld>
            <a:endParaRPr lang="zh-CN" altLang="en-US"/>
          </a:p>
        </p:txBody>
      </p:sp>
    </p:spTree>
    <p:extLst>
      <p:ext uri="{BB962C8B-B14F-4D97-AF65-F5344CB8AC3E}">
        <p14:creationId xmlns:p14="http://schemas.microsoft.com/office/powerpoint/2010/main" val="3855184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latin typeface="Microsoft YaHei" panose="020B0503020204020204" pitchFamily="34" charset="-122"/>
                <a:ea typeface="Microsoft YaHei" panose="020B0503020204020204" pitchFamily="34" charset="-122"/>
              </a:rPr>
              <a:t>2003 </a:t>
            </a:r>
            <a:r>
              <a:rPr lang="zh-CN" altLang="en-US" dirty="0">
                <a:latin typeface="Microsoft YaHei" panose="020B0503020204020204" pitchFamily="34" charset="-122"/>
                <a:ea typeface="Microsoft YaHei" panose="020B0503020204020204" pitchFamily="34" charset="-122"/>
              </a:rPr>
              <a:t>发布第一代光纤存储</a:t>
            </a:r>
            <a:r>
              <a:rPr lang="en-US" altLang="zh-CN" dirty="0">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a:p>
            <a:r>
              <a:rPr lang="en-US" altLang="zh-CN" dirty="0"/>
              <a:t>2006</a:t>
            </a:r>
            <a:r>
              <a:rPr lang="en-US" altLang="zh-CN" baseline="0" dirty="0"/>
              <a:t> </a:t>
            </a:r>
            <a:r>
              <a:rPr lang="zh-CN" altLang="en-US" baseline="0" dirty="0"/>
              <a:t>发布第一代自研</a:t>
            </a:r>
            <a:r>
              <a:rPr lang="en-US" altLang="zh-CN" baseline="0" dirty="0"/>
              <a:t>IP SAN</a:t>
            </a:r>
          </a:p>
          <a:p>
            <a:r>
              <a:rPr lang="en-US" altLang="zh-CN" baseline="0" dirty="0"/>
              <a:t>2007 </a:t>
            </a:r>
            <a:r>
              <a:rPr lang="zh-CN" altLang="en-US" baseline="0" dirty="0"/>
              <a:t>发布自研</a:t>
            </a:r>
            <a:r>
              <a:rPr lang="en-US" altLang="zh-CN" baseline="0" dirty="0"/>
              <a:t>FC SAN-S5000</a:t>
            </a:r>
          </a:p>
          <a:p>
            <a:r>
              <a:rPr lang="en-US" altLang="zh-CN" baseline="0" dirty="0"/>
              <a:t>2008 </a:t>
            </a:r>
            <a:r>
              <a:rPr lang="zh-CN" altLang="en-US" baseline="0" dirty="0"/>
              <a:t>发布云存储节点</a:t>
            </a:r>
            <a:r>
              <a:rPr lang="en-US" altLang="zh-CN" baseline="0" dirty="0"/>
              <a:t>T3000</a:t>
            </a:r>
          </a:p>
          <a:p>
            <a:r>
              <a:rPr lang="en-US" altLang="zh-CN" baseline="0" dirty="0"/>
              <a:t>2009 </a:t>
            </a:r>
            <a:r>
              <a:rPr lang="zh-CN" altLang="en-US" baseline="0" dirty="0"/>
              <a:t>发布第一代分布式</a:t>
            </a:r>
            <a:r>
              <a:rPr lang="en-US" altLang="zh-CN" baseline="0" dirty="0"/>
              <a:t>NAS</a:t>
            </a:r>
          </a:p>
          <a:p>
            <a:r>
              <a:rPr lang="en-US" altLang="zh-CN" baseline="0" dirty="0"/>
              <a:t>2011 </a:t>
            </a:r>
            <a:r>
              <a:rPr lang="zh-CN" altLang="en-US" baseline="0" dirty="0"/>
              <a:t>首款全固态存储</a:t>
            </a:r>
            <a:r>
              <a:rPr lang="en-US" altLang="zh-CN" baseline="0" dirty="0"/>
              <a:t>Dorado2100</a:t>
            </a:r>
          </a:p>
          <a:p>
            <a:r>
              <a:rPr lang="en-US" altLang="zh-CN" baseline="0" dirty="0"/>
              <a:t>2012 </a:t>
            </a:r>
            <a:r>
              <a:rPr lang="zh-CN" altLang="en-US" baseline="0" dirty="0"/>
              <a:t>发布</a:t>
            </a:r>
            <a:r>
              <a:rPr lang="en-US" altLang="zh-CN" baseline="0" dirty="0"/>
              <a:t>T</a:t>
            </a:r>
            <a:r>
              <a:rPr lang="zh-CN" altLang="en-US" baseline="0" dirty="0"/>
              <a:t>系列统一存储</a:t>
            </a:r>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1432309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dirty="0"/>
          </a:p>
          <a:p>
            <a:endParaRPr lang="en-US" altLang="zh-CN" dirty="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CADEABC-E1BE-4938-9E22-08F44FE2CD37}" type="slidenum">
              <a:rPr altLang="en-US" smtClean="0"/>
              <a:pPr/>
              <a:t>15</a:t>
            </a:fld>
            <a:endParaRPr lang="zh-CN" altLang="en-US"/>
          </a:p>
        </p:txBody>
      </p:sp>
    </p:spTree>
    <p:extLst>
      <p:ext uri="{BB962C8B-B14F-4D97-AF65-F5344CB8AC3E}">
        <p14:creationId xmlns:p14="http://schemas.microsoft.com/office/powerpoint/2010/main" val="314654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Our technical capabilities have also been widely recognized in the storage industry.</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Interop recognized OceanStor Dorado as one of the most competitive products in the storage field.</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ESG lab has verified our storage system's active-active capabilities, minimized latency, tolerance of failures of three SSDs, and deduplication and compression ratios.</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Our storage reliability has passed the resistance test for a magnitude-9.0 earthquake. The certification has been especially important in regions such as Argentina and Peru in Latin America.</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Why is earthquake reliability such an important feature of OceanStor Dorado? A KPN equipment room in the Netherlands used devices from multiple vendors. One day vibration alarms went off and affected the stability of the devices. In fact, the vibrations caused disk faults and knocked a large number of services offline. But the devices with OceanStor Dorado not only survived the vibrations, but continued running stably without problems. Unlike the products of other vendors, OceanStor Dorado provides stability when you need it the most.</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t>16</a:t>
            </a:fld>
            <a:endParaRPr lang="en-US" dirty="0">
              <a:latin typeface="Arial" panose="020B0604020202020204" pitchFamily="34" charset="0"/>
            </a:endParaRPr>
          </a:p>
        </p:txBody>
      </p:sp>
    </p:spTree>
    <p:extLst>
      <p:ext uri="{BB962C8B-B14F-4D97-AF65-F5344CB8AC3E}">
        <p14:creationId xmlns:p14="http://schemas.microsoft.com/office/powerpoint/2010/main" val="4133126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806450"/>
            <a:ext cx="6494463" cy="3652838"/>
          </a:xfrm>
        </p:spPr>
      </p:sp>
      <p:sp>
        <p:nvSpPr>
          <p:cNvPr id="3" name="Notes Placeholder 2"/>
          <p:cNvSpPr>
            <a:spLocks noGrp="1"/>
          </p:cNvSpPr>
          <p:nvPr>
            <p:ph type="body" idx="1"/>
          </p:nvPr>
        </p:nvSpPr>
        <p:spPr/>
        <p:txBody>
          <a:bodyPr>
            <a:normAutofit/>
          </a:bodyPr>
          <a:lstStyle/>
          <a:p>
            <a:r>
              <a:rPr lang="en-US" altLang="zh-CN" sz="1200" kern="1200" dirty="0">
                <a:solidFill>
                  <a:schemeClr val="tx1"/>
                </a:solidFill>
                <a:effectLst/>
                <a:latin typeface="Arial" panose="020B0604020202020204" pitchFamily="34" charset="0"/>
                <a:ea typeface="微软雅黑" pitchFamily="34" charset="-122"/>
                <a:cs typeface="Arial" panose="020B0604020202020204" pitchFamily="34" charset="0"/>
              </a:rPr>
              <a:t>OceanStor V5 series is the latest generation of Huawei hybrid flash storage systems that is customized for excellent data services for enterprise-class applications. Here we have the OceanStor V5 portfolio and its major specifications.</a:t>
            </a:r>
            <a:endParaRPr lang="zh-CN" altLang="zh-CN" sz="1200" kern="1200" dirty="0">
              <a:solidFill>
                <a:schemeClr val="tx1"/>
              </a:solidFill>
              <a:effectLst/>
              <a:latin typeface="Arial" panose="020B0604020202020204" pitchFamily="34" charset="0"/>
              <a:ea typeface="微软雅黑" pitchFamily="34" charset="-122"/>
              <a:cs typeface="Arial" panose="020B0604020202020204" pitchFamily="34" charset="0"/>
            </a:endParaRPr>
          </a:p>
          <a:p>
            <a:r>
              <a:rPr lang="en-US" altLang="zh-CN" sz="1200" kern="1200" dirty="0">
                <a:solidFill>
                  <a:schemeClr val="tx1"/>
                </a:solidFill>
                <a:effectLst/>
                <a:latin typeface="Arial" panose="020B0604020202020204" pitchFamily="34" charset="0"/>
                <a:ea typeface="微软雅黑" pitchFamily="34" charset="-122"/>
                <a:cs typeface="Arial" panose="020B0604020202020204" pitchFamily="34" charset="0"/>
              </a:rPr>
              <a:t>Please note that the information on this slide is for reference only. If you want to know more about Huawei all flash storage, refer to the </a:t>
            </a:r>
            <a:r>
              <a:rPr lang="en-US" altLang="zh-CN" sz="1200" i="1" kern="1200" dirty="0">
                <a:solidFill>
                  <a:schemeClr val="tx1"/>
                </a:solidFill>
                <a:effectLst/>
                <a:latin typeface="Arial" panose="020B0604020202020204" pitchFamily="34" charset="0"/>
                <a:ea typeface="微软雅黑" pitchFamily="34" charset="-122"/>
                <a:cs typeface="Arial" panose="020B0604020202020204" pitchFamily="34" charset="0"/>
              </a:rPr>
              <a:t>Huawei OceanStor Dorado V6 All-Flash Storage Systems Technical Deep Dive</a:t>
            </a:r>
            <a:r>
              <a:rPr lang="en-US" altLang="zh-CN" sz="1200" kern="1200" dirty="0">
                <a:solidFill>
                  <a:schemeClr val="tx1"/>
                </a:solidFill>
                <a:effectLst/>
                <a:latin typeface="Arial" panose="020B0604020202020204" pitchFamily="34" charset="0"/>
                <a:ea typeface="微软雅黑" pitchFamily="34" charset="-122"/>
                <a:cs typeface="Arial" panose="020B0604020202020204" pitchFamily="34" charset="0"/>
              </a:rPr>
              <a:t>. Now, let's continue our discussion on the V5 series.</a:t>
            </a:r>
            <a:endParaRPr lang="en-US" b="0" dirty="0">
              <a:solidFill>
                <a:schemeClr val="accent2"/>
              </a:solidFill>
              <a:latin typeface="Arial" panose="020B0604020202020204" pitchFamily="34" charset="0"/>
              <a:cs typeface="HP Simplified" pitchFamily="34" charset="0"/>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Arial" panose="020B0604020202020204" pitchFamily="34" charset="0"/>
              </a:rPr>
              <a:pPr/>
              <a:t>18</a:t>
            </a:fld>
            <a:endParaRPr lang="en-GB" dirty="0">
              <a:solidFill>
                <a:prstClr val="black"/>
              </a:solidFill>
              <a:latin typeface="Arial" panose="020B0604020202020204" pitchFamily="34" charset="0"/>
            </a:endParaRPr>
          </a:p>
        </p:txBody>
      </p:sp>
    </p:spTree>
    <p:extLst>
      <p:ext uri="{BB962C8B-B14F-4D97-AF65-F5344CB8AC3E}">
        <p14:creationId xmlns:p14="http://schemas.microsoft.com/office/powerpoint/2010/main" val="4053629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b="1" dirty="0"/>
              <a:t>讲解要点：</a:t>
            </a:r>
            <a:endParaRPr lang="en-US" altLang="zh-CN" b="1" dirty="0"/>
          </a:p>
          <a:p>
            <a:endParaRPr lang="en-US" altLang="zh-CN" dirty="0"/>
          </a:p>
          <a:p>
            <a:r>
              <a:rPr lang="zh-CN" altLang="zh-CN" sz="1600" kern="1200" dirty="0">
                <a:solidFill>
                  <a:schemeClr val="tx1"/>
                </a:solidFill>
                <a:effectLst/>
                <a:latin typeface="+mn-lt"/>
                <a:ea typeface="+mn-ea"/>
                <a:cs typeface="+mn-cs"/>
              </a:rPr>
              <a:t>今年，面向海量数据场景我们推出了</a:t>
            </a:r>
            <a:r>
              <a:rPr lang="en-US" altLang="zh-CN" sz="1600" kern="1200" dirty="0">
                <a:solidFill>
                  <a:schemeClr val="tx1"/>
                </a:solidFill>
                <a:effectLst/>
                <a:latin typeface="+mn-lt"/>
                <a:ea typeface="+mn-ea"/>
                <a:cs typeface="+mn-cs"/>
              </a:rPr>
              <a:t>OceanStor</a:t>
            </a:r>
            <a:r>
              <a:rPr lang="zh-CN" altLang="zh-CN" sz="1600" kern="1200" dirty="0">
                <a:solidFill>
                  <a:schemeClr val="tx1"/>
                </a:solidFill>
                <a:effectLst/>
                <a:latin typeface="+mn-lt"/>
                <a:ea typeface="+mn-ea"/>
                <a:cs typeface="+mn-cs"/>
              </a:rPr>
              <a:t>存储</a:t>
            </a:r>
            <a:r>
              <a:rPr lang="en-US" altLang="zh-CN" sz="1600" kern="1200" dirty="0">
                <a:solidFill>
                  <a:schemeClr val="tx1"/>
                </a:solidFill>
                <a:effectLst/>
                <a:latin typeface="+mn-lt"/>
                <a:ea typeface="+mn-ea"/>
                <a:cs typeface="+mn-cs"/>
              </a:rPr>
              <a:t>Pacific</a:t>
            </a:r>
            <a:r>
              <a:rPr lang="zh-CN" altLang="zh-CN" sz="1600" kern="1200" dirty="0">
                <a:solidFill>
                  <a:schemeClr val="tx1"/>
                </a:solidFill>
                <a:effectLst/>
                <a:latin typeface="+mn-lt"/>
                <a:ea typeface="+mn-ea"/>
                <a:cs typeface="+mn-cs"/>
              </a:rPr>
              <a:t>系列：</a:t>
            </a:r>
          </a:p>
          <a:p>
            <a:r>
              <a:rPr lang="en-US" altLang="zh-CN" sz="1600" kern="1200" dirty="0">
                <a:solidFill>
                  <a:schemeClr val="tx1"/>
                </a:solidFill>
                <a:effectLst/>
                <a:latin typeface="+mn-lt"/>
                <a:ea typeface="+mn-ea"/>
                <a:cs typeface="+mn-cs"/>
              </a:rPr>
              <a:t>1</a:t>
            </a:r>
            <a:r>
              <a:rPr lang="zh-CN" altLang="zh-CN" sz="1600" kern="1200" dirty="0">
                <a:solidFill>
                  <a:schemeClr val="tx1"/>
                </a:solidFill>
                <a:effectLst/>
                <a:latin typeface="+mn-lt"/>
                <a:ea typeface="+mn-ea"/>
                <a:cs typeface="+mn-cs"/>
              </a:rPr>
              <a:t>、硬件层面：我们打造面向不同应用场景的专属硬件，匹配用户的多样化需求，实现硬件领先</a:t>
            </a:r>
          </a:p>
          <a:p>
            <a:r>
              <a:rPr lang="en-US" altLang="zh-CN" sz="1600" kern="1200" dirty="0">
                <a:solidFill>
                  <a:schemeClr val="tx1"/>
                </a:solidFill>
                <a:effectLst/>
                <a:latin typeface="+mn-lt"/>
                <a:ea typeface="+mn-ea"/>
                <a:cs typeface="+mn-cs"/>
              </a:rPr>
              <a:t>2</a:t>
            </a:r>
            <a:r>
              <a:rPr lang="zh-CN" altLang="zh-CN" sz="1600" kern="1200" dirty="0">
                <a:solidFill>
                  <a:schemeClr val="tx1"/>
                </a:solidFill>
                <a:effectLst/>
                <a:latin typeface="+mn-lt"/>
                <a:ea typeface="+mn-ea"/>
                <a:cs typeface="+mn-cs"/>
              </a:rPr>
              <a:t>、软件层面：提供块、对象、大数据及文件四种存储协议，通过一套架构满足多样性数据的存储要求</a:t>
            </a:r>
          </a:p>
          <a:p>
            <a:r>
              <a:rPr lang="en-US" altLang="zh-CN" sz="1600" kern="1200" dirty="0">
                <a:solidFill>
                  <a:schemeClr val="tx1"/>
                </a:solidFill>
                <a:effectLst/>
                <a:latin typeface="+mn-lt"/>
                <a:ea typeface="+mn-ea"/>
                <a:cs typeface="+mn-cs"/>
              </a:rPr>
              <a:t>3</a:t>
            </a:r>
            <a:r>
              <a:rPr lang="zh-CN" altLang="zh-CN" sz="1600" kern="1200" dirty="0">
                <a:solidFill>
                  <a:schemeClr val="tx1"/>
                </a:solidFill>
                <a:effectLst/>
                <a:latin typeface="+mn-lt"/>
                <a:ea typeface="+mn-ea"/>
                <a:cs typeface="+mn-cs"/>
              </a:rPr>
              <a:t>、方案层面：面向不同场景、不同行业的五大水平，实现产品与解决方案领先</a:t>
            </a:r>
          </a:p>
          <a:p>
            <a:r>
              <a:rPr lang="zh-CN" altLang="zh-CN" sz="1600" kern="1200" dirty="0">
                <a:solidFill>
                  <a:schemeClr val="tx1"/>
                </a:solidFill>
                <a:effectLst/>
                <a:latin typeface="+mn-lt"/>
                <a:ea typeface="+mn-ea"/>
                <a:cs typeface="+mn-cs"/>
              </a:rPr>
              <a:t>我们希望基于华为在硬件、软件、方案等方面的积累构筑全栈的能力，打造更高效、更经济和更可靠的海量存储，成为海量数据的安心之选。</a:t>
            </a: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19</a:t>
            </a:fld>
            <a:endParaRPr lang="en-US"/>
          </a:p>
        </p:txBody>
      </p:sp>
    </p:spTree>
    <p:extLst>
      <p:ext uri="{BB962C8B-B14F-4D97-AF65-F5344CB8AC3E}">
        <p14:creationId xmlns:p14="http://schemas.microsoft.com/office/powerpoint/2010/main" val="625816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b="1" dirty="0"/>
              <a:t>讲解要点：</a:t>
            </a:r>
            <a:endParaRPr lang="en-US" altLang="zh-CN" b="1" dirty="0"/>
          </a:p>
          <a:p>
            <a:endParaRPr lang="en-US" altLang="zh-CN" dirty="0"/>
          </a:p>
          <a:p>
            <a:r>
              <a:rPr lang="zh-CN" altLang="zh-CN" sz="1600" kern="1200" dirty="0">
                <a:solidFill>
                  <a:schemeClr val="tx1"/>
                </a:solidFill>
                <a:effectLst/>
                <a:latin typeface="+mn-lt"/>
                <a:ea typeface="+mn-ea"/>
                <a:cs typeface="+mn-cs"/>
              </a:rPr>
              <a:t>今年，面向海量数据场景我们推出了</a:t>
            </a:r>
            <a:r>
              <a:rPr lang="en-US" altLang="zh-CN" sz="1600" kern="1200" dirty="0">
                <a:solidFill>
                  <a:schemeClr val="tx1"/>
                </a:solidFill>
                <a:effectLst/>
                <a:latin typeface="+mn-lt"/>
                <a:ea typeface="+mn-ea"/>
                <a:cs typeface="+mn-cs"/>
              </a:rPr>
              <a:t>OceanStor</a:t>
            </a:r>
            <a:r>
              <a:rPr lang="zh-CN" altLang="zh-CN" sz="1600" kern="1200" dirty="0">
                <a:solidFill>
                  <a:schemeClr val="tx1"/>
                </a:solidFill>
                <a:effectLst/>
                <a:latin typeface="+mn-lt"/>
                <a:ea typeface="+mn-ea"/>
                <a:cs typeface="+mn-cs"/>
              </a:rPr>
              <a:t>存储</a:t>
            </a:r>
            <a:r>
              <a:rPr lang="en-US" altLang="zh-CN" sz="1600" kern="1200" dirty="0">
                <a:solidFill>
                  <a:schemeClr val="tx1"/>
                </a:solidFill>
                <a:effectLst/>
                <a:latin typeface="+mn-lt"/>
                <a:ea typeface="+mn-ea"/>
                <a:cs typeface="+mn-cs"/>
              </a:rPr>
              <a:t>Pacific</a:t>
            </a:r>
            <a:r>
              <a:rPr lang="zh-CN" altLang="zh-CN" sz="1600" kern="1200" dirty="0">
                <a:solidFill>
                  <a:schemeClr val="tx1"/>
                </a:solidFill>
                <a:effectLst/>
                <a:latin typeface="+mn-lt"/>
                <a:ea typeface="+mn-ea"/>
                <a:cs typeface="+mn-cs"/>
              </a:rPr>
              <a:t>系列：</a:t>
            </a:r>
          </a:p>
          <a:p>
            <a:r>
              <a:rPr lang="en-US" altLang="zh-CN" sz="1600" kern="1200" dirty="0">
                <a:solidFill>
                  <a:schemeClr val="tx1"/>
                </a:solidFill>
                <a:effectLst/>
                <a:latin typeface="+mn-lt"/>
                <a:ea typeface="+mn-ea"/>
                <a:cs typeface="+mn-cs"/>
              </a:rPr>
              <a:t>1</a:t>
            </a:r>
            <a:r>
              <a:rPr lang="zh-CN" altLang="zh-CN" sz="1600" kern="1200" dirty="0">
                <a:solidFill>
                  <a:schemeClr val="tx1"/>
                </a:solidFill>
                <a:effectLst/>
                <a:latin typeface="+mn-lt"/>
                <a:ea typeface="+mn-ea"/>
                <a:cs typeface="+mn-cs"/>
              </a:rPr>
              <a:t>、硬件层面：我们打造面向不同应用场景的专属硬件，匹配用户的多样化需求，实现硬件领先</a:t>
            </a:r>
          </a:p>
          <a:p>
            <a:r>
              <a:rPr lang="en-US" altLang="zh-CN" sz="1600" kern="1200" dirty="0">
                <a:solidFill>
                  <a:schemeClr val="tx1"/>
                </a:solidFill>
                <a:effectLst/>
                <a:latin typeface="+mn-lt"/>
                <a:ea typeface="+mn-ea"/>
                <a:cs typeface="+mn-cs"/>
              </a:rPr>
              <a:t>2</a:t>
            </a:r>
            <a:r>
              <a:rPr lang="zh-CN" altLang="zh-CN" sz="1600" kern="1200" dirty="0">
                <a:solidFill>
                  <a:schemeClr val="tx1"/>
                </a:solidFill>
                <a:effectLst/>
                <a:latin typeface="+mn-lt"/>
                <a:ea typeface="+mn-ea"/>
                <a:cs typeface="+mn-cs"/>
              </a:rPr>
              <a:t>、软件层面：提供块、对象、大数据及文件四种存储协议，通过一套架构满足多样性数据的存储要求</a:t>
            </a:r>
          </a:p>
          <a:p>
            <a:r>
              <a:rPr lang="en-US" altLang="zh-CN" sz="1600" kern="1200" dirty="0">
                <a:solidFill>
                  <a:schemeClr val="tx1"/>
                </a:solidFill>
                <a:effectLst/>
                <a:latin typeface="+mn-lt"/>
                <a:ea typeface="+mn-ea"/>
                <a:cs typeface="+mn-cs"/>
              </a:rPr>
              <a:t>3</a:t>
            </a:r>
            <a:r>
              <a:rPr lang="zh-CN" altLang="zh-CN" sz="1600" kern="1200" dirty="0">
                <a:solidFill>
                  <a:schemeClr val="tx1"/>
                </a:solidFill>
                <a:effectLst/>
                <a:latin typeface="+mn-lt"/>
                <a:ea typeface="+mn-ea"/>
                <a:cs typeface="+mn-cs"/>
              </a:rPr>
              <a:t>、方案层面：面向不同场景、不同行业的五大水平，实现产品与解决方案领先</a:t>
            </a:r>
          </a:p>
          <a:p>
            <a:r>
              <a:rPr lang="zh-CN" altLang="zh-CN" sz="1600" kern="1200" dirty="0">
                <a:solidFill>
                  <a:schemeClr val="tx1"/>
                </a:solidFill>
                <a:effectLst/>
                <a:latin typeface="+mn-lt"/>
                <a:ea typeface="+mn-ea"/>
                <a:cs typeface="+mn-cs"/>
              </a:rPr>
              <a:t>我们希望基于华为在硬件、软件、方案等方面的积累构筑全栈的能力，打造更高效、更经济和更可靠的海量存储，成为海量数据的安心之选。</a:t>
            </a: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20</a:t>
            </a:fld>
            <a:endParaRPr lang="en-US"/>
          </a:p>
        </p:txBody>
      </p:sp>
    </p:spTree>
    <p:extLst>
      <p:ext uri="{BB962C8B-B14F-4D97-AF65-F5344CB8AC3E}">
        <p14:creationId xmlns:p14="http://schemas.microsoft.com/office/powerpoint/2010/main" val="4896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b="1" dirty="0"/>
              <a:t>讲解要点：</a:t>
            </a:r>
            <a:endParaRPr lang="en-US" altLang="zh-CN" b="1" dirty="0"/>
          </a:p>
          <a:p>
            <a:endParaRPr lang="en-US" altLang="zh-CN" dirty="0"/>
          </a:p>
          <a:p>
            <a:r>
              <a:rPr lang="zh-CN" altLang="zh-CN" sz="1600" kern="1200" dirty="0">
                <a:solidFill>
                  <a:schemeClr val="tx1"/>
                </a:solidFill>
                <a:effectLst/>
                <a:latin typeface="+mn-lt"/>
                <a:ea typeface="+mn-ea"/>
                <a:cs typeface="+mn-cs"/>
              </a:rPr>
              <a:t>今年，面向海量数据场景我们推出了</a:t>
            </a:r>
            <a:r>
              <a:rPr lang="en-US" altLang="zh-CN" sz="1600" kern="1200" dirty="0">
                <a:solidFill>
                  <a:schemeClr val="tx1"/>
                </a:solidFill>
                <a:effectLst/>
                <a:latin typeface="+mn-lt"/>
                <a:ea typeface="+mn-ea"/>
                <a:cs typeface="+mn-cs"/>
              </a:rPr>
              <a:t>OceanStor</a:t>
            </a:r>
            <a:r>
              <a:rPr lang="zh-CN" altLang="zh-CN" sz="1600" kern="1200" dirty="0">
                <a:solidFill>
                  <a:schemeClr val="tx1"/>
                </a:solidFill>
                <a:effectLst/>
                <a:latin typeface="+mn-lt"/>
                <a:ea typeface="+mn-ea"/>
                <a:cs typeface="+mn-cs"/>
              </a:rPr>
              <a:t>存储</a:t>
            </a:r>
            <a:r>
              <a:rPr lang="en-US" altLang="zh-CN" sz="1600" kern="1200" dirty="0">
                <a:solidFill>
                  <a:schemeClr val="tx1"/>
                </a:solidFill>
                <a:effectLst/>
                <a:latin typeface="+mn-lt"/>
                <a:ea typeface="+mn-ea"/>
                <a:cs typeface="+mn-cs"/>
              </a:rPr>
              <a:t>Pacific</a:t>
            </a:r>
            <a:r>
              <a:rPr lang="zh-CN" altLang="zh-CN" sz="1600" kern="1200" dirty="0">
                <a:solidFill>
                  <a:schemeClr val="tx1"/>
                </a:solidFill>
                <a:effectLst/>
                <a:latin typeface="+mn-lt"/>
                <a:ea typeface="+mn-ea"/>
                <a:cs typeface="+mn-cs"/>
              </a:rPr>
              <a:t>系列：</a:t>
            </a:r>
          </a:p>
          <a:p>
            <a:r>
              <a:rPr lang="en-US" altLang="zh-CN" sz="1600" kern="1200" dirty="0">
                <a:solidFill>
                  <a:schemeClr val="tx1"/>
                </a:solidFill>
                <a:effectLst/>
                <a:latin typeface="+mn-lt"/>
                <a:ea typeface="+mn-ea"/>
                <a:cs typeface="+mn-cs"/>
              </a:rPr>
              <a:t>1</a:t>
            </a:r>
            <a:r>
              <a:rPr lang="zh-CN" altLang="zh-CN" sz="1600" kern="1200" dirty="0">
                <a:solidFill>
                  <a:schemeClr val="tx1"/>
                </a:solidFill>
                <a:effectLst/>
                <a:latin typeface="+mn-lt"/>
                <a:ea typeface="+mn-ea"/>
                <a:cs typeface="+mn-cs"/>
              </a:rPr>
              <a:t>、硬件层面：我们打造面向不同应用场景的专属硬件，匹配用户的多样化需求，实现硬件领先</a:t>
            </a:r>
          </a:p>
          <a:p>
            <a:r>
              <a:rPr lang="en-US" altLang="zh-CN" sz="1600" kern="1200" dirty="0">
                <a:solidFill>
                  <a:schemeClr val="tx1"/>
                </a:solidFill>
                <a:effectLst/>
                <a:latin typeface="+mn-lt"/>
                <a:ea typeface="+mn-ea"/>
                <a:cs typeface="+mn-cs"/>
              </a:rPr>
              <a:t>2</a:t>
            </a:r>
            <a:r>
              <a:rPr lang="zh-CN" altLang="zh-CN" sz="1600" kern="1200" dirty="0">
                <a:solidFill>
                  <a:schemeClr val="tx1"/>
                </a:solidFill>
                <a:effectLst/>
                <a:latin typeface="+mn-lt"/>
                <a:ea typeface="+mn-ea"/>
                <a:cs typeface="+mn-cs"/>
              </a:rPr>
              <a:t>、软件层面：提供块、对象、大数据及文件四种存储协议，通过一套架构满足多样性数据的存储要求</a:t>
            </a:r>
          </a:p>
          <a:p>
            <a:r>
              <a:rPr lang="en-US" altLang="zh-CN" sz="1600" kern="1200" dirty="0">
                <a:solidFill>
                  <a:schemeClr val="tx1"/>
                </a:solidFill>
                <a:effectLst/>
                <a:latin typeface="+mn-lt"/>
                <a:ea typeface="+mn-ea"/>
                <a:cs typeface="+mn-cs"/>
              </a:rPr>
              <a:t>3</a:t>
            </a:r>
            <a:r>
              <a:rPr lang="zh-CN" altLang="zh-CN" sz="1600" kern="1200" dirty="0">
                <a:solidFill>
                  <a:schemeClr val="tx1"/>
                </a:solidFill>
                <a:effectLst/>
                <a:latin typeface="+mn-lt"/>
                <a:ea typeface="+mn-ea"/>
                <a:cs typeface="+mn-cs"/>
              </a:rPr>
              <a:t>、方案层面：面向不同场景、不同行业的五大水平，实现产品与解决方案领先</a:t>
            </a:r>
          </a:p>
          <a:p>
            <a:r>
              <a:rPr lang="zh-CN" altLang="zh-CN" sz="1600" kern="1200" dirty="0">
                <a:solidFill>
                  <a:schemeClr val="tx1"/>
                </a:solidFill>
                <a:effectLst/>
                <a:latin typeface="+mn-lt"/>
                <a:ea typeface="+mn-ea"/>
                <a:cs typeface="+mn-cs"/>
              </a:rPr>
              <a:t>我们希望基于华为在硬件、软件、方案等方面的积累构筑全栈的能力，打造更高效、更经济和更可靠的海量存储，成为海量数据的安心之选。</a:t>
            </a: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21</a:t>
            </a:fld>
            <a:endParaRPr lang="en-US"/>
          </a:p>
        </p:txBody>
      </p:sp>
    </p:spTree>
    <p:extLst>
      <p:ext uri="{BB962C8B-B14F-4D97-AF65-F5344CB8AC3E}">
        <p14:creationId xmlns:p14="http://schemas.microsoft.com/office/powerpoint/2010/main" val="1534383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Our storage series uses an innovative hardware platform with high-density designs for controllers and SSD enclosures.</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pPr lvl="0"/>
            <a:r>
              <a:rPr lang="en-US" altLang="zh-CN" sz="1200" kern="1200" dirty="0">
                <a:solidFill>
                  <a:schemeClr val="tx1"/>
                </a:solidFill>
                <a:effectLst/>
                <a:latin typeface="Arial" panose="020B0604020202020204" pitchFamily="34" charset="0"/>
                <a:ea typeface="+mn-ea"/>
                <a:cs typeface="Arial" panose="020B0604020202020204" pitchFamily="34" charset="0"/>
              </a:rPr>
              <a:t>High-end storage models use 4 U independent controller enclosures. Each supports a maximum of 28 interface modules. Mirroring in controller enclosures and interconnection across those enclosures are implemented through 100 gigabit-per-second RDMA ports.</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pPr lvl="0"/>
            <a:r>
              <a:rPr lang="en-US" altLang="zh-CN" sz="1200" kern="1200" dirty="0">
                <a:solidFill>
                  <a:schemeClr val="tx1"/>
                </a:solidFill>
                <a:effectLst/>
                <a:latin typeface="Arial" panose="020B0604020202020204" pitchFamily="34" charset="0"/>
                <a:ea typeface="+mn-ea"/>
                <a:cs typeface="Arial" panose="020B0604020202020204" pitchFamily="34" charset="0"/>
              </a:rPr>
              <a:t>Mid-range storage models use 2 U controller enclosures with controller and SSD integration. Each enclosure supports a maximum of 12 interface modules. The controllers are mirrored with 100 gigabit-per-second RDMA ports within each enclosure. Two controller enclosures communicate with interconnected 25 gigabit-per-second RDMA ports.</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pPr lvl="0"/>
            <a:r>
              <a:rPr lang="en-US" altLang="zh-CN" sz="1200" kern="1200" dirty="0">
                <a:solidFill>
                  <a:schemeClr val="tx1"/>
                </a:solidFill>
                <a:effectLst/>
                <a:latin typeface="Arial" panose="020B0604020202020204" pitchFamily="34" charset="0"/>
                <a:ea typeface="+mn-ea"/>
                <a:cs typeface="Arial" panose="020B0604020202020204" pitchFamily="34" charset="0"/>
              </a:rPr>
              <a:t>Entry-level storage models also use 2 U controller enclosures with controller and SSD integration. Each enclosure supports a maximum of 6 interface modules. The controllers are mirrored with 40 gigabit-per-second RDMA ports within each enclosure. They use the same RDMA ports as mid-range models for communication.</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A common SSD enclosure houses 25 SAS SSDs. A smart SSD has that capability but with the additional option of being able to house 36 NVMe SSDs.</a:t>
            </a:r>
            <a:endParaRPr lang="zh-CN" altLang="zh-CN" sz="1600" kern="1200" dirty="0">
              <a:solidFill>
                <a:schemeClr val="tx1"/>
              </a:solidFill>
              <a:effectLst/>
              <a:latin typeface="Arial" panose="020B0604020202020204" pitchFamily="34" charset="0"/>
              <a:ea typeface="+mn-ea"/>
              <a:cs typeface="+mn-cs"/>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pPr/>
              <a:t>22</a:t>
            </a:fld>
            <a:endParaRPr lang="en-US">
              <a:latin typeface="Arial" panose="020B0604020202020204" pitchFamily="34" charset="0"/>
            </a:endParaRPr>
          </a:p>
        </p:txBody>
      </p:sp>
    </p:spTree>
    <p:extLst>
      <p:ext uri="{BB962C8B-B14F-4D97-AF65-F5344CB8AC3E}">
        <p14:creationId xmlns:p14="http://schemas.microsoft.com/office/powerpoint/2010/main" val="3067989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Our next-gen OceanStor Dorado V6 provides five layers of reliability. It does so with disk-level reliability hardening, industry-leading architecture, system-level RAID virtualization, tolerance of three-disk failures, solution-level gateway-free active-active design, and cloud-level online and offline backup integration.</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It provides six-nine system-level and seven-nine solution-level protection for customer data.</a:t>
            </a:r>
            <a:endParaRPr lang="zh-CN" altLang="zh-CN"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23</a:t>
            </a:fld>
            <a:endParaRPr 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30806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标题</a:t>
            </a:r>
            <a:endParaRPr lang="en-US" altLang="zh-CN" dirty="0"/>
          </a:p>
          <a:p>
            <a:pPr marL="228600" indent="-228600">
              <a:buAutoNum type="arabicPeriod"/>
            </a:pPr>
            <a:r>
              <a:rPr lang="zh-CN" altLang="en-US" dirty="0"/>
              <a:t>改为</a:t>
            </a:r>
            <a:r>
              <a:rPr lang="en-US" altLang="zh-CN" dirty="0"/>
              <a:t>Project Scope and Huawei Understanding</a:t>
            </a:r>
          </a:p>
          <a:p>
            <a:pPr marL="228600" indent="-228600">
              <a:buAutoNum type="arabicPeriod"/>
            </a:pPr>
            <a:r>
              <a:rPr lang="en-US" altLang="zh-CN" dirty="0"/>
              <a:t>Huawei Solution</a:t>
            </a:r>
            <a:r>
              <a:rPr lang="zh-CN" altLang="en-US" dirty="0"/>
              <a:t>改为</a:t>
            </a:r>
            <a:r>
              <a:rPr lang="en-US" altLang="zh-CN" dirty="0"/>
              <a:t>What</a:t>
            </a:r>
            <a:r>
              <a:rPr lang="en-US" altLang="zh-CN" baseline="0" dirty="0"/>
              <a:t> Huawei could do</a:t>
            </a:r>
            <a:endParaRPr lang="en-US" altLang="zh-CN" dirty="0"/>
          </a:p>
          <a:p>
            <a:endParaRPr lang="en-US" dirty="0"/>
          </a:p>
        </p:txBody>
      </p:sp>
      <p:sp>
        <p:nvSpPr>
          <p:cNvPr id="4" name="Slide Number Placeholder 3"/>
          <p:cNvSpPr>
            <a:spLocks noGrp="1"/>
          </p:cNvSpPr>
          <p:nvPr>
            <p:ph type="sldNum" sz="quarter" idx="10"/>
          </p:nvPr>
        </p:nvSpPr>
        <p:spPr/>
        <p:txBody>
          <a:bodyPr/>
          <a:lstStyle/>
          <a:p>
            <a:fld id="{0E645424-9522-4F47-961C-36461304544D}" type="slidenum">
              <a:rPr lang="zh-CN" altLang="en-US" smtClean="0"/>
              <a:pPr/>
              <a:t>2</a:t>
            </a:fld>
            <a:endParaRPr lang="zh-CN" altLang="en-US"/>
          </a:p>
        </p:txBody>
      </p:sp>
    </p:spTree>
    <p:extLst>
      <p:ext uri="{BB962C8B-B14F-4D97-AF65-F5344CB8AC3E}">
        <p14:creationId xmlns:p14="http://schemas.microsoft.com/office/powerpoint/2010/main" val="573958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Disk reliability is the foundation of storage. Huawei has made tremendous strides in research on improving disk reliability to develop our own SSDs. We use wear leveling and anti-wear leveling to extend SSD lifespans and LDPC and SmartFSP 3.0 for improved correction of granularity errors. Our intra-disk DIF prevents silent data corruption and our data inspection algorithm prevents data distortion. We have adopted built-in dynamic RAID to improve space utilization and RAID at the SSD and system levels for data recovery. All of these improvements have had the same goal: better reliability for every disk. Let's take a closer look at each of these technologies.</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24</a:t>
            </a:fld>
            <a:endParaRPr 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3221507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Let's turn to architecture reliability. The SmartMatrix architecture of OceanStor Dorado V6 implements global interconnection and load balancing through front-end sharing and interconnection, full controller interconnection, and back-end sharing and interconnection.</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As you can see on the table to the right, Huawei OceanStor Dorado V6 can tolerate failure of seven out of eight controllers. This is the best reliability in the industry.</a:t>
            </a:r>
            <a:endParaRPr kumimoji="1"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F07326F3-4732-B74B-9C70-D0992466E499}" type="slidenum">
              <a:rPr lang="en-US" smtClean="0">
                <a:solidFill>
                  <a:prstClr val="black"/>
                </a:solidFill>
                <a:latin typeface="Arial" panose="020B0604020202020204" pitchFamily="34" charset="0"/>
              </a:rPr>
              <a:pPr/>
              <a:t>25</a:t>
            </a:fld>
            <a:endParaRPr 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3901445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This slide compares Huawei with other vendors in architecture reliability. As you can see, Huawei far surpasses every other competitor.</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The far left diagram shows vendor E's storage system. Each controller enclosure only has two controllers. On the back end, an SSD enclosure can only connect to one controller enclosure. If a controller enclosure or two controllers in one enclosure fail, services will be interrupted.</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The middle diagram shows vendor H's storage system. One controller enclosure has four controllers. Like Vendor E, an SSD enclosure only connects to one controller enclosure. If a controller enclosure or four controllers in one enclosure fail, services will be interrupted.</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Finally, we have Huawei OceanStor Dorado. It has full interconnection, three cache copies, and far superior performance.</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26</a:t>
            </a:fld>
            <a:endParaRPr 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1593066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OceanStor Dorado V6 adopts a fully redundant design for all of its components. Each component is hot-swappable to protect service continuity.</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The controller and management modules have redundancy protection from at least two backups. Consumables like the power module or fan module have even more backups.</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27</a:t>
            </a:fld>
            <a:endParaRPr lang="en-US" dirty="0"/>
          </a:p>
        </p:txBody>
      </p:sp>
    </p:spTree>
    <p:extLst>
      <p:ext uri="{BB962C8B-B14F-4D97-AF65-F5344CB8AC3E}">
        <p14:creationId xmlns:p14="http://schemas.microsoft.com/office/powerpoint/2010/main" val="2465635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Large-capacity disks make disk failure more dangerous than ever before. But Huawei's RAID-TP and RAID 2.0+ can help protect you.</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RAID-TP uses an innovative parity algorithm to tolerate the collective failure of three disks without affecting services. </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A RAID algorithm generally provides redundancy protection by forming RAID groups with disks. LUN space can only come from one RAID group. Data is reconstructed at the RAID layer in case of disk failure. That's why solutions from EMC and HDS take so long to reconstruct data. However, our in-house RAID 2.0+ algorithm distributes hot spare space to all disks. If a disk fails, every disk participates in data reconstruction to shorten the time required by larger-capacity disks. RAID 2.0+ shortens the per-terabyte data reconstruction from five hours to just fifteen minutes.</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t>28</a:t>
            </a:fld>
            <a:endParaRPr lang="en-US" dirty="0">
              <a:latin typeface="Arial" panose="020B0604020202020204" pitchFamily="34" charset="0"/>
            </a:endParaRPr>
          </a:p>
        </p:txBody>
      </p:sp>
    </p:spTree>
    <p:extLst>
      <p:ext uri="{BB962C8B-B14F-4D97-AF65-F5344CB8AC3E}">
        <p14:creationId xmlns:p14="http://schemas.microsoft.com/office/powerpoint/2010/main" val="354217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OceanStor Dorado V6 provides a complete package of enterprise features for more reliable storage.</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These features include three-second periodic snapshots, snapshot consistency groups, and hybrid cascaded snapshots and clones. Let's briefly go over each one.</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29</a:t>
            </a:fld>
            <a:endParaRPr lang="en-US" dirty="0"/>
          </a:p>
        </p:txBody>
      </p:sp>
    </p:spTree>
    <p:extLst>
      <p:ext uri="{BB962C8B-B14F-4D97-AF65-F5344CB8AC3E}">
        <p14:creationId xmlns:p14="http://schemas.microsoft.com/office/powerpoint/2010/main" val="3067304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Traditional HDD storage arrays use the COW mechanism because it takes advantage of their sequential read capability. However, COW is now inadequate due to the widespread use of SSDs, which have made random reads more common. Huawei has redesigned their storage software system with ROW to overcome this problem. OceanStor Dorado V6 supports read-only snapshot clones, snapshot rollback to any time point, and hybrid cascaded snapshots and clones.</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30</a:t>
            </a:fld>
            <a:endParaRPr lang="en-US" dirty="0"/>
          </a:p>
        </p:txBody>
      </p:sp>
    </p:spTree>
    <p:extLst>
      <p:ext uri="{BB962C8B-B14F-4D97-AF65-F5344CB8AC3E}">
        <p14:creationId xmlns:p14="http://schemas.microsoft.com/office/powerpoint/2010/main" val="3255787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Data snapshots are important to development and testing applications. They enable data reuse without copying and prevent performance loss of the production system.</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The ROW-based V6 permits snapshot activation without affecting performance.</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pPr/>
              <a:t>31</a:t>
            </a:fld>
            <a:endParaRPr lang="en-US" dirty="0"/>
          </a:p>
        </p:txBody>
      </p:sp>
    </p:spTree>
    <p:extLst>
      <p:ext uri="{BB962C8B-B14F-4D97-AF65-F5344CB8AC3E}">
        <p14:creationId xmlns:p14="http://schemas.microsoft.com/office/powerpoint/2010/main" val="5030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Previous storage systems provided writable snapshots. A single LUN supported up to 1,000 snapshots, and the shortest snapshot interval was 30 seconds. However, these specifications provided inadequate data protection for mission-critical applications. This urgent need for snapshot technologies with higher density led to the creation of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HyperCDP</a:t>
            </a:r>
            <a:r>
              <a:rPr lang="en-US" altLang="zh-CN" sz="1200" kern="1200" dirty="0">
                <a:solidFill>
                  <a:schemeClr val="tx1"/>
                </a:solidFill>
                <a:effectLst/>
                <a:latin typeface="Arial" panose="020B0604020202020204" pitchFamily="34" charset="0"/>
                <a:ea typeface="+mn-ea"/>
                <a:cs typeface="Arial" panose="020B0604020202020204" pitchFamily="34" charset="0"/>
              </a:rPr>
              <a:t>. It is a high-density snapshot technology of Huawei all-flash storage which provides continuous data protection.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HyperCDP</a:t>
            </a:r>
            <a:r>
              <a:rPr lang="en-US" altLang="zh-CN" sz="1200" kern="1200" dirty="0">
                <a:solidFill>
                  <a:schemeClr val="tx1"/>
                </a:solidFill>
                <a:effectLst/>
                <a:latin typeface="Arial" panose="020B0604020202020204" pitchFamily="34" charset="0"/>
                <a:ea typeface="+mn-ea"/>
                <a:cs typeface="Arial" panose="020B0604020202020204" pitchFamily="34" charset="0"/>
              </a:rPr>
              <a:t> uses lossless snapshot technology to preserve the performance of source LUNs. Unlike writable snapshots, </a:t>
            </a:r>
            <a:r>
              <a:rPr lang="en-US" altLang="zh-CN" sz="1200" kern="1200" dirty="0" err="1">
                <a:solidFill>
                  <a:schemeClr val="tx1"/>
                </a:solidFill>
                <a:effectLst/>
                <a:latin typeface="Arial" panose="020B0604020202020204" pitchFamily="34" charset="0"/>
                <a:ea typeface="+mn-ea"/>
                <a:cs typeface="Arial" panose="020B0604020202020204" pitchFamily="34" charset="0"/>
              </a:rPr>
              <a:t>HyperCDP</a:t>
            </a:r>
            <a:r>
              <a:rPr lang="en-US" altLang="zh-CN" sz="1200" kern="1200" dirty="0">
                <a:solidFill>
                  <a:schemeClr val="tx1"/>
                </a:solidFill>
                <a:effectLst/>
                <a:latin typeface="Arial" panose="020B0604020202020204" pitchFamily="34" charset="0"/>
                <a:ea typeface="+mn-ea"/>
                <a:cs typeface="Arial" panose="020B0604020202020204" pitchFamily="34" charset="0"/>
              </a:rPr>
              <a:t> does not need to build LUN objects, greatly reducing memory overhead and providing stronger and continuous protection.</a:t>
            </a:r>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ea typeface="宋体" panose="02010600030101010101" pitchFamily="2" charset="-122"/>
              </a:rPr>
              <a:pPr/>
              <a:t>32</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48209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Now, let's move to solution reliability. OceanStor Dorado V6 meets the most demanding requirements of enterprises and uses a gateway-free active-active solution for high reliability. But how exactly does it work?</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Firstly, the active-active architecture uses two storage arrays to form a cross-site cluster system without additional devices for virtual gateways for a faster I/O response. Latency and possible fault points caused by gateway forwarding are reduced because I/Os are not forwarded by gateways.</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Secondly, active-active LUNs are implemented. Data on two LUNs from two storage arrays is synchronized in real time, and hosts can read and write LUNs at both ends. If one storage array fails, the host will switch to the other for continuous service access.</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Thirdly, various 3DC, or 3 data center, networking modes are available. HyperMetro and asynchronous replication form a 3DC mode, supporting serial, parallel, or DR star networking.</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Finally, HyperMetro is supported between OceanStor Dorado V6 storage for a cost-effective DR system.</a:t>
            </a:r>
            <a:endParaRPr 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33</a:t>
            </a:fld>
            <a:endParaRPr 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365395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895609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Finally, based on the five-layer reliability design, </a:t>
            </a:r>
            <a:r>
              <a:rPr lang="en-US" altLang="zh-CN" sz="1200" kern="1200" dirty="0" err="1">
                <a:solidFill>
                  <a:schemeClr val="tx1"/>
                </a:solidFill>
                <a:effectLst/>
                <a:latin typeface="Arial" panose="020B0604020202020204" pitchFamily="34" charset="0"/>
                <a:ea typeface="+mn-ea"/>
                <a:cs typeface="Arial" panose="020B0604020202020204" pitchFamily="34" charset="0"/>
              </a:rPr>
              <a:t>FlashEver</a:t>
            </a:r>
            <a:r>
              <a:rPr lang="en-US" altLang="zh-CN" sz="1200" kern="1200" dirty="0">
                <a:solidFill>
                  <a:schemeClr val="tx1"/>
                </a:solidFill>
                <a:effectLst/>
                <a:latin typeface="Arial" panose="020B0604020202020204" pitchFamily="34" charset="0"/>
                <a:ea typeface="+mn-ea"/>
                <a:cs typeface="Arial" panose="020B0604020202020204" pitchFamily="34" charset="0"/>
              </a:rPr>
              <a:t> simplifies upgrades with individual device replacement. Because there is no need to replace the whole system, data migration becomes unnecessary. Customers just replace individual controllers or disk enclosures for zero data migration and zero service interruption.</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In addition, the next-generation software and hardware improve the performance by at least 20% compared with the previous generation.</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34</a:t>
            </a:fld>
            <a:endParaRPr 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1177288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How does </a:t>
            </a:r>
            <a:r>
              <a:rPr lang="en-US" altLang="zh-CN" sz="1200" kern="1200" dirty="0" err="1">
                <a:solidFill>
                  <a:schemeClr val="tx1"/>
                </a:solidFill>
                <a:effectLst/>
                <a:latin typeface="Arial" panose="020B0604020202020204" pitchFamily="34" charset="0"/>
                <a:ea typeface="+mn-ea"/>
                <a:cs typeface="Arial" panose="020B0604020202020204" pitchFamily="34" charset="0"/>
              </a:rPr>
              <a:t>FlashEver</a:t>
            </a:r>
            <a:r>
              <a:rPr lang="en-US" altLang="zh-CN" sz="1200" kern="1200" dirty="0">
                <a:solidFill>
                  <a:schemeClr val="tx1"/>
                </a:solidFill>
                <a:effectLst/>
                <a:latin typeface="Arial" panose="020B0604020202020204" pitchFamily="34" charset="0"/>
                <a:ea typeface="+mn-ea"/>
                <a:cs typeface="Arial" panose="020B0604020202020204" pitchFamily="34" charset="0"/>
              </a:rPr>
              <a:t> work? This slide shows the lengths Huawei has gone to in designing controllers, disk enclosures, controller enclosures, and even third-party storage devices.</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As a result, customers can replace controllers across generations because both legacy and new controllers are available online. Disk enclosures can be similarly replaced, as data can be migrated within an array for the reuse of storage devices. </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Storage controller upgrades therefore allow for individual controller replacement for zero service interruption or data migration.</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SSD enclosures late in their service lives can connect to the new SSD enclosure for seamless data migration.</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Customers who want to reuse third-party storage must first use Huawei storage to take over original storage resources like the LUNs. Then </a:t>
            </a:r>
            <a:r>
              <a:rPr lang="en-US" altLang="zh-CN" sz="1200" kern="1200" dirty="0" err="1">
                <a:solidFill>
                  <a:schemeClr val="tx1"/>
                </a:solidFill>
                <a:effectLst/>
                <a:latin typeface="Arial" panose="020B0604020202020204" pitchFamily="34" charset="0"/>
                <a:ea typeface="+mn-ea"/>
                <a:cs typeface="Arial" panose="020B0604020202020204" pitchFamily="34" charset="0"/>
              </a:rPr>
              <a:t>eDevLUNs</a:t>
            </a:r>
            <a:r>
              <a:rPr lang="en-US" altLang="zh-CN" sz="1200" kern="1200" dirty="0">
                <a:solidFill>
                  <a:schemeClr val="tx1"/>
                </a:solidFill>
                <a:effectLst/>
                <a:latin typeface="Arial" panose="020B0604020202020204" pitchFamily="34" charset="0"/>
                <a:ea typeface="+mn-ea"/>
                <a:cs typeface="Arial" panose="020B0604020202020204" pitchFamily="34" charset="0"/>
              </a:rPr>
              <a:t> must be created to inherit the WWN of the original LUNs. Finally, internal resources should be allocated so that data migration can be started internally without disrupting services.</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06357F9F-9813-43A7-8F5B-9AB9E9AAAAD1}" type="slidenum">
              <a:rPr lang="zh-CN" altLang="en-US" smtClean="0">
                <a:solidFill>
                  <a:prstClr val="black"/>
                </a:solidFill>
                <a:latin typeface="Arial" panose="020B0604020202020204" pitchFamily="34" charset="0"/>
                <a:ea typeface="宋体" panose="02010600030101010101" pitchFamily="2" charset="-122"/>
              </a:rPr>
              <a:pPr/>
              <a:t>35</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16083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Now, it's more common to migrate service data on cloud, especially for non-important data. Therefore, people are pursuing for the reliability of cloud. </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The DR features of the storage system, such as second-level snapshot, </a:t>
            </a:r>
            <a:r>
              <a:rPr lang="en-US" altLang="zh-CN" sz="1200" kern="1200" dirty="0" err="1">
                <a:solidFill>
                  <a:schemeClr val="tx1"/>
                </a:solidFill>
                <a:effectLst/>
                <a:latin typeface="Arial" panose="020B0604020202020204" pitchFamily="34" charset="0"/>
                <a:ea typeface="+mn-ea"/>
                <a:cs typeface="Arial" panose="020B0604020202020204" pitchFamily="34" charset="0"/>
              </a:rPr>
              <a:t>eBackup</a:t>
            </a:r>
            <a:r>
              <a:rPr lang="en-US" altLang="zh-CN" sz="1200" kern="1200" dirty="0">
                <a:solidFill>
                  <a:schemeClr val="tx1"/>
                </a:solidFill>
                <a:effectLst/>
                <a:latin typeface="Arial" panose="020B0604020202020204" pitchFamily="34" charset="0"/>
                <a:ea typeface="+mn-ea"/>
                <a:cs typeface="Arial" panose="020B0604020202020204" pitchFamily="34" charset="0"/>
              </a:rPr>
              <a:t>, and OceanStor DJ, implement converged data management in the DR center and on-cloud center. As a result, the system achieves minute-level reliability and hour-level DR and recovery on and off the cloud for 100% service continuity and zero data loss.</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36</a:t>
            </a:fld>
            <a:endParaRPr 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2182340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SPC-1 is a standard model commonly used to measure storage system performance. The SPC-1 benchmark directly reflects the capabilities of storage systems in various scenarios. Many storage vendors, including us, participate in SPC-1 benchmark tests to improve product performance and demonstrate product capabilities. The latest SPC-1 benchmark results show that our OceanStor Dorado V6 high-end storage provides 20 million IOPS and 0.1 millisecond ultra-low latency. This performance is double that of the next-leading competitor. </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Our high performance is due to our continuous innovation in chips, protocols, and software algorithms.</a:t>
            </a:r>
            <a:endParaRPr lang="zh-CN" altLang="en-US" sz="1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t>37</a:t>
            </a:fld>
            <a:endParaRPr lang="en-US" dirty="0">
              <a:latin typeface="Arial" panose="020B0604020202020204" pitchFamily="34" charset="0"/>
            </a:endParaRPr>
          </a:p>
        </p:txBody>
      </p:sp>
    </p:spTree>
    <p:extLst>
      <p:ext uri="{BB962C8B-B14F-4D97-AF65-F5344CB8AC3E}">
        <p14:creationId xmlns:p14="http://schemas.microsoft.com/office/powerpoint/2010/main" val="680700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First, let's talk about chips. Unlike other vendors, our goal is to provide customers with the ultimate performance experience. We have therefore independently developed five chips for all key I/O paths. They are for transmission, compute, intelligence, storage, and management. They lay the solid foundation on which we have built the industry's fastest storage. Let's take a moment to look at each chip.</a:t>
            </a:r>
            <a:endParaRPr lang="zh-CN" altLang="en-US" sz="120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38</a:t>
            </a:fld>
            <a:endParaRPr 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3890568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anose="020B0604020202020204" pitchFamily="34" charset="0"/>
                <a:ea typeface="+mn-ea"/>
                <a:cs typeface="Arial" panose="020B0604020202020204" pitchFamily="34" charset="0"/>
              </a:rPr>
              <a:t>We achieved the first full series of end-to-end NVMe storage products, meaning both our mid-range and mission-critical product models support NVMe.</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NVMe provides reliable NVMe commands and data transmission. NVMe over Fabrics can extend NVMe to various storage networks. It reduces overhead in processing storage network protocol stacks and achieves high concurrency and low latency for applications.</a:t>
            </a:r>
            <a:endParaRPr lang="zh-CN" altLang="zh-CN" sz="1200" kern="1200" dirty="0">
              <a:solidFill>
                <a:schemeClr val="tx1"/>
              </a:solidFill>
              <a:effectLst/>
              <a:latin typeface="Arial" panose="020B0604020202020204" pitchFamily="34" charset="0"/>
              <a:ea typeface="+mn-ea"/>
              <a:cs typeface="Arial" panose="020B0604020202020204" pitchFamily="34" charset="0"/>
            </a:endParaRPr>
          </a:p>
          <a:p>
            <a:r>
              <a:rPr lang="en-US" altLang="zh-CN" sz="1200" kern="1200" dirty="0">
                <a:solidFill>
                  <a:schemeClr val="tx1"/>
                </a:solidFill>
                <a:effectLst/>
                <a:latin typeface="Arial" panose="020B0604020202020204" pitchFamily="34" charset="0"/>
                <a:ea typeface="+mn-ea"/>
                <a:cs typeface="Arial" panose="020B0604020202020204" pitchFamily="34" charset="0"/>
              </a:rPr>
              <a:t>You may ask how we calculated the 0.1 millisecond latency. We use a typical database model, a single LUN, and a single concurrency for the test. The read/write ratio is 7 to 3, read latency is 130 microseconds, and write latency is 50 microseconds. So the overall system latency is 106 microseconds.</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t>39</a:t>
            </a:fld>
            <a:endParaRPr lang="en-US" dirty="0">
              <a:latin typeface="Arial" panose="020B0604020202020204" pitchFamily="34" charset="0"/>
            </a:endParaRPr>
          </a:p>
        </p:txBody>
      </p:sp>
    </p:spTree>
    <p:extLst>
      <p:ext uri="{BB962C8B-B14F-4D97-AF65-F5344CB8AC3E}">
        <p14:creationId xmlns:p14="http://schemas.microsoft.com/office/powerpoint/2010/main" val="1203837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标题</a:t>
            </a:r>
            <a:endParaRPr lang="en-US" altLang="zh-CN" dirty="0"/>
          </a:p>
          <a:p>
            <a:pPr marL="228600" indent="-228600">
              <a:buAutoNum type="arabicPeriod"/>
            </a:pPr>
            <a:r>
              <a:rPr lang="zh-CN" altLang="en-US" dirty="0"/>
              <a:t>改为</a:t>
            </a:r>
            <a:r>
              <a:rPr lang="en-US" altLang="zh-CN" dirty="0"/>
              <a:t>Project Scope and Huawei Understanding</a:t>
            </a:r>
          </a:p>
          <a:p>
            <a:pPr marL="228600" indent="-228600">
              <a:buAutoNum type="arabicPeriod"/>
            </a:pPr>
            <a:r>
              <a:rPr lang="en-US" altLang="zh-CN" dirty="0"/>
              <a:t>Huawei Solution</a:t>
            </a:r>
            <a:r>
              <a:rPr lang="zh-CN" altLang="en-US" dirty="0"/>
              <a:t>改为</a:t>
            </a:r>
            <a:r>
              <a:rPr lang="en-US" altLang="zh-CN" dirty="0"/>
              <a:t>What</a:t>
            </a:r>
            <a:r>
              <a:rPr lang="en-US" altLang="zh-CN" baseline="0" dirty="0"/>
              <a:t> Huawei could do</a:t>
            </a:r>
            <a:endParaRPr lang="en-US" altLang="zh-CN" dirty="0"/>
          </a:p>
          <a:p>
            <a:endParaRPr lang="en-US" dirty="0"/>
          </a:p>
        </p:txBody>
      </p:sp>
      <p:sp>
        <p:nvSpPr>
          <p:cNvPr id="4" name="Slide Number Placeholder 3"/>
          <p:cNvSpPr>
            <a:spLocks noGrp="1"/>
          </p:cNvSpPr>
          <p:nvPr>
            <p:ph type="sldNum" sz="quarter" idx="10"/>
          </p:nvPr>
        </p:nvSpPr>
        <p:spPr/>
        <p:txBody>
          <a:bodyPr/>
          <a:lstStyle/>
          <a:p>
            <a:fld id="{0E645424-9522-4F47-961C-36461304544D}" type="slidenum">
              <a:rPr lang="zh-CN" altLang="en-US" smtClean="0"/>
              <a:pPr/>
              <a:t>4</a:t>
            </a:fld>
            <a:endParaRPr lang="zh-CN" altLang="en-US"/>
          </a:p>
        </p:txBody>
      </p:sp>
    </p:spTree>
    <p:extLst>
      <p:ext uri="{BB962C8B-B14F-4D97-AF65-F5344CB8AC3E}">
        <p14:creationId xmlns:p14="http://schemas.microsoft.com/office/powerpoint/2010/main" val="125410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标题</a:t>
            </a:r>
            <a:endParaRPr lang="en-US" altLang="zh-CN" dirty="0"/>
          </a:p>
          <a:p>
            <a:pPr marL="228600" indent="-228600">
              <a:buAutoNum type="arabicPeriod"/>
            </a:pPr>
            <a:r>
              <a:rPr lang="zh-CN" altLang="en-US" dirty="0"/>
              <a:t>改为</a:t>
            </a:r>
            <a:r>
              <a:rPr lang="en-US" altLang="zh-CN" dirty="0"/>
              <a:t>Project Scope and Huawei Understanding</a:t>
            </a:r>
          </a:p>
          <a:p>
            <a:pPr marL="228600" indent="-228600">
              <a:buAutoNum type="arabicPeriod"/>
            </a:pPr>
            <a:r>
              <a:rPr lang="en-US" altLang="zh-CN" dirty="0"/>
              <a:t>Huawei Solution</a:t>
            </a:r>
            <a:r>
              <a:rPr lang="zh-CN" altLang="en-US" dirty="0"/>
              <a:t>改为</a:t>
            </a:r>
            <a:r>
              <a:rPr lang="en-US" altLang="zh-CN" dirty="0"/>
              <a:t>What</a:t>
            </a:r>
            <a:r>
              <a:rPr lang="en-US" altLang="zh-CN" baseline="0" dirty="0"/>
              <a:t> Huawei could do</a:t>
            </a:r>
            <a:endParaRPr lang="en-US" altLang="zh-CN" dirty="0"/>
          </a:p>
          <a:p>
            <a:endParaRPr lang="en-US" dirty="0"/>
          </a:p>
        </p:txBody>
      </p:sp>
      <p:sp>
        <p:nvSpPr>
          <p:cNvPr id="4" name="Slide Number Placeholder 3"/>
          <p:cNvSpPr>
            <a:spLocks noGrp="1"/>
          </p:cNvSpPr>
          <p:nvPr>
            <p:ph type="sldNum" sz="quarter" idx="10"/>
          </p:nvPr>
        </p:nvSpPr>
        <p:spPr/>
        <p:txBody>
          <a:bodyPr/>
          <a:lstStyle/>
          <a:p>
            <a:fld id="{0E645424-9522-4F47-961C-36461304544D}" type="slidenum">
              <a:rPr lang="zh-CN" altLang="en-US" smtClean="0"/>
              <a:pPr/>
              <a:t>7</a:t>
            </a:fld>
            <a:endParaRPr lang="zh-CN" altLang="en-US"/>
          </a:p>
        </p:txBody>
      </p:sp>
    </p:spTree>
    <p:extLst>
      <p:ext uri="{BB962C8B-B14F-4D97-AF65-F5344CB8AC3E}">
        <p14:creationId xmlns:p14="http://schemas.microsoft.com/office/powerpoint/2010/main" val="246902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KM:</a:t>
            </a:r>
          </a:p>
          <a:p>
            <a:r>
              <a:rPr lang="en-US" altLang="zh-CN" dirty="0"/>
              <a:t>1.</a:t>
            </a:r>
            <a:r>
              <a:rPr lang="zh-CN" altLang="en-US" dirty="0"/>
              <a:t>华为具有从芯片到</a:t>
            </a:r>
            <a:r>
              <a:rPr lang="en-US" altLang="zh-CN" dirty="0"/>
              <a:t>infra</a:t>
            </a:r>
            <a:r>
              <a:rPr lang="zh-CN" altLang="en-US" dirty="0"/>
              <a:t>到云的立体能力</a:t>
            </a:r>
            <a:endParaRPr lang="en-US" altLang="zh-CN" dirty="0"/>
          </a:p>
          <a:p>
            <a:r>
              <a:rPr lang="en-US" altLang="zh-CN" dirty="0"/>
              <a:t>2.</a:t>
            </a:r>
            <a:r>
              <a:rPr lang="zh-CN" altLang="en-US" dirty="0"/>
              <a:t>完整的产品生态</a:t>
            </a:r>
            <a:endParaRPr lang="en-US" altLang="zh-CN" dirty="0"/>
          </a:p>
        </p:txBody>
      </p:sp>
      <p:sp>
        <p:nvSpPr>
          <p:cNvPr id="4" name="灯片编号占位符 3"/>
          <p:cNvSpPr>
            <a:spLocks noGrp="1"/>
          </p:cNvSpPr>
          <p:nvPr>
            <p:ph type="sldNum" sz="quarter" idx="10"/>
          </p:nvPr>
        </p:nvSpPr>
        <p:spPr/>
        <p:txBody>
          <a:bodyPr/>
          <a:lstStyle/>
          <a:p>
            <a:fld id="{C0A9F28D-5C8B-4F0A-8E5A-0D76FC8FA6F3}" type="slidenum">
              <a:rPr lang="zh-CN" altLang="en-US" smtClean="0"/>
              <a:pPr/>
              <a:t>8</a:t>
            </a:fld>
            <a:endParaRPr lang="zh-CN" altLang="en-US"/>
          </a:p>
        </p:txBody>
      </p:sp>
    </p:spTree>
    <p:extLst>
      <p:ext uri="{BB962C8B-B14F-4D97-AF65-F5344CB8AC3E}">
        <p14:creationId xmlns:p14="http://schemas.microsoft.com/office/powerpoint/2010/main" val="141055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KM:</a:t>
            </a:r>
          </a:p>
          <a:p>
            <a:pPr marL="228600" indent="-228600">
              <a:buAutoNum type="arabicPeriod"/>
            </a:pPr>
            <a:r>
              <a:rPr lang="zh-CN" altLang="en-US" dirty="0"/>
              <a:t>强大的研发能力，长期演进，保持技术领先，不是混搭组装设备</a:t>
            </a:r>
            <a:endParaRPr lang="en-US" altLang="zh-CN" dirty="0"/>
          </a:p>
          <a:p>
            <a:pPr marL="228600" indent="-228600">
              <a:buAutoNum type="arabicPeriod"/>
            </a:pPr>
            <a:r>
              <a:rPr lang="zh-CN" altLang="en-US" dirty="0"/>
              <a:t>丰富的运营商市场经营，最了解运营商诉求</a:t>
            </a:r>
            <a:endParaRPr lang="en-US" altLang="zh-CN" dirty="0"/>
          </a:p>
          <a:p>
            <a:pPr marL="228600" indent="-228600">
              <a:buAutoNum type="arabicPeriod"/>
            </a:pPr>
            <a:r>
              <a:rPr lang="zh-CN" altLang="en-US" dirty="0"/>
              <a:t>覆盖全网的本地端到端服务能力，保障快速响应</a:t>
            </a:r>
          </a:p>
        </p:txBody>
      </p:sp>
      <p:sp>
        <p:nvSpPr>
          <p:cNvPr id="4" name="灯片编号占位符 3"/>
          <p:cNvSpPr>
            <a:spLocks noGrp="1"/>
          </p:cNvSpPr>
          <p:nvPr>
            <p:ph type="sldNum" sz="quarter" idx="10"/>
          </p:nvPr>
        </p:nvSpPr>
        <p:spPr/>
        <p:txBody>
          <a:bodyPr/>
          <a:lstStyle/>
          <a:p>
            <a:fld id="{C0A9F28D-5C8B-4F0A-8E5A-0D76FC8FA6F3}" type="slidenum">
              <a:rPr lang="zh-CN" altLang="en-US" smtClean="0"/>
              <a:pPr/>
              <a:t>9</a:t>
            </a:fld>
            <a:endParaRPr lang="zh-CN" altLang="en-US"/>
          </a:p>
        </p:txBody>
      </p:sp>
    </p:spTree>
    <p:extLst>
      <p:ext uri="{BB962C8B-B14F-4D97-AF65-F5344CB8AC3E}">
        <p14:creationId xmlns:p14="http://schemas.microsoft.com/office/powerpoint/2010/main" val="2498163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标题</a:t>
            </a:r>
            <a:endParaRPr lang="en-US" altLang="zh-CN" dirty="0"/>
          </a:p>
          <a:p>
            <a:pPr marL="228600" indent="-228600">
              <a:buAutoNum type="arabicPeriod"/>
            </a:pPr>
            <a:r>
              <a:rPr lang="zh-CN" altLang="en-US" dirty="0"/>
              <a:t>改为</a:t>
            </a:r>
            <a:r>
              <a:rPr lang="en-US" altLang="zh-CN" dirty="0"/>
              <a:t>Project Scope and Huawei Understanding</a:t>
            </a:r>
          </a:p>
          <a:p>
            <a:pPr marL="228600" indent="-228600">
              <a:buAutoNum type="arabicPeriod"/>
            </a:pPr>
            <a:r>
              <a:rPr lang="en-US" altLang="zh-CN" dirty="0"/>
              <a:t>Huawei Solution</a:t>
            </a:r>
            <a:r>
              <a:rPr lang="zh-CN" altLang="en-US" dirty="0"/>
              <a:t>改为</a:t>
            </a:r>
            <a:r>
              <a:rPr lang="en-US" altLang="zh-CN" dirty="0"/>
              <a:t>What</a:t>
            </a:r>
            <a:r>
              <a:rPr lang="en-US" altLang="zh-CN" baseline="0" dirty="0"/>
              <a:t> Huawei could do</a:t>
            </a:r>
            <a:endParaRPr lang="en-US" altLang="zh-CN" dirty="0"/>
          </a:p>
          <a:p>
            <a:endParaRPr lang="en-US" dirty="0"/>
          </a:p>
        </p:txBody>
      </p:sp>
      <p:sp>
        <p:nvSpPr>
          <p:cNvPr id="4" name="Slide Number Placeholder 3"/>
          <p:cNvSpPr>
            <a:spLocks noGrp="1"/>
          </p:cNvSpPr>
          <p:nvPr>
            <p:ph type="sldNum" sz="quarter" idx="10"/>
          </p:nvPr>
        </p:nvSpPr>
        <p:spPr/>
        <p:txBody>
          <a:bodyPr/>
          <a:lstStyle/>
          <a:p>
            <a:fld id="{0E645424-9522-4F47-961C-36461304544D}" type="slidenum">
              <a:rPr lang="zh-CN" altLang="en-US" smtClean="0"/>
              <a:pPr/>
              <a:t>10</a:t>
            </a:fld>
            <a:endParaRPr lang="zh-CN" altLang="en-US"/>
          </a:p>
        </p:txBody>
      </p:sp>
    </p:spTree>
    <p:extLst>
      <p:ext uri="{BB962C8B-B14F-4D97-AF65-F5344CB8AC3E}">
        <p14:creationId xmlns:p14="http://schemas.microsoft.com/office/powerpoint/2010/main" val="312965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t>12</a:t>
            </a:fld>
            <a:endParaRPr lang="en-US"/>
          </a:p>
        </p:txBody>
      </p:sp>
    </p:spTree>
    <p:extLst>
      <p:ext uri="{BB962C8B-B14F-4D97-AF65-F5344CB8AC3E}">
        <p14:creationId xmlns:p14="http://schemas.microsoft.com/office/powerpoint/2010/main" val="299924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89142" y="0"/>
            <a:ext cx="10360629" cy="772732"/>
          </a:xfrm>
          <a:prstGeom prst="rect">
            <a:avLst/>
          </a:prstGeom>
        </p:spPr>
        <p:txBody>
          <a:bodyPr/>
          <a:lstStyle>
            <a:lvl1pPr>
              <a:defRPr baseline="0">
                <a:solidFill>
                  <a:schemeClr val="bg1"/>
                </a:solidFill>
              </a:defRPr>
            </a:lvl1pPr>
          </a:lstStyle>
          <a:p>
            <a:r>
              <a:rPr lang="en-US" altLang="zh-CN" dirty="0"/>
              <a:t>Click to edit Master title style</a:t>
            </a:r>
            <a:endParaRPr lang="zh-CN" alt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917761" y="0"/>
            <a:ext cx="10077376" cy="721838"/>
          </a:xfrm>
          <a:prstGeom prst="rect">
            <a:avLst/>
          </a:prstGeom>
        </p:spPr>
        <p:txBody>
          <a:bodyPr/>
          <a:lstStyle>
            <a:lvl1pPr>
              <a:defRPr>
                <a:solidFill>
                  <a:srgbClr val="990000"/>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52827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3393" y="175741"/>
            <a:ext cx="10747917" cy="615092"/>
          </a:xfrm>
          <a:prstGeom prst="rect">
            <a:avLst/>
          </a:prstGeom>
        </p:spPr>
        <p:txBody>
          <a:bodyPr/>
          <a:lstStyle>
            <a:lvl1pPr>
              <a:defRPr sz="3200">
                <a:solidFill>
                  <a:srgbClr val="C00000"/>
                </a:solidFill>
                <a:latin typeface="微软雅黑" pitchFamily="34" charset="-122"/>
                <a:ea typeface="微软雅黑" pitchFamily="34" charset="-122"/>
              </a:defRPr>
            </a:lvl1pPr>
          </a:lstStyle>
          <a:p>
            <a:r>
              <a:rPr lang="zh-CN" altLang="en-US" dirty="0"/>
              <a:t>标题</a:t>
            </a:r>
            <a:endParaRPr lang="en-US" dirty="0"/>
          </a:p>
        </p:txBody>
      </p:sp>
    </p:spTree>
    <p:extLst>
      <p:ext uri="{BB962C8B-B14F-4D97-AF65-F5344CB8AC3E}">
        <p14:creationId xmlns:p14="http://schemas.microsoft.com/office/powerpoint/2010/main" val="1490392940"/>
      </p:ext>
    </p:extLst>
  </p:cSld>
  <p:clrMapOvr>
    <a:masterClrMapping/>
  </p:clrMapOvr>
  <p:transition advClick="0" advTm="8000">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7092" y="265114"/>
            <a:ext cx="10179584" cy="871537"/>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7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7645460"/>
      </p:ext>
    </p:extLst>
  </p:cSld>
  <p:clrMapOvr>
    <a:masterClrMapping/>
  </p:clrMapOvr>
  <p:transition advClick="0" advTm="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3397" y="175743"/>
            <a:ext cx="10747917" cy="615092"/>
          </a:xfrm>
          <a:prstGeom prst="rect">
            <a:avLst/>
          </a:prstGeom>
        </p:spPr>
        <p:txBody>
          <a:bodyPr/>
          <a:lstStyle>
            <a:lvl1pPr>
              <a:defRPr sz="3200">
                <a:solidFill>
                  <a:srgbClr val="C00000"/>
                </a:solidFill>
                <a:latin typeface="微软雅黑" pitchFamily="34" charset="-122"/>
                <a:ea typeface="微软雅黑" pitchFamily="34" charset="-122"/>
              </a:defRPr>
            </a:lvl1pPr>
          </a:lstStyle>
          <a:p>
            <a:r>
              <a:rPr lang="zh-CN" altLang="en-US" dirty="0"/>
              <a:t>标题</a:t>
            </a:r>
            <a:endParaRPr lang="en-US" dirty="0"/>
          </a:p>
        </p:txBody>
      </p:sp>
    </p:spTree>
    <p:extLst>
      <p:ext uri="{BB962C8B-B14F-4D97-AF65-F5344CB8AC3E}">
        <p14:creationId xmlns:p14="http://schemas.microsoft.com/office/powerpoint/2010/main" val="2870716622"/>
      </p:ext>
    </p:extLst>
  </p:cSld>
  <p:clrMapOvr>
    <a:masterClrMapping/>
  </p:clrMapOvr>
  <p:transition advClick="0" advTm="8000">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5542" y="1"/>
            <a:ext cx="11352826" cy="428625"/>
          </a:xfrm>
        </p:spPr>
        <p:txBody>
          <a:bodyPr/>
          <a:lstStyle/>
          <a:p>
            <a:r>
              <a:rPr lang="en-US" dirty="0"/>
              <a:t>Click to edit Master title style</a:t>
            </a:r>
          </a:p>
        </p:txBody>
      </p:sp>
    </p:spTree>
    <p:extLst>
      <p:ext uri="{BB962C8B-B14F-4D97-AF65-F5344CB8AC3E}">
        <p14:creationId xmlns:p14="http://schemas.microsoft.com/office/powerpoint/2010/main" val="598056028"/>
      </p:ext>
    </p:extLst>
  </p:cSld>
  <p:clrMapOvr>
    <a:masterClrMapping/>
  </p:clrMapOvr>
  <p:transition advClick="0" advTm="8000">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17092" y="265114"/>
            <a:ext cx="10179584" cy="871537"/>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667"/>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3333092"/>
      </p:ext>
    </p:extLst>
  </p:cSld>
  <p:clrMapOvr>
    <a:masterClrMapping/>
  </p:clrMapOvr>
  <p:transition advClick="0" advTm="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70179" y="430274"/>
            <a:ext cx="10329905" cy="871537"/>
          </a:xfrm>
          <a:prstGeom prst="rect">
            <a:avLst/>
          </a:prstGeom>
        </p:spPr>
        <p:txBody>
          <a:bodyPr lIns="91422" tIns="45711" rIns="91422" bIns="45711"/>
          <a:lstStyle>
            <a:lvl1pPr>
              <a:defRPr>
                <a:latin typeface="微软雅黑" pitchFamily="34" charset="-122"/>
                <a:ea typeface="微软雅黑" pitchFamily="34" charset="-122"/>
              </a:defRPr>
            </a:lvl1pPr>
          </a:lstStyle>
          <a:p>
            <a:r>
              <a:rPr lang="zh-CN" altLang="en-US"/>
              <a:t>单击此处编辑母版标题样式</a:t>
            </a:r>
          </a:p>
        </p:txBody>
      </p:sp>
      <p:sp>
        <p:nvSpPr>
          <p:cNvPr id="3" name="内容占位符 2"/>
          <p:cNvSpPr>
            <a:spLocks noGrp="1"/>
          </p:cNvSpPr>
          <p:nvPr>
            <p:ph idx="1"/>
          </p:nvPr>
        </p:nvSpPr>
        <p:spPr>
          <a:xfrm>
            <a:off x="870177" y="1641489"/>
            <a:ext cx="5041313" cy="4194175"/>
          </a:xfrm>
          <a:prstGeom prst="rect">
            <a:avLst/>
          </a:prstGeom>
        </p:spPr>
        <p:txBody>
          <a:bodyPr lIns="91422" tIns="45711" rIns="91422" bIns="45711"/>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2"/>
          <p:cNvSpPr>
            <a:spLocks noGrp="1"/>
          </p:cNvSpPr>
          <p:nvPr>
            <p:ph idx="11"/>
          </p:nvPr>
        </p:nvSpPr>
        <p:spPr>
          <a:xfrm>
            <a:off x="6098490" y="1641489"/>
            <a:ext cx="5041313" cy="4194175"/>
          </a:xfrm>
          <a:prstGeom prst="rect">
            <a:avLst/>
          </a:prstGeom>
        </p:spPr>
        <p:txBody>
          <a:bodyPr lIns="91422" tIns="45711" rIns="91422" bIns="45711"/>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1371116"/>
      </p:ext>
    </p:extLst>
  </p:cSld>
  <p:clrMapOvr>
    <a:masterClrMapping/>
  </p:clrMapOvr>
  <p:transition advTm="800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7"/>
            <a:ext cx="10179584" cy="745784"/>
          </a:xfrm>
          <a:prstGeom prst="rect">
            <a:avLst/>
          </a:prstGeom>
        </p:spPr>
        <p:txBody>
          <a:bodyPr lIns="91414" tIns="45707" rIns="91414" bIns="45707"/>
          <a:lstStyle/>
          <a:p>
            <a:r>
              <a:rPr lang="en-US"/>
              <a:t>Click to edit Master title style</a:t>
            </a:r>
          </a:p>
        </p:txBody>
      </p:sp>
      <p:sp>
        <p:nvSpPr>
          <p:cNvPr id="4" name="Content Placeholder 3"/>
          <p:cNvSpPr>
            <a:spLocks noGrp="1"/>
          </p:cNvSpPr>
          <p:nvPr>
            <p:ph sz="quarter" idx="10"/>
          </p:nvPr>
        </p:nvSpPr>
        <p:spPr>
          <a:xfrm>
            <a:off x="1007795" y="1297019"/>
            <a:ext cx="10130638" cy="4800000"/>
          </a:xfrm>
          <a:prstGeom prst="rect">
            <a:avLst/>
          </a:prstGeom>
        </p:spPr>
        <p:txBody>
          <a:bodyPr lIns="91414" tIns="45707" rIns="91414" bIns="45707"/>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289472"/>
      </p:ext>
    </p:extLst>
  </p:cSld>
  <p:clrMapOvr>
    <a:masterClrMapping/>
  </p:clrMapOvr>
  <p:transition advClick="0" advTm="8000">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1007795" y="1297019"/>
            <a:ext cx="10130638" cy="4800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advClick="0" advTm="8000">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1007795" y="1297019"/>
            <a:ext cx="10130638" cy="4800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96924" y="0"/>
            <a:ext cx="10428123" cy="758825"/>
          </a:xfrm>
          <a:prstGeom prst="rect">
            <a:avLst/>
          </a:prstGeom>
        </p:spPr>
        <p:txBody>
          <a:bodyPr/>
          <a:lstStyle>
            <a:lvl1pPr>
              <a:defRPr baseline="0">
                <a:solidFill>
                  <a:schemeClr val="bg1"/>
                </a:solidFill>
              </a:defRPr>
            </a:lvl1pPr>
          </a:lstStyle>
          <a:p>
            <a:r>
              <a:rPr lang="zh-CN" altLang="en-US" dirty="0"/>
              <a:t>单击此处编辑母版标题样式</a:t>
            </a:r>
          </a:p>
        </p:txBody>
      </p:sp>
      <p:sp>
        <p:nvSpPr>
          <p:cNvPr id="3" name="内容占位符 2"/>
          <p:cNvSpPr>
            <a:spLocks noGrp="1"/>
          </p:cNvSpPr>
          <p:nvPr>
            <p:ph idx="1"/>
          </p:nvPr>
        </p:nvSpPr>
        <p:spPr>
          <a:xfrm>
            <a:off x="781050" y="868363"/>
            <a:ext cx="10975975"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pPr>
              <a:defRPr/>
            </a:pPr>
            <a:endParaRPr lang="en-GB"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801418"/>
      </p:ext>
    </p:extLst>
  </p:cSld>
  <p:clrMapOvr>
    <a:masterClrMapping/>
  </p:clrMapOvr>
  <p:transition advClick="0" advTm="8000">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NPM Layout">
    <p:spTree>
      <p:nvGrpSpPr>
        <p:cNvPr id="1" name=""/>
        <p:cNvGrpSpPr/>
        <p:nvPr/>
      </p:nvGrpSpPr>
      <p:grpSpPr>
        <a:xfrm>
          <a:off x="0" y="0"/>
          <a:ext cx="0" cy="0"/>
          <a:chOff x="0" y="0"/>
          <a:chExt cx="0" cy="0"/>
        </a:xfrm>
      </p:grpSpPr>
      <p:sp>
        <p:nvSpPr>
          <p:cNvPr id="3" name="Chart Placeholder 6">
            <a:extLst>
              <a:ext uri="{FF2B5EF4-FFF2-40B4-BE49-F238E27FC236}">
                <a16:creationId xmlns:a16="http://schemas.microsoft.com/office/drawing/2014/main" id="{A38C421D-AD36-4AEF-82AB-0114C2ABB7D9}"/>
              </a:ext>
            </a:extLst>
          </p:cNvPr>
          <p:cNvSpPr>
            <a:spLocks noGrp="1"/>
          </p:cNvSpPr>
          <p:nvPr>
            <p:ph type="chart" sz="quarter" idx="13" hasCustomPrompt="1"/>
          </p:nvPr>
        </p:nvSpPr>
        <p:spPr>
          <a:xfrm>
            <a:off x="188474" y="1750012"/>
            <a:ext cx="5853684" cy="2377440"/>
          </a:xfrm>
          <a:prstGeom prst="rect">
            <a:avLst/>
          </a:prstGeom>
        </p:spPr>
        <p:txBody>
          <a:bodyPr lIns="0" tIns="0" rIns="0" bIns="0"/>
          <a:lstStyle>
            <a:lvl1pPr marL="0" indent="0">
              <a:buNone/>
              <a:defRPr/>
            </a:lvl1pPr>
          </a:lstStyle>
          <a:p>
            <a:r>
              <a:rPr lang="en-GB" dirty="0"/>
              <a:t>Add graph</a:t>
            </a:r>
          </a:p>
        </p:txBody>
      </p:sp>
      <p:sp>
        <p:nvSpPr>
          <p:cNvPr id="4" name="Chart Placeholder 6">
            <a:extLst>
              <a:ext uri="{FF2B5EF4-FFF2-40B4-BE49-F238E27FC236}">
                <a16:creationId xmlns:a16="http://schemas.microsoft.com/office/drawing/2014/main" id="{A38C421D-AD36-4AEF-82AB-0114C2ABB7D9}"/>
              </a:ext>
            </a:extLst>
          </p:cNvPr>
          <p:cNvSpPr>
            <a:spLocks noGrp="1"/>
          </p:cNvSpPr>
          <p:nvPr>
            <p:ph type="chart" sz="quarter" idx="14" hasCustomPrompt="1"/>
          </p:nvPr>
        </p:nvSpPr>
        <p:spPr>
          <a:xfrm>
            <a:off x="6146067" y="1750012"/>
            <a:ext cx="5853684" cy="2377440"/>
          </a:xfrm>
          <a:prstGeom prst="rect">
            <a:avLst/>
          </a:prstGeom>
        </p:spPr>
        <p:txBody>
          <a:bodyPr lIns="0" tIns="0" rIns="0" bIns="0"/>
          <a:lstStyle>
            <a:lvl1pPr marL="0" indent="0">
              <a:buNone/>
              <a:defRPr/>
            </a:lvl1pPr>
          </a:lstStyle>
          <a:p>
            <a:r>
              <a:rPr lang="en-GB" dirty="0"/>
              <a:t>Add graph</a:t>
            </a:r>
          </a:p>
        </p:txBody>
      </p:sp>
      <p:sp>
        <p:nvSpPr>
          <p:cNvPr id="5" name="Chart Placeholder 6">
            <a:extLst>
              <a:ext uri="{FF2B5EF4-FFF2-40B4-BE49-F238E27FC236}">
                <a16:creationId xmlns:a16="http://schemas.microsoft.com/office/drawing/2014/main" id="{A38C421D-AD36-4AEF-82AB-0114C2ABB7D9}"/>
              </a:ext>
            </a:extLst>
          </p:cNvPr>
          <p:cNvSpPr>
            <a:spLocks noGrp="1"/>
          </p:cNvSpPr>
          <p:nvPr>
            <p:ph type="chart" sz="quarter" idx="15" hasCustomPrompt="1"/>
          </p:nvPr>
        </p:nvSpPr>
        <p:spPr>
          <a:xfrm>
            <a:off x="188474" y="4174865"/>
            <a:ext cx="5853684" cy="2377440"/>
          </a:xfrm>
          <a:prstGeom prst="rect">
            <a:avLst/>
          </a:prstGeom>
        </p:spPr>
        <p:txBody>
          <a:bodyPr lIns="0" tIns="0" rIns="0" bIns="0"/>
          <a:lstStyle>
            <a:lvl1pPr marL="0" indent="0">
              <a:buNone/>
              <a:defRPr/>
            </a:lvl1pPr>
          </a:lstStyle>
          <a:p>
            <a:r>
              <a:rPr lang="en-GB" dirty="0"/>
              <a:t>Add graph</a:t>
            </a:r>
          </a:p>
        </p:txBody>
      </p:sp>
      <p:sp>
        <p:nvSpPr>
          <p:cNvPr id="6" name="Chart Placeholder 6">
            <a:extLst>
              <a:ext uri="{FF2B5EF4-FFF2-40B4-BE49-F238E27FC236}">
                <a16:creationId xmlns:a16="http://schemas.microsoft.com/office/drawing/2014/main" id="{A38C421D-AD36-4AEF-82AB-0114C2ABB7D9}"/>
              </a:ext>
            </a:extLst>
          </p:cNvPr>
          <p:cNvSpPr>
            <a:spLocks noGrp="1"/>
          </p:cNvSpPr>
          <p:nvPr>
            <p:ph type="chart" sz="quarter" idx="16" hasCustomPrompt="1"/>
          </p:nvPr>
        </p:nvSpPr>
        <p:spPr>
          <a:xfrm>
            <a:off x="6146067" y="4174865"/>
            <a:ext cx="5853684" cy="2377440"/>
          </a:xfrm>
          <a:prstGeom prst="rect">
            <a:avLst/>
          </a:prstGeom>
        </p:spPr>
        <p:txBody>
          <a:bodyPr lIns="0" tIns="0" rIns="0" bIns="0"/>
          <a:lstStyle>
            <a:lvl1pPr marL="0" indent="0">
              <a:buNone/>
              <a:defRPr/>
            </a:lvl1pPr>
          </a:lstStyle>
          <a:p>
            <a:r>
              <a:rPr lang="en-GB" dirty="0"/>
              <a:t>Add graph</a:t>
            </a:r>
          </a:p>
        </p:txBody>
      </p:sp>
      <p:sp>
        <p:nvSpPr>
          <p:cNvPr id="7" name="Text Placeholder 3">
            <a:extLst>
              <a:ext uri="{FF2B5EF4-FFF2-40B4-BE49-F238E27FC236}">
                <a16:creationId xmlns:a16="http://schemas.microsoft.com/office/drawing/2014/main" id="{91F054AE-7BFF-4ED9-89E4-75CE7F23D777}"/>
              </a:ext>
            </a:extLst>
          </p:cNvPr>
          <p:cNvSpPr>
            <a:spLocks noGrp="1"/>
          </p:cNvSpPr>
          <p:nvPr>
            <p:ph type="body" sz="quarter" idx="17" hasCustomPrompt="1"/>
          </p:nvPr>
        </p:nvSpPr>
        <p:spPr>
          <a:xfrm>
            <a:off x="393801" y="1268713"/>
            <a:ext cx="9002344" cy="360000"/>
          </a:xfrm>
          <a:prstGeom prst="rect">
            <a:avLst/>
          </a:prstGeom>
        </p:spPr>
        <p:txBody>
          <a:bodyPr vert="horz" lIns="0" tIns="0" rIns="0" bIns="0" rtlCol="0" anchor="t">
            <a:noAutofit/>
          </a:bodyPr>
          <a:lstStyle>
            <a:lvl1pPr marL="0" indent="0">
              <a:buNone/>
              <a:defRPr lang="en-US" sz="2024" b="1" smtClean="0">
                <a:latin typeface="+mj-lt"/>
                <a:ea typeface="+mj-ea"/>
                <a:cs typeface="+mj-cs"/>
              </a:defRPr>
            </a:lvl1pPr>
            <a:lvl2pPr>
              <a:defRPr lang="en-US" smtClean="0"/>
            </a:lvl2pPr>
            <a:lvl3pPr>
              <a:defRPr lang="en-US" smtClean="0"/>
            </a:lvl3pPr>
            <a:lvl4pPr>
              <a:defRPr lang="en-US" smtClean="0"/>
            </a:lvl4pPr>
            <a:lvl5pPr>
              <a:defRPr lang="en-GB"/>
            </a:lvl5pPr>
          </a:lstStyle>
          <a:p>
            <a:pPr marL="123383" lvl="0" indent="-123383">
              <a:lnSpc>
                <a:spcPct val="90000"/>
              </a:lnSpc>
              <a:spcBef>
                <a:spcPct val="0"/>
              </a:spcBef>
            </a:pPr>
            <a:r>
              <a:rPr lang="en-US" dirty="0"/>
              <a:t>Add title</a:t>
            </a:r>
            <a:endParaRPr lang="en-GB" dirty="0"/>
          </a:p>
        </p:txBody>
      </p:sp>
    </p:spTree>
    <p:extLst>
      <p:ext uri="{BB962C8B-B14F-4D97-AF65-F5344CB8AC3E}">
        <p14:creationId xmlns:p14="http://schemas.microsoft.com/office/powerpoint/2010/main" val="1170482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57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09692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3651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080" y="456134"/>
            <a:ext cx="10739242"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dirty="0"/>
              <a:t>单击此处添加标题</a:t>
            </a:r>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5927" y="1512876"/>
            <a:ext cx="10732160" cy="4690459"/>
          </a:xfrm>
          <a:prstGeom prst="rect">
            <a:avLst/>
          </a:prstGeom>
        </p:spPr>
        <p:txBody>
          <a:bodyPr lIns="0" tIns="0" rIns="0" bIns="0"/>
          <a:lstStyle>
            <a:lvl1pPr marL="179370" marR="0" indent="-168258" algn="l" defTabSz="1187679"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967"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993" marR="0" indent="-168258" algn="l" defTabSz="1187679" rtl="0" eaLnBrk="1" fontAlgn="auto" latinLnBrk="0" hangingPunct="1">
              <a:lnSpc>
                <a:spcPct val="100000"/>
              </a:lnSpc>
              <a:spcBef>
                <a:spcPts val="0"/>
              </a:spcBef>
              <a:spcAft>
                <a:spcPts val="600"/>
              </a:spcAft>
              <a:buClr>
                <a:schemeClr val="tx1"/>
              </a:buClr>
              <a:buSzTx/>
              <a:buFont typeface=".AppleSystemUIFont"/>
              <a:buChar char="&gt;"/>
              <a:tabLst>
                <a:tab pos="1207967" algn="ctr"/>
              </a:tabLst>
              <a:defRPr sz="1600" baseline="0">
                <a:latin typeface="Microsoft YaHei" panose="020B0503020204020204" pitchFamily="34" charset="-122"/>
                <a:ea typeface="Microsoft YaHei" panose="020B0503020204020204" pitchFamily="34" charset="-122"/>
              </a:defRPr>
            </a:lvl2pPr>
            <a:lvl3pPr marL="1098465" marR="0" indent="-168258" algn="l" defTabSz="1187679" rtl="0" eaLnBrk="1" fontAlgn="auto" latinLnBrk="0" hangingPunct="1">
              <a:lnSpc>
                <a:spcPct val="100000"/>
              </a:lnSpc>
              <a:spcBef>
                <a:spcPts val="0"/>
              </a:spcBef>
              <a:spcAft>
                <a:spcPts val="600"/>
              </a:spcAft>
              <a:buClr>
                <a:schemeClr val="tx1"/>
              </a:buClr>
              <a:buSzTx/>
              <a:buFont typeface=".AppleSystemUIFont"/>
              <a:buChar char="-"/>
              <a:tabLst>
                <a:tab pos="1207967" algn="ctr"/>
              </a:tabLst>
              <a:defRPr sz="1299" baseline="0">
                <a:latin typeface="Microsoft YaHei" panose="020B0503020204020204" pitchFamily="34" charset="-122"/>
                <a:ea typeface="Microsoft YaHei" panose="020B0503020204020204" pitchFamily="34" charset="-122"/>
              </a:defRPr>
            </a:lvl3pPr>
            <a:lvl4pPr marL="525797" indent="-171142">
              <a:buFont typeface="Arial" panose="020B0604020202020204" pitchFamily="34" charset="0"/>
              <a:buChar char="•"/>
              <a:tabLst>
                <a:tab pos="1208299" algn="ctr"/>
              </a:tabLst>
              <a:defRPr sz="1299" baseline="0"/>
            </a:lvl4pPr>
            <a:lvl5pPr marL="525797" indent="-171142">
              <a:buFont typeface="Arial" panose="020B0604020202020204" pitchFamily="34" charset="0"/>
              <a:buChar char="•"/>
              <a:tabLst>
                <a:tab pos="1208299" algn="ctr"/>
              </a:tabLst>
              <a:defRPr sz="1299" baseline="0"/>
            </a:lvl5pPr>
          </a:lstStyle>
          <a:p>
            <a:pPr lvl="0"/>
            <a:r>
              <a:rPr lang="zh-CN" altLang="en-US" dirty="0"/>
              <a:t>单击此处添加文本</a:t>
            </a:r>
            <a:endParaRPr lang="en-US" dirty="0"/>
          </a:p>
          <a:p>
            <a:pPr marL="328993" marR="0" lvl="1" indent="-168258" algn="l" defTabSz="1187679"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967" algn="ctr"/>
              </a:tabLst>
              <a:defRPr/>
            </a:pPr>
            <a:r>
              <a:rPr lang="zh-CN" altLang="en-US" dirty="0"/>
              <a:t>单击此处添加文本</a:t>
            </a:r>
            <a:endParaRPr lang="en-US" dirty="0"/>
          </a:p>
          <a:p>
            <a:pPr marL="1098465" marR="0" lvl="2" indent="-168258" algn="l" defTabSz="1187679"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967" algn="ctr"/>
              </a:tabLst>
              <a:defRPr/>
            </a:pPr>
            <a:r>
              <a:rPr lang="zh-CN" altLang="en-US" dirty="0"/>
              <a:t>单击此处添加文本</a:t>
            </a:r>
            <a:endParaRPr lang="en-US" dirty="0"/>
          </a:p>
          <a:p>
            <a:pPr marL="1098465" marR="0" lvl="2" indent="-168258" algn="l" defTabSz="1187679"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967" algn="ctr"/>
              </a:tabLst>
              <a:defRPr/>
            </a:pPr>
            <a:endParaRPr lang="en-US" altLang="zh-CN" dirty="0"/>
          </a:p>
        </p:txBody>
      </p:sp>
    </p:spTree>
    <p:extLst>
      <p:ext uri="{BB962C8B-B14F-4D97-AF65-F5344CB8AC3E}">
        <p14:creationId xmlns:p14="http://schemas.microsoft.com/office/powerpoint/2010/main" val="1900056603"/>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1015" y="1"/>
            <a:ext cx="11233150" cy="692150"/>
          </a:xfrm>
          <a:prstGeom prst="rect">
            <a:avLst/>
          </a:prstGeom>
        </p:spPr>
        <p:txBody>
          <a:bodyPr lIns="0" anchor="ctr"/>
          <a:lstStyle>
            <a:lvl1pPr>
              <a:defRPr sz="2798">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8483699" y="6477005"/>
            <a:ext cx="2796845" cy="264368"/>
          </a:xfrm>
          <a:prstGeom prst="rect">
            <a:avLst/>
          </a:prstGeom>
        </p:spPr>
        <p:txBody>
          <a:bodyPr/>
          <a:lstStyle>
            <a:lvl1pPr>
              <a:defRPr/>
            </a:lvl1pPr>
          </a:lstStyle>
          <a:p>
            <a:r>
              <a:rPr lang="de-DE" dirty="0">
                <a:solidFill>
                  <a:srgbClr val="2D2015"/>
                </a:solidFill>
              </a:rPr>
              <a:t>Page </a:t>
            </a:r>
            <a:fld id="{A2CEAF42-B4E9-4CD0-8EC6-45F4D7604AA7}" type="slidenum">
              <a:rPr lang="de-DE" smtClean="0">
                <a:solidFill>
                  <a:srgbClr val="2D2015"/>
                </a:solidFill>
              </a:rPr>
              <a:pPr/>
              <a:t>‹#›</a:t>
            </a:fld>
            <a:endParaRPr lang="en-GB" dirty="0">
              <a:solidFill>
                <a:srgbClr val="2D2015"/>
              </a:solidFill>
            </a:endParaRPr>
          </a:p>
        </p:txBody>
      </p:sp>
    </p:spTree>
    <p:extLst>
      <p:ext uri="{BB962C8B-B14F-4D97-AF65-F5344CB8AC3E}">
        <p14:creationId xmlns:p14="http://schemas.microsoft.com/office/powerpoint/2010/main" val="2443383713"/>
      </p:ext>
    </p:extLst>
  </p:cSld>
  <p:clrMapOvr>
    <a:masterClrMapping/>
  </p:clrMapOvr>
  <p:extLst>
    <p:ext uri="{DCECCB84-F9BA-43D5-87BE-67443E8EF086}">
      <p15:sldGuideLst xmlns:p15="http://schemas.microsoft.com/office/powerpoint/2012/main">
        <p15:guide id="1" orient="horz" pos="436">
          <p15:clr>
            <a:srgbClr val="FBAE40"/>
          </p15:clr>
        </p15:guide>
        <p15:guide id="2" pos="303">
          <p15:clr>
            <a:srgbClr val="FBAE40"/>
          </p15:clr>
        </p15:guide>
        <p15:guide id="3" pos="7379">
          <p15:clr>
            <a:srgbClr val="FBAE40"/>
          </p15:clr>
        </p15:guide>
        <p15:guide id="4" orient="horz" pos="383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pic>
        <p:nvPicPr>
          <p:cNvPr id="3" name="Picture 6" descr="C:\Users\z00205060\Desktop\CP项目\规范类文件\新建文件夹\巴展视觉物料规范-18.jpg"/>
          <p:cNvPicPr>
            <a:picLocks noChangeAspect="1" noChangeArrowheads="1"/>
          </p:cNvPicPr>
          <p:nvPr userDrawn="1"/>
        </p:nvPicPr>
        <p:blipFill>
          <a:blip r:embed="rId2" cstate="screen"/>
          <a:srcRect/>
          <a:stretch>
            <a:fillRect/>
          </a:stretch>
        </p:blipFill>
        <p:spPr bwMode="auto">
          <a:xfrm>
            <a:off x="7" y="0"/>
            <a:ext cx="12195175" cy="6858736"/>
          </a:xfrm>
          <a:prstGeom prst="rect">
            <a:avLst/>
          </a:prstGeom>
          <a:noFill/>
        </p:spPr>
      </p:pic>
      <p:sp>
        <p:nvSpPr>
          <p:cNvPr id="5" name="Text Box 7"/>
          <p:cNvSpPr txBox="1">
            <a:spLocks noChangeArrowheads="1"/>
          </p:cNvSpPr>
          <p:nvPr userDrawn="1"/>
        </p:nvSpPr>
        <p:spPr bwMode="auto">
          <a:xfrm>
            <a:off x="9462401" y="6286493"/>
            <a:ext cx="1473546" cy="292388"/>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l">
              <a:buClrTx/>
              <a:buFontTx/>
              <a:buNone/>
              <a:defRPr/>
            </a:pPr>
            <a:r>
              <a:rPr lang="en-US" altLang="zh-CN" sz="1300" b="0" dirty="0">
                <a:solidFill>
                  <a:srgbClr val="000000">
                    <a:lumMod val="65000"/>
                    <a:lumOff val="35000"/>
                  </a:srgbClr>
                </a:solidFill>
                <a:latin typeface="FrutigerNext LT Light" pitchFamily="34" charset="0"/>
                <a:ea typeface="MS PGothic" pitchFamily="34" charset="-128"/>
              </a:rPr>
              <a:t>www.huawei.com</a:t>
            </a:r>
          </a:p>
        </p:txBody>
      </p:sp>
      <p:sp>
        <p:nvSpPr>
          <p:cNvPr id="6" name="Text Box 5"/>
          <p:cNvSpPr txBox="1">
            <a:spLocks noChangeArrowheads="1"/>
          </p:cNvSpPr>
          <p:nvPr userDrawn="1"/>
        </p:nvSpPr>
        <p:spPr bwMode="auto">
          <a:xfrm>
            <a:off x="5429248" y="6324965"/>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l">
              <a:buClrTx/>
              <a:buFontTx/>
              <a:buNone/>
              <a:defRPr/>
            </a:pPr>
            <a:r>
              <a:rPr lang="en-US" altLang="zh-CN" sz="1400" b="0" dirty="0">
                <a:solidFill>
                  <a:srgbClr val="000000">
                    <a:lumMod val="65000"/>
                    <a:lumOff val="35000"/>
                  </a:srgbClr>
                </a:solidFill>
                <a:latin typeface="FrutigerNext LT Light" pitchFamily="34" charset="0"/>
                <a:ea typeface="MS PGothic" pitchFamily="34" charset="-128"/>
              </a:rPr>
              <a:t>HUAWEI TECHNOLOGIES CO., LTD.</a:t>
            </a:r>
          </a:p>
        </p:txBody>
      </p:sp>
      <p:sp>
        <p:nvSpPr>
          <p:cNvPr id="7" name="TextBox 3"/>
          <p:cNvSpPr txBox="1">
            <a:spLocks noChangeArrowheads="1"/>
          </p:cNvSpPr>
          <p:nvPr userDrawn="1"/>
        </p:nvSpPr>
        <p:spPr bwMode="auto">
          <a:xfrm>
            <a:off x="8747" y="3756012"/>
            <a:ext cx="12186428" cy="1330338"/>
          </a:xfrm>
          <a:prstGeom prst="rect">
            <a:avLst/>
          </a:prstGeom>
          <a:solidFill>
            <a:srgbClr val="FFBE00"/>
          </a:solidFill>
          <a:ln w="9525">
            <a:noFill/>
            <a:miter lim="800000"/>
            <a:headEnd/>
            <a:tailEnd/>
          </a:ln>
        </p:spPr>
        <p:txBody>
          <a:bodyPr lIns="91424" tIns="45712" rIns="91424" bIns="45712"/>
          <a:lstStyle>
            <a:defPPr>
              <a:defRPr lang="zh-CN"/>
            </a:defPPr>
            <a:lvl1pPr algn="ctr" rtl="0" fontAlgn="base">
              <a:spcBef>
                <a:spcPct val="0"/>
              </a:spcBef>
              <a:spcAft>
                <a:spcPct val="0"/>
              </a:spcAft>
              <a:buClr>
                <a:srgbClr val="CC9900"/>
              </a:buClr>
              <a:buFont typeface="Wingdings" pitchFamily="2" charset="2"/>
              <a:buChar char="n"/>
              <a:defRPr b="1" kern="1200">
                <a:solidFill>
                  <a:schemeClr val="tx1"/>
                </a:solidFill>
                <a:latin typeface="Arial" pitchFamily="34" charset="0"/>
                <a:ea typeface="宋体" pitchFamily="2" charset="-122"/>
                <a:cs typeface="+mn-cs"/>
              </a:defRPr>
            </a:lvl1pPr>
            <a:lvl2pPr marL="457200" algn="ctr" rtl="0" fontAlgn="base">
              <a:spcBef>
                <a:spcPct val="0"/>
              </a:spcBef>
              <a:spcAft>
                <a:spcPct val="0"/>
              </a:spcAft>
              <a:buClr>
                <a:srgbClr val="CC9900"/>
              </a:buClr>
              <a:buFont typeface="Wingdings" pitchFamily="2" charset="2"/>
              <a:buChar char="n"/>
              <a:defRPr b="1" kern="1200">
                <a:solidFill>
                  <a:schemeClr val="tx1"/>
                </a:solidFill>
                <a:latin typeface="Arial" pitchFamily="34" charset="0"/>
                <a:ea typeface="宋体" pitchFamily="2" charset="-122"/>
                <a:cs typeface="+mn-cs"/>
              </a:defRPr>
            </a:lvl2pPr>
            <a:lvl3pPr marL="914400" algn="ctr" rtl="0" fontAlgn="base">
              <a:spcBef>
                <a:spcPct val="0"/>
              </a:spcBef>
              <a:spcAft>
                <a:spcPct val="0"/>
              </a:spcAft>
              <a:buClr>
                <a:srgbClr val="CC9900"/>
              </a:buClr>
              <a:buFont typeface="Wingdings" pitchFamily="2" charset="2"/>
              <a:buChar char="n"/>
              <a:defRPr b="1" kern="1200">
                <a:solidFill>
                  <a:schemeClr val="tx1"/>
                </a:solidFill>
                <a:latin typeface="Arial" pitchFamily="34" charset="0"/>
                <a:ea typeface="宋体" pitchFamily="2" charset="-122"/>
                <a:cs typeface="+mn-cs"/>
              </a:defRPr>
            </a:lvl3pPr>
            <a:lvl4pPr marL="1371600" algn="ctr" rtl="0" fontAlgn="base">
              <a:spcBef>
                <a:spcPct val="0"/>
              </a:spcBef>
              <a:spcAft>
                <a:spcPct val="0"/>
              </a:spcAft>
              <a:buClr>
                <a:srgbClr val="CC9900"/>
              </a:buClr>
              <a:buFont typeface="Wingdings" pitchFamily="2" charset="2"/>
              <a:buChar char="n"/>
              <a:defRPr b="1" kern="1200">
                <a:solidFill>
                  <a:schemeClr val="tx1"/>
                </a:solidFill>
                <a:latin typeface="Arial" pitchFamily="34" charset="0"/>
                <a:ea typeface="宋体" pitchFamily="2" charset="-122"/>
                <a:cs typeface="+mn-cs"/>
              </a:defRPr>
            </a:lvl4pPr>
            <a:lvl5pPr marL="1828800" algn="ctr" rtl="0" fontAlgn="base">
              <a:spcBef>
                <a:spcPct val="0"/>
              </a:spcBef>
              <a:spcAft>
                <a:spcPct val="0"/>
              </a:spcAft>
              <a:buClr>
                <a:srgbClr val="CC9900"/>
              </a:buClr>
              <a:buFont typeface="Wingdings" pitchFamily="2" charset="2"/>
              <a:buChar char="n"/>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a:lstStyle>
          <a:p>
            <a:pPr algn="l" defTabSz="912813">
              <a:buClrTx/>
              <a:buFontTx/>
              <a:buNone/>
              <a:defRPr/>
            </a:pPr>
            <a:endParaRPr lang="en-ZA" sz="2400" b="0" dirty="0">
              <a:solidFill>
                <a:srgbClr val="272727"/>
              </a:solidFill>
              <a:ea typeface="+mn-ea"/>
              <a:cs typeface="Arial" pitchFamily="34" charset="0"/>
            </a:endParaRPr>
          </a:p>
        </p:txBody>
      </p:sp>
      <p:pic>
        <p:nvPicPr>
          <p:cNvPr id="8" name="Picture 10" descr="image 03.png"/>
          <p:cNvPicPr>
            <a:picLocks noChangeAspect="1"/>
          </p:cNvPicPr>
          <p:nvPr userDrawn="1"/>
        </p:nvPicPr>
        <p:blipFill>
          <a:blip r:embed="rId3" cstate="print"/>
          <a:srcRect l="29234"/>
          <a:stretch>
            <a:fillRect/>
          </a:stretch>
        </p:blipFill>
        <p:spPr bwMode="auto">
          <a:xfrm>
            <a:off x="2" y="3710143"/>
            <a:ext cx="1593669" cy="1353170"/>
          </a:xfrm>
          <a:prstGeom prst="rect">
            <a:avLst/>
          </a:prstGeom>
          <a:noFill/>
          <a:ln w="9525">
            <a:noFill/>
            <a:miter lim="800000"/>
            <a:headEnd/>
            <a:tailEnd/>
          </a:ln>
        </p:spPr>
      </p:pic>
      <p:pic>
        <p:nvPicPr>
          <p:cNvPr id="9"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782793" y="351926"/>
            <a:ext cx="779501" cy="77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915669"/>
      </p:ext>
    </p:extLst>
  </p:cSld>
  <p:clrMapOvr>
    <a:masterClrMapping/>
  </p:clrMapOvr>
  <p:transition advClick="0" advTm="8000">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573825" y="429189"/>
            <a:ext cx="10739242" cy="492772"/>
          </a:xfrm>
          <a:prstGeom prst="rect">
            <a:avLst/>
          </a:prstGeom>
        </p:spPr>
        <p:txBody>
          <a:bodyPr lIns="0" tIns="0" rIns="0" bIns="0" anchor="t">
            <a:normAutofit/>
          </a:bodyPr>
          <a:lstStyle>
            <a:lvl1pPr marL="0" indent="0" algn="l">
              <a:lnSpc>
                <a:spcPts val="3430"/>
              </a:lnSpc>
              <a:spcBef>
                <a:spcPct val="0"/>
              </a:spcBef>
              <a:buNone/>
              <a:defRPr sz="2800" b="1" baseline="0">
                <a:solidFill>
                  <a:srgbClr val="C00000"/>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2213772342"/>
      </p:ext>
    </p:extLst>
  </p:cSld>
  <p:clrMapOvr>
    <a:masterClrMapping/>
  </p:clrMapOvr>
  <p:transition/>
  <p:extLst>
    <p:ext uri="{DCECCB84-F9BA-43D5-87BE-67443E8EF086}">
      <p15:sldGuideLst xmlns:p15="http://schemas.microsoft.com/office/powerpoint/2012/main">
        <p15:guide id="1" pos="38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527188" y="44452"/>
            <a:ext cx="10329905" cy="871540"/>
          </a:xfrm>
          <a:prstGeom prst="rect">
            <a:avLst/>
          </a:prstGeom>
          <a:noFill/>
          <a:ln>
            <a:noFill/>
          </a:ln>
        </p:spPr>
        <p:txBody>
          <a:bodyPr lIns="121912" tIns="121912" rIns="121912" bIns="121912"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540338" algn="l" rtl="0">
              <a:spcBef>
                <a:spcPts val="0"/>
              </a:spcBef>
              <a:spcAft>
                <a:spcPts val="0"/>
              </a:spcAft>
              <a:defRPr/>
            </a:lvl6pPr>
            <a:lvl7pPr marL="1080679" algn="l" rtl="0">
              <a:spcBef>
                <a:spcPts val="0"/>
              </a:spcBef>
              <a:spcAft>
                <a:spcPts val="0"/>
              </a:spcAft>
              <a:defRPr/>
            </a:lvl7pPr>
            <a:lvl8pPr marL="1621017" algn="l" rtl="0">
              <a:spcBef>
                <a:spcPts val="0"/>
              </a:spcBef>
              <a:spcAft>
                <a:spcPts val="0"/>
              </a:spcAft>
              <a:defRPr/>
            </a:lvl8pPr>
            <a:lvl9pPr marL="2161356" algn="l" rtl="0">
              <a:spcBef>
                <a:spcPts val="0"/>
              </a:spcBef>
              <a:spcAft>
                <a:spcPts val="0"/>
              </a:spcAf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369035"/>
            <a:ext cx="10179584" cy="74578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65545212"/>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004160"/>
      </p:ext>
    </p:extLst>
  </p:cSld>
  <p:clrMapOvr>
    <a:masterClrMapping/>
  </p:clrMapOvr>
  <p:transition advClick="0" advTm="8000">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9687" y="92232"/>
            <a:ext cx="10756260" cy="586619"/>
          </a:xfrm>
          <a:prstGeom prst="rect">
            <a:avLst/>
          </a:prstGeom>
        </p:spPr>
        <p:txBody>
          <a:bodyPr lIns="68562" tIns="34281" rIns="68562" bIns="34281"/>
          <a:lstStyle/>
          <a:p>
            <a:r>
              <a:rPr lang="en-US"/>
              <a:t>Click to edit Master title style</a:t>
            </a:r>
          </a:p>
        </p:txBody>
      </p:sp>
      <p:sp>
        <p:nvSpPr>
          <p:cNvPr id="3" name="Table Placeholder 2"/>
          <p:cNvSpPr>
            <a:spLocks noGrp="1"/>
          </p:cNvSpPr>
          <p:nvPr>
            <p:ph type="tbl" idx="1"/>
          </p:nvPr>
        </p:nvSpPr>
        <p:spPr>
          <a:xfrm>
            <a:off x="830001" y="898072"/>
            <a:ext cx="10756259" cy="5104191"/>
          </a:xfrm>
          <a:prstGeom prst="rect">
            <a:avLst/>
          </a:prstGeom>
        </p:spPr>
        <p:txBody>
          <a:bodyPr lIns="68562" tIns="34281" rIns="68562" bIns="34281"/>
          <a:lstStyle/>
          <a:p>
            <a:endParaRPr lang="en-US"/>
          </a:p>
        </p:txBody>
      </p:sp>
      <p:sp>
        <p:nvSpPr>
          <p:cNvPr id="4" name="Date Placeholder 3"/>
          <p:cNvSpPr>
            <a:spLocks noGrp="1"/>
          </p:cNvSpPr>
          <p:nvPr>
            <p:ph type="dt" sz="half" idx="10"/>
          </p:nvPr>
        </p:nvSpPr>
        <p:spPr>
          <a:xfrm>
            <a:off x="7908410" y="6401414"/>
            <a:ext cx="1408937" cy="1102179"/>
          </a:xfrm>
          <a:prstGeom prst="rect">
            <a:avLst/>
          </a:prstGeom>
        </p:spPr>
        <p:txBody>
          <a:bodyPr lIns="51408" tIns="25704" rIns="51408" bIns="25704"/>
          <a:lstStyle>
            <a:lvl1pPr>
              <a:defRPr/>
            </a:lvl1pPr>
          </a:lstStyle>
          <a:p>
            <a:endParaRPr lang="de-DE">
              <a:solidFill>
                <a:srgbClr val="000000"/>
              </a:solidFill>
            </a:endParaRPr>
          </a:p>
          <a:p>
            <a:r>
              <a:rPr lang="de-DE">
                <a:solidFill>
                  <a:srgbClr val="000000"/>
                </a:solidFill>
              </a:rPr>
              <a:t>Page </a:t>
            </a:r>
            <a:fld id="{D1B063A9-BE41-4B0D-AFF6-A944340DAC7C}" type="slidenum">
              <a:rPr lang="de-DE">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6018969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 长标题">
    <p:spTree>
      <p:nvGrpSpPr>
        <p:cNvPr id="1" name=""/>
        <p:cNvGrpSpPr/>
        <p:nvPr/>
      </p:nvGrpSpPr>
      <p:grpSpPr>
        <a:xfrm>
          <a:off x="0" y="0"/>
          <a:ext cx="0" cy="0"/>
          <a:chOff x="0" y="0"/>
          <a:chExt cx="0" cy="0"/>
        </a:xfrm>
      </p:grpSpPr>
      <p:sp>
        <p:nvSpPr>
          <p:cNvPr id="2" name="Title 1"/>
          <p:cNvSpPr>
            <a:spLocks noGrp="1"/>
          </p:cNvSpPr>
          <p:nvPr>
            <p:ph type="title"/>
          </p:nvPr>
        </p:nvSpPr>
        <p:spPr>
          <a:xfrm>
            <a:off x="322633" y="60201"/>
            <a:ext cx="10179584" cy="745784"/>
          </a:xfrm>
          <a:prstGeom prst="rect">
            <a:avLst/>
          </a:prstGeom>
        </p:spPr>
        <p:txBody>
          <a:bodyPr lIns="91357" tIns="45678" rIns="91357" bIns="45678"/>
          <a:lstStyle>
            <a:lvl1pPr>
              <a:defRPr sz="2800" baseline="0">
                <a:solidFill>
                  <a:srgbClr val="C00000"/>
                </a:solidFill>
                <a:latin typeface="微软雅黑" pitchFamily="34" charset="-122"/>
                <a:ea typeface="微软雅黑"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576821412"/>
      </p:ext>
    </p:extLst>
  </p:cSld>
  <p:clrMapOvr>
    <a:masterClrMapping/>
  </p:clrMapOvr>
  <p:transition advClick="0" advTm="8000">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3397" y="175743"/>
            <a:ext cx="10747917" cy="615092"/>
          </a:xfrm>
          <a:prstGeom prst="rect">
            <a:avLst/>
          </a:prstGeom>
        </p:spPr>
        <p:txBody>
          <a:bodyPr/>
          <a:lstStyle>
            <a:lvl1pPr>
              <a:defRPr sz="3200">
                <a:solidFill>
                  <a:srgbClr val="C00000"/>
                </a:solidFill>
                <a:latin typeface="微软雅黑" pitchFamily="34" charset="-122"/>
                <a:ea typeface="微软雅黑" pitchFamily="34" charset="-122"/>
              </a:defRPr>
            </a:lvl1pPr>
          </a:lstStyle>
          <a:p>
            <a:r>
              <a:rPr lang="zh-CN" altLang="en-US" dirty="0"/>
              <a:t>标题</a:t>
            </a:r>
            <a:endParaRPr lang="en-US" dirty="0"/>
          </a:p>
        </p:txBody>
      </p:sp>
    </p:spTree>
    <p:extLst>
      <p:ext uri="{BB962C8B-B14F-4D97-AF65-F5344CB8AC3E}">
        <p14:creationId xmlns:p14="http://schemas.microsoft.com/office/powerpoint/2010/main" val="1074138496"/>
      </p:ext>
    </p:extLst>
  </p:cSld>
  <p:clrMapOvr>
    <a:masterClrMapping/>
  </p:clrMapOvr>
  <p:transition advClick="0" advTm="8000">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7" y="449285"/>
            <a:ext cx="10179583" cy="871537"/>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1019050" y="1628384"/>
            <a:ext cx="10157076" cy="4584744"/>
          </a:xfrm>
          <a:prstGeom prst="rect">
            <a:avLst/>
          </a:prstGeom>
        </p:spPr>
        <p:txBody>
          <a:bodyPr/>
          <a:lstStyle>
            <a:lvl1pPr>
              <a:defRPr sz="3200"/>
            </a:lvl1pPr>
            <a:lvl2pPr>
              <a:defRPr sz="2667"/>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3348305"/>
      </p:ext>
    </p:extLst>
  </p:cSld>
  <p:clrMapOvr>
    <a:masterClrMapping/>
  </p:clrMapOvr>
  <p:transition advClick="0" advTm="8000">
    <p:fade thruBlk="1"/>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5.tif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70543" name="Text Box 79"/>
          <p:cNvSpPr txBox="1">
            <a:spLocks noChangeArrowheads="1"/>
          </p:cNvSpPr>
          <p:nvPr/>
        </p:nvSpPr>
        <p:spPr bwMode="auto">
          <a:xfrm>
            <a:off x="869950" y="6467475"/>
            <a:ext cx="2198688" cy="261938"/>
          </a:xfrm>
          <a:prstGeom prst="rect">
            <a:avLst/>
          </a:prstGeom>
          <a:noFill/>
          <a:ln w="9525">
            <a:noFill/>
            <a:miter lim="800000"/>
            <a:headEnd/>
            <a:tailEnd/>
          </a:ln>
        </p:spPr>
        <p:txBody>
          <a:bodyPr wrap="none" lIns="78360" tIns="39180" rIns="78360" bIns="39180">
            <a:spAutoFit/>
          </a:bodyPr>
          <a:lstStyle/>
          <a:p>
            <a:pPr defTabSz="784225" eaLnBrk="0" hangingPunct="0">
              <a:defRPr/>
            </a:pPr>
            <a:r>
              <a:rPr lang="en-US" altLang="zh-CN" sz="1200">
                <a:solidFill>
                  <a:srgbClr val="000000"/>
                </a:solidFill>
                <a:latin typeface="FrutigerNext LT Bold" charset="0"/>
                <a:ea typeface="ＭＳ Ｐゴシック" pitchFamily="34" charset="-128"/>
              </a:rPr>
              <a:t>HISILICON SEMICONDUCTOR</a:t>
            </a:r>
          </a:p>
        </p:txBody>
      </p:sp>
      <p:sp>
        <p:nvSpPr>
          <p:cNvPr id="1470544" name="Rectangle 80"/>
          <p:cNvSpPr>
            <a:spLocks noGrp="1" noChangeArrowheads="1"/>
          </p:cNvSpPr>
          <p:nvPr>
            <p:ph type="dt" sz="half" idx="2"/>
          </p:nvPr>
        </p:nvSpPr>
        <p:spPr bwMode="auto">
          <a:xfrm>
            <a:off x="7910513" y="6402388"/>
            <a:ext cx="1409700" cy="11017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buClrTx/>
              <a:buFontTx/>
              <a:buNone/>
              <a:defRPr sz="1000" b="0">
                <a:solidFill>
                  <a:srgbClr val="000000"/>
                </a:solidFill>
                <a:latin typeface="FrutigerNext LT Medium" pitchFamily="34" charset="0"/>
                <a:ea typeface="MS PGothic" pitchFamily="34" charset="-128"/>
              </a:defRPr>
            </a:lvl1pPr>
          </a:lstStyle>
          <a:p>
            <a:pPr>
              <a:defRPr/>
            </a:pPr>
            <a:endParaRPr lang="de-DE" altLang="zh-CN"/>
          </a:p>
          <a:p>
            <a:pPr>
              <a:defRPr/>
            </a:pPr>
            <a:r>
              <a:rPr lang="de-DE" altLang="zh-CN"/>
              <a:t>Page </a:t>
            </a:r>
            <a:fld id="{407F31D6-4BB6-458D-BE22-26E91CF5DEC7}" type="slidenum">
              <a:rPr lang="de-DE" altLang="zh-CN"/>
              <a:pPr>
                <a:defRPr/>
              </a:pPr>
              <a:t>‹#›</a:t>
            </a:fld>
            <a:endParaRPr lang="en-GB" altLang="zh-CN"/>
          </a:p>
        </p:txBody>
      </p:sp>
      <p:grpSp>
        <p:nvGrpSpPr>
          <p:cNvPr id="2" name="Group 81"/>
          <p:cNvGrpSpPr>
            <a:grpSpLocks/>
          </p:cNvGrpSpPr>
          <p:nvPr/>
        </p:nvGrpSpPr>
        <p:grpSpPr bwMode="auto">
          <a:xfrm>
            <a:off x="0" y="6216650"/>
            <a:ext cx="12195175" cy="635000"/>
            <a:chOff x="0" y="3920"/>
            <a:chExt cx="7682" cy="400"/>
          </a:xfrm>
        </p:grpSpPr>
        <p:pic>
          <p:nvPicPr>
            <p:cNvPr id="2110" name="Picture 82" descr="图片1"/>
            <p:cNvPicPr>
              <a:picLocks noChangeAspect="1" noChangeArrowheads="1"/>
            </p:cNvPicPr>
            <p:nvPr userDrawn="1"/>
          </p:nvPicPr>
          <p:blipFill>
            <a:blip r:embed="rId30" cstate="email"/>
            <a:srcRect/>
            <a:stretch>
              <a:fillRect/>
            </a:stretch>
          </p:blipFill>
          <p:spPr bwMode="auto">
            <a:xfrm>
              <a:off x="0" y="3920"/>
              <a:ext cx="5760" cy="400"/>
            </a:xfrm>
            <a:prstGeom prst="rect">
              <a:avLst/>
            </a:prstGeom>
            <a:noFill/>
            <a:ln w="9525">
              <a:noFill/>
              <a:miter lim="800000"/>
              <a:headEnd/>
              <a:tailEnd/>
            </a:ln>
          </p:spPr>
        </p:pic>
        <p:pic>
          <p:nvPicPr>
            <p:cNvPr id="2111" name="Picture 83" descr="图片1"/>
            <p:cNvPicPr>
              <a:picLocks noChangeAspect="1" noChangeArrowheads="1"/>
            </p:cNvPicPr>
            <p:nvPr userDrawn="1"/>
          </p:nvPicPr>
          <p:blipFill>
            <a:blip r:embed="rId30" cstate="email"/>
            <a:srcRect/>
            <a:stretch>
              <a:fillRect/>
            </a:stretch>
          </p:blipFill>
          <p:spPr bwMode="auto">
            <a:xfrm>
              <a:off x="1539" y="3920"/>
              <a:ext cx="5760" cy="400"/>
            </a:xfrm>
            <a:prstGeom prst="rect">
              <a:avLst/>
            </a:prstGeom>
            <a:noFill/>
            <a:ln w="9525">
              <a:noFill/>
              <a:miter lim="800000"/>
              <a:headEnd/>
              <a:tailEnd/>
            </a:ln>
          </p:spPr>
        </p:pic>
        <p:pic>
          <p:nvPicPr>
            <p:cNvPr id="2112" name="Picture 84" descr="图片1"/>
            <p:cNvPicPr>
              <a:picLocks noChangeAspect="1" noChangeArrowheads="1"/>
            </p:cNvPicPr>
            <p:nvPr userDrawn="1"/>
          </p:nvPicPr>
          <p:blipFill>
            <a:blip r:embed="rId31" cstate="email"/>
            <a:srcRect/>
            <a:stretch>
              <a:fillRect/>
            </a:stretch>
          </p:blipFill>
          <p:spPr bwMode="auto">
            <a:xfrm rot="10800000">
              <a:off x="6619" y="3920"/>
              <a:ext cx="1063" cy="400"/>
            </a:xfrm>
            <a:prstGeom prst="rect">
              <a:avLst/>
            </a:prstGeom>
            <a:noFill/>
            <a:ln w="9525">
              <a:noFill/>
              <a:miter lim="800000"/>
              <a:headEnd/>
              <a:tailEnd/>
            </a:ln>
          </p:spPr>
        </p:pic>
      </p:grpSp>
      <p:sp>
        <p:nvSpPr>
          <p:cNvPr id="1470549" name="Text Box 85"/>
          <p:cNvSpPr txBox="1">
            <a:spLocks noChangeArrowheads="1"/>
          </p:cNvSpPr>
          <p:nvPr/>
        </p:nvSpPr>
        <p:spPr bwMode="auto">
          <a:xfrm>
            <a:off x="869950" y="6457950"/>
            <a:ext cx="2776538" cy="261938"/>
          </a:xfrm>
          <a:prstGeom prst="rect">
            <a:avLst/>
          </a:prstGeom>
          <a:noFill/>
          <a:ln w="9525">
            <a:noFill/>
            <a:miter lim="800000"/>
            <a:headEnd/>
            <a:tailEnd/>
          </a:ln>
        </p:spPr>
        <p:txBody>
          <a:bodyPr wrap="none" lIns="78360" tIns="39180" rIns="78360" bIns="39180">
            <a:spAutoFit/>
          </a:bodyPr>
          <a:lstStyle/>
          <a:p>
            <a:pPr defTabSz="784225" eaLnBrk="0" hangingPunct="0">
              <a:defRPr/>
            </a:pPr>
            <a:r>
              <a:rPr lang="en-US" altLang="zh-CN" sz="1200" b="1">
                <a:solidFill>
                  <a:srgbClr val="000000"/>
                </a:solidFill>
                <a:latin typeface="Arial" pitchFamily="34" charset="0"/>
                <a:ea typeface="ＭＳ Ｐゴシック" pitchFamily="34" charset="-128"/>
              </a:rPr>
              <a:t>HUAWEI TECHNOLOGIES CO., LTD.</a:t>
            </a:r>
          </a:p>
        </p:txBody>
      </p:sp>
      <p:sp>
        <p:nvSpPr>
          <p:cNvPr id="1470550" name="Rectangle 86"/>
          <p:cNvSpPr>
            <a:spLocks noChangeArrowheads="1"/>
          </p:cNvSpPr>
          <p:nvPr/>
        </p:nvSpPr>
        <p:spPr bwMode="auto">
          <a:xfrm>
            <a:off x="7910513" y="6396038"/>
            <a:ext cx="1409700" cy="1101725"/>
          </a:xfrm>
          <a:prstGeom prst="rect">
            <a:avLst/>
          </a:prstGeom>
          <a:noFill/>
          <a:ln w="9525">
            <a:noFill/>
            <a:miter lim="800000"/>
            <a:headEnd/>
            <a:tailEnd/>
          </a:ln>
          <a:effectLst/>
        </p:spPr>
        <p:txBody>
          <a:bodyPr lIns="0" tIns="0" rIns="0" bIns="0"/>
          <a:lstStyle/>
          <a:p>
            <a:pPr defTabSz="784225" eaLnBrk="0" hangingPunct="0">
              <a:lnSpc>
                <a:spcPct val="85000"/>
              </a:lnSpc>
              <a:defRPr/>
            </a:pPr>
            <a:endParaRPr lang="de-DE" altLang="zh-CN" sz="1000">
              <a:solidFill>
                <a:srgbClr val="000000"/>
              </a:solidFill>
              <a:latin typeface="Arial" pitchFamily="34" charset="0"/>
              <a:ea typeface="MS PGothic" pitchFamily="34" charset="-128"/>
            </a:endParaRPr>
          </a:p>
          <a:p>
            <a:pPr defTabSz="784225" eaLnBrk="0" hangingPunct="0">
              <a:lnSpc>
                <a:spcPct val="85000"/>
              </a:lnSpc>
              <a:defRPr/>
            </a:pPr>
            <a:r>
              <a:rPr lang="de-DE" altLang="zh-CN" sz="1000">
                <a:solidFill>
                  <a:srgbClr val="000000"/>
                </a:solidFill>
                <a:latin typeface="Arial" pitchFamily="34" charset="0"/>
                <a:ea typeface="MS PGothic" pitchFamily="34" charset="-128"/>
              </a:rPr>
              <a:t>Page </a:t>
            </a:r>
            <a:fld id="{EA465857-646A-418B-9D9D-70135F4606BE}" type="slidenum">
              <a:rPr lang="de-DE" altLang="zh-CN" sz="1000">
                <a:solidFill>
                  <a:srgbClr val="000000"/>
                </a:solidFill>
                <a:latin typeface="Arial" pitchFamily="34" charset="0"/>
                <a:ea typeface="MS PGothic" pitchFamily="34" charset="-128"/>
              </a:rPr>
              <a:pPr defTabSz="784225" eaLnBrk="0" hangingPunct="0">
                <a:lnSpc>
                  <a:spcPct val="85000"/>
                </a:lnSpc>
                <a:defRPr/>
              </a:pPr>
              <a:t>‹#›</a:t>
            </a:fld>
            <a:endParaRPr lang="en-GB" altLang="zh-CN" sz="1000">
              <a:solidFill>
                <a:srgbClr val="000000"/>
              </a:solidFill>
              <a:latin typeface="Arial" pitchFamily="34" charset="0"/>
              <a:ea typeface="MS PGothic" pitchFamily="34" charset="-128"/>
            </a:endParaRPr>
          </a:p>
        </p:txBody>
      </p:sp>
      <p:sp>
        <p:nvSpPr>
          <p:cNvPr id="2056" name="Rectangle 89"/>
          <p:cNvSpPr>
            <a:spLocks noGrp="1" noChangeArrowheads="1"/>
          </p:cNvSpPr>
          <p:nvPr>
            <p:ph type="body" idx="1"/>
          </p:nvPr>
        </p:nvSpPr>
        <p:spPr bwMode="auto">
          <a:xfrm>
            <a:off x="781050" y="1300163"/>
            <a:ext cx="10975975" cy="452596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70602" name="Rectangle 138"/>
          <p:cNvSpPr>
            <a:spLocks noChangeArrowheads="1"/>
          </p:cNvSpPr>
          <p:nvPr/>
        </p:nvSpPr>
        <p:spPr bwMode="auto">
          <a:xfrm>
            <a:off x="-2460625" y="528638"/>
            <a:ext cx="2460625" cy="5307012"/>
          </a:xfrm>
          <a:prstGeom prst="rect">
            <a:avLst/>
          </a:prstGeom>
          <a:noFill/>
          <a:ln w="9525">
            <a:noFill/>
            <a:miter lim="800000"/>
            <a:headEnd/>
            <a:tailEnd/>
          </a:ln>
          <a:effectLst/>
        </p:spPr>
        <p:txBody>
          <a:bodyPr lIns="87798" tIns="43900" rIns="87798" bIns="43900"/>
          <a:lstStyle/>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英文标题</a:t>
            </a:r>
            <a:r>
              <a:rPr lang="en-US" altLang="zh-CN" sz="1200" dirty="0">
                <a:solidFill>
                  <a:srgbClr val="F8F8F8"/>
                </a:solidFill>
                <a:latin typeface="Arial" pitchFamily="34" charset="0"/>
                <a:ea typeface="华文细黑" pitchFamily="2" charset="-122"/>
              </a:rPr>
              <a:t>:32-35pt  </a:t>
            </a:r>
          </a:p>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颜色</a:t>
            </a:r>
            <a:r>
              <a:rPr lang="en-US" altLang="zh-CN" sz="1200" dirty="0">
                <a:solidFill>
                  <a:srgbClr val="F8F8F8"/>
                </a:solidFill>
                <a:latin typeface="Arial" pitchFamily="34" charset="0"/>
                <a:ea typeface="华文细黑" pitchFamily="2" charset="-122"/>
              </a:rPr>
              <a:t>: R153 G0 B0</a:t>
            </a:r>
          </a:p>
          <a:p>
            <a:pPr marL="342900" indent="-342900"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a:solidFill>
                  <a:srgbClr val="F8F8F8"/>
                </a:solidFill>
                <a:latin typeface="FrutigerNext LT Medium" pitchFamily="34" charset="0"/>
                <a:ea typeface="华文细黑" pitchFamily="2" charset="-122"/>
              </a:rPr>
              <a:t>:</a:t>
            </a:r>
          </a:p>
          <a:p>
            <a:pPr marL="342900" indent="-342900"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华文细黑" pitchFamily="2" charset="-122"/>
              </a:rPr>
              <a:t>FrutigerNext</a:t>
            </a:r>
            <a:r>
              <a:rPr lang="en-US" altLang="zh-CN" sz="1200" dirty="0">
                <a:solidFill>
                  <a:srgbClr val="F8F8F8"/>
                </a:solidFill>
                <a:latin typeface="FrutigerNext LT Medium" pitchFamily="34" charset="0"/>
                <a:ea typeface="华文细黑" pitchFamily="2" charset="-122"/>
              </a:rPr>
              <a:t> LT Medium</a:t>
            </a:r>
          </a:p>
          <a:p>
            <a:pPr marL="342900" indent="-342900"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a:solidFill>
                  <a:srgbClr val="F8F8F8"/>
                </a:solidFill>
                <a:latin typeface="FrutigerNext LT Medium" pitchFamily="34" charset="0"/>
                <a:ea typeface="华文细黑" pitchFamily="2" charset="-122"/>
              </a:rPr>
              <a:t>: Arial</a:t>
            </a:r>
          </a:p>
          <a:p>
            <a:pPr marL="342900" indent="-342900" algn="r">
              <a:lnSpc>
                <a:spcPct val="75000"/>
              </a:lnSpc>
              <a:spcBef>
                <a:spcPct val="20000"/>
              </a:spcBef>
              <a:buClr>
                <a:srgbClr val="990000"/>
              </a:buClr>
              <a:defRPr/>
            </a:pPr>
            <a:endParaRPr lang="en-US" altLang="zh-CN" sz="1200" dirty="0">
              <a:solidFill>
                <a:srgbClr val="F8F8F8"/>
              </a:solidFill>
              <a:latin typeface="Arial" pitchFamily="34" charset="0"/>
              <a:ea typeface="华文细黑" pitchFamily="2" charset="-122"/>
            </a:endParaRPr>
          </a:p>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中文标题</a:t>
            </a:r>
            <a:r>
              <a:rPr lang="en-US" altLang="zh-CN" sz="1200" dirty="0">
                <a:solidFill>
                  <a:srgbClr val="F8F8F8"/>
                </a:solidFill>
                <a:latin typeface="Arial" pitchFamily="34" charset="0"/>
                <a:ea typeface="华文细黑" pitchFamily="2" charset="-122"/>
              </a:rPr>
              <a:t>:30-32pt  </a:t>
            </a:r>
          </a:p>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颜色</a:t>
            </a:r>
            <a:r>
              <a:rPr lang="en-US" altLang="zh-CN" sz="1200" dirty="0">
                <a:solidFill>
                  <a:srgbClr val="F8F8F8"/>
                </a:solidFill>
                <a:latin typeface="Arial" pitchFamily="34" charset="0"/>
                <a:ea typeface="华文细黑" pitchFamily="2" charset="-122"/>
              </a:rPr>
              <a:t>: R153 G0 B0</a:t>
            </a:r>
          </a:p>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字体</a:t>
            </a:r>
            <a:r>
              <a:rPr lang="en-US" altLang="zh-CN" sz="1200" dirty="0">
                <a:solidFill>
                  <a:srgbClr val="F8F8F8"/>
                </a:solidFill>
                <a:latin typeface="Arial" pitchFamily="34" charset="0"/>
                <a:ea typeface="华文细黑" pitchFamily="2" charset="-122"/>
              </a:rPr>
              <a:t>:</a:t>
            </a:r>
            <a:r>
              <a:rPr lang="zh-CN" altLang="en-US" sz="1200" dirty="0">
                <a:solidFill>
                  <a:srgbClr val="F8F8F8"/>
                </a:solidFill>
                <a:latin typeface="Arial" pitchFamily="34" charset="0"/>
                <a:ea typeface="华文细黑" pitchFamily="2" charset="-122"/>
              </a:rPr>
              <a:t>黑体</a:t>
            </a:r>
          </a:p>
          <a:p>
            <a:pPr marL="342900" indent="-342900" algn="r">
              <a:lnSpc>
                <a:spcPct val="125000"/>
              </a:lnSpc>
              <a:spcBef>
                <a:spcPct val="20000"/>
              </a:spcBef>
              <a:buClr>
                <a:srgbClr val="990000"/>
              </a:buClr>
              <a:defRPr/>
            </a:pPr>
            <a:endParaRPr lang="zh-CN" altLang="en-US" sz="1200" dirty="0">
              <a:solidFill>
                <a:srgbClr val="F8F8F8"/>
              </a:solidFill>
              <a:latin typeface="Arial" pitchFamily="34" charset="0"/>
              <a:ea typeface="华文细黑" pitchFamily="2" charset="-122"/>
            </a:endParaRPr>
          </a:p>
          <a:p>
            <a:pPr marL="342900" indent="-342900" algn="r">
              <a:lnSpc>
                <a:spcPct val="125000"/>
              </a:lnSpc>
              <a:spcBef>
                <a:spcPct val="20000"/>
              </a:spcBef>
              <a:buClr>
                <a:srgbClr val="990000"/>
              </a:buClr>
              <a:defRPr/>
            </a:pPr>
            <a:endParaRPr lang="zh-CN" altLang="en-US" sz="1200" dirty="0">
              <a:solidFill>
                <a:srgbClr val="F8F8F8"/>
              </a:solidFill>
              <a:latin typeface="Arial" pitchFamily="34" charset="0"/>
              <a:ea typeface="华文细黑" pitchFamily="2" charset="-122"/>
            </a:endParaRPr>
          </a:p>
          <a:p>
            <a:pPr marL="342900" indent="-342900" algn="r">
              <a:lnSpc>
                <a:spcPct val="125000"/>
              </a:lnSpc>
              <a:spcBef>
                <a:spcPct val="20000"/>
              </a:spcBef>
              <a:buClr>
                <a:srgbClr val="990000"/>
              </a:buClr>
              <a:defRPr/>
            </a:pPr>
            <a:endParaRPr lang="zh-CN" altLang="en-US" sz="1200" dirty="0">
              <a:solidFill>
                <a:srgbClr val="F8F8F8"/>
              </a:solidFill>
              <a:latin typeface="Arial" pitchFamily="34" charset="0"/>
              <a:ea typeface="华文细黑" pitchFamily="2" charset="-122"/>
            </a:endParaRPr>
          </a:p>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英文正文</a:t>
            </a:r>
            <a:r>
              <a:rPr lang="en-US" altLang="zh-CN" sz="1200" dirty="0">
                <a:solidFill>
                  <a:srgbClr val="F8F8F8"/>
                </a:solidFill>
                <a:latin typeface="Arial" pitchFamily="34" charset="0"/>
                <a:ea typeface="华文细黑" pitchFamily="2" charset="-122"/>
              </a:rPr>
              <a:t>:20-22pt</a:t>
            </a:r>
          </a:p>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子目录 </a:t>
            </a:r>
            <a:r>
              <a:rPr lang="en-US" altLang="zh-CN" sz="1200" dirty="0">
                <a:solidFill>
                  <a:srgbClr val="F8F8F8"/>
                </a:solidFill>
                <a:latin typeface="Arial" pitchFamily="34" charset="0"/>
                <a:ea typeface="华文细黑" pitchFamily="2" charset="-122"/>
              </a:rPr>
              <a:t>(2-5</a:t>
            </a:r>
            <a:r>
              <a:rPr lang="zh-CN" altLang="en-US" sz="1200" dirty="0">
                <a:solidFill>
                  <a:srgbClr val="F8F8F8"/>
                </a:solidFill>
                <a:latin typeface="Arial" pitchFamily="34" charset="0"/>
                <a:ea typeface="华文细黑" pitchFamily="2" charset="-122"/>
              </a:rPr>
              <a:t>级</a:t>
            </a:r>
            <a:r>
              <a:rPr lang="en-US" altLang="zh-CN" sz="1200" dirty="0">
                <a:solidFill>
                  <a:srgbClr val="F8F8F8"/>
                </a:solidFill>
                <a:latin typeface="Arial" pitchFamily="34" charset="0"/>
                <a:ea typeface="华文细黑" pitchFamily="2" charset="-122"/>
              </a:rPr>
              <a:t>) :18pt  </a:t>
            </a:r>
          </a:p>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颜色</a:t>
            </a:r>
            <a:r>
              <a:rPr lang="en-US" altLang="zh-CN" sz="1200" dirty="0">
                <a:solidFill>
                  <a:srgbClr val="F8F8F8"/>
                </a:solidFill>
                <a:latin typeface="Arial" pitchFamily="34" charset="0"/>
                <a:ea typeface="华文细黑" pitchFamily="2" charset="-122"/>
              </a:rPr>
              <a:t>:</a:t>
            </a:r>
            <a:r>
              <a:rPr lang="zh-CN" altLang="en-US" sz="1200" dirty="0">
                <a:solidFill>
                  <a:srgbClr val="F8F8F8"/>
                </a:solidFill>
                <a:latin typeface="Arial" pitchFamily="34" charset="0"/>
                <a:ea typeface="华文细黑" pitchFamily="2" charset="-122"/>
              </a:rPr>
              <a:t>黑色</a:t>
            </a:r>
          </a:p>
          <a:p>
            <a:pPr marL="342900" indent="-342900"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a:solidFill>
                  <a:srgbClr val="F8F8F8"/>
                </a:solidFill>
                <a:latin typeface="FrutigerNext LT Medium" pitchFamily="34" charset="0"/>
                <a:ea typeface="华文细黑" pitchFamily="2" charset="-122"/>
              </a:rPr>
              <a:t>:</a:t>
            </a:r>
          </a:p>
          <a:p>
            <a:pPr marL="342900" indent="-342900"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华文细黑" pitchFamily="2" charset="-122"/>
              </a:rPr>
              <a:t>FrutigerNext</a:t>
            </a:r>
            <a:r>
              <a:rPr lang="en-US" altLang="zh-CN" sz="1200" dirty="0">
                <a:solidFill>
                  <a:srgbClr val="F8F8F8"/>
                </a:solidFill>
                <a:latin typeface="FrutigerNext LT Medium" pitchFamily="34" charset="0"/>
                <a:ea typeface="华文细黑" pitchFamily="2" charset="-122"/>
              </a:rPr>
              <a:t> LT Regular</a:t>
            </a:r>
          </a:p>
          <a:p>
            <a:pPr marL="342900" indent="-342900"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a:solidFill>
                  <a:srgbClr val="F8F8F8"/>
                </a:solidFill>
                <a:latin typeface="FrutigerNext LT Medium" pitchFamily="34" charset="0"/>
                <a:ea typeface="华文细黑" pitchFamily="2" charset="-122"/>
              </a:rPr>
              <a:t>: Arial</a:t>
            </a:r>
          </a:p>
          <a:p>
            <a:pPr marL="342900" indent="-342900" algn="r">
              <a:lnSpc>
                <a:spcPct val="75000"/>
              </a:lnSpc>
              <a:spcBef>
                <a:spcPct val="20000"/>
              </a:spcBef>
              <a:buClr>
                <a:srgbClr val="990000"/>
              </a:buClr>
              <a:defRPr/>
            </a:pPr>
            <a:endParaRPr lang="en-US" altLang="zh-CN" sz="1200" dirty="0">
              <a:solidFill>
                <a:srgbClr val="F8F8F8"/>
              </a:solidFill>
              <a:latin typeface="Arial" pitchFamily="34" charset="0"/>
              <a:ea typeface="华文细黑" pitchFamily="2" charset="-122"/>
            </a:endParaRPr>
          </a:p>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中文正文</a:t>
            </a:r>
            <a:r>
              <a:rPr lang="en-US" altLang="zh-CN" sz="1200" dirty="0">
                <a:solidFill>
                  <a:srgbClr val="F8F8F8"/>
                </a:solidFill>
                <a:latin typeface="Arial" pitchFamily="34" charset="0"/>
                <a:ea typeface="华文细黑" pitchFamily="2" charset="-122"/>
              </a:rPr>
              <a:t>:18-20pt</a:t>
            </a:r>
          </a:p>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子目录</a:t>
            </a:r>
            <a:r>
              <a:rPr lang="en-US" altLang="zh-CN" sz="1200" dirty="0">
                <a:solidFill>
                  <a:srgbClr val="F8F8F8"/>
                </a:solidFill>
                <a:latin typeface="Arial" pitchFamily="34" charset="0"/>
                <a:ea typeface="华文细黑" pitchFamily="2" charset="-122"/>
              </a:rPr>
              <a:t>(2-5</a:t>
            </a:r>
            <a:r>
              <a:rPr lang="zh-CN" altLang="en-US" sz="1200" dirty="0">
                <a:solidFill>
                  <a:srgbClr val="F8F8F8"/>
                </a:solidFill>
                <a:latin typeface="Arial" pitchFamily="34" charset="0"/>
                <a:ea typeface="华文细黑" pitchFamily="2" charset="-122"/>
              </a:rPr>
              <a:t>级</a:t>
            </a:r>
            <a:r>
              <a:rPr lang="en-US" altLang="zh-CN" sz="1200" dirty="0">
                <a:solidFill>
                  <a:srgbClr val="F8F8F8"/>
                </a:solidFill>
                <a:latin typeface="Arial" pitchFamily="34" charset="0"/>
                <a:ea typeface="华文细黑" pitchFamily="2" charset="-122"/>
              </a:rPr>
              <a:t>):18pt </a:t>
            </a:r>
          </a:p>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颜色</a:t>
            </a:r>
            <a:r>
              <a:rPr lang="en-US" altLang="zh-CN" sz="1200" dirty="0">
                <a:solidFill>
                  <a:srgbClr val="F8F8F8"/>
                </a:solidFill>
                <a:latin typeface="Arial" pitchFamily="34" charset="0"/>
                <a:ea typeface="华文细黑" pitchFamily="2" charset="-122"/>
              </a:rPr>
              <a:t>:</a:t>
            </a:r>
            <a:r>
              <a:rPr lang="zh-CN" altLang="en-US" sz="1200" dirty="0">
                <a:solidFill>
                  <a:srgbClr val="F8F8F8"/>
                </a:solidFill>
                <a:latin typeface="Arial" pitchFamily="34" charset="0"/>
                <a:ea typeface="华文细黑" pitchFamily="2" charset="-122"/>
              </a:rPr>
              <a:t>黑色</a:t>
            </a:r>
          </a:p>
          <a:p>
            <a:pPr marL="342900" indent="-342900" algn="r">
              <a:lnSpc>
                <a:spcPct val="125000"/>
              </a:lnSpc>
              <a:spcBef>
                <a:spcPct val="20000"/>
              </a:spcBef>
              <a:buClr>
                <a:srgbClr val="990000"/>
              </a:buClr>
              <a:defRPr/>
            </a:pPr>
            <a:r>
              <a:rPr lang="zh-CN" altLang="en-US" sz="1200" dirty="0">
                <a:solidFill>
                  <a:srgbClr val="F8F8F8"/>
                </a:solidFill>
                <a:latin typeface="Arial" pitchFamily="34" charset="0"/>
                <a:ea typeface="华文细黑" pitchFamily="2" charset="-122"/>
              </a:rPr>
              <a:t>字体</a:t>
            </a:r>
            <a:r>
              <a:rPr lang="en-US" altLang="zh-CN" sz="1200" dirty="0">
                <a:solidFill>
                  <a:srgbClr val="F8F8F8"/>
                </a:solidFill>
                <a:latin typeface="Arial" pitchFamily="34" charset="0"/>
                <a:ea typeface="华文细黑" pitchFamily="2" charset="-122"/>
              </a:rPr>
              <a:t>:</a:t>
            </a:r>
            <a:r>
              <a:rPr lang="zh-CN" altLang="en-US" sz="1200" dirty="0">
                <a:solidFill>
                  <a:srgbClr val="F8F8F8"/>
                </a:solidFill>
                <a:latin typeface="Arial" pitchFamily="34" charset="0"/>
                <a:ea typeface="华文细黑" pitchFamily="2" charset="-122"/>
              </a:rPr>
              <a:t>细黑体 </a:t>
            </a:r>
            <a:endParaRPr lang="zh-CN" altLang="en-US" sz="1200" dirty="0">
              <a:solidFill>
                <a:srgbClr val="080808"/>
              </a:solidFill>
              <a:latin typeface="Arial" pitchFamily="34" charset="0"/>
              <a:ea typeface="华文细黑" pitchFamily="2" charset="-122"/>
            </a:endParaRPr>
          </a:p>
        </p:txBody>
      </p:sp>
      <p:sp>
        <p:nvSpPr>
          <p:cNvPr id="1470603" name="Rectangle 139"/>
          <p:cNvSpPr>
            <a:spLocks noChangeArrowheads="1"/>
          </p:cNvSpPr>
          <p:nvPr/>
        </p:nvSpPr>
        <p:spPr bwMode="auto">
          <a:xfrm>
            <a:off x="12361863" y="5445125"/>
            <a:ext cx="1227137" cy="320675"/>
          </a:xfrm>
          <a:prstGeom prst="rect">
            <a:avLst/>
          </a:prstGeom>
          <a:solidFill>
            <a:srgbClr val="F8F8F8"/>
          </a:solidFill>
          <a:ln w="9525" algn="ctr">
            <a:noFill/>
            <a:miter lim="800000"/>
            <a:headEnd/>
            <a:tailEnd/>
          </a:ln>
          <a:effectLst/>
        </p:spPr>
        <p:txBody>
          <a:bodyPr lIns="91425" tIns="45712" rIns="91425" bIns="45712" anchor="ctr">
            <a:spAutoFit/>
          </a:bodyPr>
          <a:lstStyle/>
          <a:p>
            <a:pPr algn="ctr" defTabSz="877888" eaLnBrk="0" hangingPunct="0">
              <a:defRPr/>
            </a:pPr>
            <a:endParaRPr lang="en-US" altLang="zh-CN" sz="1500">
              <a:solidFill>
                <a:srgbClr val="000000"/>
              </a:solidFill>
              <a:latin typeface="FrutigerNext LT Regular" pitchFamily="34" charset="0"/>
              <a:ea typeface="MS PGothic" pitchFamily="34" charset="-128"/>
            </a:endParaRPr>
          </a:p>
        </p:txBody>
      </p:sp>
      <p:grpSp>
        <p:nvGrpSpPr>
          <p:cNvPr id="3" name="Group 140"/>
          <p:cNvGrpSpPr>
            <a:grpSpLocks/>
          </p:cNvGrpSpPr>
          <p:nvPr/>
        </p:nvGrpSpPr>
        <p:grpSpPr bwMode="auto">
          <a:xfrm>
            <a:off x="12472988" y="5278438"/>
            <a:ext cx="989012" cy="184150"/>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grpSp>
      <p:grpSp>
        <p:nvGrpSpPr>
          <p:cNvPr id="4" name="Group 145"/>
          <p:cNvGrpSpPr>
            <a:grpSpLocks/>
          </p:cNvGrpSpPr>
          <p:nvPr/>
        </p:nvGrpSpPr>
        <p:grpSpPr bwMode="auto">
          <a:xfrm>
            <a:off x="12472988" y="6203950"/>
            <a:ext cx="989012" cy="182563"/>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grpSp>
      <p:grpSp>
        <p:nvGrpSpPr>
          <p:cNvPr id="5" name="Group 150"/>
          <p:cNvGrpSpPr>
            <a:grpSpLocks/>
          </p:cNvGrpSpPr>
          <p:nvPr/>
        </p:nvGrpSpPr>
        <p:grpSpPr bwMode="auto">
          <a:xfrm>
            <a:off x="12472988" y="6450013"/>
            <a:ext cx="989012" cy="182562"/>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grpSp>
      <p:grpSp>
        <p:nvGrpSpPr>
          <p:cNvPr id="6" name="Group 155"/>
          <p:cNvGrpSpPr>
            <a:grpSpLocks/>
          </p:cNvGrpSpPr>
          <p:nvPr/>
        </p:nvGrpSpPr>
        <p:grpSpPr bwMode="auto">
          <a:xfrm>
            <a:off x="12472988" y="5527675"/>
            <a:ext cx="989012" cy="182563"/>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grpSp>
      <p:grpSp>
        <p:nvGrpSpPr>
          <p:cNvPr id="7" name="Group 160"/>
          <p:cNvGrpSpPr>
            <a:grpSpLocks/>
          </p:cNvGrpSpPr>
          <p:nvPr/>
        </p:nvGrpSpPr>
        <p:grpSpPr bwMode="auto">
          <a:xfrm>
            <a:off x="12472988" y="5957888"/>
            <a:ext cx="989012" cy="182562"/>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grpSp>
      <p:grpSp>
        <p:nvGrpSpPr>
          <p:cNvPr id="8" name="Group 165"/>
          <p:cNvGrpSpPr>
            <a:grpSpLocks/>
          </p:cNvGrpSpPr>
          <p:nvPr/>
        </p:nvGrpSpPr>
        <p:grpSpPr bwMode="auto">
          <a:xfrm>
            <a:off x="12472988" y="6697663"/>
            <a:ext cx="989012" cy="182562"/>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grpSp>
      <p:grpSp>
        <p:nvGrpSpPr>
          <p:cNvPr id="9" name="Group 170"/>
          <p:cNvGrpSpPr>
            <a:grpSpLocks/>
          </p:cNvGrpSpPr>
          <p:nvPr/>
        </p:nvGrpSpPr>
        <p:grpSpPr bwMode="auto">
          <a:xfrm>
            <a:off x="12472988" y="5032375"/>
            <a:ext cx="989012" cy="184150"/>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grpSp>
      <p:grpSp>
        <p:nvGrpSpPr>
          <p:cNvPr id="10" name="Group 175"/>
          <p:cNvGrpSpPr>
            <a:grpSpLocks/>
          </p:cNvGrpSpPr>
          <p:nvPr/>
        </p:nvGrpSpPr>
        <p:grpSpPr bwMode="auto">
          <a:xfrm>
            <a:off x="12472988" y="4600575"/>
            <a:ext cx="989012" cy="182563"/>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grpSp>
      <p:grpSp>
        <p:nvGrpSpPr>
          <p:cNvPr id="11" name="Group 180"/>
          <p:cNvGrpSpPr>
            <a:grpSpLocks/>
          </p:cNvGrpSpPr>
          <p:nvPr/>
        </p:nvGrpSpPr>
        <p:grpSpPr bwMode="auto">
          <a:xfrm>
            <a:off x="12472988" y="4354513"/>
            <a:ext cx="989012" cy="184150"/>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Char char="n"/>
                <a:defRPr/>
              </a:pPr>
              <a:endParaRPr lang="zh-CN" altLang="en-US" sz="2000" b="1">
                <a:solidFill>
                  <a:srgbClr val="000000"/>
                </a:solidFill>
                <a:latin typeface="Arial" pitchFamily="34" charset="0"/>
                <a:ea typeface="宋体" pitchFamily="2" charset="-122"/>
              </a:endParaRPr>
            </a:p>
          </p:txBody>
        </p:sp>
      </p:grpSp>
      <p:sp>
        <p:nvSpPr>
          <p:cNvPr id="1470649" name="Rectangle 185"/>
          <p:cNvSpPr>
            <a:spLocks noChangeArrowheads="1"/>
          </p:cNvSpPr>
          <p:nvPr/>
        </p:nvSpPr>
        <p:spPr bwMode="auto">
          <a:xfrm>
            <a:off x="12269788" y="2263775"/>
            <a:ext cx="1401762" cy="2654300"/>
          </a:xfrm>
          <a:prstGeom prst="rect">
            <a:avLst/>
          </a:prstGeom>
          <a:noFill/>
          <a:ln w="9525">
            <a:noFill/>
            <a:miter lim="800000"/>
            <a:headEnd/>
            <a:tailEnd/>
          </a:ln>
          <a:effectLst/>
        </p:spPr>
        <p:txBody>
          <a:bodyPr lIns="87798" tIns="43900" rIns="87798" bIns="43900"/>
          <a:lstStyle/>
          <a:p>
            <a:pPr marL="342900" indent="-342900">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配色参考方案：</a:t>
            </a:r>
          </a:p>
          <a:p>
            <a:pPr marL="342900" indent="-342900">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建议同一页面内不超过四种颜色，以下是９组配色方案，同一页面内只选择一组使用。</a:t>
            </a:r>
          </a:p>
          <a:p>
            <a:pPr marL="342900" indent="-342900">
              <a:lnSpc>
                <a:spcPct val="120000"/>
              </a:lnSpc>
              <a:spcBef>
                <a:spcPct val="20000"/>
              </a:spcBef>
              <a:buClr>
                <a:srgbClr val="990000"/>
              </a:buClr>
              <a:defRPr/>
            </a:pPr>
            <a:r>
              <a:rPr lang="zh-CN" altLang="en-US" sz="1200">
                <a:solidFill>
                  <a:srgbClr val="F8F8F8"/>
                </a:solidFill>
                <a:latin typeface="华文细黑" pitchFamily="2" charset="-122"/>
                <a:ea typeface="华文细黑" pitchFamily="2" charset="-122"/>
              </a:rPr>
              <a:t>（仅供参考）</a:t>
            </a:r>
          </a:p>
        </p:txBody>
      </p:sp>
      <p:sp>
        <p:nvSpPr>
          <p:cNvPr id="1470650" name="Rectangle 186"/>
          <p:cNvSpPr>
            <a:spLocks noChangeArrowheads="1"/>
          </p:cNvSpPr>
          <p:nvPr/>
        </p:nvSpPr>
        <p:spPr bwMode="auto">
          <a:xfrm>
            <a:off x="12269788" y="-61913"/>
            <a:ext cx="1401762" cy="838201"/>
          </a:xfrm>
          <a:prstGeom prst="rect">
            <a:avLst/>
          </a:prstGeom>
          <a:noFill/>
          <a:ln w="9525">
            <a:noFill/>
            <a:miter lim="800000"/>
            <a:headEnd/>
            <a:tailEnd/>
          </a:ln>
          <a:effectLst/>
        </p:spPr>
        <p:txBody>
          <a:bodyPr lIns="87798" tIns="43900" rIns="87798" bIns="43900"/>
          <a:lstStyle/>
          <a:p>
            <a:pPr marL="342900" indent="-342900">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客户或者合作伙伴的标志放在右上角</a:t>
            </a:r>
            <a:r>
              <a:rPr lang="en-US" altLang="zh-CN" sz="1200" dirty="0">
                <a:solidFill>
                  <a:srgbClr val="F8F8F8"/>
                </a:solidFill>
                <a:latin typeface="华文细黑" pitchFamily="2" charset="-122"/>
                <a:ea typeface="华文细黑" pitchFamily="2" charset="-122"/>
              </a:rPr>
              <a:t>.</a:t>
            </a:r>
          </a:p>
        </p:txBody>
      </p:sp>
      <p:sp>
        <p:nvSpPr>
          <p:cNvPr id="65" name="Rectangle 64"/>
          <p:cNvSpPr/>
          <p:nvPr userDrawn="1"/>
        </p:nvSpPr>
        <p:spPr>
          <a:xfrm>
            <a:off x="0" y="0"/>
            <a:ext cx="12195175" cy="68580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rgbClr val="CC9900"/>
              </a:buClr>
              <a:buFont typeface="Wingdings" pitchFamily="2" charset="2"/>
              <a:buChar char="n"/>
              <a:defRPr/>
            </a:pPr>
            <a:endParaRPr lang="en-ZA" b="1" dirty="0">
              <a:solidFill>
                <a:srgbClr val="FFFFFF"/>
              </a:solidFill>
              <a:latin typeface="Calibri" pitchFamily="34" charset="0"/>
              <a:cs typeface="Calibri" pitchFamily="34" charset="0"/>
            </a:endParaRPr>
          </a:p>
        </p:txBody>
      </p:sp>
      <p:pic>
        <p:nvPicPr>
          <p:cNvPr id="2071" name="Picture 12" descr="image 04.png"/>
          <p:cNvPicPr>
            <a:picLocks noChangeAspect="1"/>
          </p:cNvPicPr>
          <p:nvPr userDrawn="1"/>
        </p:nvPicPr>
        <p:blipFill>
          <a:blip r:embed="rId32" cstate="email"/>
          <a:srcRect/>
          <a:stretch>
            <a:fillRect/>
          </a:stretch>
        </p:blipFill>
        <p:spPr bwMode="auto">
          <a:xfrm>
            <a:off x="0" y="0"/>
            <a:ext cx="860425" cy="838200"/>
          </a:xfrm>
          <a:prstGeom prst="rect">
            <a:avLst/>
          </a:prstGeom>
          <a:noFill/>
          <a:ln w="9525">
            <a:noFill/>
            <a:miter lim="800000"/>
            <a:headEnd/>
            <a:tailEnd/>
          </a:ln>
        </p:spPr>
      </p:pic>
      <p:sp>
        <p:nvSpPr>
          <p:cNvPr id="2072" name="Rectangle 2"/>
          <p:cNvSpPr>
            <a:spLocks noGrp="1" noChangeArrowheads="1"/>
          </p:cNvSpPr>
          <p:nvPr>
            <p:ph type="title"/>
          </p:nvPr>
        </p:nvSpPr>
        <p:spPr bwMode="auto">
          <a:xfrm>
            <a:off x="946150" y="0"/>
            <a:ext cx="11249025"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pic>
        <p:nvPicPr>
          <p:cNvPr id="2073" name="Picture 15" descr="MTN logo.emf"/>
          <p:cNvPicPr>
            <a:picLocks noChangeAspect="1"/>
          </p:cNvPicPr>
          <p:nvPr userDrawn="1"/>
        </p:nvPicPr>
        <p:blipFill>
          <a:blip r:embed="rId33" cstate="email"/>
          <a:srcRect l="15965" r="14767" b="25870"/>
          <a:stretch>
            <a:fillRect/>
          </a:stretch>
        </p:blipFill>
        <p:spPr bwMode="auto">
          <a:xfrm>
            <a:off x="11277600" y="53975"/>
            <a:ext cx="703263" cy="555625"/>
          </a:xfrm>
          <a:prstGeom prst="rect">
            <a:avLst/>
          </a:prstGeom>
          <a:noFill/>
          <a:ln w="9525">
            <a:noFill/>
            <a:miter lim="800000"/>
            <a:headEnd/>
            <a:tailEnd/>
          </a:ln>
        </p:spPr>
      </p:pic>
      <p:pic>
        <p:nvPicPr>
          <p:cNvPr id="66"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9986618" y="6406361"/>
            <a:ext cx="1479765" cy="320364"/>
          </a:xfrm>
          <a:prstGeom prst="rect">
            <a:avLst/>
          </a:prstGeom>
        </p:spPr>
      </p:pic>
    </p:spTree>
  </p:cSld>
  <p:clrMap bg1="lt1" tx1="dk1" bg2="lt2" tx2="dk2" accent1="accent1" accent2="accent2" accent3="accent3" accent4="accent4" accent5="accent5" accent6="accent6" hlink="hlink" folHlink="folHlink"/>
  <p:sldLayoutIdLst>
    <p:sldLayoutId id="2147484020" r:id="rId1"/>
    <p:sldLayoutId id="2147484021" r:id="rId2"/>
    <p:sldLayoutId id="2147484026" r:id="rId3"/>
    <p:sldLayoutId id="2147484028" r:id="rId4"/>
    <p:sldLayoutId id="2147484029" r:id="rId5"/>
    <p:sldLayoutId id="2147484030" r:id="rId6"/>
    <p:sldLayoutId id="2147484031" r:id="rId7"/>
    <p:sldLayoutId id="2147484036" r:id="rId8"/>
    <p:sldLayoutId id="2147484038" r:id="rId9"/>
    <p:sldLayoutId id="2147484042" r:id="rId10"/>
    <p:sldLayoutId id="2147484045" r:id="rId11"/>
    <p:sldLayoutId id="2147484047" r:id="rId12"/>
    <p:sldLayoutId id="2147484048" r:id="rId13"/>
    <p:sldLayoutId id="2147484049" r:id="rId14"/>
    <p:sldLayoutId id="2147484050" r:id="rId15"/>
    <p:sldLayoutId id="2147484051" r:id="rId16"/>
    <p:sldLayoutId id="2147484052" r:id="rId17"/>
    <p:sldLayoutId id="2147484055" r:id="rId18"/>
    <p:sldLayoutId id="2147484056" r:id="rId19"/>
    <p:sldLayoutId id="2147484120" r:id="rId20"/>
    <p:sldLayoutId id="2147484128" r:id="rId21"/>
    <p:sldLayoutId id="2147484129" r:id="rId22"/>
    <p:sldLayoutId id="2147484130" r:id="rId23"/>
    <p:sldLayoutId id="2147484131" r:id="rId24"/>
    <p:sldLayoutId id="2147484132" r:id="rId25"/>
    <p:sldLayoutId id="2147484134" r:id="rId26"/>
    <p:sldLayoutId id="2147484137" r:id="rId27"/>
    <p:sldLayoutId id="2147484138" r:id="rId28"/>
  </p:sldLayoutIdLst>
  <p:transition/>
  <p:hf sldNum="0" hdr="0" ftr="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FrutigerNext LT Medium" pitchFamily="34" charset="0"/>
          <a:ea typeface="华文细黑" pitchFamily="2" charset="-122"/>
          <a:cs typeface="宋体" pitchFamily="2" charset="-122"/>
        </a:defRPr>
      </a:lvl2pPr>
      <a:lvl3pPr algn="l" rtl="0" eaLnBrk="0" fontAlgn="base" hangingPunct="0">
        <a:spcBef>
          <a:spcPct val="0"/>
        </a:spcBef>
        <a:spcAft>
          <a:spcPct val="0"/>
        </a:spcAft>
        <a:defRPr sz="2800" b="1">
          <a:solidFill>
            <a:schemeClr val="tx1"/>
          </a:solidFill>
          <a:latin typeface="FrutigerNext LT Medium" pitchFamily="34" charset="0"/>
          <a:ea typeface="华文细黑" pitchFamily="2" charset="-122"/>
          <a:cs typeface="宋体" pitchFamily="2" charset="-122"/>
        </a:defRPr>
      </a:lvl3pPr>
      <a:lvl4pPr algn="l" rtl="0" eaLnBrk="0" fontAlgn="base" hangingPunct="0">
        <a:spcBef>
          <a:spcPct val="0"/>
        </a:spcBef>
        <a:spcAft>
          <a:spcPct val="0"/>
        </a:spcAft>
        <a:defRPr sz="2800" b="1">
          <a:solidFill>
            <a:schemeClr val="tx1"/>
          </a:solidFill>
          <a:latin typeface="FrutigerNext LT Medium" pitchFamily="34" charset="0"/>
          <a:ea typeface="华文细黑" pitchFamily="2" charset="-122"/>
          <a:cs typeface="宋体" pitchFamily="2" charset="-122"/>
        </a:defRPr>
      </a:lvl4pPr>
      <a:lvl5pPr algn="l" rtl="0" eaLnBrk="0" fontAlgn="base" hangingPunct="0">
        <a:spcBef>
          <a:spcPct val="0"/>
        </a:spcBef>
        <a:spcAft>
          <a:spcPct val="0"/>
        </a:spcAft>
        <a:defRPr sz="2800" b="1">
          <a:solidFill>
            <a:schemeClr val="tx1"/>
          </a:solidFill>
          <a:latin typeface="FrutigerNext LT Medium" pitchFamily="34" charset="0"/>
          <a:ea typeface="华文细黑" pitchFamily="2" charset="-122"/>
          <a:cs typeface="宋体" pitchFamily="2" charset="-122"/>
        </a:defRPr>
      </a:lvl5pPr>
      <a:lvl6pPr marL="4572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4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6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8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fontAlgn="base">
        <a:spcBef>
          <a:spcPct val="20000"/>
        </a:spcBef>
        <a:spcAft>
          <a:spcPct val="0"/>
        </a:spcAft>
        <a:buFont typeface="Arial" pitchFamily="34" charset="0"/>
        <a:buChar char="~"/>
        <a:defRPr sz="1600">
          <a:solidFill>
            <a:schemeClr val="tx1"/>
          </a:solidFill>
          <a:latin typeface="+mn-lt"/>
          <a:ea typeface="+mn-ea"/>
          <a:cs typeface="+mn-cs"/>
        </a:defRPr>
      </a:lvl6pPr>
      <a:lvl7pPr marL="2971800" indent="-228600" algn="l" rtl="0" fontAlgn="base">
        <a:spcBef>
          <a:spcPct val="20000"/>
        </a:spcBef>
        <a:spcAft>
          <a:spcPct val="0"/>
        </a:spcAft>
        <a:buFont typeface="Arial" pitchFamily="34" charset="0"/>
        <a:buChar char="~"/>
        <a:defRPr sz="1600">
          <a:solidFill>
            <a:schemeClr val="tx1"/>
          </a:solidFill>
          <a:latin typeface="+mn-lt"/>
          <a:ea typeface="+mn-ea"/>
          <a:cs typeface="+mn-cs"/>
        </a:defRPr>
      </a:lvl7pPr>
      <a:lvl8pPr marL="3429000" indent="-228600" algn="l" rtl="0" fontAlgn="base">
        <a:spcBef>
          <a:spcPct val="20000"/>
        </a:spcBef>
        <a:spcAft>
          <a:spcPct val="0"/>
        </a:spcAft>
        <a:buFont typeface="Arial" pitchFamily="34" charset="0"/>
        <a:buChar char="~"/>
        <a:defRPr sz="1600">
          <a:solidFill>
            <a:schemeClr val="tx1"/>
          </a:solidFill>
          <a:latin typeface="+mn-lt"/>
          <a:ea typeface="+mn-ea"/>
          <a:cs typeface="+mn-cs"/>
        </a:defRPr>
      </a:lvl8pPr>
      <a:lvl9pPr marL="3886200" indent="-228600" algn="l" rtl="0" fontAlgn="base">
        <a:spcBef>
          <a:spcPct val="20000"/>
        </a:spcBef>
        <a:spcAft>
          <a:spcPct val="0"/>
        </a:spcAft>
        <a:buFont typeface="Arial" pitchFamily="34"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11.xml"/><Relationship Id="rId16" Type="http://schemas.openxmlformats.org/officeDocument/2006/relationships/image" Target="../media/image97.png"/><Relationship Id="rId1" Type="http://schemas.openxmlformats.org/officeDocument/2006/relationships/slideLayout" Target="../slideLayouts/slideLayout28.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jpe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jpeg"/></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99.png"/></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09.png"/><Relationship Id="rId21" Type="http://schemas.openxmlformats.org/officeDocument/2006/relationships/image" Target="../media/image127.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image" Target="../media/image108.png"/><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26.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image" Target="../media/image129.png"/><Relationship Id="rId10" Type="http://schemas.openxmlformats.org/officeDocument/2006/relationships/image" Target="../media/image116.png"/><Relationship Id="rId19" Type="http://schemas.openxmlformats.org/officeDocument/2006/relationships/image" Target="../media/image125.png"/><Relationship Id="rId4" Type="http://schemas.openxmlformats.org/officeDocument/2006/relationships/image" Target="../media/image110.emf"/><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28.png"/></Relationships>
</file>

<file path=ppt/slides/_rels/slide1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1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47.png"/><Relationship Id="rId4" Type="http://schemas.openxmlformats.org/officeDocument/2006/relationships/image" Target="../media/image142.png"/><Relationship Id="rId9" Type="http://schemas.openxmlformats.org/officeDocument/2006/relationships/hyperlink" Target="https://support-it.huawei.com/storage-3D/res/storage/dorado_8000v6_control/index.html?lang=e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150.png"/><Relationship Id="rId5" Type="http://schemas.microsoft.com/office/2007/relationships/hdphoto" Target="../media/hdphoto3.wdp"/><Relationship Id="rId4" Type="http://schemas.openxmlformats.org/officeDocument/2006/relationships/image" Target="../media/image149.png"/></Relationships>
</file>

<file path=ppt/slides/_rels/slide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153.png"/></Relationships>
</file>

<file path=ppt/slides/_rels/slide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155.png"/></Relationships>
</file>

<file path=ppt/slides/_rels/slide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157.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160.emf"/><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163.png"/><Relationship Id="rId5" Type="http://schemas.microsoft.com/office/2007/relationships/hdphoto" Target="../media/hdphoto6.wdp"/><Relationship Id="rId4" Type="http://schemas.openxmlformats.org/officeDocument/2006/relationships/image" Target="../media/image16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164.jpeg"/><Relationship Id="rId7" Type="http://schemas.openxmlformats.org/officeDocument/2006/relationships/image" Target="../media/image150.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3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170.png"/><Relationship Id="rId4" Type="http://schemas.openxmlformats.org/officeDocument/2006/relationships/image" Target="../media/image169.png"/></Relationships>
</file>

<file path=ppt/slides/_rels/slide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172.png"/></Relationships>
</file>

<file path=ppt/slides/_rels/slide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6" Type="http://schemas.openxmlformats.org/officeDocument/2006/relationships/image" Target="../media/image40.png"/><Relationship Id="rId21" Type="http://schemas.openxmlformats.org/officeDocument/2006/relationships/image" Target="../media/image35.png"/><Relationship Id="rId42" Type="http://schemas.openxmlformats.org/officeDocument/2006/relationships/image" Target="../media/image56.png"/><Relationship Id="rId47" Type="http://schemas.openxmlformats.org/officeDocument/2006/relationships/image" Target="../media/image61.png"/><Relationship Id="rId63" Type="http://schemas.openxmlformats.org/officeDocument/2006/relationships/image" Target="../media/image77.png"/><Relationship Id="rId68" Type="http://schemas.openxmlformats.org/officeDocument/2006/relationships/image" Target="../media/image82.jpeg"/><Relationship Id="rId7" Type="http://schemas.openxmlformats.org/officeDocument/2006/relationships/hyperlink" Target="#'FusionModule1000&#21487;&#38144;&#21806;&#28165;&#21333;((&#26126;&#32454;&#29256;)'!A1"/><Relationship Id="rId2" Type="http://schemas.openxmlformats.org/officeDocument/2006/relationships/notesSlide" Target="../notesSlides/notesSlide7.xml"/><Relationship Id="rId16" Type="http://schemas.openxmlformats.org/officeDocument/2006/relationships/hyperlink" Target="#PDU8000V1&#31934;&#23494;&#37197;&#30005;&#26588;"/><Relationship Id="rId29" Type="http://schemas.openxmlformats.org/officeDocument/2006/relationships/image" Target="../media/image43.gif"/><Relationship Id="rId11" Type="http://schemas.openxmlformats.org/officeDocument/2006/relationships/image" Target="../media/image27.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png"/><Relationship Id="rId45" Type="http://schemas.openxmlformats.org/officeDocument/2006/relationships/image" Target="../media/image59.png"/><Relationship Id="rId53" Type="http://schemas.openxmlformats.org/officeDocument/2006/relationships/image" Target="../media/image67.png"/><Relationship Id="rId58" Type="http://schemas.openxmlformats.org/officeDocument/2006/relationships/image" Target="../media/image72.png"/><Relationship Id="rId66" Type="http://schemas.openxmlformats.org/officeDocument/2006/relationships/image" Target="../media/image80.png"/><Relationship Id="rId5" Type="http://schemas.openxmlformats.org/officeDocument/2006/relationships/hyperlink" Target="#'FusionModule800&#21450;500&#21487;&#38144;&#21806;&#28165;&#21333;(&#26126;&#32454;&#29256;)'!A1"/><Relationship Id="rId61" Type="http://schemas.openxmlformats.org/officeDocument/2006/relationships/image" Target="../media/image75.png"/><Relationship Id="rId19" Type="http://schemas.openxmlformats.org/officeDocument/2006/relationships/image" Target="../media/image33.png"/><Relationship Id="rId14" Type="http://schemas.openxmlformats.org/officeDocument/2006/relationships/image" Target="../media/image30.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jpeg"/><Relationship Id="rId43" Type="http://schemas.openxmlformats.org/officeDocument/2006/relationships/image" Target="../media/image57.png"/><Relationship Id="rId48" Type="http://schemas.openxmlformats.org/officeDocument/2006/relationships/image" Target="../media/image62.png"/><Relationship Id="rId56" Type="http://schemas.openxmlformats.org/officeDocument/2006/relationships/image" Target="../media/image70.png"/><Relationship Id="rId64" Type="http://schemas.openxmlformats.org/officeDocument/2006/relationships/image" Target="../media/image78.png"/><Relationship Id="rId69" Type="http://schemas.openxmlformats.org/officeDocument/2006/relationships/image" Target="../media/image83.jpeg"/><Relationship Id="rId8" Type="http://schemas.openxmlformats.org/officeDocument/2006/relationships/image" Target="../media/image25.png"/><Relationship Id="rId51" Type="http://schemas.openxmlformats.org/officeDocument/2006/relationships/image" Target="../media/image65.png"/><Relationship Id="rId3" Type="http://schemas.openxmlformats.org/officeDocument/2006/relationships/hyperlink" Target="#'FusionModule2000&amp;5000&#21487;&#38144;&#21806;&#28165;&#21333;(&#26126;&#32454;&#29256;)'!A1"/><Relationship Id="rId12" Type="http://schemas.openxmlformats.org/officeDocument/2006/relationships/image" Target="../media/image28.png"/><Relationship Id="rId17" Type="http://schemas.openxmlformats.org/officeDocument/2006/relationships/image" Target="../media/image32.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 Id="rId46" Type="http://schemas.openxmlformats.org/officeDocument/2006/relationships/image" Target="../media/image60.png"/><Relationship Id="rId59" Type="http://schemas.openxmlformats.org/officeDocument/2006/relationships/image" Target="../media/image73.png"/><Relationship Id="rId67" Type="http://schemas.openxmlformats.org/officeDocument/2006/relationships/image" Target="../media/image81.png"/><Relationship Id="rId20" Type="http://schemas.openxmlformats.org/officeDocument/2006/relationships/image" Target="../media/image34.png"/><Relationship Id="rId41" Type="http://schemas.openxmlformats.org/officeDocument/2006/relationships/image" Target="../media/image55.png"/><Relationship Id="rId54" Type="http://schemas.openxmlformats.org/officeDocument/2006/relationships/image" Target="../media/image68.png"/><Relationship Id="rId62" Type="http://schemas.openxmlformats.org/officeDocument/2006/relationships/image" Target="../media/image76.png"/><Relationship Id="rId1" Type="http://schemas.openxmlformats.org/officeDocument/2006/relationships/slideLayout" Target="../slideLayouts/slideLayout20.xml"/><Relationship Id="rId6" Type="http://schemas.openxmlformats.org/officeDocument/2006/relationships/image" Target="../media/image24.png"/><Relationship Id="rId15" Type="http://schemas.openxmlformats.org/officeDocument/2006/relationships/image" Target="../media/image31.jpe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49" Type="http://schemas.openxmlformats.org/officeDocument/2006/relationships/image" Target="../media/image63.png"/><Relationship Id="rId57" Type="http://schemas.openxmlformats.org/officeDocument/2006/relationships/image" Target="../media/image71.png"/><Relationship Id="rId10" Type="http://schemas.openxmlformats.org/officeDocument/2006/relationships/image" Target="../media/image26.png"/><Relationship Id="rId31" Type="http://schemas.openxmlformats.org/officeDocument/2006/relationships/image" Target="../media/image45.png"/><Relationship Id="rId44" Type="http://schemas.openxmlformats.org/officeDocument/2006/relationships/image" Target="../media/image58.png"/><Relationship Id="rId52" Type="http://schemas.openxmlformats.org/officeDocument/2006/relationships/image" Target="../media/image66.png"/><Relationship Id="rId60" Type="http://schemas.openxmlformats.org/officeDocument/2006/relationships/image" Target="../media/image74.jpeg"/><Relationship Id="rId65" Type="http://schemas.openxmlformats.org/officeDocument/2006/relationships/image" Target="../media/image79.png"/><Relationship Id="rId4" Type="http://schemas.openxmlformats.org/officeDocument/2006/relationships/image" Target="../media/image23.png"/><Relationship Id="rId9" Type="http://schemas.microsoft.com/office/2007/relationships/hdphoto" Target="../media/hdphoto1.wdp"/><Relationship Id="rId13" Type="http://schemas.openxmlformats.org/officeDocument/2006/relationships/image" Target="../media/image29.png"/><Relationship Id="rId18" Type="http://schemas.microsoft.com/office/2007/relationships/hdphoto" Target="../media/hdphoto2.wdp"/><Relationship Id="rId39" Type="http://schemas.openxmlformats.org/officeDocument/2006/relationships/image" Target="../media/image53.png"/><Relationship Id="rId34" Type="http://schemas.openxmlformats.org/officeDocument/2006/relationships/image" Target="../media/image48.png"/><Relationship Id="rId50" Type="http://schemas.openxmlformats.org/officeDocument/2006/relationships/image" Target="../media/image64.jpeg"/><Relationship Id="rId55"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a:xfrm>
            <a:off x="2231135" y="3805392"/>
            <a:ext cx="9964039" cy="1219200"/>
          </a:xfrm>
          <a:prstGeom prst="rect">
            <a:avLst/>
          </a:prstGeom>
        </p:spPr>
        <p:txBody>
          <a:bodyPr anchor="ctr"/>
          <a:lstStyle/>
          <a:p>
            <a:pPr lvl="0" eaLnBrk="0" hangingPunct="0">
              <a:lnSpc>
                <a:spcPct val="150000"/>
              </a:lnSpc>
              <a:defRPr/>
            </a:pPr>
            <a:r>
              <a:rPr lang="en-US" altLang="zh-CN" sz="3200" b="1" dirty="0">
                <a:cs typeface="Calibri" panose="020F0502020204030204" pitchFamily="34" charset="0"/>
              </a:rPr>
              <a:t>Clarification</a:t>
            </a:r>
            <a:r>
              <a:rPr lang="en-US" altLang="zh-CN" sz="3200" b="1" dirty="0">
                <a:latin typeface="Arial"/>
              </a:rPr>
              <a:t> for MTN Group </a:t>
            </a:r>
            <a:r>
              <a:rPr lang="en-US" altLang="zh-CN" sz="3200" b="1" dirty="0">
                <a:latin typeface="Arial"/>
                <a:sym typeface="Arial"/>
              </a:rPr>
              <a:t>Infrastructure RFP</a:t>
            </a:r>
          </a:p>
        </p:txBody>
      </p:sp>
      <p:pic>
        <p:nvPicPr>
          <p:cNvPr id="6" name="Picture 2"/>
          <p:cNvPicPr>
            <a:picLocks noChangeAspect="1"/>
          </p:cNvPicPr>
          <p:nvPr/>
        </p:nvPicPr>
        <p:blipFill>
          <a:blip r:embed="rId3" cstate="print"/>
          <a:stretch>
            <a:fillRect/>
          </a:stretch>
        </p:blipFill>
        <p:spPr>
          <a:xfrm>
            <a:off x="669758" y="336257"/>
            <a:ext cx="846859" cy="810039"/>
          </a:xfrm>
          <a:prstGeom prst="rect">
            <a:avLst/>
          </a:prstGeom>
        </p:spPr>
      </p:pic>
      <p:sp>
        <p:nvSpPr>
          <p:cNvPr id="4" name="Text Placeholder 7">
            <a:extLst>
              <a:ext uri="{FF2B5EF4-FFF2-40B4-BE49-F238E27FC236}">
                <a16:creationId xmlns:a16="http://schemas.microsoft.com/office/drawing/2014/main" id="{7F3DB8AC-5DE9-5548-8697-C9055F7FFCCB}"/>
              </a:ext>
            </a:extLst>
          </p:cNvPr>
          <p:cNvSpPr txBox="1">
            <a:spLocks/>
          </p:cNvSpPr>
          <p:nvPr/>
        </p:nvSpPr>
        <p:spPr>
          <a:xfrm>
            <a:off x="669758" y="5515834"/>
            <a:ext cx="2922037" cy="643926"/>
          </a:xfrm>
          <a:prstGeom prst="rect">
            <a:avLst/>
          </a:prstGeom>
        </p:spPr>
        <p:txBody>
          <a:bodyPr/>
          <a:lst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charset="0"/>
              <a:buChar char="~"/>
              <a:defRPr sz="1200">
                <a:solidFill>
                  <a:schemeClr val="tx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a:lstStyle>
          <a:p>
            <a:pPr marL="0" indent="0">
              <a:lnSpc>
                <a:spcPct val="100000"/>
              </a:lnSpc>
              <a:spcBef>
                <a:spcPts val="600"/>
              </a:spcBef>
              <a:buNone/>
            </a:pPr>
            <a:r>
              <a:rPr kumimoji="1" lang="en-US" altLang="zh-CN" sz="2400" b="0" kern="0" dirty="0">
                <a:solidFill>
                  <a:schemeClr val="tx1">
                    <a:lumMod val="90000"/>
                    <a:lumOff val="10000"/>
                  </a:schemeClr>
                </a:solidFill>
              </a:rPr>
              <a:t>October  2020</a:t>
            </a:r>
            <a:endParaRPr lang="en-US" altLang="zh-CN" sz="2400" b="0" kern="0" dirty="0">
              <a:solidFill>
                <a:schemeClr val="tx1">
                  <a:lumMod val="90000"/>
                  <a:lumOff val="10000"/>
                </a:schemeClr>
              </a:solidFill>
            </a:endParaRPr>
          </a:p>
        </p:txBody>
      </p:sp>
    </p:spTree>
    <p:extLst>
      <p:ext uri="{BB962C8B-B14F-4D97-AF65-F5344CB8AC3E}">
        <p14:creationId xmlns:p14="http://schemas.microsoft.com/office/powerpoint/2010/main" val="21969420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bwMode="auto">
          <a:xfrm>
            <a:off x="1753306" y="3634815"/>
            <a:ext cx="10440000" cy="297102"/>
          </a:xfrm>
          <a:prstGeom prst="rect">
            <a:avLst/>
          </a:prstGeom>
          <a:solidFill>
            <a:srgbClr val="FFBE00"/>
          </a:solidFill>
          <a:ln>
            <a:noFill/>
          </a:ln>
          <a:effectLst/>
        </p:spPr>
        <p:txBody>
          <a:bodyPr vert="horz" wrap="square" lIns="91416" tIns="45708" rIns="91416" bIns="45708" numCol="1" rtlCol="0" anchor="t" anchorCtr="0" compatLnSpc="1">
            <a:prstTxWarp prst="textNoShape">
              <a:avLst/>
            </a:prstTxWarp>
          </a:bodyPr>
          <a:lstStyle/>
          <a:p>
            <a:pPr defTabSz="914133">
              <a:buClr>
                <a:srgbClr val="CC9900"/>
              </a:buClr>
              <a:buFont typeface="Wingdings" pitchFamily="2" charset="2"/>
              <a:buChar char="n"/>
            </a:pPr>
            <a:endParaRPr lang="en-US" dirty="0">
              <a:solidFill>
                <a:srgbClr val="000000"/>
              </a:solidFill>
              <a:latin typeface="Arial"/>
              <a:ea typeface="宋体" charset="-122"/>
              <a:sym typeface="Arial"/>
            </a:endParaRPr>
          </a:p>
        </p:txBody>
      </p:sp>
      <p:sp>
        <p:nvSpPr>
          <p:cNvPr id="3" name="Rectangle 3"/>
          <p:cNvSpPr/>
          <p:nvPr/>
        </p:nvSpPr>
        <p:spPr bwMode="auto">
          <a:xfrm>
            <a:off x="0" y="2620760"/>
            <a:ext cx="12192000" cy="578372"/>
          </a:xfrm>
          <a:prstGeom prst="rect">
            <a:avLst/>
          </a:prstGeom>
          <a:solidFill>
            <a:srgbClr val="FFBE00"/>
          </a:solidFill>
          <a:ln>
            <a:noFill/>
          </a:ln>
          <a:effectLst/>
        </p:spPr>
        <p:txBody>
          <a:bodyPr vert="horz" wrap="square" lIns="91416" tIns="45708" rIns="91416" bIns="45708" numCol="1" rtlCol="0" anchor="t" anchorCtr="0" compatLnSpc="1">
            <a:prstTxWarp prst="textNoShape">
              <a:avLst/>
            </a:prstTxWarp>
          </a:bodyPr>
          <a:lstStyle/>
          <a:p>
            <a:pPr defTabSz="914133">
              <a:buClr>
                <a:srgbClr val="CC9900"/>
              </a:buClr>
              <a:buFont typeface="Wingdings" pitchFamily="2" charset="2"/>
              <a:buChar char="n"/>
            </a:pPr>
            <a:endParaRPr lang="en-US" dirty="0">
              <a:solidFill>
                <a:srgbClr val="000000"/>
              </a:solidFill>
              <a:latin typeface="Arial"/>
              <a:ea typeface="宋体" charset="-122"/>
              <a:sym typeface="Arial"/>
            </a:endParaRPr>
          </a:p>
        </p:txBody>
      </p:sp>
      <p:sp>
        <p:nvSpPr>
          <p:cNvPr id="4" name="KMA6C131B"/>
          <p:cNvSpPr>
            <a:spLocks noChangeArrowheads="1"/>
          </p:cNvSpPr>
          <p:nvPr>
            <p:custDataLst>
              <p:tags r:id="rId1"/>
            </p:custDataLst>
          </p:nvPr>
        </p:nvSpPr>
        <p:spPr bwMode="auto">
          <a:xfrm>
            <a:off x="1296144" y="1636957"/>
            <a:ext cx="10158340" cy="3781647"/>
          </a:xfrm>
          <a:prstGeom prst="rect">
            <a:avLst/>
          </a:prstGeom>
          <a:noFill/>
          <a:ln w="3175">
            <a:noFill/>
            <a:miter lim="800000"/>
            <a:headEnd/>
            <a:tailEnd/>
          </a:ln>
          <a:effectLst/>
        </p:spPr>
        <p:txBody>
          <a:bodyPr lIns="46785" tIns="46785" rIns="46785" bIns="46785">
            <a:spAutoFit/>
          </a:bodyPr>
          <a:lstStyle/>
          <a:p>
            <a:pPr marL="360258" indent="-360258"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Company Overview</a:t>
            </a:r>
          </a:p>
          <a:p>
            <a:pPr marL="360258" indent="-360258"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Project Scope and Huawei Understanding</a:t>
            </a:r>
          </a:p>
          <a:p>
            <a:pPr marL="341313" lvl="1" indent="-341313" defTabSz="980789" eaLnBrk="0" hangingPunct="0">
              <a:lnSpc>
                <a:spcPct val="80000"/>
              </a:lnSpc>
              <a:spcBef>
                <a:spcPct val="100000"/>
              </a:spcBef>
              <a:buClr>
                <a:srgbClr val="000000"/>
              </a:buClr>
              <a:buFont typeface="Verdana" pitchFamily="34" charset="0"/>
              <a:buChar char="•"/>
            </a:pPr>
            <a:r>
              <a:rPr lang="en-US" altLang="zh-CN" sz="2000" b="1" dirty="0">
                <a:solidFill>
                  <a:srgbClr val="C00000"/>
                </a:solidFill>
                <a:ea typeface="微软雅黑" pitchFamily="34" charset="-122"/>
                <a:cs typeface="Calibri" pitchFamily="34" charset="0"/>
                <a:sym typeface="Arial"/>
              </a:rPr>
              <a:t>Huawei Technical Solution</a:t>
            </a:r>
          </a:p>
          <a:p>
            <a:pPr marL="798513" lvl="2" indent="-341313" defTabSz="980789" eaLnBrk="0" hangingPunct="0">
              <a:lnSpc>
                <a:spcPct val="80000"/>
              </a:lnSpc>
              <a:spcBef>
                <a:spcPct val="100000"/>
              </a:spcBef>
              <a:buClr>
                <a:srgbClr val="000000"/>
              </a:buClr>
              <a:buFont typeface="Wingdings" panose="05000000000000000000" pitchFamily="2" charset="2"/>
              <a:buChar char="Ø"/>
            </a:pPr>
            <a:r>
              <a:rPr lang="en-US" altLang="zh-CN" sz="1600" dirty="0">
                <a:ea typeface="微软雅黑" pitchFamily="34" charset="-122"/>
                <a:cs typeface="Calibri" pitchFamily="34" charset="0"/>
                <a:sym typeface="Arial"/>
              </a:rPr>
              <a:t>Huawei Infrastructure Overview</a:t>
            </a:r>
          </a:p>
          <a:p>
            <a:pPr marL="798513" lvl="2" indent="-341313" defTabSz="980789" eaLnBrk="0" hangingPunct="0">
              <a:lnSpc>
                <a:spcPct val="80000"/>
              </a:lnSpc>
              <a:spcBef>
                <a:spcPct val="100000"/>
              </a:spcBef>
              <a:buClr>
                <a:srgbClr val="000000"/>
              </a:buClr>
              <a:buFont typeface="Wingdings" panose="05000000000000000000" pitchFamily="2" charset="2"/>
              <a:buChar char="Ø"/>
            </a:pPr>
            <a:r>
              <a:rPr lang="en-US" altLang="zh-CN" sz="1600" b="1" dirty="0">
                <a:solidFill>
                  <a:srgbClr val="C00000"/>
                </a:solidFill>
                <a:ea typeface="微软雅黑" pitchFamily="34" charset="-122"/>
                <a:cs typeface="Calibri" pitchFamily="34" charset="0"/>
                <a:sym typeface="Arial"/>
              </a:rPr>
              <a:t>Server</a:t>
            </a:r>
          </a:p>
          <a:p>
            <a:pPr marL="798513" lvl="2" indent="-341313" defTabSz="980789" eaLnBrk="0" hangingPunct="0">
              <a:lnSpc>
                <a:spcPct val="80000"/>
              </a:lnSpc>
              <a:spcBef>
                <a:spcPct val="100000"/>
              </a:spcBef>
              <a:buClr>
                <a:srgbClr val="000000"/>
              </a:buClr>
              <a:buFont typeface="Wingdings" panose="05000000000000000000" pitchFamily="2" charset="2"/>
              <a:buChar char="Ø"/>
            </a:pPr>
            <a:r>
              <a:rPr lang="en-US" altLang="zh-CN" sz="1600" dirty="0">
                <a:ea typeface="微软雅黑" pitchFamily="34" charset="-122"/>
                <a:cs typeface="Calibri" pitchFamily="34" charset="0"/>
                <a:sym typeface="Arial"/>
              </a:rPr>
              <a:t>Storage</a:t>
            </a:r>
          </a:p>
          <a:p>
            <a:pPr marL="798513" lvl="2" indent="-341313" defTabSz="980789" eaLnBrk="0" hangingPunct="0">
              <a:lnSpc>
                <a:spcPct val="80000"/>
              </a:lnSpc>
              <a:spcBef>
                <a:spcPct val="100000"/>
              </a:spcBef>
              <a:buClr>
                <a:srgbClr val="000000"/>
              </a:buClr>
              <a:buFont typeface="Wingdings" panose="05000000000000000000" pitchFamily="2" charset="2"/>
              <a:buChar char="Ø"/>
            </a:pPr>
            <a:r>
              <a:rPr lang="en-US" altLang="zh-CN" sz="1600" dirty="0">
                <a:ea typeface="微软雅黑" pitchFamily="34" charset="-122"/>
                <a:cs typeface="Calibri" pitchFamily="34" charset="0"/>
                <a:sym typeface="Arial"/>
              </a:rPr>
              <a:t>HCI&amp;CI</a:t>
            </a:r>
          </a:p>
          <a:p>
            <a:pPr marL="341313" lvl="1" indent="-341313"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Huawei Infrastructure Service</a:t>
            </a:r>
          </a:p>
        </p:txBody>
      </p:sp>
    </p:spTree>
    <p:extLst>
      <p:ext uri="{BB962C8B-B14F-4D97-AF65-F5344CB8AC3E}">
        <p14:creationId xmlns:p14="http://schemas.microsoft.com/office/powerpoint/2010/main" val="3613257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标书关注的技术领域</a:t>
            </a:r>
          </a:p>
        </p:txBody>
      </p:sp>
      <p:sp>
        <p:nvSpPr>
          <p:cNvPr id="3" name="内容占位符 2"/>
          <p:cNvSpPr>
            <a:spLocks noGrp="1"/>
          </p:cNvSpPr>
          <p:nvPr>
            <p:ph idx="1"/>
          </p:nvPr>
        </p:nvSpPr>
        <p:spPr>
          <a:xfrm>
            <a:off x="563082" y="886150"/>
            <a:ext cx="10975975" cy="5233613"/>
          </a:xfrm>
        </p:spPr>
        <p:txBody>
          <a:bodyPr/>
          <a:lstStyle/>
          <a:p>
            <a:r>
              <a:rPr lang="en-US" altLang="zh-CN" sz="1800" dirty="0">
                <a:solidFill>
                  <a:schemeClr val="tx2"/>
                </a:solidFill>
                <a:latin typeface="Arial" panose="020B0604020202020204" pitchFamily="34" charset="0"/>
                <a:cs typeface="Arial" panose="020B0604020202020204" pitchFamily="34" charset="0"/>
              </a:rPr>
              <a:t>Redundancy (</a:t>
            </a:r>
            <a:r>
              <a:rPr lang="zh-CN" altLang="en-US" sz="1800" dirty="0">
                <a:solidFill>
                  <a:schemeClr val="tx2"/>
                </a:solidFill>
                <a:latin typeface="Arial" panose="020B0604020202020204" pitchFamily="34" charset="0"/>
                <a:cs typeface="Arial" panose="020B0604020202020204" pitchFamily="34" charset="0"/>
              </a:rPr>
              <a:t>可靠性</a:t>
            </a:r>
            <a:r>
              <a:rPr lang="en-US" altLang="zh-CN" sz="1800" dirty="0">
                <a:solidFill>
                  <a:schemeClr val="tx2"/>
                </a:solidFill>
                <a:latin typeface="Arial" panose="020B0604020202020204" pitchFamily="34" charset="0"/>
                <a:cs typeface="Arial" panose="020B0604020202020204" pitchFamily="34" charset="0"/>
              </a:rPr>
              <a:t>)</a:t>
            </a:r>
          </a:p>
          <a:p>
            <a:r>
              <a:rPr lang="en-US" altLang="zh-CN" sz="1800" dirty="0">
                <a:latin typeface="Arial" panose="020B0604020202020204" pitchFamily="34" charset="0"/>
                <a:cs typeface="Arial" panose="020B0604020202020204" pitchFamily="34" charset="0"/>
              </a:rPr>
              <a:t>Form Factor </a:t>
            </a:r>
            <a:r>
              <a:rPr lang="zh-CN" altLang="en-US" sz="1800" dirty="0">
                <a:latin typeface="Arial" panose="020B0604020202020204" pitchFamily="34" charset="0"/>
                <a:cs typeface="Arial" panose="020B0604020202020204" pitchFamily="34" charset="0"/>
              </a:rPr>
              <a:t>（硬件）</a:t>
            </a:r>
            <a:endParaRPr lang="en-US" altLang="zh-CN" sz="1800" dirty="0">
              <a:latin typeface="Arial" panose="020B0604020202020204" pitchFamily="34" charset="0"/>
              <a:cs typeface="Arial" panose="020B0604020202020204" pitchFamily="34" charset="0"/>
            </a:endParaRPr>
          </a:p>
          <a:p>
            <a:r>
              <a:rPr lang="en-US" altLang="zh-CN" sz="1800" dirty="0">
                <a:latin typeface="Arial" panose="020B0604020202020204" pitchFamily="34" charset="0"/>
                <a:cs typeface="Arial" panose="020B0604020202020204" pitchFamily="34" charset="0"/>
              </a:rPr>
              <a:t>Cloud </a:t>
            </a:r>
            <a:r>
              <a:rPr lang="zh-CN" altLang="en-US" sz="1800" dirty="0">
                <a:latin typeface="Arial" panose="020B0604020202020204" pitchFamily="34" charset="0"/>
                <a:cs typeface="Arial" panose="020B0604020202020204" pitchFamily="34" charset="0"/>
              </a:rPr>
              <a:t>（</a:t>
            </a:r>
            <a:r>
              <a:rPr lang="zh-CN" altLang="en-US" sz="1800" dirty="0">
                <a:solidFill>
                  <a:schemeClr val="tx2"/>
                </a:solidFill>
                <a:latin typeface="Arial" panose="020B0604020202020204" pitchFamily="34" charset="0"/>
                <a:cs typeface="Arial" panose="020B0604020202020204" pitchFamily="34" charset="0"/>
              </a:rPr>
              <a:t>集成及兼容性</a:t>
            </a:r>
            <a:r>
              <a:rPr lang="zh-CN" altLang="en-US" sz="1800" dirty="0">
                <a:latin typeface="Arial" panose="020B0604020202020204" pitchFamily="34" charset="0"/>
                <a:cs typeface="Arial" panose="020B0604020202020204" pitchFamily="34" charset="0"/>
              </a:rPr>
              <a:t>）</a:t>
            </a:r>
            <a:endParaRPr lang="en-US" altLang="zh-CN" sz="1800" dirty="0">
              <a:latin typeface="Arial" panose="020B0604020202020204" pitchFamily="34" charset="0"/>
              <a:cs typeface="Arial" panose="020B0604020202020204" pitchFamily="34" charset="0"/>
            </a:endParaRPr>
          </a:p>
          <a:p>
            <a:r>
              <a:rPr lang="en-US" altLang="zh-CN" sz="1800" dirty="0" err="1">
                <a:solidFill>
                  <a:schemeClr val="tx2"/>
                </a:solidFill>
                <a:latin typeface="Arial" panose="020B0604020202020204" pitchFamily="34" charset="0"/>
                <a:cs typeface="Arial" panose="020B0604020202020204" pitchFamily="34" charset="0"/>
              </a:rPr>
              <a:t>Porfolio</a:t>
            </a:r>
            <a:r>
              <a:rPr lang="en-US" altLang="zh-CN" sz="1800" dirty="0">
                <a:solidFill>
                  <a:schemeClr val="tx2"/>
                </a:solidFill>
                <a:latin typeface="Arial" panose="020B0604020202020204" pitchFamily="34" charset="0"/>
                <a:cs typeface="Arial" panose="020B0604020202020204" pitchFamily="34" charset="0"/>
              </a:rPr>
              <a:t> </a:t>
            </a:r>
            <a:r>
              <a:rPr lang="zh-CN" altLang="en-US" sz="1800" dirty="0">
                <a:solidFill>
                  <a:schemeClr val="tx2"/>
                </a:solidFill>
                <a:latin typeface="Arial" panose="020B0604020202020204" pitchFamily="34" charset="0"/>
                <a:cs typeface="Arial" panose="020B0604020202020204" pitchFamily="34" charset="0"/>
              </a:rPr>
              <a:t>（系列）</a:t>
            </a:r>
            <a:endParaRPr lang="en-US" altLang="zh-CN" sz="1800" dirty="0">
              <a:solidFill>
                <a:schemeClr val="tx2"/>
              </a:solidFill>
              <a:latin typeface="Arial" panose="020B0604020202020204" pitchFamily="34" charset="0"/>
              <a:cs typeface="Arial" panose="020B0604020202020204" pitchFamily="34" charset="0"/>
            </a:endParaRPr>
          </a:p>
          <a:p>
            <a:r>
              <a:rPr lang="en-US" altLang="zh-CN" sz="1800" dirty="0">
                <a:latin typeface="Arial" panose="020B0604020202020204" pitchFamily="34" charset="0"/>
                <a:cs typeface="Arial" panose="020B0604020202020204" pitchFamily="34" charset="0"/>
              </a:rPr>
              <a:t>Hardware </a:t>
            </a:r>
            <a:r>
              <a:rPr lang="zh-CN" altLang="en-US" sz="1800" dirty="0">
                <a:latin typeface="Arial" panose="020B0604020202020204" pitchFamily="34" charset="0"/>
                <a:cs typeface="Arial" panose="020B0604020202020204" pitchFamily="34" charset="0"/>
              </a:rPr>
              <a:t>（硬件）</a:t>
            </a:r>
            <a:endParaRPr lang="en-US" altLang="zh-CN" sz="1800" dirty="0">
              <a:latin typeface="Arial" panose="020B0604020202020204" pitchFamily="34" charset="0"/>
              <a:cs typeface="Arial" panose="020B0604020202020204" pitchFamily="34" charset="0"/>
            </a:endParaRPr>
          </a:p>
          <a:p>
            <a:r>
              <a:rPr lang="en-US" altLang="zh-CN" sz="1800" dirty="0">
                <a:solidFill>
                  <a:schemeClr val="tx2"/>
                </a:solidFill>
                <a:latin typeface="Arial" panose="020B0604020202020204" pitchFamily="34" charset="0"/>
                <a:cs typeface="Arial" panose="020B0604020202020204" pitchFamily="34" charset="0"/>
              </a:rPr>
              <a:t>Operating System Compatibility </a:t>
            </a:r>
            <a:r>
              <a:rPr lang="zh-CN" altLang="en-US" sz="1800" dirty="0">
                <a:solidFill>
                  <a:schemeClr val="tx2"/>
                </a:solidFill>
                <a:latin typeface="Arial" panose="020B0604020202020204" pitchFamily="34" charset="0"/>
                <a:cs typeface="Arial" panose="020B0604020202020204" pitchFamily="34" charset="0"/>
              </a:rPr>
              <a:t>（集成及兼容性）</a:t>
            </a:r>
            <a:endParaRPr lang="en-US" altLang="zh-CN" sz="1800" dirty="0">
              <a:solidFill>
                <a:schemeClr val="tx2"/>
              </a:solidFill>
              <a:latin typeface="Arial" panose="020B0604020202020204" pitchFamily="34" charset="0"/>
              <a:cs typeface="Arial" panose="020B0604020202020204" pitchFamily="34" charset="0"/>
            </a:endParaRPr>
          </a:p>
          <a:p>
            <a:r>
              <a:rPr lang="en-US" altLang="zh-CN" sz="1800" dirty="0">
                <a:solidFill>
                  <a:schemeClr val="tx2"/>
                </a:solidFill>
                <a:latin typeface="Arial" panose="020B0604020202020204" pitchFamily="34" charset="0"/>
                <a:cs typeface="Arial" panose="020B0604020202020204" pitchFamily="34" charset="0"/>
              </a:rPr>
              <a:t>Ethernet Adapter </a:t>
            </a:r>
            <a:r>
              <a:rPr lang="zh-CN" altLang="en-US" sz="1800" dirty="0">
                <a:solidFill>
                  <a:schemeClr val="tx2"/>
                </a:solidFill>
                <a:latin typeface="Arial" panose="020B0604020202020204" pitchFamily="34" charset="0"/>
                <a:cs typeface="Arial" panose="020B0604020202020204" pitchFamily="34" charset="0"/>
              </a:rPr>
              <a:t>（接口）</a:t>
            </a:r>
            <a:endParaRPr lang="en-US" altLang="zh-CN" sz="1800" dirty="0">
              <a:solidFill>
                <a:schemeClr val="tx2"/>
              </a:solidFill>
              <a:latin typeface="Arial" panose="020B0604020202020204" pitchFamily="34" charset="0"/>
              <a:cs typeface="Arial" panose="020B0604020202020204" pitchFamily="34" charset="0"/>
            </a:endParaRPr>
          </a:p>
          <a:p>
            <a:r>
              <a:rPr lang="en-US" altLang="zh-CN" sz="1800" dirty="0">
                <a:solidFill>
                  <a:schemeClr val="tx2"/>
                </a:solidFill>
                <a:latin typeface="Arial" panose="020B0604020202020204" pitchFamily="34" charset="0"/>
                <a:cs typeface="Arial" panose="020B0604020202020204" pitchFamily="34" charset="0"/>
              </a:rPr>
              <a:t>IO modules </a:t>
            </a:r>
            <a:r>
              <a:rPr lang="zh-CN" altLang="en-US" sz="1800" dirty="0">
                <a:solidFill>
                  <a:schemeClr val="tx2"/>
                </a:solidFill>
                <a:latin typeface="Arial" panose="020B0604020202020204" pitchFamily="34" charset="0"/>
                <a:cs typeface="Arial" panose="020B0604020202020204" pitchFamily="34" charset="0"/>
              </a:rPr>
              <a:t>（接口）</a:t>
            </a:r>
            <a:endParaRPr lang="en-US" altLang="zh-CN" sz="1800" dirty="0">
              <a:solidFill>
                <a:schemeClr val="tx2"/>
              </a:solidFill>
              <a:latin typeface="Arial" panose="020B0604020202020204" pitchFamily="34" charset="0"/>
              <a:cs typeface="Arial" panose="020B0604020202020204" pitchFamily="34" charset="0"/>
            </a:endParaRPr>
          </a:p>
          <a:p>
            <a:r>
              <a:rPr lang="en-US" altLang="zh-CN" sz="1800" dirty="0">
                <a:latin typeface="Arial" panose="020B0604020202020204" pitchFamily="34" charset="0"/>
                <a:cs typeface="Arial" panose="020B0604020202020204" pitchFamily="34" charset="0"/>
              </a:rPr>
              <a:t>Power modules </a:t>
            </a:r>
            <a:r>
              <a:rPr lang="zh-CN" altLang="en-US" sz="1800" dirty="0">
                <a:latin typeface="Arial" panose="020B0604020202020204" pitchFamily="34" charset="0"/>
                <a:cs typeface="Arial" panose="020B0604020202020204" pitchFamily="34" charset="0"/>
              </a:rPr>
              <a:t>（硬件）</a:t>
            </a:r>
            <a:endParaRPr lang="en-US" altLang="zh-CN" sz="1800" dirty="0">
              <a:latin typeface="Arial" panose="020B0604020202020204" pitchFamily="34" charset="0"/>
              <a:cs typeface="Arial" panose="020B0604020202020204" pitchFamily="34" charset="0"/>
            </a:endParaRPr>
          </a:p>
          <a:p>
            <a:r>
              <a:rPr lang="en-US" altLang="zh-CN" sz="1800" dirty="0">
                <a:latin typeface="Arial" panose="020B0604020202020204" pitchFamily="34" charset="0"/>
                <a:cs typeface="Arial" panose="020B0604020202020204" pitchFamily="34" charset="0"/>
              </a:rPr>
              <a:t>Chassis Management Module </a:t>
            </a:r>
            <a:r>
              <a:rPr lang="zh-CN" altLang="en-US" sz="1800" dirty="0">
                <a:latin typeface="Arial" panose="020B0604020202020204" pitchFamily="34" charset="0"/>
                <a:cs typeface="Arial" panose="020B0604020202020204" pitchFamily="34" charset="0"/>
              </a:rPr>
              <a:t>（硬件）</a:t>
            </a:r>
            <a:endParaRPr lang="en-US" altLang="zh-CN" sz="1800" dirty="0">
              <a:latin typeface="Arial" panose="020B0604020202020204" pitchFamily="34" charset="0"/>
              <a:cs typeface="Arial" panose="020B0604020202020204" pitchFamily="34" charset="0"/>
            </a:endParaRPr>
          </a:p>
          <a:p>
            <a:r>
              <a:rPr lang="en-US" altLang="zh-CN" sz="1800" dirty="0">
                <a:solidFill>
                  <a:schemeClr val="tx2"/>
                </a:solidFill>
                <a:latin typeface="Arial" panose="020B0604020202020204" pitchFamily="34" charset="0"/>
                <a:cs typeface="Arial" panose="020B0604020202020204" pitchFamily="34" charset="0"/>
              </a:rPr>
              <a:t>Environmental Operations  </a:t>
            </a:r>
            <a:r>
              <a:rPr lang="zh-CN" altLang="en-US" sz="1800" dirty="0">
                <a:solidFill>
                  <a:schemeClr val="tx2"/>
                </a:solidFill>
                <a:latin typeface="Arial" panose="020B0604020202020204" pitchFamily="34" charset="0"/>
                <a:cs typeface="Arial" panose="020B0604020202020204" pitchFamily="34" charset="0"/>
              </a:rPr>
              <a:t>（环境规格）</a:t>
            </a:r>
            <a:endParaRPr lang="en-US" altLang="zh-CN" sz="1800" dirty="0">
              <a:solidFill>
                <a:schemeClr val="tx2"/>
              </a:solidFill>
              <a:latin typeface="Arial" panose="020B0604020202020204" pitchFamily="34" charset="0"/>
              <a:cs typeface="Arial" panose="020B0604020202020204" pitchFamily="34" charset="0"/>
            </a:endParaRPr>
          </a:p>
          <a:p>
            <a:r>
              <a:rPr lang="en-US" altLang="zh-CN" sz="1800" dirty="0">
                <a:latin typeface="Arial" panose="020B0604020202020204" pitchFamily="34" charset="0"/>
                <a:cs typeface="Arial" panose="020B0604020202020204" pitchFamily="34" charset="0"/>
              </a:rPr>
              <a:t>Management  </a:t>
            </a:r>
            <a:r>
              <a:rPr lang="zh-CN" altLang="en-US" sz="1800" dirty="0">
                <a:latin typeface="Arial" panose="020B0604020202020204" pitchFamily="34" charset="0"/>
                <a:cs typeface="Arial" panose="020B0604020202020204" pitchFamily="34" charset="0"/>
              </a:rPr>
              <a:t>（管理）</a:t>
            </a:r>
            <a:endParaRPr lang="en-US" altLang="zh-CN" sz="1800" dirty="0">
              <a:latin typeface="Arial" panose="020B0604020202020204" pitchFamily="34" charset="0"/>
              <a:cs typeface="Arial" panose="020B0604020202020204" pitchFamily="34" charset="0"/>
            </a:endParaRPr>
          </a:p>
          <a:p>
            <a:r>
              <a:rPr lang="en-US" altLang="zh-CN" sz="1800" dirty="0">
                <a:latin typeface="Arial" panose="020B0604020202020204" pitchFamily="34" charset="0"/>
                <a:cs typeface="Arial" panose="020B0604020202020204" pitchFamily="34" charset="0"/>
              </a:rPr>
              <a:t>Support</a:t>
            </a:r>
          </a:p>
          <a:p>
            <a:r>
              <a:rPr lang="en-US" altLang="zh-CN" sz="1800" dirty="0">
                <a:latin typeface="Arial" panose="020B0604020202020204" pitchFamily="34" charset="0"/>
                <a:cs typeface="Arial" panose="020B0604020202020204" pitchFamily="34" charset="0"/>
              </a:rPr>
              <a:t>Warranty</a:t>
            </a:r>
          </a:p>
          <a:p>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p:txBody>
      </p:sp>
      <p:sp>
        <p:nvSpPr>
          <p:cNvPr id="4" name="日期占位符 3"/>
          <p:cNvSpPr>
            <a:spLocks noGrp="1"/>
          </p:cNvSpPr>
          <p:nvPr>
            <p:ph type="dt" sz="half" idx="10"/>
          </p:nvPr>
        </p:nvSpPr>
        <p:spPr/>
        <p:txBody>
          <a:bodyPr/>
          <a:lstStyle/>
          <a:p>
            <a:pPr>
              <a:defRPr/>
            </a:pPr>
            <a:endParaRPr lang="en-GB" altLang="zh-CN"/>
          </a:p>
        </p:txBody>
      </p:sp>
      <p:sp>
        <p:nvSpPr>
          <p:cNvPr id="5" name="文本框 4"/>
          <p:cNvSpPr txBox="1"/>
          <p:nvPr/>
        </p:nvSpPr>
        <p:spPr>
          <a:xfrm>
            <a:off x="6675899" y="758825"/>
            <a:ext cx="5288627" cy="5493812"/>
          </a:xfrm>
          <a:prstGeom prst="rect">
            <a:avLst/>
          </a:prstGeom>
          <a:noFill/>
        </p:spPr>
        <p:txBody>
          <a:bodyPr wrap="none" rtlCol="0">
            <a:spAutoFit/>
          </a:bodyPr>
          <a:lstStyle/>
          <a:p>
            <a:pPr algn="l">
              <a:lnSpc>
                <a:spcPct val="150000"/>
              </a:lnSpc>
              <a:buNone/>
            </a:pPr>
            <a:r>
              <a:rPr lang="zh-CN" altLang="en-US" b="1" dirty="0">
                <a:latin typeface="Arial" panose="020B0604020202020204" pitchFamily="34" charset="0"/>
                <a:ea typeface="+mn-ea"/>
                <a:cs typeface="Arial" panose="020B0604020202020204" pitchFamily="34" charset="0"/>
              </a:rPr>
              <a:t>内容组织参考：</a:t>
            </a:r>
            <a:endParaRPr lang="en-US" altLang="zh-CN" b="1" dirty="0">
              <a:latin typeface="Arial" panose="020B0604020202020204" pitchFamily="34" charset="0"/>
              <a:ea typeface="+mn-ea"/>
              <a:cs typeface="Arial" panose="020B0604020202020204" pitchFamily="34" charset="0"/>
            </a:endParaRPr>
          </a:p>
          <a:p>
            <a:pPr marL="342900" indent="-342900">
              <a:lnSpc>
                <a:spcPct val="150000"/>
              </a:lnSpc>
              <a:buFont typeface="+mj-lt"/>
              <a:buAutoNum type="arabicPeriod"/>
            </a:pPr>
            <a:r>
              <a:rPr lang="zh-CN" altLang="en-US" dirty="0">
                <a:latin typeface="Arial" panose="020B0604020202020204" pitchFamily="34" charset="0"/>
                <a:cs typeface="Arial" panose="020B0604020202020204" pitchFamily="34" charset="0"/>
              </a:rPr>
              <a:t>整体技术要求和</a:t>
            </a:r>
            <a:r>
              <a:rPr lang="en-US" altLang="zh-CN" dirty="0">
                <a:latin typeface="Arial" panose="020B0604020202020204" pitchFamily="34" charset="0"/>
                <a:cs typeface="Arial" panose="020B0604020202020204" pitchFamily="34" charset="0"/>
              </a:rPr>
              <a:t>SOC </a:t>
            </a:r>
            <a:r>
              <a:rPr lang="zh-CN" altLang="en-US" dirty="0">
                <a:latin typeface="Arial" panose="020B0604020202020204" pitchFamily="34" charset="0"/>
                <a:cs typeface="Arial" panose="020B0604020202020204" pitchFamily="34" charset="0"/>
              </a:rPr>
              <a:t>满足度</a:t>
            </a:r>
            <a:endParaRPr lang="en-US" altLang="zh-CN"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zh-CN" altLang="en-US" dirty="0">
                <a:latin typeface="Arial" panose="020B0604020202020204" pitchFamily="34" charset="0"/>
                <a:cs typeface="Arial" panose="020B0604020202020204" pitchFamily="34" charset="0"/>
              </a:rPr>
              <a:t>标书配置要求和华为方案</a:t>
            </a:r>
            <a:endParaRPr lang="en-US" altLang="zh-CN" dirty="0">
              <a:latin typeface="Arial" panose="020B0604020202020204" pitchFamily="34" charset="0"/>
              <a:ea typeface="+mn-ea"/>
              <a:cs typeface="Arial" panose="020B0604020202020204" pitchFamily="34" charset="0"/>
            </a:endParaRPr>
          </a:p>
          <a:p>
            <a:pPr marL="342900" indent="-342900" algn="l">
              <a:lnSpc>
                <a:spcPct val="150000"/>
              </a:lnSpc>
              <a:buFont typeface="+mj-lt"/>
              <a:buAutoNum type="arabicPeriod"/>
            </a:pPr>
            <a:r>
              <a:rPr lang="zh-CN" altLang="en-US" dirty="0">
                <a:latin typeface="Arial" panose="020B0604020202020204" pitchFamily="34" charset="0"/>
                <a:ea typeface="+mn-ea"/>
                <a:cs typeface="Arial" panose="020B0604020202020204" pitchFamily="34" charset="0"/>
              </a:rPr>
              <a:t>华为服务器解决方案全景图及适配的场景</a:t>
            </a:r>
            <a:endParaRPr lang="en-US" altLang="zh-CN" dirty="0">
              <a:latin typeface="Arial" panose="020B0604020202020204" pitchFamily="34" charset="0"/>
              <a:ea typeface="+mn-ea"/>
              <a:cs typeface="Arial" panose="020B0604020202020204" pitchFamily="34" charset="0"/>
            </a:endParaRPr>
          </a:p>
          <a:p>
            <a:pPr marL="342900" indent="-342900" algn="l">
              <a:lnSpc>
                <a:spcPct val="150000"/>
              </a:lnSpc>
              <a:buFont typeface="+mj-lt"/>
              <a:buAutoNum type="arabicPeriod"/>
            </a:pPr>
            <a:r>
              <a:rPr lang="zh-CN" altLang="en-US" dirty="0">
                <a:latin typeface="Arial" panose="020B0604020202020204" pitchFamily="34" charset="0"/>
                <a:ea typeface="+mn-ea"/>
                <a:cs typeface="Arial" panose="020B0604020202020204" pitchFamily="34" charset="0"/>
              </a:rPr>
              <a:t>硬件架构</a:t>
            </a:r>
            <a:r>
              <a:rPr lang="en-US" altLang="zh-CN" dirty="0">
                <a:latin typeface="Arial" panose="020B0604020202020204" pitchFamily="34" charset="0"/>
                <a:ea typeface="+mn-ea"/>
                <a:cs typeface="Arial" panose="020B0604020202020204" pitchFamily="34" charset="0"/>
              </a:rPr>
              <a:t>-</a:t>
            </a:r>
          </a:p>
          <a:p>
            <a:pPr marL="342900" indent="-342900">
              <a:lnSpc>
                <a:spcPct val="150000"/>
              </a:lnSpc>
              <a:buFont typeface="+mj-lt"/>
              <a:buAutoNum type="arabicPeriod"/>
            </a:pPr>
            <a:r>
              <a:rPr lang="zh-CN" altLang="en-US" dirty="0">
                <a:latin typeface="Arial" panose="020B0604020202020204" pitchFamily="34" charset="0"/>
                <a:cs typeface="Arial" panose="020B0604020202020204" pitchFamily="34" charset="0"/>
              </a:rPr>
              <a:t>可靠性设计</a:t>
            </a:r>
            <a:endParaRPr lang="en-US" altLang="zh-CN" dirty="0">
              <a:latin typeface="Arial" panose="020B0604020202020204" pitchFamily="34" charset="0"/>
              <a:ea typeface="+mn-ea"/>
              <a:cs typeface="Arial" panose="020B0604020202020204" pitchFamily="34" charset="0"/>
            </a:endParaRPr>
          </a:p>
          <a:p>
            <a:pPr marL="342900" indent="-342900" algn="l">
              <a:lnSpc>
                <a:spcPct val="150000"/>
              </a:lnSpc>
              <a:buFont typeface="+mj-lt"/>
              <a:buAutoNum type="arabicPeriod"/>
            </a:pPr>
            <a:r>
              <a:rPr lang="zh-CN" altLang="en-US" dirty="0">
                <a:latin typeface="Arial" panose="020B0604020202020204" pitchFamily="34" charset="0"/>
                <a:ea typeface="+mn-ea"/>
                <a:cs typeface="Arial" panose="020B0604020202020204" pitchFamily="34" charset="0"/>
              </a:rPr>
              <a:t>接口设计 </a:t>
            </a:r>
            <a:r>
              <a:rPr lang="en-US" altLang="zh-CN" dirty="0">
                <a:latin typeface="Arial" panose="020B0604020202020204" pitchFamily="34" charset="0"/>
                <a:ea typeface="+mn-ea"/>
                <a:cs typeface="Arial" panose="020B0604020202020204" pitchFamily="34" charset="0"/>
              </a:rPr>
              <a:t>–</a:t>
            </a:r>
          </a:p>
          <a:p>
            <a:pPr marL="342900" indent="-342900">
              <a:lnSpc>
                <a:spcPct val="150000"/>
              </a:lnSpc>
              <a:buFont typeface="+mj-lt"/>
              <a:buAutoNum type="arabicPeriod"/>
            </a:pPr>
            <a:r>
              <a:rPr lang="zh-CN" altLang="en-US" dirty="0">
                <a:latin typeface="Arial" panose="020B0604020202020204" pitchFamily="34" charset="0"/>
                <a:cs typeface="Arial" panose="020B0604020202020204" pitchFamily="34" charset="0"/>
              </a:rPr>
              <a:t>环境规格</a:t>
            </a:r>
            <a:endParaRPr lang="en-US" altLang="zh-CN" dirty="0">
              <a:latin typeface="Arial" panose="020B0604020202020204" pitchFamily="34" charset="0"/>
              <a:ea typeface="+mn-ea"/>
              <a:cs typeface="Arial" panose="020B0604020202020204" pitchFamily="34" charset="0"/>
            </a:endParaRPr>
          </a:p>
          <a:p>
            <a:pPr marL="342900" indent="-342900" algn="l">
              <a:lnSpc>
                <a:spcPct val="150000"/>
              </a:lnSpc>
              <a:buFont typeface="+mj-lt"/>
              <a:buAutoNum type="arabicPeriod"/>
            </a:pPr>
            <a:r>
              <a:rPr lang="zh-CN" altLang="en-US" dirty="0">
                <a:latin typeface="Arial" panose="020B0604020202020204" pitchFamily="34" charset="0"/>
                <a:ea typeface="+mn-ea"/>
                <a:cs typeface="Arial" panose="020B0604020202020204" pitchFamily="34" charset="0"/>
              </a:rPr>
              <a:t>集成与兼容性</a:t>
            </a:r>
            <a:r>
              <a:rPr lang="en-US" altLang="zh-CN" dirty="0">
                <a:latin typeface="Arial" panose="020B0604020202020204" pitchFamily="34" charset="0"/>
                <a:ea typeface="+mn-ea"/>
                <a:cs typeface="Arial" panose="020B0604020202020204" pitchFamily="34" charset="0"/>
              </a:rPr>
              <a:t>- </a:t>
            </a:r>
            <a:r>
              <a:rPr lang="zh-CN" altLang="en-US" dirty="0">
                <a:latin typeface="Arial" panose="020B0604020202020204" pitchFamily="34" charset="0"/>
                <a:ea typeface="+mn-ea"/>
                <a:cs typeface="Arial" panose="020B0604020202020204" pitchFamily="34" charset="0"/>
              </a:rPr>
              <a:t>虚拟化，操作系统，上层应用等</a:t>
            </a:r>
            <a:endParaRPr lang="en-US" altLang="zh-CN" dirty="0">
              <a:latin typeface="Arial" panose="020B0604020202020204" pitchFamily="34" charset="0"/>
              <a:ea typeface="+mn-ea"/>
              <a:cs typeface="Arial" panose="020B0604020202020204" pitchFamily="34" charset="0"/>
            </a:endParaRPr>
          </a:p>
          <a:p>
            <a:pPr marL="342900" indent="-342900" algn="l">
              <a:lnSpc>
                <a:spcPct val="150000"/>
              </a:lnSpc>
              <a:buFont typeface="+mj-lt"/>
              <a:buAutoNum type="arabicPeriod"/>
            </a:pPr>
            <a:r>
              <a:rPr lang="zh-CN" altLang="en-US" dirty="0">
                <a:latin typeface="Arial" panose="020B0604020202020204" pitchFamily="34" charset="0"/>
                <a:ea typeface="+mn-ea"/>
                <a:cs typeface="Arial" panose="020B0604020202020204" pitchFamily="34" charset="0"/>
              </a:rPr>
              <a:t>管理 与安全性</a:t>
            </a:r>
            <a:endParaRPr lang="en-US" altLang="zh-CN" dirty="0">
              <a:latin typeface="Arial" panose="020B0604020202020204" pitchFamily="34" charset="0"/>
              <a:ea typeface="+mn-ea"/>
              <a:cs typeface="Arial" panose="020B0604020202020204" pitchFamily="34" charset="0"/>
            </a:endParaRPr>
          </a:p>
          <a:p>
            <a:pPr marL="342900" indent="-342900" algn="l">
              <a:lnSpc>
                <a:spcPct val="150000"/>
              </a:lnSpc>
              <a:buFont typeface="+mj-lt"/>
              <a:buAutoNum type="arabicPeriod"/>
            </a:pPr>
            <a:r>
              <a:rPr lang="zh-CN" altLang="en-US" dirty="0">
                <a:latin typeface="Arial" panose="020B0604020202020204" pitchFamily="34" charset="0"/>
                <a:ea typeface="+mn-ea"/>
                <a:cs typeface="Arial" panose="020B0604020202020204" pitchFamily="34" charset="0"/>
              </a:rPr>
              <a:t>长远</a:t>
            </a:r>
            <a:r>
              <a:rPr lang="en-US" altLang="zh-CN" dirty="0">
                <a:latin typeface="Arial" panose="020B0604020202020204" pitchFamily="34" charset="0"/>
                <a:ea typeface="+mn-ea"/>
                <a:cs typeface="Arial" panose="020B0604020202020204" pitchFamily="34" charset="0"/>
              </a:rPr>
              <a:t>Roadmap</a:t>
            </a:r>
            <a:r>
              <a:rPr lang="zh-CN" altLang="en-US" dirty="0">
                <a:latin typeface="Arial" panose="020B0604020202020204" pitchFamily="34" charset="0"/>
                <a:ea typeface="+mn-ea"/>
                <a:cs typeface="Arial" panose="020B0604020202020204" pitchFamily="34" charset="0"/>
              </a:rPr>
              <a:t>（</a:t>
            </a:r>
            <a:r>
              <a:rPr lang="en-US" altLang="zh-CN" dirty="0">
                <a:latin typeface="Arial" panose="020B0604020202020204" pitchFamily="34" charset="0"/>
                <a:ea typeface="+mn-ea"/>
                <a:cs typeface="Arial" panose="020B0604020202020204" pitchFamily="34" charset="0"/>
              </a:rPr>
              <a:t>optional</a:t>
            </a:r>
            <a:r>
              <a:rPr lang="zh-CN" altLang="en-US" dirty="0">
                <a:latin typeface="Arial" panose="020B0604020202020204" pitchFamily="34" charset="0"/>
                <a:ea typeface="+mn-ea"/>
                <a:cs typeface="Arial" panose="020B0604020202020204" pitchFamily="34" charset="0"/>
              </a:rPr>
              <a:t>）</a:t>
            </a:r>
            <a:endParaRPr lang="en-US" altLang="zh-CN" dirty="0">
              <a:latin typeface="Arial" panose="020B0604020202020204" pitchFamily="34" charset="0"/>
              <a:ea typeface="+mn-ea"/>
              <a:cs typeface="Arial" panose="020B0604020202020204" pitchFamily="34" charset="0"/>
            </a:endParaRPr>
          </a:p>
          <a:p>
            <a:pPr marL="342900" indent="-342900" algn="l">
              <a:lnSpc>
                <a:spcPct val="150000"/>
              </a:lnSpc>
              <a:buFont typeface="+mj-lt"/>
              <a:buAutoNum type="arabicPeriod"/>
            </a:pPr>
            <a:r>
              <a:rPr lang="zh-CN" altLang="en-US" dirty="0">
                <a:latin typeface="Arial" panose="020B0604020202020204" pitchFamily="34" charset="0"/>
                <a:ea typeface="+mn-ea"/>
                <a:cs typeface="Arial" panose="020B0604020202020204" pitchFamily="34" charset="0"/>
              </a:rPr>
              <a:t>标书配置要求和华为方案</a:t>
            </a:r>
            <a:endParaRPr lang="en-US" altLang="zh-CN" dirty="0">
              <a:latin typeface="Arial" panose="020B0604020202020204" pitchFamily="34" charset="0"/>
              <a:ea typeface="+mn-ea"/>
              <a:cs typeface="Arial" panose="020B0604020202020204" pitchFamily="34" charset="0"/>
            </a:endParaRPr>
          </a:p>
          <a:p>
            <a:pPr algn="l">
              <a:lnSpc>
                <a:spcPct val="150000"/>
              </a:lnSpc>
              <a:buNone/>
            </a:pPr>
            <a:endParaRPr lang="zh-CN" altLang="en-US"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95179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3"/>
          <p:cNvGraphicFramePr>
            <a:graphicFrameLocks noGrp="1"/>
          </p:cNvGraphicFramePr>
          <p:nvPr>
            <p:extLst>
              <p:ext uri="{D42A27DB-BD31-4B8C-83A1-F6EECF244321}">
                <p14:modId xmlns:p14="http://schemas.microsoft.com/office/powerpoint/2010/main" val="3502374715"/>
              </p:ext>
            </p:extLst>
          </p:nvPr>
        </p:nvGraphicFramePr>
        <p:xfrm>
          <a:off x="566973" y="1180440"/>
          <a:ext cx="8052076" cy="4896607"/>
        </p:xfrm>
        <a:graphic>
          <a:graphicData uri="http://schemas.openxmlformats.org/drawingml/2006/table">
            <a:tbl>
              <a:tblPr/>
              <a:tblGrid>
                <a:gridCol w="673037">
                  <a:extLst>
                    <a:ext uri="{9D8B030D-6E8A-4147-A177-3AD203B41FA5}">
                      <a16:colId xmlns:a16="http://schemas.microsoft.com/office/drawing/2014/main" val="20000"/>
                    </a:ext>
                  </a:extLst>
                </a:gridCol>
                <a:gridCol w="4211452">
                  <a:extLst>
                    <a:ext uri="{9D8B030D-6E8A-4147-A177-3AD203B41FA5}">
                      <a16:colId xmlns:a16="http://schemas.microsoft.com/office/drawing/2014/main" val="20001"/>
                    </a:ext>
                  </a:extLst>
                </a:gridCol>
                <a:gridCol w="971873">
                  <a:extLst>
                    <a:ext uri="{9D8B030D-6E8A-4147-A177-3AD203B41FA5}">
                      <a16:colId xmlns:a16="http://schemas.microsoft.com/office/drawing/2014/main" val="20002"/>
                    </a:ext>
                  </a:extLst>
                </a:gridCol>
                <a:gridCol w="1223841">
                  <a:extLst>
                    <a:ext uri="{9D8B030D-6E8A-4147-A177-3AD203B41FA5}">
                      <a16:colId xmlns:a16="http://schemas.microsoft.com/office/drawing/2014/main" val="20003"/>
                    </a:ext>
                  </a:extLst>
                </a:gridCol>
                <a:gridCol w="971873">
                  <a:extLst>
                    <a:ext uri="{9D8B030D-6E8A-4147-A177-3AD203B41FA5}">
                      <a16:colId xmlns:a16="http://schemas.microsoft.com/office/drawing/2014/main" val="20004"/>
                    </a:ext>
                  </a:extLst>
                </a:gridCol>
              </a:tblGrid>
              <a:tr h="294543">
                <a:tc>
                  <a:txBody>
                    <a:bodyPr/>
                    <a:lstStyle/>
                    <a:p>
                      <a:pPr algn="ctr" fontAlgn="b"/>
                      <a:r>
                        <a:rPr lang="en-US" sz="1400" b="1"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No.</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400" b="1"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Description</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400" b="1"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Module</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400" b="1"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Huawei Reply</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400" b="1"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Reference</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510474">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Q1</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l">
                        <a:lnSpc>
                          <a:spcPct val="150000"/>
                        </a:lnSpc>
                        <a:buFont typeface="Arial" panose="020B0604020202020204" pitchFamily="34" charset="0"/>
                        <a:buNone/>
                      </a:pPr>
                      <a:endParaRPr lang="en-US" altLang="zh-CN"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Page13-21</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408944">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Q2</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l">
                        <a:buFont typeface="Arial" panose="020B0604020202020204" pitchFamily="34" charset="0"/>
                        <a:buNone/>
                      </a:pPr>
                      <a:endParaRPr lang="en-US" altLang="zh-CN"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page18</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271231">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Q3</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890281"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page17</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223060">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Q4</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Page41-42</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187655">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Q5</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l">
                        <a:buFont typeface="Arial" panose="020B0604020202020204" pitchFamily="34" charset="0"/>
                        <a:buNone/>
                      </a:pPr>
                      <a:endParaRPr lang="en-US" altLang="zh-CN"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page11</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87655">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Q6</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kern="1200" baseline="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Page43-45</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223060">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Q7</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page46</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223060">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Q8</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Page34-35</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8"/>
                  </a:ext>
                </a:extLst>
              </a:tr>
              <a:tr h="223060">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Q9</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Page18-21</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9"/>
                  </a:ext>
                </a:extLst>
              </a:tr>
              <a:tr h="342855">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Q10</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kern="1200" baseline="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Page24-25</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0"/>
                  </a:ext>
                </a:extLst>
              </a:tr>
              <a:tr h="223060">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Q11</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endParaRPr lang="zh-CN" altLang="en-US" sz="1100" b="0" i="0" u="none" strike="noStrike" kern="1200" baseline="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zh-CN" alt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CN"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endParaRPr lang="zh-CN" alt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altLang="zh-CN"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Page31-33</a:t>
                      </a:r>
                      <a:endParaRPr lang="zh-CN" alt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1"/>
                  </a:ext>
                </a:extLst>
              </a:tr>
              <a:tr h="223060">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Q12</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Page51</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2"/>
                  </a:ext>
                </a:extLst>
              </a:tr>
              <a:tr h="342855">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Q13</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kern="1200" baseline="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Page50-57</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3"/>
                  </a:ext>
                </a:extLst>
              </a:tr>
              <a:tr h="223060">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Q14</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altLang="zh-CN" sz="1100" b="0" i="0" u="none" strike="noStrike" kern="1200" baseline="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Page54</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4"/>
                  </a:ext>
                </a:extLst>
              </a:tr>
              <a:tr h="223060">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Q15</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Page53</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5"/>
                  </a:ext>
                </a:extLst>
              </a:tr>
              <a:tr h="223060">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Q16</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Page55-56</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6"/>
                  </a:ext>
                </a:extLst>
              </a:tr>
              <a:tr h="342855">
                <a:tc>
                  <a:txBody>
                    <a:bodyPr/>
                    <a:lstStyle/>
                    <a:p>
                      <a:pPr algn="ctr" fontAlgn="b"/>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Q17</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altLang="zh-CN" sz="1100" b="0" i="0" u="none" strike="noStrike" kern="1200"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FC</a:t>
                      </a: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187798"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rPr>
                        <a:t>Page52</a:t>
                      </a:r>
                      <a:endParaRPr lang="zh-CN" altLang="en-US" sz="11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7619" marR="7619" marT="76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7"/>
                  </a:ext>
                </a:extLst>
              </a:tr>
            </a:tbl>
          </a:graphicData>
        </a:graphic>
      </p:graphicFrame>
      <p:sp>
        <p:nvSpPr>
          <p:cNvPr id="2" name="TextBox 1"/>
          <p:cNvSpPr txBox="1"/>
          <p:nvPr/>
        </p:nvSpPr>
        <p:spPr>
          <a:xfrm>
            <a:off x="8903140" y="4499907"/>
            <a:ext cx="3094258" cy="953983"/>
          </a:xfrm>
          <a:prstGeom prst="rect">
            <a:avLst/>
          </a:prstGeom>
          <a:noFill/>
        </p:spPr>
        <p:txBody>
          <a:bodyPr wrap="square" rtlCol="0">
            <a:spAutoFit/>
          </a:bodyPr>
          <a:lstStyle/>
          <a:p>
            <a:pPr algn="l"/>
            <a:r>
              <a:rPr kumimoji="1"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For technical part, there are 5 chapters, total 124 SOCs, and Huawei fully complaint for all of the SOC items. </a:t>
            </a:r>
            <a:endParaRPr kumimoji="1" lang="zh-CN" altLang="en-US" sz="1400" dirty="0" err="1">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Rectangle 4"/>
          <p:cNvSpPr/>
          <p:nvPr/>
        </p:nvSpPr>
        <p:spPr>
          <a:xfrm>
            <a:off x="478429" y="102224"/>
            <a:ext cx="8905002" cy="584775"/>
          </a:xfrm>
          <a:prstGeom prst="rect">
            <a:avLst/>
          </a:prstGeom>
        </p:spPr>
        <p:txBody>
          <a:bodyPr wrap="none">
            <a:spAutoFit/>
          </a:bodyPr>
          <a:lstStyle/>
          <a:p>
            <a:pPr defTabSz="1097170"/>
            <a:r>
              <a:rPr lang="en-US" altLang="zh-CN" sz="3200" kern="0" dirty="0">
                <a:latin typeface="Arial" panose="020B0604020202020204" pitchFamily="34" charset="0"/>
                <a:cs typeface="Arial" panose="020B0604020202020204" pitchFamily="34" charset="0"/>
              </a:rPr>
              <a:t>Key Requirement of MTN Infrastructure - Server</a:t>
            </a:r>
            <a:endParaRPr lang="zh-CN" altLang="en-US" sz="3200" kern="0" dirty="0">
              <a:latin typeface="Arial" panose="020B0604020202020204" pitchFamily="34" charset="0"/>
              <a:cs typeface="Arial" panose="020B0604020202020204" pitchFamily="34" charset="0"/>
            </a:endParaRPr>
          </a:p>
        </p:txBody>
      </p:sp>
      <p:graphicFrame>
        <p:nvGraphicFramePr>
          <p:cNvPr id="10" name="Chart 9"/>
          <p:cNvGraphicFramePr>
            <a:graphicFrameLocks/>
          </p:cNvGraphicFramePr>
          <p:nvPr>
            <p:extLst>
              <p:ext uri="{D42A27DB-BD31-4B8C-83A1-F6EECF244321}">
                <p14:modId xmlns:p14="http://schemas.microsoft.com/office/powerpoint/2010/main" val="2743945426"/>
              </p:ext>
            </p:extLst>
          </p:nvPr>
        </p:nvGraphicFramePr>
        <p:xfrm>
          <a:off x="8319925" y="1180440"/>
          <a:ext cx="3922213" cy="32027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29302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bwMode="auto">
          <a:xfrm>
            <a:off x="0" y="1091382"/>
            <a:ext cx="12188708" cy="393290"/>
          </a:xfrm>
          <a:prstGeom prst="rect">
            <a:avLst/>
          </a:prstGeom>
          <a:solidFill>
            <a:srgbClr val="FFBE00"/>
          </a:solidFill>
          <a:ln>
            <a:noFill/>
          </a:ln>
          <a:effectLst/>
        </p:spPr>
        <p:txBody>
          <a:bodyPr vert="horz" wrap="square" lIns="91416" tIns="45708" rIns="91416" bIns="45708" numCol="1" rtlCol="0" anchor="t" anchorCtr="0" compatLnSpc="1">
            <a:prstTxWarp prst="textNoShape">
              <a:avLst/>
            </a:prstTxWarp>
          </a:bodyPr>
          <a:lstStyle/>
          <a:p>
            <a:pPr defTabSz="914133">
              <a:buClr>
                <a:srgbClr val="CC9900"/>
              </a:buClr>
              <a:buFont typeface="Wingdings" pitchFamily="2" charset="2"/>
              <a:buChar char="n"/>
            </a:pPr>
            <a:endParaRPr lang="en-US" dirty="0">
              <a:solidFill>
                <a:srgbClr val="000000"/>
              </a:solidFill>
              <a:latin typeface="Arial"/>
              <a:ea typeface="宋体" charset="-122"/>
              <a:sym typeface="Arial"/>
            </a:endParaRPr>
          </a:p>
        </p:txBody>
      </p:sp>
      <p:sp>
        <p:nvSpPr>
          <p:cNvPr id="4" name="KMA6C131B"/>
          <p:cNvSpPr>
            <a:spLocks noChangeArrowheads="1"/>
          </p:cNvSpPr>
          <p:nvPr>
            <p:custDataLst>
              <p:tags r:id="rId1"/>
            </p:custDataLst>
          </p:nvPr>
        </p:nvSpPr>
        <p:spPr bwMode="auto">
          <a:xfrm>
            <a:off x="1128996" y="1174841"/>
            <a:ext cx="10158340" cy="4280245"/>
          </a:xfrm>
          <a:prstGeom prst="rect">
            <a:avLst/>
          </a:prstGeom>
          <a:noFill/>
          <a:ln w="3175">
            <a:noFill/>
            <a:miter lim="800000"/>
            <a:headEnd/>
            <a:tailEnd/>
          </a:ln>
          <a:effectLst/>
        </p:spPr>
        <p:txBody>
          <a:bodyPr lIns="46785" tIns="46785" rIns="46785" bIns="46785">
            <a:spAutoFit/>
          </a:bodyPr>
          <a:lstStyle/>
          <a:p>
            <a:pPr marL="798513" lvl="2" indent="-341313" defTabSz="980789" eaLnBrk="0" hangingPunct="0">
              <a:lnSpc>
                <a:spcPct val="80000"/>
              </a:lnSpc>
              <a:spcBef>
                <a:spcPct val="100000"/>
              </a:spcBef>
              <a:buClr>
                <a:srgbClr val="000000"/>
              </a:buClr>
              <a:buFont typeface="Wingdings" panose="05000000000000000000" pitchFamily="2" charset="2"/>
              <a:buChar char="Ø"/>
            </a:pPr>
            <a:r>
              <a:rPr lang="en-US" altLang="zh-CN" sz="1600" b="1" dirty="0">
                <a:solidFill>
                  <a:srgbClr val="C00000"/>
                </a:solidFill>
                <a:ea typeface="微软雅黑" pitchFamily="34" charset="-122"/>
                <a:cs typeface="Calibri" pitchFamily="34" charset="0"/>
                <a:sym typeface="Arial"/>
              </a:rPr>
              <a:t>Storage</a:t>
            </a:r>
          </a:p>
          <a:p>
            <a:pPr marL="1255713" lvl="3" indent="-341313" defTabSz="980789" eaLnBrk="0" hangingPunct="0">
              <a:lnSpc>
                <a:spcPct val="80000"/>
              </a:lnSpc>
              <a:spcBef>
                <a:spcPct val="100000"/>
              </a:spcBef>
              <a:buClr>
                <a:srgbClr val="000000"/>
              </a:buClr>
              <a:buFont typeface="Wingdings" panose="05000000000000000000" pitchFamily="2" charset="2"/>
              <a:buChar char="ü"/>
            </a:pPr>
            <a:r>
              <a:rPr lang="en-US" altLang="zh-CN" sz="1600" kern="600" dirty="0">
                <a:cs typeface="Huawei Sans Light" panose="020C0303030203020204" pitchFamily="34" charset="0"/>
                <a:sym typeface="Arial"/>
              </a:rPr>
              <a:t>Overview</a:t>
            </a:r>
          </a:p>
          <a:p>
            <a:pPr marL="1255713" lvl="3" indent="-341313" defTabSz="980789" eaLnBrk="0" hangingPunct="0">
              <a:lnSpc>
                <a:spcPct val="80000"/>
              </a:lnSpc>
              <a:spcBef>
                <a:spcPct val="100000"/>
              </a:spcBef>
              <a:buClr>
                <a:srgbClr val="000000"/>
              </a:buClr>
              <a:buFont typeface="Wingdings" panose="05000000000000000000" pitchFamily="2" charset="2"/>
              <a:buChar char="ü"/>
            </a:pPr>
            <a:r>
              <a:rPr lang="en-US" altLang="zh-CN" sz="1600" kern="600" dirty="0">
                <a:cs typeface="Huawei Sans Light" panose="020C0303030203020204" pitchFamily="34" charset="0"/>
              </a:rPr>
              <a:t>Trend and Product Strategy</a:t>
            </a:r>
          </a:p>
          <a:p>
            <a:pPr marL="1255713" lvl="3" indent="-341313" defTabSz="980789" eaLnBrk="0" hangingPunct="0">
              <a:lnSpc>
                <a:spcPct val="80000"/>
              </a:lnSpc>
              <a:spcBef>
                <a:spcPct val="100000"/>
              </a:spcBef>
              <a:buClr>
                <a:srgbClr val="000000"/>
              </a:buClr>
              <a:buFont typeface="Wingdings" panose="05000000000000000000" pitchFamily="2" charset="2"/>
              <a:buChar char="ü"/>
            </a:pPr>
            <a:r>
              <a:rPr lang="en-US" altLang="zh-CN" sz="1600" kern="600" dirty="0">
                <a:cs typeface="Huawei Sans Light" panose="020C0303030203020204" pitchFamily="34" charset="0"/>
              </a:rPr>
              <a:t>Proposed Storage Products</a:t>
            </a:r>
          </a:p>
          <a:p>
            <a:pPr marL="1255713" lvl="3" indent="-341313" defTabSz="980789" eaLnBrk="0" hangingPunct="0">
              <a:lnSpc>
                <a:spcPct val="80000"/>
              </a:lnSpc>
              <a:spcBef>
                <a:spcPct val="100000"/>
              </a:spcBef>
              <a:buClr>
                <a:srgbClr val="000000"/>
              </a:buClr>
              <a:buFont typeface="Wingdings" panose="05000000000000000000" pitchFamily="2" charset="2"/>
              <a:buChar char="ü"/>
            </a:pPr>
            <a:r>
              <a:rPr lang="en-US" altLang="zh-CN" sz="1600" dirty="0">
                <a:ea typeface="Microsoft YaHei" panose="020B0503020204020204" pitchFamily="34" charset="-122"/>
              </a:rPr>
              <a:t>Storage Platform</a:t>
            </a:r>
          </a:p>
          <a:p>
            <a:pPr marL="1255713" lvl="3" indent="-341313" defTabSz="980789" eaLnBrk="0" hangingPunct="0">
              <a:lnSpc>
                <a:spcPct val="80000"/>
              </a:lnSpc>
              <a:spcBef>
                <a:spcPct val="100000"/>
              </a:spcBef>
              <a:buClr>
                <a:srgbClr val="000000"/>
              </a:buClr>
              <a:buFont typeface="Wingdings" panose="05000000000000000000" pitchFamily="2" charset="2"/>
              <a:buChar char="ü"/>
            </a:pPr>
            <a:r>
              <a:rPr lang="en-US" altLang="zh-CN" sz="1600" dirty="0">
                <a:ea typeface="Microsoft YaHei" panose="020B0503020204020204" pitchFamily="34" charset="-122"/>
              </a:rPr>
              <a:t>High System and Data Availability</a:t>
            </a:r>
          </a:p>
          <a:p>
            <a:pPr marL="1255713" lvl="3" indent="-341313" defTabSz="980789" eaLnBrk="0" hangingPunct="0">
              <a:lnSpc>
                <a:spcPct val="80000"/>
              </a:lnSpc>
              <a:spcBef>
                <a:spcPct val="100000"/>
              </a:spcBef>
              <a:buClr>
                <a:srgbClr val="000000"/>
              </a:buClr>
              <a:buFont typeface="Wingdings" panose="05000000000000000000" pitchFamily="2" charset="2"/>
              <a:buChar char="ü"/>
            </a:pPr>
            <a:r>
              <a:rPr lang="en-US" altLang="zh-CN" sz="1600" dirty="0">
                <a:ea typeface="Microsoft YaHei" panose="020B0503020204020204" pitchFamily="34" charset="-122"/>
              </a:rPr>
              <a:t>High Performance</a:t>
            </a:r>
          </a:p>
          <a:p>
            <a:pPr marL="1255713" lvl="3" indent="-341313" defTabSz="980789" eaLnBrk="0" hangingPunct="0">
              <a:lnSpc>
                <a:spcPct val="80000"/>
              </a:lnSpc>
              <a:spcBef>
                <a:spcPct val="100000"/>
              </a:spcBef>
              <a:buClr>
                <a:srgbClr val="000000"/>
              </a:buClr>
              <a:buFont typeface="Wingdings" panose="05000000000000000000" pitchFamily="2" charset="2"/>
              <a:buChar char="ü"/>
            </a:pPr>
            <a:r>
              <a:rPr lang="en-US" altLang="zh-CN" sz="1600" dirty="0">
                <a:ea typeface="Microsoft YaHei" panose="020B0503020204020204" pitchFamily="34" charset="-122"/>
              </a:rPr>
              <a:t>Unified Management</a:t>
            </a:r>
          </a:p>
          <a:p>
            <a:pPr marL="1255713" lvl="3" indent="-341313" defTabSz="980789" eaLnBrk="0" hangingPunct="0">
              <a:lnSpc>
                <a:spcPct val="80000"/>
              </a:lnSpc>
              <a:spcBef>
                <a:spcPct val="100000"/>
              </a:spcBef>
              <a:buClr>
                <a:srgbClr val="000000"/>
              </a:buClr>
              <a:buFont typeface="Wingdings" panose="05000000000000000000" pitchFamily="2" charset="2"/>
              <a:buChar char="ü"/>
            </a:pPr>
            <a:r>
              <a:rPr lang="en-US" altLang="zh-CN" sz="1600" dirty="0">
                <a:ea typeface="Microsoft YaHei" panose="020B0503020204020204" pitchFamily="34" charset="-122"/>
              </a:rPr>
              <a:t>Comprehensive Security</a:t>
            </a:r>
          </a:p>
          <a:p>
            <a:pPr marL="1255713" lvl="3" indent="-341313" defTabSz="980789" eaLnBrk="0" hangingPunct="0">
              <a:lnSpc>
                <a:spcPct val="80000"/>
              </a:lnSpc>
              <a:spcBef>
                <a:spcPct val="100000"/>
              </a:spcBef>
              <a:buClr>
                <a:srgbClr val="000000"/>
              </a:buClr>
              <a:buFont typeface="Wingdings" panose="05000000000000000000" pitchFamily="2" charset="2"/>
              <a:buChar char="ü"/>
            </a:pPr>
            <a:r>
              <a:rPr lang="en-US" altLang="zh-CN" sz="1600" dirty="0">
                <a:ea typeface="Microsoft YaHei" panose="020B0503020204020204" pitchFamily="34" charset="-122"/>
              </a:rPr>
              <a:t>Open Ecosystem</a:t>
            </a:r>
          </a:p>
        </p:txBody>
      </p:sp>
    </p:spTree>
    <p:extLst>
      <p:ext uri="{BB962C8B-B14F-4D97-AF65-F5344CB8AC3E}">
        <p14:creationId xmlns:p14="http://schemas.microsoft.com/office/powerpoint/2010/main" val="3876475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000299" y="195366"/>
            <a:ext cx="10739242" cy="492772"/>
          </a:xfrm>
        </p:spPr>
        <p:txBody>
          <a:bodyPr/>
          <a:lstStyle/>
          <a:p>
            <a:r>
              <a:rPr lang="en-US" altLang="zh-CN" b="0" dirty="0">
                <a:solidFill>
                  <a:schemeClr val="tx1"/>
                </a:solidFill>
              </a:rPr>
              <a:t>Fast Growing Huawei Storage</a:t>
            </a:r>
            <a:endParaRPr lang="zh-CN" altLang="en-US" b="0" dirty="0">
              <a:solidFill>
                <a:schemeClr val="tx1"/>
              </a:solidFill>
            </a:endParaRPr>
          </a:p>
        </p:txBody>
      </p:sp>
      <p:grpSp>
        <p:nvGrpSpPr>
          <p:cNvPr id="5" name="组合 4"/>
          <p:cNvGrpSpPr/>
          <p:nvPr/>
        </p:nvGrpSpPr>
        <p:grpSpPr>
          <a:xfrm>
            <a:off x="327112" y="1435061"/>
            <a:ext cx="11596717" cy="4560131"/>
            <a:chOff x="268119" y="1218751"/>
            <a:chExt cx="11596717" cy="4560131"/>
          </a:xfrm>
        </p:grpSpPr>
        <p:cxnSp>
          <p:nvCxnSpPr>
            <p:cNvPr id="117" name="直接连接符 116"/>
            <p:cNvCxnSpPr>
              <a:stCxn id="119" idx="4"/>
            </p:cNvCxnSpPr>
            <p:nvPr/>
          </p:nvCxnSpPr>
          <p:spPr>
            <a:xfrm>
              <a:off x="2957697" y="2273307"/>
              <a:ext cx="0" cy="1102503"/>
            </a:xfrm>
            <a:prstGeom prst="line">
              <a:avLst/>
            </a:prstGeom>
            <a:noFill/>
            <a:ln w="12700" cap="flat" cmpd="sng" algn="ctr">
              <a:solidFill>
                <a:schemeClr val="bg2">
                  <a:lumMod val="75000"/>
                </a:schemeClr>
              </a:solidFill>
              <a:prstDash val="solid"/>
              <a:miter lim="800000"/>
            </a:ln>
            <a:effectLst/>
          </p:spPr>
        </p:cxnSp>
        <p:sp>
          <p:nvSpPr>
            <p:cNvPr id="39" name="矩形 38"/>
            <p:cNvSpPr/>
            <p:nvPr/>
          </p:nvSpPr>
          <p:spPr>
            <a:xfrm>
              <a:off x="607811" y="2389685"/>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2002</a:t>
              </a:r>
            </a:p>
          </p:txBody>
        </p:sp>
        <p:cxnSp>
          <p:nvCxnSpPr>
            <p:cNvPr id="42" name="直接连接符 41"/>
            <p:cNvCxnSpPr>
              <a:stCxn id="39" idx="1"/>
            </p:cNvCxnSpPr>
            <p:nvPr/>
          </p:nvCxnSpPr>
          <p:spPr>
            <a:xfrm>
              <a:off x="607811" y="2546631"/>
              <a:ext cx="0" cy="826470"/>
            </a:xfrm>
            <a:prstGeom prst="line">
              <a:avLst/>
            </a:prstGeom>
            <a:noFill/>
            <a:ln w="12700" cap="flat" cmpd="sng" algn="ctr">
              <a:solidFill>
                <a:schemeClr val="bg2">
                  <a:lumMod val="75000"/>
                </a:schemeClr>
              </a:solidFill>
              <a:prstDash val="solid"/>
              <a:miter lim="800000"/>
            </a:ln>
            <a:effectLst/>
          </p:spPr>
        </p:cxnSp>
        <p:sp>
          <p:nvSpPr>
            <p:cNvPr id="2" name="矩形 1"/>
            <p:cNvSpPr/>
            <p:nvPr/>
          </p:nvSpPr>
          <p:spPr>
            <a:xfrm>
              <a:off x="495432" y="2689505"/>
              <a:ext cx="1132040" cy="461665"/>
            </a:xfrm>
            <a:prstGeom prst="rect">
              <a:avLst/>
            </a:prstGeom>
          </p:spPr>
          <p:txBody>
            <a:bodyPr wrap="none">
              <a:spAutoFit/>
            </a:bodyPr>
            <a:lstStyle/>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Start </a:t>
              </a:r>
            </a:p>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Storage R&amp;D</a:t>
              </a:r>
              <a:endParaRPr lang="zh-CN" altLang="en-US" sz="1200" dirty="0">
                <a:latin typeface="Arial" panose="020B0604020202020204" pitchFamily="34" charset="0"/>
                <a:ea typeface="微软雅黑" panose="020B0503020204020204" pitchFamily="34" charset="-122"/>
                <a:cs typeface="Arial" panose="020B0604020202020204" pitchFamily="34" charset="0"/>
              </a:endParaRPr>
            </a:p>
          </p:txBody>
        </p:sp>
        <p:sp>
          <p:nvSpPr>
            <p:cNvPr id="43" name="矩形 42"/>
            <p:cNvSpPr/>
            <p:nvPr/>
          </p:nvSpPr>
          <p:spPr>
            <a:xfrm>
              <a:off x="1092831" y="4435281"/>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2003</a:t>
              </a:r>
            </a:p>
          </p:txBody>
        </p:sp>
        <p:sp>
          <p:nvSpPr>
            <p:cNvPr id="47" name="矩形 46"/>
            <p:cNvSpPr/>
            <p:nvPr/>
          </p:nvSpPr>
          <p:spPr>
            <a:xfrm>
              <a:off x="1120708" y="4081117"/>
              <a:ext cx="1117984" cy="276963"/>
            </a:xfrm>
            <a:prstGeom prst="rect">
              <a:avLst/>
            </a:prstGeom>
          </p:spPr>
          <p:txBody>
            <a:bodyPr wrap="square">
              <a:spAutoFit/>
            </a:bodyPr>
            <a:lstStyle/>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FC SAN</a:t>
              </a:r>
              <a:endParaRPr lang="zh-CN" altLang="en-US" sz="1200" dirty="0">
                <a:latin typeface="Arial" panose="020B0604020202020204" pitchFamily="34" charset="0"/>
                <a:ea typeface="微软雅黑" panose="020B0503020204020204" pitchFamily="34" charset="-122"/>
                <a:cs typeface="Arial" panose="020B0604020202020204" pitchFamily="34" charset="0"/>
              </a:endParaRPr>
            </a:p>
          </p:txBody>
        </p:sp>
        <p:sp>
          <p:nvSpPr>
            <p:cNvPr id="48" name="矩形 47"/>
            <p:cNvSpPr/>
            <p:nvPr/>
          </p:nvSpPr>
          <p:spPr>
            <a:xfrm>
              <a:off x="5518922" y="1737713"/>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2013</a:t>
              </a:r>
            </a:p>
          </p:txBody>
        </p:sp>
        <p:sp>
          <p:nvSpPr>
            <p:cNvPr id="52" name="矩形 51"/>
            <p:cNvSpPr/>
            <p:nvPr/>
          </p:nvSpPr>
          <p:spPr>
            <a:xfrm>
              <a:off x="4907467" y="4526464"/>
              <a:ext cx="1241044" cy="276999"/>
            </a:xfrm>
            <a:prstGeom prst="rect">
              <a:avLst/>
            </a:prstGeom>
          </p:spPr>
          <p:txBody>
            <a:bodyPr wrap="none">
              <a:spAutoFit/>
            </a:bodyPr>
            <a:lstStyle/>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Unified Storage</a:t>
              </a:r>
            </a:p>
          </p:txBody>
        </p:sp>
        <p:sp>
          <p:nvSpPr>
            <p:cNvPr id="54" name="矩形 53"/>
            <p:cNvSpPr/>
            <p:nvPr/>
          </p:nvSpPr>
          <p:spPr>
            <a:xfrm>
              <a:off x="4844049" y="4953429"/>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2012</a:t>
              </a:r>
            </a:p>
          </p:txBody>
        </p:sp>
        <p:sp>
          <p:nvSpPr>
            <p:cNvPr id="59" name="矩形 58"/>
            <p:cNvSpPr/>
            <p:nvPr/>
          </p:nvSpPr>
          <p:spPr>
            <a:xfrm>
              <a:off x="6966369" y="1565196"/>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2015</a:t>
              </a:r>
            </a:p>
          </p:txBody>
        </p:sp>
        <p:sp>
          <p:nvSpPr>
            <p:cNvPr id="64" name="矩形 63"/>
            <p:cNvSpPr/>
            <p:nvPr/>
          </p:nvSpPr>
          <p:spPr>
            <a:xfrm>
              <a:off x="6230560" y="5138493"/>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2014</a:t>
              </a:r>
            </a:p>
          </p:txBody>
        </p:sp>
        <p:sp>
          <p:nvSpPr>
            <p:cNvPr id="83" name="矩形 82"/>
            <p:cNvSpPr/>
            <p:nvPr/>
          </p:nvSpPr>
          <p:spPr>
            <a:xfrm>
              <a:off x="8460573" y="1359447"/>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2017</a:t>
              </a:r>
            </a:p>
          </p:txBody>
        </p:sp>
        <p:sp>
          <p:nvSpPr>
            <p:cNvPr id="88" name="矩形 87"/>
            <p:cNvSpPr/>
            <p:nvPr/>
          </p:nvSpPr>
          <p:spPr>
            <a:xfrm>
              <a:off x="9268793" y="5464991"/>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2018</a:t>
              </a:r>
            </a:p>
          </p:txBody>
        </p:sp>
        <p:sp>
          <p:nvSpPr>
            <p:cNvPr id="92" name="矩形 91"/>
            <p:cNvSpPr/>
            <p:nvPr/>
          </p:nvSpPr>
          <p:spPr>
            <a:xfrm>
              <a:off x="7771346" y="4869890"/>
              <a:ext cx="1409798" cy="461665"/>
            </a:xfrm>
            <a:prstGeom prst="rect">
              <a:avLst/>
            </a:prstGeom>
          </p:spPr>
          <p:txBody>
            <a:bodyPr wrap="square">
              <a:spAutoFit/>
            </a:bodyPr>
            <a:lstStyle/>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Named a Leader in Gartner MQ</a:t>
              </a:r>
              <a:endParaRPr lang="zh-CN" altLang="en-US" sz="1200" dirty="0">
                <a:latin typeface="Arial" panose="020B0604020202020204" pitchFamily="34" charset="0"/>
                <a:ea typeface="微软雅黑" panose="020B0503020204020204" pitchFamily="34" charset="-122"/>
                <a:cs typeface="Arial" panose="020B0604020202020204" pitchFamily="34" charset="0"/>
              </a:endParaRPr>
            </a:p>
          </p:txBody>
        </p:sp>
        <p:sp>
          <p:nvSpPr>
            <p:cNvPr id="112" name="矩形 111"/>
            <p:cNvSpPr/>
            <p:nvPr/>
          </p:nvSpPr>
          <p:spPr>
            <a:xfrm>
              <a:off x="10058030" y="1298312"/>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2019</a:t>
              </a:r>
            </a:p>
          </p:txBody>
        </p:sp>
        <p:sp>
          <p:nvSpPr>
            <p:cNvPr id="61" name="燕尾形 60"/>
            <p:cNvSpPr/>
            <p:nvPr/>
          </p:nvSpPr>
          <p:spPr>
            <a:xfrm>
              <a:off x="268119" y="3375810"/>
              <a:ext cx="2857247" cy="359953"/>
            </a:xfrm>
            <a:prstGeom prst="chevr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Start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69" name="燕尾形 68"/>
            <p:cNvSpPr/>
            <p:nvPr/>
          </p:nvSpPr>
          <p:spPr>
            <a:xfrm>
              <a:off x="2938111" y="3375810"/>
              <a:ext cx="4966655" cy="359953"/>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Grow</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6" name="椭圆 5"/>
            <p:cNvSpPr/>
            <p:nvPr/>
          </p:nvSpPr>
          <p:spPr>
            <a:xfrm>
              <a:off x="553406" y="2499879"/>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a:endCxn id="74" idx="0"/>
            </p:cNvCxnSpPr>
            <p:nvPr/>
          </p:nvCxnSpPr>
          <p:spPr>
            <a:xfrm>
              <a:off x="1111412" y="3712097"/>
              <a:ext cx="0" cy="826136"/>
            </a:xfrm>
            <a:prstGeom prst="line">
              <a:avLst/>
            </a:prstGeom>
            <a:noFill/>
            <a:ln w="12700" cap="flat" cmpd="sng" algn="ctr">
              <a:solidFill>
                <a:schemeClr val="bg2">
                  <a:lumMod val="75000"/>
                </a:schemeClr>
              </a:solidFill>
              <a:prstDash val="solid"/>
              <a:miter lim="800000"/>
            </a:ln>
            <a:effectLst/>
          </p:spPr>
        </p:cxnSp>
        <p:sp>
          <p:nvSpPr>
            <p:cNvPr id="74" name="椭圆 73"/>
            <p:cNvSpPr/>
            <p:nvPr/>
          </p:nvSpPr>
          <p:spPr>
            <a:xfrm>
              <a:off x="1057419" y="4538234"/>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p:nvPr/>
          </p:nvCxnSpPr>
          <p:spPr>
            <a:xfrm>
              <a:off x="5560813" y="1863501"/>
              <a:ext cx="0" cy="1512309"/>
            </a:xfrm>
            <a:prstGeom prst="line">
              <a:avLst/>
            </a:prstGeom>
            <a:noFill/>
            <a:ln w="12700" cap="flat" cmpd="sng" algn="ctr">
              <a:solidFill>
                <a:schemeClr val="bg2">
                  <a:lumMod val="75000"/>
                </a:schemeClr>
              </a:solidFill>
              <a:prstDash val="solid"/>
              <a:miter lim="800000"/>
            </a:ln>
            <a:effectLst/>
          </p:spPr>
        </p:cxnSp>
        <p:sp>
          <p:nvSpPr>
            <p:cNvPr id="76" name="椭圆 75"/>
            <p:cNvSpPr/>
            <p:nvPr/>
          </p:nvSpPr>
          <p:spPr>
            <a:xfrm>
              <a:off x="5506408" y="1816749"/>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a:off x="4886318" y="3727136"/>
              <a:ext cx="0" cy="1327736"/>
            </a:xfrm>
            <a:prstGeom prst="line">
              <a:avLst/>
            </a:prstGeom>
            <a:noFill/>
            <a:ln w="12700" cap="flat" cmpd="sng" algn="ctr">
              <a:solidFill>
                <a:schemeClr val="bg2">
                  <a:lumMod val="75000"/>
                </a:schemeClr>
              </a:solidFill>
              <a:prstDash val="solid"/>
              <a:miter lim="800000"/>
            </a:ln>
            <a:effectLst/>
          </p:spPr>
        </p:cxnSp>
        <p:sp>
          <p:nvSpPr>
            <p:cNvPr id="78" name="椭圆 77"/>
            <p:cNvSpPr/>
            <p:nvPr/>
          </p:nvSpPr>
          <p:spPr>
            <a:xfrm>
              <a:off x="4832325" y="5054871"/>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a:endCxn id="80" idx="0"/>
            </p:cNvCxnSpPr>
            <p:nvPr/>
          </p:nvCxnSpPr>
          <p:spPr>
            <a:xfrm>
              <a:off x="6243595" y="3735763"/>
              <a:ext cx="0" cy="1497057"/>
            </a:xfrm>
            <a:prstGeom prst="line">
              <a:avLst/>
            </a:prstGeom>
            <a:noFill/>
            <a:ln w="12700" cap="flat" cmpd="sng" algn="ctr">
              <a:solidFill>
                <a:schemeClr val="bg2">
                  <a:lumMod val="75000"/>
                </a:schemeClr>
              </a:solidFill>
              <a:prstDash val="solid"/>
              <a:miter lim="800000"/>
            </a:ln>
            <a:effectLst/>
          </p:spPr>
        </p:cxnSp>
        <p:sp>
          <p:nvSpPr>
            <p:cNvPr id="80" name="椭圆 79"/>
            <p:cNvSpPr/>
            <p:nvPr/>
          </p:nvSpPr>
          <p:spPr>
            <a:xfrm>
              <a:off x="6189602" y="5232820"/>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a:off x="7007513" y="1680401"/>
              <a:ext cx="0" cy="1695409"/>
            </a:xfrm>
            <a:prstGeom prst="line">
              <a:avLst/>
            </a:prstGeom>
            <a:noFill/>
            <a:ln w="12700" cap="flat" cmpd="sng" algn="ctr">
              <a:solidFill>
                <a:schemeClr val="bg2">
                  <a:lumMod val="75000"/>
                </a:schemeClr>
              </a:solidFill>
              <a:prstDash val="solid"/>
              <a:miter lim="800000"/>
            </a:ln>
            <a:effectLst/>
          </p:spPr>
        </p:cxnSp>
        <p:sp>
          <p:nvSpPr>
            <p:cNvPr id="84" name="椭圆 83"/>
            <p:cNvSpPr/>
            <p:nvPr/>
          </p:nvSpPr>
          <p:spPr>
            <a:xfrm>
              <a:off x="6953108" y="1633649"/>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p:nvPr/>
          </p:nvCxnSpPr>
          <p:spPr>
            <a:xfrm>
              <a:off x="8467408" y="1490519"/>
              <a:ext cx="0" cy="1885291"/>
            </a:xfrm>
            <a:prstGeom prst="line">
              <a:avLst/>
            </a:prstGeom>
            <a:noFill/>
            <a:ln w="12700" cap="flat" cmpd="sng" algn="ctr">
              <a:solidFill>
                <a:schemeClr val="bg2">
                  <a:lumMod val="75000"/>
                </a:schemeClr>
              </a:solidFill>
              <a:prstDash val="solid"/>
              <a:miter lim="800000"/>
            </a:ln>
            <a:effectLst/>
          </p:spPr>
        </p:cxnSp>
        <p:sp>
          <p:nvSpPr>
            <p:cNvPr id="89" name="椭圆 88"/>
            <p:cNvSpPr/>
            <p:nvPr/>
          </p:nvSpPr>
          <p:spPr>
            <a:xfrm>
              <a:off x="8413003" y="1443767"/>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p:nvCxnSpPr>
          <p:spPr>
            <a:xfrm>
              <a:off x="10095259" y="1265503"/>
              <a:ext cx="0" cy="2107599"/>
            </a:xfrm>
            <a:prstGeom prst="line">
              <a:avLst/>
            </a:prstGeom>
            <a:noFill/>
            <a:ln w="12700" cap="flat" cmpd="sng" algn="ctr">
              <a:solidFill>
                <a:schemeClr val="bg2">
                  <a:lumMod val="75000"/>
                </a:schemeClr>
              </a:solidFill>
              <a:prstDash val="solid"/>
              <a:miter lim="800000"/>
            </a:ln>
            <a:effectLst/>
          </p:spPr>
        </p:cxnSp>
        <p:sp>
          <p:nvSpPr>
            <p:cNvPr id="94" name="椭圆 93"/>
            <p:cNvSpPr/>
            <p:nvPr/>
          </p:nvSpPr>
          <p:spPr>
            <a:xfrm>
              <a:off x="10040854" y="1218751"/>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p:cNvCxnSpPr>
              <a:endCxn id="103" idx="0"/>
            </p:cNvCxnSpPr>
            <p:nvPr/>
          </p:nvCxnSpPr>
          <p:spPr>
            <a:xfrm>
              <a:off x="9341343" y="3701261"/>
              <a:ext cx="0" cy="1866683"/>
            </a:xfrm>
            <a:prstGeom prst="line">
              <a:avLst/>
            </a:prstGeom>
            <a:noFill/>
            <a:ln w="12700" cap="flat" cmpd="sng" algn="ctr">
              <a:solidFill>
                <a:schemeClr val="bg2">
                  <a:lumMod val="75000"/>
                </a:schemeClr>
              </a:solidFill>
              <a:prstDash val="solid"/>
              <a:miter lim="800000"/>
            </a:ln>
            <a:effectLst/>
          </p:spPr>
        </p:cxnSp>
        <p:sp>
          <p:nvSpPr>
            <p:cNvPr id="103" name="椭圆 102"/>
            <p:cNvSpPr/>
            <p:nvPr/>
          </p:nvSpPr>
          <p:spPr>
            <a:xfrm>
              <a:off x="9287350" y="5567944"/>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燕尾形 85"/>
            <p:cNvSpPr/>
            <p:nvPr/>
          </p:nvSpPr>
          <p:spPr>
            <a:xfrm>
              <a:off x="7719514" y="3375810"/>
              <a:ext cx="4145322" cy="359953"/>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Lead</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91" name="矩形 90"/>
            <p:cNvSpPr/>
            <p:nvPr/>
          </p:nvSpPr>
          <p:spPr>
            <a:xfrm>
              <a:off x="4131116" y="1913549"/>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2011</a:t>
              </a:r>
            </a:p>
          </p:txBody>
        </p:sp>
        <p:sp>
          <p:nvSpPr>
            <p:cNvPr id="96" name="矩形 95"/>
            <p:cNvSpPr/>
            <p:nvPr/>
          </p:nvSpPr>
          <p:spPr>
            <a:xfrm>
              <a:off x="3571722" y="4343340"/>
              <a:ext cx="1191353" cy="276999"/>
            </a:xfrm>
            <a:prstGeom prst="rect">
              <a:avLst/>
            </a:prstGeom>
          </p:spPr>
          <p:txBody>
            <a:bodyPr wrap="none">
              <a:spAutoFit/>
            </a:bodyPr>
            <a:lstStyle/>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Scale-out NAS</a:t>
              </a:r>
              <a:endParaRPr lang="zh-CN" altLang="en-US" sz="12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99" name="直接连接符 98"/>
            <p:cNvCxnSpPr/>
            <p:nvPr/>
          </p:nvCxnSpPr>
          <p:spPr>
            <a:xfrm>
              <a:off x="4173007" y="2039337"/>
              <a:ext cx="0" cy="1336473"/>
            </a:xfrm>
            <a:prstGeom prst="line">
              <a:avLst/>
            </a:prstGeom>
            <a:noFill/>
            <a:ln w="12700" cap="flat" cmpd="sng" algn="ctr">
              <a:solidFill>
                <a:schemeClr val="bg2">
                  <a:lumMod val="75000"/>
                </a:schemeClr>
              </a:solidFill>
              <a:prstDash val="solid"/>
              <a:miter lim="800000"/>
            </a:ln>
            <a:effectLst/>
          </p:spPr>
        </p:cxnSp>
        <p:sp>
          <p:nvSpPr>
            <p:cNvPr id="101" name="椭圆 100"/>
            <p:cNvSpPr/>
            <p:nvPr/>
          </p:nvSpPr>
          <p:spPr>
            <a:xfrm>
              <a:off x="4118602" y="1992585"/>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1727001" y="2273132"/>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2006</a:t>
              </a:r>
            </a:p>
          </p:txBody>
        </p:sp>
        <p:cxnSp>
          <p:nvCxnSpPr>
            <p:cNvPr id="107" name="直接连接符 106"/>
            <p:cNvCxnSpPr/>
            <p:nvPr/>
          </p:nvCxnSpPr>
          <p:spPr>
            <a:xfrm>
              <a:off x="1735712" y="2364030"/>
              <a:ext cx="0" cy="1011780"/>
            </a:xfrm>
            <a:prstGeom prst="line">
              <a:avLst/>
            </a:prstGeom>
            <a:noFill/>
            <a:ln w="12700" cap="flat" cmpd="sng" algn="ctr">
              <a:solidFill>
                <a:schemeClr val="bg2">
                  <a:lumMod val="75000"/>
                </a:schemeClr>
              </a:solidFill>
              <a:prstDash val="solid"/>
              <a:miter lim="800000"/>
            </a:ln>
            <a:effectLst/>
          </p:spPr>
        </p:cxnSp>
        <p:sp>
          <p:nvSpPr>
            <p:cNvPr id="108" name="矩形 107"/>
            <p:cNvSpPr/>
            <p:nvPr/>
          </p:nvSpPr>
          <p:spPr>
            <a:xfrm>
              <a:off x="1756682" y="2587023"/>
              <a:ext cx="896986" cy="276999"/>
            </a:xfrm>
            <a:prstGeom prst="rect">
              <a:avLst/>
            </a:prstGeom>
          </p:spPr>
          <p:txBody>
            <a:bodyPr wrap="square">
              <a:spAutoFit/>
            </a:bodyPr>
            <a:lstStyle/>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IP SAN</a:t>
              </a:r>
            </a:p>
          </p:txBody>
        </p:sp>
        <p:sp>
          <p:nvSpPr>
            <p:cNvPr id="109" name="椭圆 108"/>
            <p:cNvSpPr/>
            <p:nvPr/>
          </p:nvSpPr>
          <p:spPr>
            <a:xfrm>
              <a:off x="1681307" y="2317278"/>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endCxn id="111" idx="0"/>
            </p:cNvCxnSpPr>
            <p:nvPr/>
          </p:nvCxnSpPr>
          <p:spPr>
            <a:xfrm>
              <a:off x="2265689" y="3725301"/>
              <a:ext cx="0" cy="963033"/>
            </a:xfrm>
            <a:prstGeom prst="line">
              <a:avLst/>
            </a:prstGeom>
            <a:noFill/>
            <a:ln w="12700" cap="flat" cmpd="sng" algn="ctr">
              <a:solidFill>
                <a:schemeClr val="bg2">
                  <a:lumMod val="75000"/>
                </a:schemeClr>
              </a:solidFill>
              <a:prstDash val="solid"/>
              <a:miter lim="800000"/>
            </a:ln>
            <a:effectLst/>
          </p:spPr>
        </p:cxnSp>
        <p:sp>
          <p:nvSpPr>
            <p:cNvPr id="111" name="椭圆 110"/>
            <p:cNvSpPr/>
            <p:nvPr/>
          </p:nvSpPr>
          <p:spPr>
            <a:xfrm>
              <a:off x="2211696" y="4688334"/>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2234713" y="4586891"/>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2007</a:t>
              </a:r>
            </a:p>
          </p:txBody>
        </p:sp>
        <p:sp>
          <p:nvSpPr>
            <p:cNvPr id="115" name="矩形 114"/>
            <p:cNvSpPr/>
            <p:nvPr/>
          </p:nvSpPr>
          <p:spPr>
            <a:xfrm>
              <a:off x="2294474" y="3954383"/>
              <a:ext cx="1058325" cy="646331"/>
            </a:xfrm>
            <a:prstGeom prst="rect">
              <a:avLst/>
            </a:prstGeom>
          </p:spPr>
          <p:txBody>
            <a:bodyPr wrap="square">
              <a:spAutoFit/>
            </a:bodyPr>
            <a:lstStyle/>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Storage Virtualization product</a:t>
              </a:r>
              <a:endParaRPr lang="zh-CN" altLang="en-US" sz="1200" dirty="0">
                <a:latin typeface="Arial" panose="020B0604020202020204" pitchFamily="34" charset="0"/>
                <a:ea typeface="微软雅黑" panose="020B0503020204020204" pitchFamily="34" charset="-122"/>
                <a:cs typeface="Arial" panose="020B0604020202020204" pitchFamily="34" charset="0"/>
              </a:endParaRPr>
            </a:p>
          </p:txBody>
        </p:sp>
        <p:sp>
          <p:nvSpPr>
            <p:cNvPr id="116" name="矩形 115"/>
            <p:cNvSpPr/>
            <p:nvPr/>
          </p:nvSpPr>
          <p:spPr>
            <a:xfrm>
              <a:off x="2938110" y="2097051"/>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2008</a:t>
              </a:r>
            </a:p>
          </p:txBody>
        </p:sp>
        <p:sp>
          <p:nvSpPr>
            <p:cNvPr id="118" name="矩形 117"/>
            <p:cNvSpPr/>
            <p:nvPr/>
          </p:nvSpPr>
          <p:spPr>
            <a:xfrm>
              <a:off x="3002786" y="2402325"/>
              <a:ext cx="987094" cy="830997"/>
            </a:xfrm>
            <a:prstGeom prst="rect">
              <a:avLst/>
            </a:prstGeom>
          </p:spPr>
          <p:txBody>
            <a:bodyPr wrap="square">
              <a:spAutoFit/>
            </a:bodyPr>
            <a:lstStyle/>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2</a:t>
              </a:r>
              <a:r>
                <a:rPr lang="en-US" altLang="zh-CN" sz="1200" baseline="30000" dirty="0">
                  <a:latin typeface="Arial" panose="020B0604020202020204" pitchFamily="34" charset="0"/>
                  <a:ea typeface="微软雅黑" panose="020B0503020204020204" pitchFamily="34" charset="-122"/>
                  <a:cs typeface="Arial" panose="020B0604020202020204" pitchFamily="34" charset="0"/>
                </a:rPr>
                <a:t>nd</a:t>
              </a:r>
              <a:r>
                <a:rPr lang="en-US" altLang="zh-CN" sz="1200" dirty="0">
                  <a:latin typeface="Arial" panose="020B0604020202020204" pitchFamily="34" charset="0"/>
                  <a:ea typeface="微软雅黑" panose="020B0503020204020204" pitchFamily="34" charset="-122"/>
                  <a:cs typeface="Arial" panose="020B0604020202020204" pitchFamily="34" charset="0"/>
                </a:rPr>
                <a:t> FC SAN</a:t>
              </a:r>
            </a:p>
            <a:p>
              <a:pPr algn="ctr"/>
              <a:endParaRPr lang="en-US" altLang="zh-CN" sz="1200" dirty="0">
                <a:latin typeface="Arial" panose="020B0604020202020204" pitchFamily="34" charset="0"/>
                <a:ea typeface="微软雅黑" panose="020B0503020204020204" pitchFamily="34" charset="-122"/>
                <a:cs typeface="Arial" panose="020B0604020202020204" pitchFamily="34" charset="0"/>
              </a:endParaRPr>
            </a:p>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Huawei-Symantec</a:t>
              </a:r>
            </a:p>
          </p:txBody>
        </p:sp>
        <p:sp>
          <p:nvSpPr>
            <p:cNvPr id="119" name="椭圆 118"/>
            <p:cNvSpPr/>
            <p:nvPr/>
          </p:nvSpPr>
          <p:spPr>
            <a:xfrm>
              <a:off x="2903704" y="2165320"/>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3530671" y="4755639"/>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2009</a:t>
              </a:r>
            </a:p>
          </p:txBody>
        </p:sp>
        <p:cxnSp>
          <p:nvCxnSpPr>
            <p:cNvPr id="122" name="直接连接符 121"/>
            <p:cNvCxnSpPr>
              <a:endCxn id="123" idx="0"/>
            </p:cNvCxnSpPr>
            <p:nvPr/>
          </p:nvCxnSpPr>
          <p:spPr>
            <a:xfrm>
              <a:off x="3555690" y="3729347"/>
              <a:ext cx="0" cy="1144985"/>
            </a:xfrm>
            <a:prstGeom prst="line">
              <a:avLst/>
            </a:prstGeom>
            <a:noFill/>
            <a:ln w="12700" cap="flat" cmpd="sng" algn="ctr">
              <a:solidFill>
                <a:schemeClr val="bg2">
                  <a:lumMod val="75000"/>
                </a:schemeClr>
              </a:solidFill>
              <a:prstDash val="solid"/>
              <a:miter lim="800000"/>
            </a:ln>
            <a:effectLst/>
          </p:spPr>
        </p:cxnSp>
        <p:sp>
          <p:nvSpPr>
            <p:cNvPr id="123" name="椭圆 122"/>
            <p:cNvSpPr/>
            <p:nvPr/>
          </p:nvSpPr>
          <p:spPr>
            <a:xfrm>
              <a:off x="3501697" y="4874332"/>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8" name="图片 127"/>
            <p:cNvPicPr>
              <a:picLocks noChangeAspect="1"/>
            </p:cNvPicPr>
            <p:nvPr/>
          </p:nvPicPr>
          <p:blipFill rotWithShape="1">
            <a:blip r:embed="rId3" cstate="print">
              <a:extLst>
                <a:ext uri="{28A0092B-C50C-407E-A947-70E740481C1C}">
                  <a14:useLocalDpi xmlns:a14="http://schemas.microsoft.com/office/drawing/2010/main" val="0"/>
                </a:ext>
              </a:extLst>
            </a:blip>
            <a:srcRect l="6350" t="34138" r="9519" b="31724"/>
            <a:stretch/>
          </p:blipFill>
          <p:spPr>
            <a:xfrm>
              <a:off x="4278801" y="2781984"/>
              <a:ext cx="1150131" cy="258055"/>
            </a:xfrm>
            <a:prstGeom prst="rect">
              <a:avLst/>
            </a:prstGeom>
          </p:spPr>
        </p:pic>
        <p:pic>
          <p:nvPicPr>
            <p:cNvPr id="130" name="Picture 13" descr="E:\1 平面工作室\01 产品照片归档\存储V3产品\OceanStor V3 product photoV1.0-20141202\OceanStor V3 中高端产品组图\V3系列组图(2U+3U+6U.png"/>
            <p:cNvPicPr>
              <a:picLocks noChangeAspect="1" noChangeArrowheads="1"/>
            </p:cNvPicPr>
            <p:nvPr/>
          </p:nvPicPr>
          <p:blipFill>
            <a:blip r:embed="rId4" cstate="print"/>
            <a:stretch>
              <a:fillRect/>
            </a:stretch>
          </p:blipFill>
          <p:spPr bwMode="auto">
            <a:xfrm>
              <a:off x="6534644" y="3897119"/>
              <a:ext cx="803379" cy="626911"/>
            </a:xfrm>
            <a:prstGeom prst="rect">
              <a:avLst/>
            </a:prstGeom>
            <a:noFill/>
            <a:ln>
              <a:noFill/>
            </a:ln>
          </p:spPr>
        </p:pic>
        <p:sp>
          <p:nvSpPr>
            <p:cNvPr id="132" name="矩形 131"/>
            <p:cNvSpPr/>
            <p:nvPr/>
          </p:nvSpPr>
          <p:spPr>
            <a:xfrm>
              <a:off x="6493962" y="4415644"/>
              <a:ext cx="884743" cy="261576"/>
            </a:xfrm>
            <a:prstGeom prst="rect">
              <a:avLst/>
            </a:prstGeom>
          </p:spPr>
          <p:txBody>
            <a:bodyPr wrap="none" lIns="0" rIns="0" anchor="ctr">
              <a:spAutoFit/>
            </a:bodyPr>
            <a:lstStyle/>
            <a:p>
              <a:pPr algn="ctr" defTabSz="1525339">
                <a:defRPr/>
              </a:pPr>
              <a:r>
                <a:rPr lang="en-US" altLang="zh-CN" sz="1100" dirty="0">
                  <a:latin typeface="Arial" pitchFamily="34" charset="0"/>
                  <a:ea typeface="微软雅黑" pitchFamily="34" charset="-122"/>
                  <a:cs typeface="Arial" pitchFamily="34" charset="0"/>
                </a:rPr>
                <a:t>OceanStor V3</a:t>
              </a:r>
              <a:endParaRPr lang="zh-CN" altLang="en-US" sz="1100" dirty="0">
                <a:latin typeface="Arial" pitchFamily="34" charset="0"/>
                <a:ea typeface="微软雅黑" pitchFamily="34" charset="-122"/>
                <a:cs typeface="Arial" pitchFamily="34" charset="0"/>
              </a:endParaRPr>
            </a:p>
          </p:txBody>
        </p:sp>
        <p:sp>
          <p:nvSpPr>
            <p:cNvPr id="133" name="矩形 132"/>
            <p:cNvSpPr/>
            <p:nvPr/>
          </p:nvSpPr>
          <p:spPr>
            <a:xfrm>
              <a:off x="7693024" y="5303572"/>
              <a:ext cx="654783" cy="313891"/>
            </a:xfrm>
            <a:prstGeom prst="rect">
              <a:avLst/>
            </a:prstGeom>
            <a:noFill/>
            <a:ln>
              <a:noFill/>
            </a:ln>
          </p:spPr>
          <p:txBody>
            <a:bodyPr wrap="square">
              <a:spAutoFit/>
            </a:bodyPr>
            <a:lstStyle/>
            <a:p>
              <a:pPr algn="ctr" defTabSz="914021">
                <a:lnSpc>
                  <a:spcPct val="120000"/>
                </a:lnSpc>
                <a:spcAft>
                  <a:spcPts val="200"/>
                </a:spcAft>
              </a:pPr>
              <a:r>
                <a:rPr lang="en-US" altLang="zh-CN" sz="1200" b="1" dirty="0">
                  <a:solidFill>
                    <a:srgbClr val="1D1D1A"/>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2016</a:t>
              </a:r>
            </a:p>
          </p:txBody>
        </p:sp>
        <p:cxnSp>
          <p:nvCxnSpPr>
            <p:cNvPr id="134" name="直接连接符 133"/>
            <p:cNvCxnSpPr>
              <a:endCxn id="135" idx="0"/>
            </p:cNvCxnSpPr>
            <p:nvPr/>
          </p:nvCxnSpPr>
          <p:spPr>
            <a:xfrm>
              <a:off x="7731074" y="3723030"/>
              <a:ext cx="0" cy="1683495"/>
            </a:xfrm>
            <a:prstGeom prst="line">
              <a:avLst/>
            </a:prstGeom>
            <a:noFill/>
            <a:ln w="12700" cap="flat" cmpd="sng" algn="ctr">
              <a:solidFill>
                <a:schemeClr val="bg2">
                  <a:lumMod val="75000"/>
                </a:schemeClr>
              </a:solidFill>
              <a:prstDash val="solid"/>
              <a:miter lim="800000"/>
            </a:ln>
            <a:effectLst/>
          </p:spPr>
        </p:cxnSp>
        <p:sp>
          <p:nvSpPr>
            <p:cNvPr id="135" name="椭圆 134"/>
            <p:cNvSpPr/>
            <p:nvPr/>
          </p:nvSpPr>
          <p:spPr>
            <a:xfrm>
              <a:off x="7677081" y="5406525"/>
              <a:ext cx="107986" cy="10798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一张存储魔力象限图，为何大家朋友圈都在传？"/>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3469" y="3858348"/>
              <a:ext cx="945553" cy="981011"/>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10768" b="27600"/>
            <a:stretch/>
          </p:blipFill>
          <p:spPr>
            <a:xfrm>
              <a:off x="8568629" y="2602766"/>
              <a:ext cx="1338767" cy="512805"/>
            </a:xfrm>
            <a:prstGeom prst="rect">
              <a:avLst/>
            </a:prstGeom>
          </p:spPr>
        </p:pic>
        <p:sp>
          <p:nvSpPr>
            <p:cNvPr id="137" name="Rectangle 7"/>
            <p:cNvSpPr>
              <a:spLocks noChangeArrowheads="1"/>
            </p:cNvSpPr>
            <p:nvPr/>
          </p:nvSpPr>
          <p:spPr bwMode="auto">
            <a:xfrm>
              <a:off x="8602493" y="2014806"/>
              <a:ext cx="1329625" cy="169255"/>
            </a:xfrm>
            <a:prstGeom prst="rect">
              <a:avLst/>
            </a:prstGeom>
            <a:noFill/>
            <a:ln w="38100" algn="ctr">
              <a:noFill/>
              <a:miter lim="800000"/>
              <a:headEnd/>
              <a:tailEnd/>
            </a:ln>
          </p:spPr>
          <p:txBody>
            <a:bodyPr wrap="square" lIns="0" tIns="0" rIns="0" bIns="0" anchor="ctr">
              <a:spAutoFit/>
            </a:bodyPr>
            <a:lstStyle/>
            <a:p>
              <a:pPr algn="ctr" defTabSz="1002211">
                <a:spcAft>
                  <a:spcPts val="125"/>
                </a:spcAft>
                <a:buSzPct val="60000"/>
                <a:defRPr/>
              </a:pPr>
              <a:r>
                <a:rPr lang="en-US" altLang="zh-CN" sz="1100" dirty="0">
                  <a:latin typeface="Arial" pitchFamily="34" charset="0"/>
                  <a:ea typeface="微软雅黑" pitchFamily="34" charset="-122"/>
                  <a:cs typeface="Arial" pitchFamily="34" charset="0"/>
                </a:rPr>
                <a:t>OceanStor Dorado</a:t>
              </a:r>
            </a:p>
          </p:txBody>
        </p:sp>
        <p:sp>
          <p:nvSpPr>
            <p:cNvPr id="138" name="Rectangle 7"/>
            <p:cNvSpPr>
              <a:spLocks noChangeArrowheads="1"/>
            </p:cNvSpPr>
            <p:nvPr/>
          </p:nvSpPr>
          <p:spPr bwMode="auto">
            <a:xfrm>
              <a:off x="8700643" y="1627918"/>
              <a:ext cx="1133323" cy="369332"/>
            </a:xfrm>
            <a:prstGeom prst="rect">
              <a:avLst/>
            </a:prstGeom>
            <a:noFill/>
            <a:ln w="38100" algn="ctr">
              <a:noFill/>
              <a:miter lim="800000"/>
              <a:headEnd/>
              <a:tailEnd/>
            </a:ln>
          </p:spPr>
          <p:txBody>
            <a:bodyPr wrap="none" lIns="0" tIns="0" rIns="0" bIns="0">
              <a:spAutoFit/>
            </a:bodyPr>
            <a:lstStyle/>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Industry-leading </a:t>
              </a:r>
            </a:p>
            <a:p>
              <a:pPr algn="ctr"/>
              <a:r>
                <a:rPr lang="en-US" altLang="zh-CN" sz="1200" dirty="0">
                  <a:latin typeface="Arial" panose="020B0604020202020204" pitchFamily="34" charset="0"/>
                  <a:ea typeface="微软雅黑" panose="020B0503020204020204" pitchFamily="34" charset="-122"/>
                  <a:cs typeface="Arial" panose="020B0604020202020204" pitchFamily="34" charset="0"/>
                </a:rPr>
                <a:t>performance</a:t>
              </a:r>
            </a:p>
          </p:txBody>
        </p:sp>
        <p:grpSp>
          <p:nvGrpSpPr>
            <p:cNvPr id="139" name="组合 138"/>
            <p:cNvGrpSpPr/>
            <p:nvPr/>
          </p:nvGrpSpPr>
          <p:grpSpPr>
            <a:xfrm>
              <a:off x="9557626" y="3941275"/>
              <a:ext cx="1085454" cy="906795"/>
              <a:chOff x="7321704" y="2477570"/>
              <a:chExt cx="1426927" cy="1192065"/>
            </a:xfrm>
          </p:grpSpPr>
          <p:grpSp>
            <p:nvGrpSpPr>
              <p:cNvPr id="140" name="组合 139"/>
              <p:cNvGrpSpPr/>
              <p:nvPr/>
            </p:nvGrpSpPr>
            <p:grpSpPr>
              <a:xfrm>
                <a:off x="7321704" y="2477570"/>
                <a:ext cx="1426927" cy="1192065"/>
                <a:chOff x="7242874" y="2477568"/>
                <a:chExt cx="1257615" cy="1050620"/>
              </a:xfrm>
            </p:grpSpPr>
            <p:pic>
              <p:nvPicPr>
                <p:cNvPr id="142" name="Picture 6"/>
                <p:cNvPicPr>
                  <a:picLocks noChangeAspect="1"/>
                </p:cNvPicPr>
                <p:nvPr/>
              </p:nvPicPr>
              <p:blipFill rotWithShape="1">
                <a:blip r:embed="rId7" cstate="print">
                  <a:extLst>
                    <a:ext uri="{28A0092B-C50C-407E-A947-70E740481C1C}">
                      <a14:useLocalDpi xmlns:a14="http://schemas.microsoft.com/office/drawing/2010/main" val="0"/>
                    </a:ext>
                  </a:extLst>
                </a:blip>
                <a:srcRect b="27560"/>
                <a:stretch/>
              </p:blipFill>
              <p:spPr>
                <a:xfrm>
                  <a:off x="7242874" y="3014730"/>
                  <a:ext cx="786165" cy="353948"/>
                </a:xfrm>
                <a:prstGeom prst="rect">
                  <a:avLst/>
                </a:prstGeom>
              </p:spPr>
            </p:pic>
            <p:pic>
              <p:nvPicPr>
                <p:cNvPr id="143" name="图片 1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09924" y="2477568"/>
                  <a:ext cx="390565" cy="1050620"/>
                </a:xfrm>
                <a:prstGeom prst="rect">
                  <a:avLst/>
                </a:prstGeom>
              </p:spPr>
            </p:pic>
          </p:grpSp>
          <p:pic>
            <p:nvPicPr>
              <p:cNvPr id="141" name="图片 1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07429" y="2668822"/>
                <a:ext cx="772336" cy="213449"/>
              </a:xfrm>
              <a:prstGeom prst="rect">
                <a:avLst/>
              </a:prstGeom>
            </p:spPr>
          </p:pic>
        </p:grpSp>
        <p:grpSp>
          <p:nvGrpSpPr>
            <p:cNvPr id="144" name="组合 143"/>
            <p:cNvGrpSpPr/>
            <p:nvPr/>
          </p:nvGrpSpPr>
          <p:grpSpPr>
            <a:xfrm>
              <a:off x="10303144" y="2202085"/>
              <a:ext cx="1212255" cy="858305"/>
              <a:chOff x="9374381" y="1537723"/>
              <a:chExt cx="1839970" cy="1302743"/>
            </a:xfrm>
          </p:grpSpPr>
          <p:pic>
            <p:nvPicPr>
              <p:cNvPr id="145" name="图片 144"/>
              <p:cNvPicPr>
                <a:picLocks noChangeAspect="1"/>
              </p:cNvPicPr>
              <p:nvPr/>
            </p:nvPicPr>
            <p:blipFill rotWithShape="1">
              <a:blip r:embed="rId10" cstate="print">
                <a:extLst>
                  <a:ext uri="{28A0092B-C50C-407E-A947-70E740481C1C}">
                    <a14:useLocalDpi xmlns:a14="http://schemas.microsoft.com/office/drawing/2010/main" val="0"/>
                  </a:ext>
                </a:extLst>
              </a:blip>
              <a:srcRect l="21755" r="15669"/>
              <a:stretch/>
            </p:blipFill>
            <p:spPr>
              <a:xfrm>
                <a:off x="9471520" y="1537723"/>
                <a:ext cx="1742831" cy="1302743"/>
              </a:xfrm>
              <a:prstGeom prst="rect">
                <a:avLst/>
              </a:prstGeom>
            </p:spPr>
          </p:pic>
          <p:grpSp>
            <p:nvGrpSpPr>
              <p:cNvPr id="146" name="成组">
                <a:extLst>
                  <a:ext uri="{FF2B5EF4-FFF2-40B4-BE49-F238E27FC236}">
                    <a16:creationId xmlns:a16="http://schemas.microsoft.com/office/drawing/2014/main" id="{B8F4FAF1-B3A1-4290-B2AF-A0EBEA6B667B}"/>
                  </a:ext>
                </a:extLst>
              </p:cNvPr>
              <p:cNvGrpSpPr/>
              <p:nvPr/>
            </p:nvGrpSpPr>
            <p:grpSpPr>
              <a:xfrm>
                <a:off x="9374381" y="1814323"/>
                <a:ext cx="549006" cy="619613"/>
                <a:chOff x="-3" y="0"/>
                <a:chExt cx="3198127" cy="3226839"/>
              </a:xfrm>
            </p:grpSpPr>
            <p:sp>
              <p:nvSpPr>
                <p:cNvPr id="147" name="矩形">
                  <a:extLst>
                    <a:ext uri="{FF2B5EF4-FFF2-40B4-BE49-F238E27FC236}">
                      <a16:creationId xmlns:a16="http://schemas.microsoft.com/office/drawing/2014/main" id="{EA0EC52F-1214-4397-B28B-6B6F9F217943}"/>
                    </a:ext>
                  </a:extLst>
                </p:cNvPr>
                <p:cNvSpPr/>
                <p:nvPr/>
              </p:nvSpPr>
              <p:spPr>
                <a:xfrm>
                  <a:off x="-3" y="0"/>
                  <a:ext cx="3198127" cy="3226839"/>
                </a:xfrm>
                <a:prstGeom prst="rect">
                  <a:avLst/>
                </a:prstGeom>
                <a:gradFill flip="none" rotWithShape="1">
                  <a:gsLst>
                    <a:gs pos="0">
                      <a:srgbClr val="000000"/>
                    </a:gs>
                    <a:gs pos="100000">
                      <a:srgbClr val="434343"/>
                    </a:gs>
                  </a:gsLst>
                  <a:lin ang="2606235" scaled="0"/>
                </a:gradFill>
                <a:ln w="3175" cap="flat">
                  <a:noFill/>
                  <a:miter lim="400000"/>
                </a:ln>
                <a:effectLst/>
              </p:spPr>
              <p:txBody>
                <a:bodyPr wrap="square" lIns="25396" tIns="25396" rIns="25396" bIns="25396" numCol="1" anchor="ctr">
                  <a:noAutofit/>
                </a:bodyPr>
                <a:lstStyle/>
                <a:p>
                  <a:pPr algn="ctr" defTabSz="412709" hangingPunct="0">
                    <a:defRPr sz="2200" b="0">
                      <a:latin typeface="+mn-lt"/>
                      <a:ea typeface="+mn-ea"/>
                      <a:cs typeface="+mn-cs"/>
                      <a:sym typeface="Helvetica Neue Medium"/>
                    </a:defRPr>
                  </a:pPr>
                  <a:endParaRPr sz="1200" kern="0">
                    <a:latin typeface="Arial" pitchFamily="34" charset="0"/>
                    <a:ea typeface="微软雅黑" pitchFamily="34" charset="-122"/>
                    <a:cs typeface="Arial" pitchFamily="34" charset="0"/>
                    <a:sym typeface="Helvetica Neue Medium"/>
                  </a:endParaRPr>
                </a:p>
              </p:txBody>
            </p:sp>
            <p:sp>
              <p:nvSpPr>
                <p:cNvPr id="148" name="矩形">
                  <a:extLst>
                    <a:ext uri="{FF2B5EF4-FFF2-40B4-BE49-F238E27FC236}">
                      <a16:creationId xmlns:a16="http://schemas.microsoft.com/office/drawing/2014/main" id="{25F3586E-C50C-4BF9-8175-627F22F6AC72}"/>
                    </a:ext>
                  </a:extLst>
                </p:cNvPr>
                <p:cNvSpPr/>
                <p:nvPr/>
              </p:nvSpPr>
              <p:spPr>
                <a:xfrm>
                  <a:off x="380790" y="387730"/>
                  <a:ext cx="2441998" cy="2463922"/>
                </a:xfrm>
                <a:prstGeom prst="rect">
                  <a:avLst/>
                </a:prstGeom>
                <a:gradFill flip="none" rotWithShape="1">
                  <a:gsLst>
                    <a:gs pos="40469">
                      <a:srgbClr val="3E3D3E"/>
                    </a:gs>
                    <a:gs pos="76437">
                      <a:srgbClr val="565656"/>
                    </a:gs>
                    <a:gs pos="100000">
                      <a:srgbClr val="6E6E6E"/>
                    </a:gs>
                  </a:gsLst>
                  <a:path path="shape">
                    <a:fillToRect l="-37827" t="129036" r="137827" b="-29036"/>
                  </a:path>
                </a:gradFill>
                <a:ln w="3175" cap="flat">
                  <a:noFill/>
                  <a:miter lim="400000"/>
                </a:ln>
                <a:effectLst/>
              </p:spPr>
              <p:txBody>
                <a:bodyPr wrap="square" lIns="25396" tIns="25396" rIns="25396" bIns="25396" numCol="1" anchor="ctr">
                  <a:noAutofit/>
                </a:bodyPr>
                <a:lstStyle/>
                <a:p>
                  <a:pPr algn="ctr" defTabSz="412709" hangingPunct="0">
                    <a:defRPr sz="2200" b="0">
                      <a:latin typeface="+mn-lt"/>
                      <a:ea typeface="+mn-ea"/>
                      <a:cs typeface="+mn-cs"/>
                      <a:sym typeface="Helvetica Neue Medium"/>
                    </a:defRPr>
                  </a:pPr>
                  <a:endParaRPr sz="1200" kern="0">
                    <a:latin typeface="Arial" pitchFamily="34" charset="0"/>
                    <a:ea typeface="微软雅黑" pitchFamily="34" charset="-122"/>
                    <a:cs typeface="Arial" pitchFamily="34" charset="0"/>
                    <a:sym typeface="Helvetica Neue Medium"/>
                  </a:endParaRPr>
                </a:p>
              </p:txBody>
            </p:sp>
            <p:pic>
              <p:nvPicPr>
                <p:cNvPr id="149" name="image12.png" descr="image12.png">
                  <a:extLst>
                    <a:ext uri="{FF2B5EF4-FFF2-40B4-BE49-F238E27FC236}">
                      <a16:creationId xmlns:a16="http://schemas.microsoft.com/office/drawing/2014/main" id="{4D59AA9F-0247-4A4C-A9F0-543403501099}"/>
                    </a:ext>
                  </a:extLst>
                </p:cNvPr>
                <p:cNvPicPr>
                  <a:picLocks noChangeAspect="1"/>
                </p:cNvPicPr>
                <p:nvPr/>
              </p:nvPicPr>
              <p:blipFill>
                <a:blip r:embed="rId11" cstate="screen">
                  <a:extLst>
                    <a:ext uri="{28A0092B-C50C-407E-A947-70E740481C1C}">
                      <a14:useLocalDpi xmlns:a14="http://schemas.microsoft.com/office/drawing/2010/main"/>
                    </a:ext>
                  </a:extLst>
                </a:blip>
                <a:srcRect l="6085" r="6085"/>
                <a:stretch>
                  <a:fillRect/>
                </a:stretch>
              </p:blipFill>
              <p:spPr>
                <a:xfrm>
                  <a:off x="747521" y="881257"/>
                  <a:ext cx="1929324" cy="1464464"/>
                </a:xfrm>
                <a:prstGeom prst="rect">
                  <a:avLst/>
                </a:prstGeom>
                <a:ln w="3175" cap="flat">
                  <a:noFill/>
                  <a:miter lim="400000"/>
                </a:ln>
                <a:effectLst/>
              </p:spPr>
            </p:pic>
          </p:grpSp>
        </p:grpSp>
        <p:sp>
          <p:nvSpPr>
            <p:cNvPr id="151" name="Rectangle 7"/>
            <p:cNvSpPr>
              <a:spLocks noChangeArrowheads="1"/>
            </p:cNvSpPr>
            <p:nvPr/>
          </p:nvSpPr>
          <p:spPr bwMode="auto">
            <a:xfrm>
              <a:off x="10438118" y="1749619"/>
              <a:ext cx="819134" cy="184666"/>
            </a:xfrm>
            <a:prstGeom prst="rect">
              <a:avLst/>
            </a:prstGeom>
            <a:noFill/>
            <a:ln w="38100" algn="ctr">
              <a:noFill/>
              <a:miter lim="800000"/>
              <a:headEnd/>
              <a:tailEnd/>
            </a:ln>
          </p:spPr>
          <p:txBody>
            <a:bodyPr wrap="none" lIns="0" tIns="0" rIns="0" bIns="0" anchor="ctr">
              <a:spAutoFit/>
            </a:bodyPr>
            <a:lstStyle/>
            <a:p>
              <a:pPr algn="ctr" defTabSz="1002211">
                <a:spcAft>
                  <a:spcPts val="125"/>
                </a:spcAft>
                <a:buSzPct val="60000"/>
                <a:defRPr/>
              </a:pPr>
              <a:r>
                <a:rPr lang="en-US" altLang="zh-CN" sz="1200" dirty="0">
                  <a:latin typeface="Arial" panose="020B0604020202020204" pitchFamily="34" charset="0"/>
                  <a:ea typeface="微软雅黑" panose="020B0503020204020204" pitchFamily="34" charset="-122"/>
                  <a:cs typeface="Arial" panose="020B0604020202020204" pitchFamily="34" charset="0"/>
                </a:rPr>
                <a:t>AI powered </a:t>
              </a:r>
            </a:p>
          </p:txBody>
        </p:sp>
        <p:sp>
          <p:nvSpPr>
            <p:cNvPr id="152" name="文本框 86"/>
            <p:cNvSpPr txBox="1"/>
            <p:nvPr/>
          </p:nvSpPr>
          <p:spPr>
            <a:xfrm>
              <a:off x="8981547" y="2359613"/>
              <a:ext cx="941123" cy="246189"/>
            </a:xfrm>
            <a:prstGeom prst="rect">
              <a:avLst/>
            </a:prstGeom>
            <a:noFill/>
          </p:spPr>
          <p:txBody>
            <a:bodyPr wrap="square" rtlCol="0">
              <a:spAutoFit/>
            </a:bodyPr>
            <a:lstStyle/>
            <a:p>
              <a:pPr algn="ctr"/>
              <a:r>
                <a:rPr lang="en-US" altLang="zh-CN" sz="1000" dirty="0">
                  <a:latin typeface="Arial" pitchFamily="34" charset="0"/>
                  <a:ea typeface="微软雅黑" pitchFamily="34" charset="-122"/>
                  <a:cs typeface="Arial" pitchFamily="34" charset="0"/>
                </a:rPr>
                <a:t>Interop Prize</a:t>
              </a:r>
              <a:endParaRPr lang="zh-CN" altLang="en-US" sz="1000" dirty="0">
                <a:latin typeface="Arial" pitchFamily="34" charset="0"/>
                <a:ea typeface="微软雅黑" pitchFamily="34" charset="-122"/>
                <a:cs typeface="Arial" pitchFamily="34" charset="0"/>
              </a:endParaRPr>
            </a:p>
          </p:txBody>
        </p:sp>
        <p:pic>
          <p:nvPicPr>
            <p:cNvPr id="153"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2341" y="2262710"/>
              <a:ext cx="351486" cy="392449"/>
            </a:xfrm>
            <a:prstGeom prst="rect">
              <a:avLst/>
            </a:prstGeom>
          </p:spPr>
        </p:pic>
        <p:sp>
          <p:nvSpPr>
            <p:cNvPr id="154" name="Rectangle 7"/>
            <p:cNvSpPr>
              <a:spLocks noChangeArrowheads="1"/>
            </p:cNvSpPr>
            <p:nvPr/>
          </p:nvSpPr>
          <p:spPr bwMode="auto">
            <a:xfrm>
              <a:off x="7079425" y="1866304"/>
              <a:ext cx="1263605" cy="369332"/>
            </a:xfrm>
            <a:prstGeom prst="rect">
              <a:avLst/>
            </a:prstGeom>
            <a:noFill/>
            <a:ln w="38100" algn="ctr">
              <a:noFill/>
              <a:miter lim="800000"/>
              <a:headEnd/>
              <a:tailEnd/>
            </a:ln>
          </p:spPr>
          <p:txBody>
            <a:bodyPr wrap="square" lIns="0" tIns="0" rIns="0" bIns="0" anchor="ctr">
              <a:spAutoFit/>
            </a:bodyPr>
            <a:lstStyle/>
            <a:p>
              <a:pPr algn="ctr" defTabSz="800872">
                <a:spcAft>
                  <a:spcPts val="100"/>
                </a:spcAft>
                <a:buSzPct val="60000"/>
                <a:defRPr/>
              </a:pPr>
              <a:r>
                <a:rPr lang="en-US" altLang="zh-CN" sz="1200" dirty="0">
                  <a:latin typeface="Arial" pitchFamily="34" charset="0"/>
                  <a:ea typeface="微软雅黑" pitchFamily="34" charset="-122"/>
                  <a:cs typeface="Arial" pitchFamily="34" charset="0"/>
                </a:rPr>
                <a:t>2</a:t>
              </a:r>
              <a:r>
                <a:rPr lang="en-US" altLang="zh-CN" sz="1200" baseline="30000" dirty="0">
                  <a:latin typeface="Arial" pitchFamily="34" charset="0"/>
                  <a:ea typeface="微软雅黑" pitchFamily="34" charset="-122"/>
                  <a:cs typeface="Arial" pitchFamily="34" charset="0"/>
                </a:rPr>
                <a:t>nd</a:t>
              </a:r>
              <a:r>
                <a:rPr lang="en-US" altLang="zh-CN" sz="1200" dirty="0">
                  <a:latin typeface="Arial" pitchFamily="34" charset="0"/>
                  <a:ea typeface="微软雅黑" pitchFamily="34" charset="-122"/>
                  <a:cs typeface="Arial" pitchFamily="34" charset="0"/>
                </a:rPr>
                <a:t> high-end Storage</a:t>
              </a:r>
            </a:p>
          </p:txBody>
        </p:sp>
        <p:pic>
          <p:nvPicPr>
            <p:cNvPr id="155" name="图片 154"/>
            <p:cNvPicPr>
              <a:picLocks noChangeAspect="1"/>
            </p:cNvPicPr>
            <p:nvPr/>
          </p:nvPicPr>
          <p:blipFill rotWithShape="1">
            <a:blip r:embed="rId13" cstate="print">
              <a:extLst>
                <a:ext uri="{28A0092B-C50C-407E-A947-70E740481C1C}">
                  <a14:useLocalDpi xmlns:a14="http://schemas.microsoft.com/office/drawing/2010/main" val="0"/>
                </a:ext>
              </a:extLst>
            </a:blip>
            <a:srcRect l="6057" t="10097" r="13956" b="9916"/>
            <a:stretch/>
          </p:blipFill>
          <p:spPr>
            <a:xfrm>
              <a:off x="7309993" y="2631077"/>
              <a:ext cx="777047" cy="513539"/>
            </a:xfrm>
            <a:prstGeom prst="rect">
              <a:avLst/>
            </a:prstGeom>
          </p:spPr>
        </p:pic>
        <p:sp>
          <p:nvSpPr>
            <p:cNvPr id="157" name="Rectangle 7"/>
            <p:cNvSpPr>
              <a:spLocks noChangeArrowheads="1"/>
            </p:cNvSpPr>
            <p:nvPr/>
          </p:nvSpPr>
          <p:spPr bwMode="auto">
            <a:xfrm>
              <a:off x="5691060" y="2068960"/>
              <a:ext cx="1226879" cy="369332"/>
            </a:xfrm>
            <a:prstGeom prst="rect">
              <a:avLst/>
            </a:prstGeom>
            <a:noFill/>
            <a:ln w="38100" algn="ctr">
              <a:noFill/>
              <a:miter lim="800000"/>
              <a:headEnd/>
              <a:tailEnd/>
            </a:ln>
          </p:spPr>
          <p:txBody>
            <a:bodyPr wrap="square" lIns="0" tIns="0" rIns="0" bIns="0" anchor="ctr">
              <a:spAutoFit/>
            </a:bodyPr>
            <a:lstStyle/>
            <a:p>
              <a:pPr algn="ctr" defTabSz="800872">
                <a:buSzPct val="60000"/>
                <a:defRPr/>
              </a:pPr>
              <a:r>
                <a:rPr lang="en-US" altLang="zh-CN" sz="1200" dirty="0">
                  <a:latin typeface="Arial" panose="020B0604020202020204" pitchFamily="34" charset="0"/>
                  <a:ea typeface="微软雅黑" panose="020B0503020204020204" pitchFamily="34" charset="-122"/>
                  <a:cs typeface="Arial" panose="020B0604020202020204" pitchFamily="34" charset="0"/>
                </a:rPr>
                <a:t>1st high-end storage</a:t>
              </a:r>
            </a:p>
          </p:txBody>
        </p:sp>
        <p:grpSp>
          <p:nvGrpSpPr>
            <p:cNvPr id="158" name="组合 19"/>
            <p:cNvGrpSpPr/>
            <p:nvPr/>
          </p:nvGrpSpPr>
          <p:grpSpPr>
            <a:xfrm>
              <a:off x="4010329" y="3814810"/>
              <a:ext cx="358977" cy="510263"/>
              <a:chOff x="518964" y="1136148"/>
              <a:chExt cx="2266857" cy="3429002"/>
            </a:xfrm>
          </p:grpSpPr>
          <p:pic>
            <p:nvPicPr>
              <p:cNvPr id="159" name="Picture 4"/>
              <p:cNvPicPr>
                <a:picLocks noChangeAspect="1" noChangeArrowheads="1"/>
              </p:cNvPicPr>
              <p:nvPr/>
            </p:nvPicPr>
            <p:blipFill>
              <a:blip r:embed="rId14" cstate="print"/>
              <a:srcRect/>
              <a:stretch>
                <a:fillRect/>
              </a:stretch>
            </p:blipFill>
            <p:spPr bwMode="auto">
              <a:xfrm>
                <a:off x="518964" y="1136148"/>
                <a:ext cx="1301250" cy="3429000"/>
              </a:xfrm>
              <a:prstGeom prst="rect">
                <a:avLst/>
              </a:prstGeom>
              <a:noFill/>
              <a:ln w="9525">
                <a:noFill/>
                <a:miter lim="800000"/>
                <a:headEnd/>
                <a:tailEnd/>
              </a:ln>
            </p:spPr>
          </p:pic>
          <p:pic>
            <p:nvPicPr>
              <p:cNvPr id="160" name="Picture 4"/>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1484571" y="1136150"/>
                <a:ext cx="1301250" cy="3429000"/>
              </a:xfrm>
              <a:prstGeom prst="rect">
                <a:avLst/>
              </a:prstGeom>
              <a:noFill/>
              <a:ln w="9525">
                <a:noFill/>
                <a:miter lim="800000"/>
                <a:headEnd/>
                <a:tailEnd/>
              </a:ln>
            </p:spPr>
          </p:pic>
        </p:grpSp>
        <p:pic>
          <p:nvPicPr>
            <p:cNvPr id="1032" name="Picture 8" descr="华为OceanStor T系列统一存储系统- 华为渠道公告-"/>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708" t="6549" r="38804" b="9804"/>
            <a:stretch/>
          </p:blipFill>
          <p:spPr bwMode="auto">
            <a:xfrm>
              <a:off x="5086199" y="3911717"/>
              <a:ext cx="745920" cy="610507"/>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a:off x="7095025" y="2379902"/>
              <a:ext cx="1236236" cy="246221"/>
            </a:xfrm>
            <a:prstGeom prst="rect">
              <a:avLst/>
            </a:prstGeom>
          </p:spPr>
          <p:txBody>
            <a:bodyPr wrap="none">
              <a:spAutoFit/>
            </a:bodyPr>
            <a:lstStyle/>
            <a:p>
              <a:pPr algn="ctr"/>
              <a:r>
                <a:rPr lang="en-US" altLang="zh-CN" sz="1000" dirty="0">
                  <a:latin typeface="Arial" pitchFamily="34" charset="0"/>
                  <a:ea typeface="微软雅黑" pitchFamily="34" charset="-122"/>
                  <a:cs typeface="Arial" pitchFamily="34" charset="0"/>
                </a:rPr>
                <a:t>Recommend class</a:t>
              </a:r>
              <a:endParaRPr lang="zh-CN" altLang="en-US" sz="1000" dirty="0">
                <a:latin typeface="Arial" pitchFamily="34" charset="0"/>
                <a:ea typeface="微软雅黑" pitchFamily="34" charset="-122"/>
                <a:cs typeface="Arial" pitchFamily="34" charset="0"/>
              </a:endParaRPr>
            </a:p>
          </p:txBody>
        </p:sp>
        <p:pic>
          <p:nvPicPr>
            <p:cNvPr id="1034" name="Picture 10" descr="About DCI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20382" y="2271999"/>
              <a:ext cx="545285" cy="138139"/>
            </a:xfrm>
            <a:prstGeom prst="rect">
              <a:avLst/>
            </a:prstGeom>
            <a:noFill/>
            <a:extLst>
              <a:ext uri="{909E8E84-426E-40DD-AFC4-6F175D3DCCD1}">
                <a14:hiddenFill xmlns:a14="http://schemas.microsoft.com/office/drawing/2010/main">
                  <a:solidFill>
                    <a:srgbClr val="FFFFFF"/>
                  </a:solidFill>
                </a14:hiddenFill>
              </a:ext>
            </a:extLst>
          </p:spPr>
        </p:pic>
        <p:pic>
          <p:nvPicPr>
            <p:cNvPr id="51" name="图片 50"/>
            <p:cNvPicPr>
              <a:picLocks noChangeAspect="1"/>
            </p:cNvPicPr>
            <p:nvPr/>
          </p:nvPicPr>
          <p:blipFill>
            <a:blip r:embed="rId17"/>
            <a:stretch>
              <a:fillRect/>
            </a:stretch>
          </p:blipFill>
          <p:spPr>
            <a:xfrm>
              <a:off x="5815011" y="2512667"/>
              <a:ext cx="978974" cy="730415"/>
            </a:xfrm>
            <a:prstGeom prst="rect">
              <a:avLst/>
            </a:prstGeom>
          </p:spPr>
        </p:pic>
        <p:sp>
          <p:nvSpPr>
            <p:cNvPr id="93" name="Rectangle 7"/>
            <p:cNvSpPr>
              <a:spLocks noChangeArrowheads="1"/>
            </p:cNvSpPr>
            <p:nvPr/>
          </p:nvSpPr>
          <p:spPr bwMode="auto">
            <a:xfrm>
              <a:off x="9461283" y="4986899"/>
              <a:ext cx="1794908" cy="369284"/>
            </a:xfrm>
            <a:prstGeom prst="rect">
              <a:avLst/>
            </a:prstGeom>
            <a:noFill/>
            <a:ln w="38100" algn="ctr">
              <a:noFill/>
              <a:miter lim="800000"/>
              <a:headEnd/>
              <a:tailEnd/>
            </a:ln>
          </p:spPr>
          <p:txBody>
            <a:bodyPr wrap="square" lIns="0" tIns="0" rIns="0" bIns="0">
              <a:noAutofit/>
            </a:bodyPr>
            <a:lstStyle/>
            <a:p>
              <a:pPr algn="ctr" fontAlgn="ctr"/>
              <a:r>
                <a:rPr lang="en-US" sz="1400" dirty="0">
                  <a:latin typeface="Arial" panose="020B0604020202020204" pitchFamily="34" charset="0"/>
                  <a:ea typeface="微软雅黑" pitchFamily="34" charset="-122"/>
                  <a:cs typeface="Arial" pitchFamily="34" charset="0"/>
                </a:rPr>
                <a:t>First full NVMe series</a:t>
              </a:r>
            </a:p>
          </p:txBody>
        </p:sp>
        <p:sp>
          <p:nvSpPr>
            <p:cNvPr id="95" name="Rectangle 7"/>
            <p:cNvSpPr>
              <a:spLocks noChangeArrowheads="1"/>
            </p:cNvSpPr>
            <p:nvPr/>
          </p:nvSpPr>
          <p:spPr bwMode="auto">
            <a:xfrm>
              <a:off x="3996215" y="2252651"/>
              <a:ext cx="1777816" cy="230802"/>
            </a:xfrm>
            <a:prstGeom prst="rect">
              <a:avLst/>
            </a:prstGeom>
            <a:noFill/>
            <a:ln w="38100" algn="ctr">
              <a:noFill/>
              <a:miter lim="800000"/>
              <a:headEnd/>
              <a:tailEnd/>
            </a:ln>
          </p:spPr>
          <p:txBody>
            <a:bodyPr wrap="square" lIns="0" tIns="0" rIns="0" bIns="0">
              <a:noAutofit/>
            </a:bodyPr>
            <a:lstStyle/>
            <a:p>
              <a:pPr algn="ctr">
                <a:lnSpc>
                  <a:spcPts val="1800"/>
                </a:lnSpc>
              </a:pPr>
              <a:r>
                <a:rPr lang="en-US" sz="1200" dirty="0">
                  <a:latin typeface="Arial" panose="020B0604020202020204" pitchFamily="34" charset="0"/>
                  <a:ea typeface="微软雅黑" panose="020B0503020204020204" pitchFamily="34" charset="-122"/>
                  <a:cs typeface="Arial" panose="020B0604020202020204" pitchFamily="34" charset="0"/>
                </a:rPr>
                <a:t>First batch SSD for</a:t>
              </a:r>
            </a:p>
            <a:p>
              <a:pPr algn="ctr">
                <a:lnSpc>
                  <a:spcPts val="1800"/>
                </a:lnSpc>
              </a:pPr>
              <a:r>
                <a:rPr lang="en-US" sz="1200" dirty="0">
                  <a:latin typeface="Arial" panose="020B0604020202020204" pitchFamily="34" charset="0"/>
                  <a:ea typeface="微软雅黑" panose="020B0503020204020204" pitchFamily="34" charset="-122"/>
                  <a:cs typeface="Arial" panose="020B0604020202020204" pitchFamily="34" charset="0"/>
                </a:rPr>
                <a:t> all-flash storage</a:t>
              </a:r>
            </a:p>
          </p:txBody>
        </p:sp>
        <p:sp>
          <p:nvSpPr>
            <p:cNvPr id="98" name="Rectangle 7"/>
            <p:cNvSpPr>
              <a:spLocks noChangeArrowheads="1"/>
            </p:cNvSpPr>
            <p:nvPr/>
          </p:nvSpPr>
          <p:spPr bwMode="auto">
            <a:xfrm>
              <a:off x="6170445" y="4690004"/>
              <a:ext cx="1614299" cy="420320"/>
            </a:xfrm>
            <a:prstGeom prst="rect">
              <a:avLst/>
            </a:prstGeom>
            <a:noFill/>
            <a:ln w="38100" algn="ctr">
              <a:noFill/>
              <a:miter lim="800000"/>
              <a:headEnd/>
              <a:tailEnd/>
            </a:ln>
          </p:spPr>
          <p:txBody>
            <a:bodyPr wrap="square" lIns="0" tIns="0" rIns="0" bIns="0">
              <a:noAutofit/>
            </a:bodyPr>
            <a:lstStyle/>
            <a:p>
              <a:pPr algn="ctr" defTabSz="1002211">
                <a:buSzPct val="60000"/>
                <a:defRPr/>
              </a:pPr>
              <a:r>
                <a:rPr lang="en-US" sz="1200" dirty="0">
                  <a:latin typeface="Arial" panose="020B0604020202020204" pitchFamily="34" charset="0"/>
                  <a:ea typeface="微软雅黑" panose="020B0503020204020204" pitchFamily="34" charset="-122"/>
                  <a:cs typeface="Arial" panose="020B0604020202020204" pitchFamily="34" charset="0"/>
                </a:rPr>
                <a:t>Unified </a:t>
              </a:r>
            </a:p>
            <a:p>
              <a:pPr algn="ctr" defTabSz="1002211">
                <a:buSzPct val="60000"/>
                <a:defRPr/>
              </a:pPr>
              <a:r>
                <a:rPr lang="en-US" sz="1200" dirty="0">
                  <a:latin typeface="Arial" panose="020B0604020202020204" pitchFamily="34" charset="0"/>
                  <a:ea typeface="微软雅黑" panose="020B0503020204020204" pitchFamily="34" charset="-122"/>
                  <a:cs typeface="Arial" panose="020B0604020202020204" pitchFamily="34" charset="0"/>
                </a:rPr>
                <a:t>SAN &amp; NAS </a:t>
              </a:r>
            </a:p>
          </p:txBody>
        </p:sp>
      </p:grpSp>
      <p:graphicFrame>
        <p:nvGraphicFramePr>
          <p:cNvPr id="102" name="表格 101"/>
          <p:cNvGraphicFramePr>
            <a:graphicFrameLocks noGrp="1"/>
          </p:cNvGraphicFramePr>
          <p:nvPr>
            <p:extLst>
              <p:ext uri="{D42A27DB-BD31-4B8C-83A1-F6EECF244321}">
                <p14:modId xmlns:p14="http://schemas.microsoft.com/office/powerpoint/2010/main" val="3939201055"/>
              </p:ext>
            </p:extLst>
          </p:nvPr>
        </p:nvGraphicFramePr>
        <p:xfrm>
          <a:off x="4057973" y="689466"/>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7972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5" name="文本框 3"/>
          <p:cNvSpPr txBox="1">
            <a:spLocks noChangeArrowheads="1"/>
          </p:cNvSpPr>
          <p:nvPr/>
        </p:nvSpPr>
        <p:spPr bwMode="auto">
          <a:xfrm>
            <a:off x="1763614" y="1589687"/>
            <a:ext cx="4172908" cy="3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9388" indent="-179388" defTabSz="6905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69056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69056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69056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69056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69056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69056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69056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69056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ctr">
              <a:spcBef>
                <a:spcPct val="0"/>
              </a:spcBef>
              <a:buNone/>
            </a:pPr>
            <a:r>
              <a:rPr lang="en-US" altLang="zh-CN" sz="1600" dirty="0">
                <a:ea typeface="微软雅黑" panose="020B0503020204020204" pitchFamily="34" charset="-122"/>
                <a:cs typeface="Arial" panose="020B0604020202020204" pitchFamily="34" charset="0"/>
              </a:rPr>
              <a:t>worldwide revenue growth rate </a:t>
            </a:r>
          </a:p>
        </p:txBody>
      </p:sp>
      <p:sp>
        <p:nvSpPr>
          <p:cNvPr id="377" name="矩形 376"/>
          <p:cNvSpPr/>
          <p:nvPr/>
        </p:nvSpPr>
        <p:spPr>
          <a:xfrm>
            <a:off x="1098733" y="1414792"/>
            <a:ext cx="994054" cy="584571"/>
          </a:xfrm>
          <a:prstGeom prst="rect">
            <a:avLst/>
          </a:prstGeom>
        </p:spPr>
        <p:txBody>
          <a:bodyPr wrap="none">
            <a:spAutoFit/>
          </a:bodyPr>
          <a:lstStyle/>
          <a:p>
            <a:pPr defTabSz="691463">
              <a:defRPr/>
            </a:pPr>
            <a:r>
              <a:rPr lang="en-US" sz="3199" b="1" dirty="0">
                <a:solidFill>
                  <a:srgbClr val="FF0000"/>
                </a:solidFill>
                <a:ea typeface="微软雅黑" pitchFamily="34" charset="-122"/>
                <a:cs typeface="Arial" pitchFamily="34" charset="0"/>
                <a:sym typeface="+mn-lt"/>
              </a:rPr>
              <a:t>No.1</a:t>
            </a:r>
          </a:p>
        </p:txBody>
      </p:sp>
      <p:graphicFrame>
        <p:nvGraphicFramePr>
          <p:cNvPr id="99" name="图表 98"/>
          <p:cNvGraphicFramePr>
            <a:graphicFrameLocks/>
          </p:cNvGraphicFramePr>
          <p:nvPr>
            <p:extLst>
              <p:ext uri="{D42A27DB-BD31-4B8C-83A1-F6EECF244321}">
                <p14:modId xmlns:p14="http://schemas.microsoft.com/office/powerpoint/2010/main" val="3782386465"/>
              </p:ext>
            </p:extLst>
          </p:nvPr>
        </p:nvGraphicFramePr>
        <p:xfrm>
          <a:off x="7084883" y="3574794"/>
          <a:ext cx="4247127" cy="2101219"/>
        </p:xfrm>
        <a:graphic>
          <a:graphicData uri="http://schemas.openxmlformats.org/drawingml/2006/chart">
            <c:chart xmlns:c="http://schemas.openxmlformats.org/drawingml/2006/chart" xmlns:r="http://schemas.openxmlformats.org/officeDocument/2006/relationships" r:id="rId3"/>
          </a:graphicData>
        </a:graphic>
      </p:graphicFrame>
      <p:sp>
        <p:nvSpPr>
          <p:cNvPr id="101" name="Subtitle 1"/>
          <p:cNvSpPr txBox="1">
            <a:spLocks/>
          </p:cNvSpPr>
          <p:nvPr/>
        </p:nvSpPr>
        <p:spPr bwMode="auto">
          <a:xfrm>
            <a:off x="1006508" y="254589"/>
            <a:ext cx="6190797" cy="35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187450">
              <a:defRPr>
                <a:solidFill>
                  <a:schemeClr val="tx1"/>
                </a:solidFill>
                <a:latin typeface="Arial" panose="020B0604020202020204" pitchFamily="34" charset="0"/>
                <a:ea typeface="宋体" panose="02010600030101010101" pitchFamily="2" charset="-122"/>
              </a:defRPr>
            </a:lvl1pPr>
            <a:lvl2pPr marL="890588" indent="-296863" defTabSz="1187450">
              <a:defRPr>
                <a:solidFill>
                  <a:schemeClr val="tx1"/>
                </a:solidFill>
                <a:latin typeface="Arial" panose="020B0604020202020204" pitchFamily="34" charset="0"/>
                <a:ea typeface="宋体" panose="02010600030101010101" pitchFamily="2" charset="-122"/>
              </a:defRPr>
            </a:lvl2pPr>
            <a:lvl3pPr marL="1484313" indent="-296863" defTabSz="1187450">
              <a:defRPr>
                <a:solidFill>
                  <a:schemeClr val="tx1"/>
                </a:solidFill>
                <a:latin typeface="Arial" panose="020B0604020202020204" pitchFamily="34" charset="0"/>
                <a:ea typeface="宋体" panose="02010600030101010101" pitchFamily="2" charset="-122"/>
              </a:defRPr>
            </a:lvl3pPr>
            <a:lvl4pPr marL="2078038" indent="-296863" defTabSz="1187450">
              <a:defRPr>
                <a:solidFill>
                  <a:schemeClr val="tx1"/>
                </a:solidFill>
                <a:latin typeface="Arial" panose="020B0604020202020204" pitchFamily="34" charset="0"/>
                <a:ea typeface="宋体" panose="02010600030101010101" pitchFamily="2" charset="-122"/>
              </a:defRPr>
            </a:lvl4pPr>
            <a:lvl5pPr marL="2671763" indent="-296863" defTabSz="1187450">
              <a:defRPr>
                <a:solidFill>
                  <a:schemeClr val="tx1"/>
                </a:solidFill>
                <a:latin typeface="Arial" panose="020B0604020202020204" pitchFamily="34" charset="0"/>
                <a:ea typeface="宋体" panose="02010600030101010101" pitchFamily="2" charset="-122"/>
              </a:defRPr>
            </a:lvl5pPr>
            <a:lvl6pPr marL="3128963" indent="-296863" defTabSz="1187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586163" indent="-296863" defTabSz="1187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043363" indent="-296863" defTabSz="1187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00563" indent="-296863" defTabSz="1187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ts val="1300"/>
              </a:spcBef>
            </a:pPr>
            <a:r>
              <a:rPr lang="en-US" altLang="zh-CN" sz="2533" kern="600" dirty="0">
                <a:ea typeface="+mn-ea"/>
                <a:cs typeface="Huawei Sans Light" panose="020C0303030203020204" pitchFamily="34" charset="0"/>
              </a:rPr>
              <a:t>Huawei Storage Rank No.1 in Growth Rate</a:t>
            </a:r>
          </a:p>
        </p:txBody>
      </p:sp>
      <p:sp>
        <p:nvSpPr>
          <p:cNvPr id="3" name="文本框 2"/>
          <p:cNvSpPr txBox="1"/>
          <p:nvPr/>
        </p:nvSpPr>
        <p:spPr>
          <a:xfrm>
            <a:off x="7224214" y="5589569"/>
            <a:ext cx="4840679" cy="307737"/>
          </a:xfrm>
          <a:prstGeom prst="rect">
            <a:avLst/>
          </a:prstGeom>
          <a:noFill/>
        </p:spPr>
        <p:txBody>
          <a:bodyPr wrap="square" rtlCol="0">
            <a:spAutoFit/>
          </a:bodyPr>
          <a:lstStyle/>
          <a:p>
            <a:r>
              <a:rPr lang="en-US" altLang="zh-CN" sz="1400" dirty="0"/>
              <a:t>Source: Gartner ECB Market Share Report 2019Q4</a:t>
            </a:r>
            <a:endParaRPr lang="zh-CN" altLang="en-US" sz="1400" dirty="0"/>
          </a:p>
        </p:txBody>
      </p:sp>
      <p:sp>
        <p:nvSpPr>
          <p:cNvPr id="102" name="文本框 101"/>
          <p:cNvSpPr txBox="1"/>
          <p:nvPr/>
        </p:nvSpPr>
        <p:spPr>
          <a:xfrm>
            <a:off x="1291759" y="5628902"/>
            <a:ext cx="4840679" cy="307737"/>
          </a:xfrm>
          <a:prstGeom prst="rect">
            <a:avLst/>
          </a:prstGeom>
          <a:noFill/>
        </p:spPr>
        <p:txBody>
          <a:bodyPr wrap="square" rtlCol="0">
            <a:spAutoFit/>
          </a:bodyPr>
          <a:lstStyle/>
          <a:p>
            <a:r>
              <a:rPr lang="en-US" altLang="zh-CN" sz="1400" dirty="0"/>
              <a:t>Source: IDC Enterprise storage system Tracker 2020Q2</a:t>
            </a:r>
            <a:endParaRPr lang="zh-CN" altLang="en-US" sz="1400" dirty="0"/>
          </a:p>
        </p:txBody>
      </p:sp>
      <p:grpSp>
        <p:nvGrpSpPr>
          <p:cNvPr id="6" name="组合 5"/>
          <p:cNvGrpSpPr/>
          <p:nvPr/>
        </p:nvGrpSpPr>
        <p:grpSpPr>
          <a:xfrm>
            <a:off x="1098733" y="2267141"/>
            <a:ext cx="4823078" cy="3288508"/>
            <a:chOff x="636700" y="2306321"/>
            <a:chExt cx="4823706" cy="2629792"/>
          </a:xfrm>
        </p:grpSpPr>
        <p:pic>
          <p:nvPicPr>
            <p:cNvPr id="4" name="图片 3"/>
            <p:cNvPicPr>
              <a:picLocks noChangeAspect="1"/>
            </p:cNvPicPr>
            <p:nvPr/>
          </p:nvPicPr>
          <p:blipFill>
            <a:blip r:embed="rId4"/>
            <a:stretch>
              <a:fillRect/>
            </a:stretch>
          </p:blipFill>
          <p:spPr>
            <a:xfrm>
              <a:off x="636700" y="2306321"/>
              <a:ext cx="4823706" cy="2629792"/>
            </a:xfrm>
            <a:prstGeom prst="rect">
              <a:avLst/>
            </a:prstGeom>
          </p:spPr>
        </p:pic>
        <p:sp>
          <p:nvSpPr>
            <p:cNvPr id="5" name="矩形 4"/>
            <p:cNvSpPr/>
            <p:nvPr/>
          </p:nvSpPr>
          <p:spPr>
            <a:xfrm>
              <a:off x="636700" y="4038600"/>
              <a:ext cx="4823706" cy="185057"/>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2"/>
          <p:cNvGrpSpPr>
            <a:grpSpLocks/>
          </p:cNvGrpSpPr>
          <p:nvPr/>
        </p:nvGrpSpPr>
        <p:grpSpPr bwMode="auto">
          <a:xfrm>
            <a:off x="7872568" y="1179872"/>
            <a:ext cx="2952366" cy="2986034"/>
            <a:chOff x="7442978" y="1748635"/>
            <a:chExt cx="2030765" cy="2339008"/>
          </a:xfrm>
        </p:grpSpPr>
        <p:sp>
          <p:nvSpPr>
            <p:cNvPr id="104" name="矩形 103"/>
            <p:cNvSpPr/>
            <p:nvPr/>
          </p:nvSpPr>
          <p:spPr>
            <a:xfrm>
              <a:off x="7442978" y="1748635"/>
              <a:ext cx="2030765" cy="2339008"/>
            </a:xfrm>
            <a:prstGeom prst="rect">
              <a:avLst/>
            </a:prstGeom>
            <a:solidFill>
              <a:srgbClr val="9FA0A0">
                <a:alpha val="3000"/>
              </a:srgbClr>
            </a:solidFill>
            <a:ln w="25400" cap="flat" cmpd="sng" algn="ctr">
              <a:noFill/>
              <a:prstDash val="solid"/>
            </a:ln>
            <a:effectLst/>
          </p:spPr>
          <p:txBody>
            <a:bodyPr anchor="ctr"/>
            <a:lstStyle/>
            <a:p>
              <a:pPr algn="ctr" defTabSz="913943">
                <a:defRPr/>
              </a:pPr>
              <a:endParaRPr lang="zh-CN" altLang="en-US" kern="0">
                <a:ea typeface="Microsoft YaHei" panose="020B0503020204020204" pitchFamily="34" charset="-122"/>
                <a:sym typeface="Arial" panose="020B0604020202020204" pitchFamily="34" charset="0"/>
              </a:endParaRPr>
            </a:p>
          </p:txBody>
        </p:sp>
        <p:sp>
          <p:nvSpPr>
            <p:cNvPr id="105" name="矩形 104"/>
            <p:cNvSpPr/>
            <p:nvPr/>
          </p:nvSpPr>
          <p:spPr>
            <a:xfrm>
              <a:off x="7701249" y="1955065"/>
              <a:ext cx="1591574" cy="1209996"/>
            </a:xfrm>
            <a:prstGeom prst="rect">
              <a:avLst/>
            </a:prstGeom>
            <a:noFill/>
            <a:ln w="6350" cap="flat">
              <a:solidFill>
                <a:srgbClr val="A6A6A6"/>
              </a:solidFill>
              <a:prstDash val="solid"/>
              <a:miter lim="800000"/>
              <a:headEnd/>
              <a:tailEnd/>
            </a:ln>
          </p:spPr>
          <p:txBody>
            <a:bodyPr lIns="91344" tIns="45672" rIns="91344" bIns="45672"/>
            <a:lstStyle/>
            <a:p>
              <a:pPr defTabSz="913564">
                <a:defRPr/>
              </a:pPr>
              <a:endParaRPr lang="en-US" altLang="zh-CN" sz="1200" kern="0" dirty="0">
                <a:ea typeface="Microsoft YaHei" panose="020B0503020204020204" pitchFamily="34" charset="-122"/>
                <a:sym typeface="Arial" panose="020B0604020202020204" pitchFamily="34" charset="0"/>
              </a:endParaRPr>
            </a:p>
          </p:txBody>
        </p:sp>
        <p:sp>
          <p:nvSpPr>
            <p:cNvPr id="106" name="矩形 117"/>
            <p:cNvSpPr>
              <a:spLocks noChangeArrowheads="1"/>
            </p:cNvSpPr>
            <p:nvPr/>
          </p:nvSpPr>
          <p:spPr bwMode="auto">
            <a:xfrm>
              <a:off x="7456080" y="3419905"/>
              <a:ext cx="1899967" cy="27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281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281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spcAft>
                  <a:spcPts val="400"/>
                </a:spcAft>
                <a:buNone/>
              </a:pPr>
              <a:r>
                <a:rPr lang="en-US" altLang="zh-CN" sz="1000" b="1" dirty="0">
                  <a:ea typeface="微软雅黑" panose="020B0503020204020204" pitchFamily="34" charset="-122"/>
                  <a:sym typeface="Arial" panose="020B0604020202020204" pitchFamily="34" charset="0"/>
                </a:rPr>
                <a:t>Leader in Gartner MQ for </a:t>
              </a:r>
            </a:p>
            <a:p>
              <a:pPr algn="ctr">
                <a:lnSpc>
                  <a:spcPct val="90000"/>
                </a:lnSpc>
                <a:spcBef>
                  <a:spcPct val="0"/>
                </a:spcBef>
                <a:spcAft>
                  <a:spcPts val="400"/>
                </a:spcAft>
                <a:buNone/>
              </a:pPr>
              <a:r>
                <a:rPr lang="en-US" altLang="zh-CN" sz="1000" b="1" dirty="0">
                  <a:ea typeface="微软雅黑" panose="020B0503020204020204" pitchFamily="34" charset="-122"/>
                  <a:sym typeface="Arial" panose="020B0604020202020204" pitchFamily="34" charset="0"/>
                </a:rPr>
                <a:t>Primary storage 2019</a:t>
              </a:r>
            </a:p>
          </p:txBody>
        </p:sp>
        <p:sp>
          <p:nvSpPr>
            <p:cNvPr id="107" name="Line 7"/>
            <p:cNvSpPr>
              <a:spLocks noChangeShapeType="1"/>
            </p:cNvSpPr>
            <p:nvPr/>
          </p:nvSpPr>
          <p:spPr bwMode="auto">
            <a:xfrm>
              <a:off x="8495725" y="1953477"/>
              <a:ext cx="1311" cy="1205231"/>
            </a:xfrm>
            <a:prstGeom prst="line">
              <a:avLst/>
            </a:prstGeom>
            <a:noFill/>
            <a:ln w="6350" cap="flat">
              <a:solidFill>
                <a:srgbClr val="A6A6A6"/>
              </a:solidFill>
              <a:prstDash val="solid"/>
              <a:miter lim="800000"/>
              <a:headEnd/>
              <a:tailEnd/>
            </a:ln>
          </p:spPr>
          <p:txBody>
            <a:bodyPr lIns="91344" tIns="45672" rIns="91344" bIns="45672"/>
            <a:lstStyle/>
            <a:p>
              <a:pPr defTabSz="913564">
                <a:defRPr/>
              </a:pPr>
              <a:endParaRPr lang="zh-CN" altLang="en-US" sz="1200" kern="0">
                <a:ea typeface="Microsoft YaHei" panose="020B0503020204020204" pitchFamily="34" charset="-122"/>
                <a:sym typeface="Arial" panose="020B0604020202020204" pitchFamily="34" charset="0"/>
              </a:endParaRPr>
            </a:p>
          </p:txBody>
        </p:sp>
        <p:sp>
          <p:nvSpPr>
            <p:cNvPr id="108" name="Line 9"/>
            <p:cNvSpPr>
              <a:spLocks noChangeShapeType="1"/>
            </p:cNvSpPr>
            <p:nvPr/>
          </p:nvSpPr>
          <p:spPr bwMode="auto">
            <a:xfrm>
              <a:off x="7701249" y="3165060"/>
              <a:ext cx="1680723" cy="1588"/>
            </a:xfrm>
            <a:prstGeom prst="line">
              <a:avLst/>
            </a:prstGeom>
            <a:noFill/>
            <a:ln w="9525" cap="flat" cmpd="sng" algn="ctr">
              <a:solidFill>
                <a:srgbClr val="A6A6A6">
                  <a:alpha val="50196"/>
                </a:srgbClr>
              </a:solidFill>
              <a:prstDash val="solid"/>
              <a:miter lim="800000"/>
              <a:headEnd type="none" w="med" len="med"/>
              <a:tailEnd type="triangle" w="sm" len="sm"/>
            </a:ln>
            <a:effectLst/>
          </p:spPr>
          <p:txBody>
            <a:bodyPr lIns="91344" tIns="45672" rIns="91344" bIns="45672"/>
            <a:lstStyle/>
            <a:p>
              <a:pPr defTabSz="913564">
                <a:defRPr/>
              </a:pPr>
              <a:endParaRPr lang="zh-CN" altLang="en-US" sz="1200" kern="0">
                <a:ea typeface="Microsoft YaHei" panose="020B0503020204020204" pitchFamily="34" charset="-122"/>
                <a:sym typeface="Arial" panose="020B0604020202020204" pitchFamily="34" charset="0"/>
              </a:endParaRPr>
            </a:p>
          </p:txBody>
        </p:sp>
        <p:sp>
          <p:nvSpPr>
            <p:cNvPr id="109" name="Line 11"/>
            <p:cNvSpPr>
              <a:spLocks noChangeShapeType="1"/>
            </p:cNvSpPr>
            <p:nvPr/>
          </p:nvSpPr>
          <p:spPr bwMode="auto">
            <a:xfrm>
              <a:off x="7701249" y="2555299"/>
              <a:ext cx="1590263" cy="1588"/>
            </a:xfrm>
            <a:prstGeom prst="line">
              <a:avLst/>
            </a:prstGeom>
            <a:noFill/>
            <a:ln w="6350" cap="flat">
              <a:solidFill>
                <a:srgbClr val="A6A6A6"/>
              </a:solidFill>
              <a:prstDash val="solid"/>
              <a:miter lim="800000"/>
              <a:headEnd/>
              <a:tailEnd/>
            </a:ln>
          </p:spPr>
          <p:txBody>
            <a:bodyPr lIns="91344" tIns="45672" rIns="91344" bIns="45672"/>
            <a:lstStyle/>
            <a:p>
              <a:pPr defTabSz="913564">
                <a:defRPr/>
              </a:pPr>
              <a:endParaRPr lang="zh-CN" altLang="en-US" sz="1200" kern="0">
                <a:ea typeface="Microsoft YaHei" panose="020B0503020204020204" pitchFamily="34" charset="-122"/>
                <a:sym typeface="Arial" panose="020B0604020202020204" pitchFamily="34" charset="0"/>
              </a:endParaRPr>
            </a:p>
          </p:txBody>
        </p:sp>
        <p:sp>
          <p:nvSpPr>
            <p:cNvPr id="110" name="矩形 134"/>
            <p:cNvSpPr>
              <a:spLocks noChangeArrowheads="1"/>
            </p:cNvSpPr>
            <p:nvPr/>
          </p:nvSpPr>
          <p:spPr bwMode="auto">
            <a:xfrm>
              <a:off x="7986388" y="2130126"/>
              <a:ext cx="327434" cy="9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128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281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281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ctr">
                <a:spcBef>
                  <a:spcPct val="0"/>
                </a:spcBef>
                <a:buFontTx/>
                <a:buNone/>
              </a:pPr>
              <a:r>
                <a:rPr lang="en-US" altLang="zh-CN" sz="700">
                  <a:ea typeface="微软雅黑" panose="020B0503020204020204" pitchFamily="34" charset="-122"/>
                  <a:cs typeface="Arial" panose="020B0604020202020204" pitchFamily="34" charset="0"/>
                  <a:sym typeface="Arial" panose="020B0604020202020204" pitchFamily="34" charset="0"/>
                </a:rPr>
                <a:t>Challengers</a:t>
              </a:r>
            </a:p>
          </p:txBody>
        </p:sp>
        <p:grpSp>
          <p:nvGrpSpPr>
            <p:cNvPr id="111" name="组合 270"/>
            <p:cNvGrpSpPr>
              <a:grpSpLocks noChangeAspect="1"/>
            </p:cNvGrpSpPr>
            <p:nvPr/>
          </p:nvGrpSpPr>
          <p:grpSpPr>
            <a:xfrm>
              <a:off x="7789189" y="2086586"/>
              <a:ext cx="136896" cy="178341"/>
              <a:chOff x="14265226" y="-717550"/>
              <a:chExt cx="371476" cy="511175"/>
            </a:xfrm>
            <a:solidFill>
              <a:srgbClr val="9FA0A0"/>
            </a:solidFill>
          </p:grpSpPr>
          <p:sp>
            <p:nvSpPr>
              <p:cNvPr id="125" name="Freeform 23"/>
              <p:cNvSpPr>
                <a:spLocks noEditPoints="1"/>
              </p:cNvSpPr>
              <p:nvPr/>
            </p:nvSpPr>
            <p:spPr bwMode="auto">
              <a:xfrm>
                <a:off x="14265226" y="-717550"/>
                <a:ext cx="371476" cy="511175"/>
              </a:xfrm>
              <a:custGeom>
                <a:avLst/>
                <a:gdLst/>
                <a:ahLst/>
                <a:cxnLst>
                  <a:cxn ang="0">
                    <a:pos x="74" y="76"/>
                  </a:cxn>
                  <a:cxn ang="0">
                    <a:pos x="95" y="90"/>
                  </a:cxn>
                  <a:cxn ang="0">
                    <a:pos x="88" y="97"/>
                  </a:cxn>
                  <a:cxn ang="0">
                    <a:pos x="38" y="84"/>
                  </a:cxn>
                  <a:cxn ang="0">
                    <a:pos x="9" y="127"/>
                  </a:cxn>
                  <a:cxn ang="0">
                    <a:pos x="9" y="136"/>
                  </a:cxn>
                  <a:cxn ang="0">
                    <a:pos x="0" y="136"/>
                  </a:cxn>
                  <a:cxn ang="0">
                    <a:pos x="0" y="127"/>
                  </a:cxn>
                  <a:cxn ang="0">
                    <a:pos x="34" y="76"/>
                  </a:cxn>
                  <a:cxn ang="0">
                    <a:pos x="15" y="30"/>
                  </a:cxn>
                  <a:cxn ang="0">
                    <a:pos x="54" y="0"/>
                  </a:cxn>
                  <a:cxn ang="0">
                    <a:pos x="94" y="30"/>
                  </a:cxn>
                  <a:cxn ang="0">
                    <a:pos x="74" y="76"/>
                  </a:cxn>
                  <a:cxn ang="0">
                    <a:pos x="54" y="8"/>
                  </a:cxn>
                  <a:cxn ang="0">
                    <a:pos x="22" y="40"/>
                  </a:cxn>
                  <a:cxn ang="0">
                    <a:pos x="54" y="72"/>
                  </a:cxn>
                  <a:cxn ang="0">
                    <a:pos x="87" y="41"/>
                  </a:cxn>
                  <a:cxn ang="0">
                    <a:pos x="77" y="18"/>
                  </a:cxn>
                  <a:cxn ang="0">
                    <a:pos x="54" y="8"/>
                  </a:cxn>
                  <a:cxn ang="0">
                    <a:pos x="54" y="8"/>
                  </a:cxn>
                  <a:cxn ang="0">
                    <a:pos x="54" y="8"/>
                  </a:cxn>
                </a:cxnLst>
                <a:rect l="0" t="0" r="r" b="b"/>
                <a:pathLst>
                  <a:path w="99" h="136">
                    <a:moveTo>
                      <a:pt x="74" y="76"/>
                    </a:moveTo>
                    <a:cubicBezTo>
                      <a:pt x="82" y="79"/>
                      <a:pt x="89" y="84"/>
                      <a:pt x="95" y="90"/>
                    </a:cubicBezTo>
                    <a:cubicBezTo>
                      <a:pt x="92" y="92"/>
                      <a:pt x="90" y="94"/>
                      <a:pt x="88" y="97"/>
                    </a:cubicBezTo>
                    <a:cubicBezTo>
                      <a:pt x="76" y="83"/>
                      <a:pt x="56" y="78"/>
                      <a:pt x="38" y="84"/>
                    </a:cubicBezTo>
                    <a:cubicBezTo>
                      <a:pt x="21" y="91"/>
                      <a:pt x="9" y="108"/>
                      <a:pt x="9" y="127"/>
                    </a:cubicBezTo>
                    <a:cubicBezTo>
                      <a:pt x="9" y="136"/>
                      <a:pt x="9" y="136"/>
                      <a:pt x="9" y="136"/>
                    </a:cubicBezTo>
                    <a:cubicBezTo>
                      <a:pt x="0" y="136"/>
                      <a:pt x="0" y="136"/>
                      <a:pt x="0" y="136"/>
                    </a:cubicBezTo>
                    <a:cubicBezTo>
                      <a:pt x="0" y="127"/>
                      <a:pt x="0" y="127"/>
                      <a:pt x="0" y="127"/>
                    </a:cubicBezTo>
                    <a:cubicBezTo>
                      <a:pt x="0" y="104"/>
                      <a:pt x="14" y="84"/>
                      <a:pt x="34" y="76"/>
                    </a:cubicBezTo>
                    <a:cubicBezTo>
                      <a:pt x="18" y="67"/>
                      <a:pt x="10" y="48"/>
                      <a:pt x="15" y="30"/>
                    </a:cubicBezTo>
                    <a:cubicBezTo>
                      <a:pt x="20" y="12"/>
                      <a:pt x="36" y="0"/>
                      <a:pt x="54" y="0"/>
                    </a:cubicBezTo>
                    <a:cubicBezTo>
                      <a:pt x="73" y="0"/>
                      <a:pt x="89" y="12"/>
                      <a:pt x="94" y="30"/>
                    </a:cubicBezTo>
                    <a:cubicBezTo>
                      <a:pt x="99" y="48"/>
                      <a:pt x="91" y="67"/>
                      <a:pt x="74" y="76"/>
                    </a:cubicBezTo>
                    <a:close/>
                    <a:moveTo>
                      <a:pt x="54" y="8"/>
                    </a:moveTo>
                    <a:cubicBezTo>
                      <a:pt x="37" y="8"/>
                      <a:pt x="22" y="23"/>
                      <a:pt x="22" y="40"/>
                    </a:cubicBezTo>
                    <a:cubicBezTo>
                      <a:pt x="22" y="58"/>
                      <a:pt x="37" y="72"/>
                      <a:pt x="54" y="72"/>
                    </a:cubicBezTo>
                    <a:cubicBezTo>
                      <a:pt x="72" y="72"/>
                      <a:pt x="86" y="58"/>
                      <a:pt x="87" y="41"/>
                    </a:cubicBezTo>
                    <a:cubicBezTo>
                      <a:pt x="87" y="32"/>
                      <a:pt x="83" y="24"/>
                      <a:pt x="77" y="18"/>
                    </a:cubicBezTo>
                    <a:cubicBezTo>
                      <a:pt x="71" y="12"/>
                      <a:pt x="63" y="8"/>
                      <a:pt x="54" y="8"/>
                    </a:cubicBezTo>
                    <a:close/>
                    <a:moveTo>
                      <a:pt x="54" y="8"/>
                    </a:moveTo>
                    <a:cubicBezTo>
                      <a:pt x="54" y="8"/>
                      <a:pt x="54" y="8"/>
                      <a:pt x="54" y="8"/>
                    </a:cubicBezTo>
                  </a:path>
                </a:pathLst>
              </a:custGeom>
              <a:grpFill/>
              <a:ln w="9525">
                <a:noFill/>
                <a:round/>
                <a:headEnd/>
                <a:tailEnd/>
              </a:ln>
            </p:spPr>
            <p:txBody>
              <a:bodyPr lIns="91344" tIns="45672" rIns="91344" bIns="45672"/>
              <a:lstStyle/>
              <a:p>
                <a:pPr defTabSz="913564">
                  <a:defRPr/>
                </a:pPr>
                <a:endParaRPr lang="zh-CN" altLang="en-US" sz="1200" kern="0">
                  <a:ea typeface="Microsoft YaHei" panose="020B0503020204020204" pitchFamily="34" charset="-122"/>
                  <a:sym typeface="Arial" panose="020B0604020202020204" pitchFamily="34" charset="0"/>
                </a:endParaRPr>
              </a:p>
            </p:txBody>
          </p:sp>
          <p:sp>
            <p:nvSpPr>
              <p:cNvPr id="126" name="Freeform 24"/>
              <p:cNvSpPr>
                <a:spLocks noEditPoints="1"/>
              </p:cNvSpPr>
              <p:nvPr/>
            </p:nvSpPr>
            <p:spPr bwMode="auto">
              <a:xfrm>
                <a:off x="14446250" y="-368300"/>
                <a:ext cx="158750" cy="161925"/>
              </a:xfrm>
              <a:custGeom>
                <a:avLst/>
                <a:gdLst/>
                <a:ahLst/>
                <a:cxnLst>
                  <a:cxn ang="0">
                    <a:pos x="38" y="17"/>
                  </a:cxn>
                  <a:cxn ang="0">
                    <a:pos x="25" y="17"/>
                  </a:cxn>
                  <a:cxn ang="0">
                    <a:pos x="25" y="5"/>
                  </a:cxn>
                  <a:cxn ang="0">
                    <a:pos x="21" y="0"/>
                  </a:cxn>
                  <a:cxn ang="0">
                    <a:pos x="17" y="5"/>
                  </a:cxn>
                  <a:cxn ang="0">
                    <a:pos x="17" y="17"/>
                  </a:cxn>
                  <a:cxn ang="0">
                    <a:pos x="4" y="17"/>
                  </a:cxn>
                  <a:cxn ang="0">
                    <a:pos x="0" y="22"/>
                  </a:cxn>
                  <a:cxn ang="0">
                    <a:pos x="4" y="26"/>
                  </a:cxn>
                  <a:cxn ang="0">
                    <a:pos x="17" y="26"/>
                  </a:cxn>
                  <a:cxn ang="0">
                    <a:pos x="17" y="38"/>
                  </a:cxn>
                  <a:cxn ang="0">
                    <a:pos x="21" y="43"/>
                  </a:cxn>
                  <a:cxn ang="0">
                    <a:pos x="25" y="39"/>
                  </a:cxn>
                  <a:cxn ang="0">
                    <a:pos x="25" y="26"/>
                  </a:cxn>
                  <a:cxn ang="0">
                    <a:pos x="38" y="26"/>
                  </a:cxn>
                  <a:cxn ang="0">
                    <a:pos x="42" y="22"/>
                  </a:cxn>
                  <a:cxn ang="0">
                    <a:pos x="38" y="17"/>
                  </a:cxn>
                  <a:cxn ang="0">
                    <a:pos x="38" y="17"/>
                  </a:cxn>
                  <a:cxn ang="0">
                    <a:pos x="38" y="17"/>
                  </a:cxn>
                </a:cxnLst>
                <a:rect l="0" t="0" r="r" b="b"/>
                <a:pathLst>
                  <a:path w="42" h="43">
                    <a:moveTo>
                      <a:pt x="38" y="17"/>
                    </a:moveTo>
                    <a:cubicBezTo>
                      <a:pt x="25" y="17"/>
                      <a:pt x="25" y="17"/>
                      <a:pt x="25" y="17"/>
                    </a:cubicBezTo>
                    <a:cubicBezTo>
                      <a:pt x="25" y="5"/>
                      <a:pt x="25" y="5"/>
                      <a:pt x="25" y="5"/>
                    </a:cubicBezTo>
                    <a:cubicBezTo>
                      <a:pt x="25" y="2"/>
                      <a:pt x="23" y="0"/>
                      <a:pt x="21" y="0"/>
                    </a:cubicBezTo>
                    <a:cubicBezTo>
                      <a:pt x="19" y="0"/>
                      <a:pt x="17" y="2"/>
                      <a:pt x="17" y="5"/>
                    </a:cubicBezTo>
                    <a:cubicBezTo>
                      <a:pt x="17" y="17"/>
                      <a:pt x="17" y="17"/>
                      <a:pt x="17" y="17"/>
                    </a:cubicBezTo>
                    <a:cubicBezTo>
                      <a:pt x="4" y="17"/>
                      <a:pt x="4" y="17"/>
                      <a:pt x="4" y="17"/>
                    </a:cubicBezTo>
                    <a:cubicBezTo>
                      <a:pt x="2" y="17"/>
                      <a:pt x="0" y="19"/>
                      <a:pt x="0" y="22"/>
                    </a:cubicBezTo>
                    <a:cubicBezTo>
                      <a:pt x="0" y="24"/>
                      <a:pt x="2" y="26"/>
                      <a:pt x="4" y="26"/>
                    </a:cubicBezTo>
                    <a:cubicBezTo>
                      <a:pt x="17" y="26"/>
                      <a:pt x="17" y="26"/>
                      <a:pt x="17" y="26"/>
                    </a:cubicBezTo>
                    <a:cubicBezTo>
                      <a:pt x="17" y="38"/>
                      <a:pt x="17" y="38"/>
                      <a:pt x="17" y="38"/>
                    </a:cubicBezTo>
                    <a:cubicBezTo>
                      <a:pt x="17" y="41"/>
                      <a:pt x="18" y="43"/>
                      <a:pt x="21" y="43"/>
                    </a:cubicBezTo>
                    <a:cubicBezTo>
                      <a:pt x="23" y="43"/>
                      <a:pt x="25" y="41"/>
                      <a:pt x="25" y="39"/>
                    </a:cubicBezTo>
                    <a:cubicBezTo>
                      <a:pt x="25" y="26"/>
                      <a:pt x="25" y="26"/>
                      <a:pt x="25" y="26"/>
                    </a:cubicBezTo>
                    <a:cubicBezTo>
                      <a:pt x="38" y="26"/>
                      <a:pt x="38" y="26"/>
                      <a:pt x="38" y="26"/>
                    </a:cubicBezTo>
                    <a:cubicBezTo>
                      <a:pt x="40" y="26"/>
                      <a:pt x="42" y="24"/>
                      <a:pt x="42" y="22"/>
                    </a:cubicBezTo>
                    <a:cubicBezTo>
                      <a:pt x="42" y="19"/>
                      <a:pt x="40" y="18"/>
                      <a:pt x="38" y="17"/>
                    </a:cubicBezTo>
                    <a:close/>
                    <a:moveTo>
                      <a:pt x="38" y="17"/>
                    </a:moveTo>
                    <a:cubicBezTo>
                      <a:pt x="38" y="17"/>
                      <a:pt x="38" y="17"/>
                      <a:pt x="38" y="17"/>
                    </a:cubicBezTo>
                  </a:path>
                </a:pathLst>
              </a:custGeom>
              <a:grpFill/>
              <a:ln w="9525">
                <a:noFill/>
                <a:round/>
                <a:headEnd/>
                <a:tailEnd/>
              </a:ln>
            </p:spPr>
            <p:txBody>
              <a:bodyPr lIns="91344" tIns="45672" rIns="91344" bIns="45672"/>
              <a:lstStyle/>
              <a:p>
                <a:pPr defTabSz="913564">
                  <a:defRPr/>
                </a:pPr>
                <a:endParaRPr lang="zh-CN" altLang="en-US" sz="1200" kern="0">
                  <a:ea typeface="Microsoft YaHei" panose="020B0503020204020204" pitchFamily="34" charset="-122"/>
                  <a:sym typeface="Arial" panose="020B0604020202020204" pitchFamily="34" charset="0"/>
                </a:endParaRPr>
              </a:p>
            </p:txBody>
          </p:sp>
        </p:grpSp>
        <p:sp>
          <p:nvSpPr>
            <p:cNvPr id="112" name="Freeform 33"/>
            <p:cNvSpPr>
              <a:spLocks noChangeAspect="1" noEditPoints="1"/>
            </p:cNvSpPr>
            <p:nvPr/>
          </p:nvSpPr>
          <p:spPr bwMode="auto">
            <a:xfrm>
              <a:off x="7789086" y="2807779"/>
              <a:ext cx="161255" cy="192138"/>
            </a:xfrm>
            <a:custGeom>
              <a:avLst/>
              <a:gdLst/>
              <a:ahLst/>
              <a:cxnLst>
                <a:cxn ang="0">
                  <a:pos x="148" y="80"/>
                </a:cxn>
                <a:cxn ang="0">
                  <a:pos x="136" y="80"/>
                </a:cxn>
                <a:cxn ang="0">
                  <a:pos x="136" y="48"/>
                </a:cxn>
                <a:cxn ang="0">
                  <a:pos x="120" y="32"/>
                </a:cxn>
                <a:cxn ang="0">
                  <a:pos x="88" y="32"/>
                </a:cxn>
                <a:cxn ang="0">
                  <a:pos x="88" y="20"/>
                </a:cxn>
                <a:cxn ang="0">
                  <a:pos x="68" y="0"/>
                </a:cxn>
                <a:cxn ang="0">
                  <a:pos x="48" y="20"/>
                </a:cxn>
                <a:cxn ang="0">
                  <a:pos x="48" y="32"/>
                </a:cxn>
                <a:cxn ang="0">
                  <a:pos x="16" y="32"/>
                </a:cxn>
                <a:cxn ang="0">
                  <a:pos x="0" y="48"/>
                </a:cxn>
                <a:cxn ang="0">
                  <a:pos x="0" y="79"/>
                </a:cxn>
                <a:cxn ang="0">
                  <a:pos x="12" y="79"/>
                </a:cxn>
                <a:cxn ang="0">
                  <a:pos x="34" y="100"/>
                </a:cxn>
                <a:cxn ang="0">
                  <a:pos x="12" y="122"/>
                </a:cxn>
                <a:cxn ang="0">
                  <a:pos x="0" y="122"/>
                </a:cxn>
                <a:cxn ang="0">
                  <a:pos x="0" y="152"/>
                </a:cxn>
                <a:cxn ang="0">
                  <a:pos x="16" y="168"/>
                </a:cxn>
                <a:cxn ang="0">
                  <a:pos x="47" y="168"/>
                </a:cxn>
                <a:cxn ang="0">
                  <a:pos x="47" y="156"/>
                </a:cxn>
                <a:cxn ang="0">
                  <a:pos x="68" y="135"/>
                </a:cxn>
                <a:cxn ang="0">
                  <a:pos x="90" y="156"/>
                </a:cxn>
                <a:cxn ang="0">
                  <a:pos x="90" y="168"/>
                </a:cxn>
                <a:cxn ang="0">
                  <a:pos x="120" y="168"/>
                </a:cxn>
                <a:cxn ang="0">
                  <a:pos x="136" y="152"/>
                </a:cxn>
                <a:cxn ang="0">
                  <a:pos x="136" y="120"/>
                </a:cxn>
                <a:cxn ang="0">
                  <a:pos x="148" y="120"/>
                </a:cxn>
                <a:cxn ang="0">
                  <a:pos x="168" y="100"/>
                </a:cxn>
                <a:cxn ang="0">
                  <a:pos x="148" y="80"/>
                </a:cxn>
                <a:cxn ang="0">
                  <a:pos x="148" y="80"/>
                </a:cxn>
                <a:cxn ang="0">
                  <a:pos x="148" y="80"/>
                </a:cxn>
              </a:cxnLst>
              <a:rect l="0" t="0" r="r" b="b"/>
              <a:pathLst>
                <a:path w="168" h="168">
                  <a:moveTo>
                    <a:pt x="148" y="80"/>
                  </a:moveTo>
                  <a:cubicBezTo>
                    <a:pt x="136" y="80"/>
                    <a:pt x="136" y="80"/>
                    <a:pt x="136" y="80"/>
                  </a:cubicBezTo>
                  <a:cubicBezTo>
                    <a:pt x="136" y="48"/>
                    <a:pt x="136" y="48"/>
                    <a:pt x="136" y="48"/>
                  </a:cubicBezTo>
                  <a:cubicBezTo>
                    <a:pt x="136" y="39"/>
                    <a:pt x="129" y="32"/>
                    <a:pt x="120" y="32"/>
                  </a:cubicBezTo>
                  <a:cubicBezTo>
                    <a:pt x="88" y="32"/>
                    <a:pt x="88" y="32"/>
                    <a:pt x="88" y="32"/>
                  </a:cubicBezTo>
                  <a:cubicBezTo>
                    <a:pt x="88" y="20"/>
                    <a:pt x="88" y="20"/>
                    <a:pt x="88" y="20"/>
                  </a:cubicBezTo>
                  <a:cubicBezTo>
                    <a:pt x="88" y="9"/>
                    <a:pt x="79" y="0"/>
                    <a:pt x="68" y="0"/>
                  </a:cubicBezTo>
                  <a:cubicBezTo>
                    <a:pt x="57" y="0"/>
                    <a:pt x="48" y="9"/>
                    <a:pt x="48" y="20"/>
                  </a:cubicBezTo>
                  <a:cubicBezTo>
                    <a:pt x="48" y="32"/>
                    <a:pt x="48" y="32"/>
                    <a:pt x="48" y="32"/>
                  </a:cubicBezTo>
                  <a:cubicBezTo>
                    <a:pt x="16" y="32"/>
                    <a:pt x="16" y="32"/>
                    <a:pt x="16" y="32"/>
                  </a:cubicBezTo>
                  <a:cubicBezTo>
                    <a:pt x="7" y="32"/>
                    <a:pt x="0" y="39"/>
                    <a:pt x="0" y="48"/>
                  </a:cubicBezTo>
                  <a:cubicBezTo>
                    <a:pt x="0" y="79"/>
                    <a:pt x="0" y="79"/>
                    <a:pt x="0" y="79"/>
                  </a:cubicBezTo>
                  <a:cubicBezTo>
                    <a:pt x="12" y="79"/>
                    <a:pt x="12" y="79"/>
                    <a:pt x="12" y="79"/>
                  </a:cubicBezTo>
                  <a:cubicBezTo>
                    <a:pt x="24" y="79"/>
                    <a:pt x="34" y="88"/>
                    <a:pt x="34" y="100"/>
                  </a:cubicBezTo>
                  <a:cubicBezTo>
                    <a:pt x="34" y="112"/>
                    <a:pt x="24" y="122"/>
                    <a:pt x="12" y="122"/>
                  </a:cubicBezTo>
                  <a:cubicBezTo>
                    <a:pt x="0" y="122"/>
                    <a:pt x="0" y="122"/>
                    <a:pt x="0" y="122"/>
                  </a:cubicBezTo>
                  <a:cubicBezTo>
                    <a:pt x="0" y="152"/>
                    <a:pt x="0" y="152"/>
                    <a:pt x="0" y="152"/>
                  </a:cubicBezTo>
                  <a:cubicBezTo>
                    <a:pt x="0" y="161"/>
                    <a:pt x="7" y="168"/>
                    <a:pt x="16" y="168"/>
                  </a:cubicBezTo>
                  <a:cubicBezTo>
                    <a:pt x="47" y="168"/>
                    <a:pt x="47" y="168"/>
                    <a:pt x="47" y="168"/>
                  </a:cubicBezTo>
                  <a:cubicBezTo>
                    <a:pt x="47" y="156"/>
                    <a:pt x="47" y="156"/>
                    <a:pt x="47" y="156"/>
                  </a:cubicBezTo>
                  <a:cubicBezTo>
                    <a:pt x="47" y="144"/>
                    <a:pt x="56" y="135"/>
                    <a:pt x="68" y="135"/>
                  </a:cubicBezTo>
                  <a:cubicBezTo>
                    <a:pt x="80" y="135"/>
                    <a:pt x="90" y="144"/>
                    <a:pt x="90" y="156"/>
                  </a:cubicBezTo>
                  <a:cubicBezTo>
                    <a:pt x="90" y="168"/>
                    <a:pt x="90" y="168"/>
                    <a:pt x="90" y="168"/>
                  </a:cubicBezTo>
                  <a:cubicBezTo>
                    <a:pt x="120" y="168"/>
                    <a:pt x="120" y="168"/>
                    <a:pt x="120" y="168"/>
                  </a:cubicBezTo>
                  <a:cubicBezTo>
                    <a:pt x="129" y="168"/>
                    <a:pt x="136" y="161"/>
                    <a:pt x="136" y="152"/>
                  </a:cubicBezTo>
                  <a:cubicBezTo>
                    <a:pt x="136" y="120"/>
                    <a:pt x="136" y="120"/>
                    <a:pt x="136" y="120"/>
                  </a:cubicBezTo>
                  <a:cubicBezTo>
                    <a:pt x="148" y="120"/>
                    <a:pt x="148" y="120"/>
                    <a:pt x="148" y="120"/>
                  </a:cubicBezTo>
                  <a:cubicBezTo>
                    <a:pt x="159" y="120"/>
                    <a:pt x="168" y="111"/>
                    <a:pt x="168" y="100"/>
                  </a:cubicBezTo>
                  <a:cubicBezTo>
                    <a:pt x="168" y="89"/>
                    <a:pt x="159" y="80"/>
                    <a:pt x="148" y="80"/>
                  </a:cubicBezTo>
                  <a:close/>
                  <a:moveTo>
                    <a:pt x="148" y="80"/>
                  </a:moveTo>
                  <a:cubicBezTo>
                    <a:pt x="148" y="80"/>
                    <a:pt x="148" y="80"/>
                    <a:pt x="148" y="80"/>
                  </a:cubicBezTo>
                </a:path>
              </a:pathLst>
            </a:custGeom>
            <a:solidFill>
              <a:srgbClr val="9FA0A0"/>
            </a:solidFill>
            <a:ln w="9525">
              <a:noFill/>
              <a:round/>
              <a:headEnd/>
              <a:tailEnd/>
            </a:ln>
          </p:spPr>
          <p:txBody>
            <a:bodyPr lIns="91344" tIns="45672" rIns="91344" bIns="45672"/>
            <a:lstStyle/>
            <a:p>
              <a:pPr defTabSz="913564">
                <a:defRPr/>
              </a:pPr>
              <a:endParaRPr lang="zh-CN" altLang="en-US" sz="1200" kern="0">
                <a:ea typeface="Microsoft YaHei" panose="020B0503020204020204" pitchFamily="34" charset="-122"/>
                <a:sym typeface="Arial" panose="020B0604020202020204" pitchFamily="34" charset="0"/>
              </a:endParaRPr>
            </a:p>
          </p:txBody>
        </p:sp>
        <p:sp>
          <p:nvSpPr>
            <p:cNvPr id="113" name="矩形 137"/>
            <p:cNvSpPr>
              <a:spLocks noChangeArrowheads="1"/>
            </p:cNvSpPr>
            <p:nvPr/>
          </p:nvSpPr>
          <p:spPr bwMode="auto">
            <a:xfrm>
              <a:off x="7986388" y="2812658"/>
              <a:ext cx="198445" cy="18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128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281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281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ctr">
                <a:spcBef>
                  <a:spcPct val="0"/>
                </a:spcBef>
                <a:buFontTx/>
                <a:buNone/>
              </a:pPr>
              <a:r>
                <a:rPr lang="en-US" altLang="zh-CN" sz="700">
                  <a:ea typeface="微软雅黑" panose="020B0503020204020204" pitchFamily="34" charset="-122"/>
                  <a:cs typeface="Arial" panose="020B0604020202020204" pitchFamily="34" charset="0"/>
                  <a:sym typeface="Arial" panose="020B0604020202020204" pitchFamily="34" charset="0"/>
                </a:rPr>
                <a:t>Niche</a:t>
              </a:r>
            </a:p>
            <a:p>
              <a:pPr fontAlgn="ctr">
                <a:spcBef>
                  <a:spcPct val="0"/>
                </a:spcBef>
                <a:buFontTx/>
                <a:buNone/>
              </a:pPr>
              <a:r>
                <a:rPr lang="en-US" altLang="zh-CN" sz="700">
                  <a:ea typeface="微软雅黑" panose="020B0503020204020204" pitchFamily="34" charset="-122"/>
                  <a:cs typeface="Arial" panose="020B0604020202020204" pitchFamily="34" charset="0"/>
                  <a:sym typeface="Arial" panose="020B0604020202020204" pitchFamily="34" charset="0"/>
                </a:rPr>
                <a:t>players</a:t>
              </a:r>
            </a:p>
          </p:txBody>
        </p:sp>
        <p:grpSp>
          <p:nvGrpSpPr>
            <p:cNvPr id="114" name="组合 269"/>
            <p:cNvGrpSpPr>
              <a:grpSpLocks/>
            </p:cNvGrpSpPr>
            <p:nvPr/>
          </p:nvGrpSpPr>
          <p:grpSpPr>
            <a:xfrm>
              <a:off x="8576537" y="2093051"/>
              <a:ext cx="175066" cy="165411"/>
              <a:chOff x="15586473" y="-998526"/>
              <a:chExt cx="1076331" cy="998538"/>
            </a:xfrm>
            <a:solidFill>
              <a:srgbClr val="9FA0A0"/>
            </a:solidFill>
          </p:grpSpPr>
          <p:sp>
            <p:nvSpPr>
              <p:cNvPr id="123" name="Freeform 28"/>
              <p:cNvSpPr>
                <a:spLocks noEditPoints="1"/>
              </p:cNvSpPr>
              <p:nvPr/>
            </p:nvSpPr>
            <p:spPr bwMode="auto">
              <a:xfrm>
                <a:off x="15586473" y="-998526"/>
                <a:ext cx="1076331" cy="998538"/>
              </a:xfrm>
              <a:custGeom>
                <a:avLst/>
                <a:gdLst/>
                <a:ahLst/>
                <a:cxnLst>
                  <a:cxn ang="0">
                    <a:pos x="282" y="15"/>
                  </a:cxn>
                  <a:cxn ang="0">
                    <a:pos x="275" y="14"/>
                  </a:cxn>
                  <a:cxn ang="0">
                    <a:pos x="270" y="18"/>
                  </a:cxn>
                  <a:cxn ang="0">
                    <a:pos x="232" y="83"/>
                  </a:cxn>
                  <a:cxn ang="0">
                    <a:pos x="211" y="64"/>
                  </a:cxn>
                  <a:cxn ang="0">
                    <a:pos x="240" y="14"/>
                  </a:cxn>
                  <a:cxn ang="0">
                    <a:pos x="241" y="8"/>
                  </a:cxn>
                  <a:cxn ang="0">
                    <a:pos x="237" y="2"/>
                  </a:cxn>
                  <a:cxn ang="0">
                    <a:pos x="230" y="2"/>
                  </a:cxn>
                  <a:cxn ang="0">
                    <a:pos x="225" y="6"/>
                  </a:cxn>
                  <a:cxn ang="0">
                    <a:pos x="196" y="55"/>
                  </a:cxn>
                  <a:cxn ang="0">
                    <a:pos x="147" y="43"/>
                  </a:cxn>
                  <a:cxn ang="0">
                    <a:pos x="94" y="57"/>
                  </a:cxn>
                  <a:cxn ang="0">
                    <a:pos x="63" y="5"/>
                  </a:cxn>
                  <a:cxn ang="0">
                    <a:pos x="51" y="2"/>
                  </a:cxn>
                  <a:cxn ang="0">
                    <a:pos x="48" y="14"/>
                  </a:cxn>
                  <a:cxn ang="0">
                    <a:pos x="79" y="66"/>
                  </a:cxn>
                  <a:cxn ang="0">
                    <a:pos x="60" y="85"/>
                  </a:cxn>
                  <a:cxn ang="0">
                    <a:pos x="17" y="17"/>
                  </a:cxn>
                  <a:cxn ang="0">
                    <a:pos x="5" y="15"/>
                  </a:cxn>
                  <a:cxn ang="0">
                    <a:pos x="3" y="27"/>
                  </a:cxn>
                  <a:cxn ang="0">
                    <a:pos x="50" y="101"/>
                  </a:cxn>
                  <a:cxn ang="0">
                    <a:pos x="35" y="155"/>
                  </a:cxn>
                  <a:cxn ang="0">
                    <a:pos x="147" y="266"/>
                  </a:cxn>
                  <a:cxn ang="0">
                    <a:pos x="258" y="155"/>
                  </a:cxn>
                  <a:cxn ang="0">
                    <a:pos x="242" y="98"/>
                  </a:cxn>
                  <a:cxn ang="0">
                    <a:pos x="285" y="26"/>
                  </a:cxn>
                  <a:cxn ang="0">
                    <a:pos x="282" y="15"/>
                  </a:cxn>
                  <a:cxn ang="0">
                    <a:pos x="147" y="249"/>
                  </a:cxn>
                  <a:cxn ang="0">
                    <a:pos x="52" y="155"/>
                  </a:cxn>
                  <a:cxn ang="0">
                    <a:pos x="147" y="60"/>
                  </a:cxn>
                  <a:cxn ang="0">
                    <a:pos x="241" y="155"/>
                  </a:cxn>
                  <a:cxn ang="0">
                    <a:pos x="147" y="249"/>
                  </a:cxn>
                  <a:cxn ang="0">
                    <a:pos x="147" y="249"/>
                  </a:cxn>
                  <a:cxn ang="0">
                    <a:pos x="147" y="249"/>
                  </a:cxn>
                </a:cxnLst>
                <a:rect l="0" t="0" r="r" b="b"/>
                <a:pathLst>
                  <a:path w="287" h="266">
                    <a:moveTo>
                      <a:pt x="282" y="15"/>
                    </a:moveTo>
                    <a:cubicBezTo>
                      <a:pt x="280" y="14"/>
                      <a:pt x="277" y="13"/>
                      <a:pt x="275" y="14"/>
                    </a:cubicBezTo>
                    <a:cubicBezTo>
                      <a:pt x="273" y="14"/>
                      <a:pt x="271" y="16"/>
                      <a:pt x="270" y="18"/>
                    </a:cubicBezTo>
                    <a:cubicBezTo>
                      <a:pt x="232" y="83"/>
                      <a:pt x="232" y="83"/>
                      <a:pt x="232" y="83"/>
                    </a:cubicBezTo>
                    <a:cubicBezTo>
                      <a:pt x="226" y="76"/>
                      <a:pt x="219" y="69"/>
                      <a:pt x="211" y="64"/>
                    </a:cubicBezTo>
                    <a:cubicBezTo>
                      <a:pt x="240" y="14"/>
                      <a:pt x="240" y="14"/>
                      <a:pt x="240" y="14"/>
                    </a:cubicBezTo>
                    <a:cubicBezTo>
                      <a:pt x="241" y="12"/>
                      <a:pt x="241" y="10"/>
                      <a:pt x="241" y="8"/>
                    </a:cubicBezTo>
                    <a:cubicBezTo>
                      <a:pt x="240" y="5"/>
                      <a:pt x="239" y="4"/>
                      <a:pt x="237" y="2"/>
                    </a:cubicBezTo>
                    <a:cubicBezTo>
                      <a:pt x="235" y="1"/>
                      <a:pt x="232" y="1"/>
                      <a:pt x="230" y="2"/>
                    </a:cubicBezTo>
                    <a:cubicBezTo>
                      <a:pt x="228" y="2"/>
                      <a:pt x="226" y="4"/>
                      <a:pt x="225" y="6"/>
                    </a:cubicBezTo>
                    <a:cubicBezTo>
                      <a:pt x="196" y="55"/>
                      <a:pt x="196" y="55"/>
                      <a:pt x="196" y="55"/>
                    </a:cubicBezTo>
                    <a:cubicBezTo>
                      <a:pt x="181" y="47"/>
                      <a:pt x="164" y="43"/>
                      <a:pt x="147" y="43"/>
                    </a:cubicBezTo>
                    <a:cubicBezTo>
                      <a:pt x="128" y="43"/>
                      <a:pt x="110" y="48"/>
                      <a:pt x="94" y="57"/>
                    </a:cubicBezTo>
                    <a:cubicBezTo>
                      <a:pt x="63" y="5"/>
                      <a:pt x="63" y="5"/>
                      <a:pt x="63" y="5"/>
                    </a:cubicBezTo>
                    <a:cubicBezTo>
                      <a:pt x="60" y="1"/>
                      <a:pt x="55" y="0"/>
                      <a:pt x="51" y="2"/>
                    </a:cubicBezTo>
                    <a:cubicBezTo>
                      <a:pt x="47" y="5"/>
                      <a:pt x="46" y="10"/>
                      <a:pt x="48" y="14"/>
                    </a:cubicBezTo>
                    <a:cubicBezTo>
                      <a:pt x="79" y="66"/>
                      <a:pt x="79" y="66"/>
                      <a:pt x="79" y="66"/>
                    </a:cubicBezTo>
                    <a:cubicBezTo>
                      <a:pt x="72" y="72"/>
                      <a:pt x="66" y="78"/>
                      <a:pt x="60" y="85"/>
                    </a:cubicBezTo>
                    <a:cubicBezTo>
                      <a:pt x="17" y="17"/>
                      <a:pt x="17" y="17"/>
                      <a:pt x="17" y="17"/>
                    </a:cubicBezTo>
                    <a:cubicBezTo>
                      <a:pt x="15" y="14"/>
                      <a:pt x="9" y="12"/>
                      <a:pt x="5" y="15"/>
                    </a:cubicBezTo>
                    <a:cubicBezTo>
                      <a:pt x="2" y="17"/>
                      <a:pt x="0" y="23"/>
                      <a:pt x="3" y="27"/>
                    </a:cubicBezTo>
                    <a:cubicBezTo>
                      <a:pt x="50" y="101"/>
                      <a:pt x="50" y="101"/>
                      <a:pt x="50" y="101"/>
                    </a:cubicBezTo>
                    <a:cubicBezTo>
                      <a:pt x="40" y="117"/>
                      <a:pt x="35" y="136"/>
                      <a:pt x="35" y="155"/>
                    </a:cubicBezTo>
                    <a:cubicBezTo>
                      <a:pt x="35" y="216"/>
                      <a:pt x="85" y="266"/>
                      <a:pt x="147" y="266"/>
                    </a:cubicBezTo>
                    <a:cubicBezTo>
                      <a:pt x="208" y="266"/>
                      <a:pt x="258" y="216"/>
                      <a:pt x="258" y="155"/>
                    </a:cubicBezTo>
                    <a:cubicBezTo>
                      <a:pt x="258" y="135"/>
                      <a:pt x="253" y="115"/>
                      <a:pt x="242" y="98"/>
                    </a:cubicBezTo>
                    <a:cubicBezTo>
                      <a:pt x="285" y="26"/>
                      <a:pt x="285" y="26"/>
                      <a:pt x="285" y="26"/>
                    </a:cubicBezTo>
                    <a:cubicBezTo>
                      <a:pt x="287" y="22"/>
                      <a:pt x="286" y="17"/>
                      <a:pt x="282" y="15"/>
                    </a:cubicBezTo>
                    <a:close/>
                    <a:moveTo>
                      <a:pt x="147" y="249"/>
                    </a:moveTo>
                    <a:cubicBezTo>
                      <a:pt x="95" y="249"/>
                      <a:pt x="52" y="207"/>
                      <a:pt x="52" y="155"/>
                    </a:cubicBezTo>
                    <a:cubicBezTo>
                      <a:pt x="52" y="103"/>
                      <a:pt x="95" y="60"/>
                      <a:pt x="147" y="60"/>
                    </a:cubicBezTo>
                    <a:cubicBezTo>
                      <a:pt x="199" y="60"/>
                      <a:pt x="241" y="103"/>
                      <a:pt x="241" y="155"/>
                    </a:cubicBezTo>
                    <a:cubicBezTo>
                      <a:pt x="241" y="207"/>
                      <a:pt x="199" y="249"/>
                      <a:pt x="147" y="249"/>
                    </a:cubicBezTo>
                    <a:close/>
                    <a:moveTo>
                      <a:pt x="147" y="249"/>
                    </a:moveTo>
                    <a:cubicBezTo>
                      <a:pt x="147" y="249"/>
                      <a:pt x="147" y="249"/>
                      <a:pt x="147" y="249"/>
                    </a:cubicBezTo>
                  </a:path>
                </a:pathLst>
              </a:custGeom>
              <a:grpFill/>
              <a:ln w="9525">
                <a:noFill/>
                <a:round/>
                <a:headEnd/>
                <a:tailEnd/>
              </a:ln>
            </p:spPr>
            <p:txBody>
              <a:bodyPr lIns="91344" tIns="45672" rIns="91344" bIns="45672"/>
              <a:lstStyle/>
              <a:p>
                <a:pPr defTabSz="913564">
                  <a:defRPr/>
                </a:pPr>
                <a:endParaRPr lang="zh-CN" altLang="en-US" sz="1200" kern="0">
                  <a:ea typeface="Microsoft YaHei" panose="020B0503020204020204" pitchFamily="34" charset="-122"/>
                  <a:sym typeface="Arial" panose="020B0604020202020204" pitchFamily="34" charset="0"/>
                </a:endParaRPr>
              </a:p>
            </p:txBody>
          </p:sp>
          <p:sp>
            <p:nvSpPr>
              <p:cNvPr id="124" name="Freeform 29"/>
              <p:cNvSpPr>
                <a:spLocks noEditPoints="1"/>
              </p:cNvSpPr>
              <p:nvPr/>
            </p:nvSpPr>
            <p:spPr bwMode="auto">
              <a:xfrm>
                <a:off x="15917959" y="-630238"/>
                <a:ext cx="434975" cy="420686"/>
              </a:xfrm>
              <a:custGeom>
                <a:avLst/>
                <a:gdLst/>
                <a:ahLst/>
                <a:cxnLst>
                  <a:cxn ang="0">
                    <a:pos x="108" y="37"/>
                  </a:cxn>
                  <a:cxn ang="0">
                    <a:pos x="78" y="33"/>
                  </a:cxn>
                  <a:cxn ang="0">
                    <a:pos x="65" y="6"/>
                  </a:cxn>
                  <a:cxn ang="0">
                    <a:pos x="50" y="6"/>
                  </a:cxn>
                  <a:cxn ang="0">
                    <a:pos x="37" y="33"/>
                  </a:cxn>
                  <a:cxn ang="0">
                    <a:pos x="7" y="37"/>
                  </a:cxn>
                  <a:cxn ang="0">
                    <a:pos x="1" y="43"/>
                  </a:cxn>
                  <a:cxn ang="0">
                    <a:pos x="3" y="52"/>
                  </a:cxn>
                  <a:cxn ang="0">
                    <a:pos x="24" y="72"/>
                  </a:cxn>
                  <a:cxn ang="0">
                    <a:pos x="19" y="102"/>
                  </a:cxn>
                  <a:cxn ang="0">
                    <a:pos x="22" y="110"/>
                  </a:cxn>
                  <a:cxn ang="0">
                    <a:pos x="31" y="111"/>
                  </a:cxn>
                  <a:cxn ang="0">
                    <a:pos x="58" y="97"/>
                  </a:cxn>
                  <a:cxn ang="0">
                    <a:pos x="84" y="111"/>
                  </a:cxn>
                  <a:cxn ang="0">
                    <a:pos x="93" y="110"/>
                  </a:cxn>
                  <a:cxn ang="0">
                    <a:pos x="96" y="102"/>
                  </a:cxn>
                  <a:cxn ang="0">
                    <a:pos x="91" y="72"/>
                  </a:cxn>
                  <a:cxn ang="0">
                    <a:pos x="113" y="52"/>
                  </a:cxn>
                  <a:cxn ang="0">
                    <a:pos x="115" y="43"/>
                  </a:cxn>
                  <a:cxn ang="0">
                    <a:pos x="108" y="37"/>
                  </a:cxn>
                  <a:cxn ang="0">
                    <a:pos x="76" y="63"/>
                  </a:cxn>
                  <a:cxn ang="0">
                    <a:pos x="74" y="71"/>
                  </a:cxn>
                  <a:cxn ang="0">
                    <a:pos x="77" y="88"/>
                  </a:cxn>
                  <a:cxn ang="0">
                    <a:pos x="62" y="80"/>
                  </a:cxn>
                  <a:cxn ang="0">
                    <a:pos x="54" y="80"/>
                  </a:cxn>
                  <a:cxn ang="0">
                    <a:pos x="39" y="88"/>
                  </a:cxn>
                  <a:cxn ang="0">
                    <a:pos x="41" y="71"/>
                  </a:cxn>
                  <a:cxn ang="0">
                    <a:pos x="39" y="63"/>
                  </a:cxn>
                  <a:cxn ang="0">
                    <a:pos x="27" y="52"/>
                  </a:cxn>
                  <a:cxn ang="0">
                    <a:pos x="44" y="49"/>
                  </a:cxn>
                  <a:cxn ang="0">
                    <a:pos x="50" y="44"/>
                  </a:cxn>
                  <a:cxn ang="0">
                    <a:pos x="58" y="29"/>
                  </a:cxn>
                  <a:cxn ang="0">
                    <a:pos x="65" y="44"/>
                  </a:cxn>
                  <a:cxn ang="0">
                    <a:pos x="72" y="49"/>
                  </a:cxn>
                  <a:cxn ang="0">
                    <a:pos x="89" y="52"/>
                  </a:cxn>
                  <a:cxn ang="0">
                    <a:pos x="76" y="63"/>
                  </a:cxn>
                  <a:cxn ang="0">
                    <a:pos x="76" y="63"/>
                  </a:cxn>
                  <a:cxn ang="0">
                    <a:pos x="76" y="63"/>
                  </a:cxn>
                </a:cxnLst>
                <a:rect l="0" t="0" r="r" b="b"/>
                <a:pathLst>
                  <a:path w="116" h="112">
                    <a:moveTo>
                      <a:pt x="108" y="37"/>
                    </a:moveTo>
                    <a:cubicBezTo>
                      <a:pt x="78" y="33"/>
                      <a:pt x="78" y="33"/>
                      <a:pt x="78" y="33"/>
                    </a:cubicBezTo>
                    <a:cubicBezTo>
                      <a:pt x="65" y="6"/>
                      <a:pt x="65" y="6"/>
                      <a:pt x="65" y="6"/>
                    </a:cubicBezTo>
                    <a:cubicBezTo>
                      <a:pt x="62" y="0"/>
                      <a:pt x="53" y="0"/>
                      <a:pt x="50" y="6"/>
                    </a:cubicBezTo>
                    <a:cubicBezTo>
                      <a:pt x="37" y="33"/>
                      <a:pt x="37" y="33"/>
                      <a:pt x="37" y="33"/>
                    </a:cubicBezTo>
                    <a:cubicBezTo>
                      <a:pt x="7" y="37"/>
                      <a:pt x="7" y="37"/>
                      <a:pt x="7" y="37"/>
                    </a:cubicBezTo>
                    <a:cubicBezTo>
                      <a:pt x="4" y="38"/>
                      <a:pt x="2" y="40"/>
                      <a:pt x="1" y="43"/>
                    </a:cubicBezTo>
                    <a:cubicBezTo>
                      <a:pt x="0" y="46"/>
                      <a:pt x="0" y="49"/>
                      <a:pt x="3" y="52"/>
                    </a:cubicBezTo>
                    <a:cubicBezTo>
                      <a:pt x="24" y="72"/>
                      <a:pt x="24" y="72"/>
                      <a:pt x="24" y="72"/>
                    </a:cubicBezTo>
                    <a:cubicBezTo>
                      <a:pt x="19" y="102"/>
                      <a:pt x="19" y="102"/>
                      <a:pt x="19" y="102"/>
                    </a:cubicBezTo>
                    <a:cubicBezTo>
                      <a:pt x="18" y="105"/>
                      <a:pt x="20" y="108"/>
                      <a:pt x="22" y="110"/>
                    </a:cubicBezTo>
                    <a:cubicBezTo>
                      <a:pt x="25" y="112"/>
                      <a:pt x="28" y="112"/>
                      <a:pt x="31" y="111"/>
                    </a:cubicBezTo>
                    <a:cubicBezTo>
                      <a:pt x="58" y="97"/>
                      <a:pt x="58" y="97"/>
                      <a:pt x="58" y="97"/>
                    </a:cubicBezTo>
                    <a:cubicBezTo>
                      <a:pt x="84" y="111"/>
                      <a:pt x="84" y="111"/>
                      <a:pt x="84" y="111"/>
                    </a:cubicBezTo>
                    <a:cubicBezTo>
                      <a:pt x="87" y="112"/>
                      <a:pt x="90" y="112"/>
                      <a:pt x="93" y="110"/>
                    </a:cubicBezTo>
                    <a:cubicBezTo>
                      <a:pt x="96" y="108"/>
                      <a:pt x="97" y="105"/>
                      <a:pt x="96" y="102"/>
                    </a:cubicBezTo>
                    <a:cubicBezTo>
                      <a:pt x="91" y="72"/>
                      <a:pt x="91" y="72"/>
                      <a:pt x="91" y="72"/>
                    </a:cubicBezTo>
                    <a:cubicBezTo>
                      <a:pt x="113" y="52"/>
                      <a:pt x="113" y="52"/>
                      <a:pt x="113" y="52"/>
                    </a:cubicBezTo>
                    <a:cubicBezTo>
                      <a:pt x="115" y="49"/>
                      <a:pt x="116" y="46"/>
                      <a:pt x="115" y="43"/>
                    </a:cubicBezTo>
                    <a:cubicBezTo>
                      <a:pt x="114" y="40"/>
                      <a:pt x="111" y="38"/>
                      <a:pt x="108" y="37"/>
                    </a:cubicBezTo>
                    <a:close/>
                    <a:moveTo>
                      <a:pt x="76" y="63"/>
                    </a:moveTo>
                    <a:cubicBezTo>
                      <a:pt x="74" y="65"/>
                      <a:pt x="73" y="68"/>
                      <a:pt x="74" y="71"/>
                    </a:cubicBezTo>
                    <a:cubicBezTo>
                      <a:pt x="77" y="88"/>
                      <a:pt x="77" y="88"/>
                      <a:pt x="77" y="88"/>
                    </a:cubicBezTo>
                    <a:cubicBezTo>
                      <a:pt x="62" y="80"/>
                      <a:pt x="62" y="80"/>
                      <a:pt x="62" y="80"/>
                    </a:cubicBezTo>
                    <a:cubicBezTo>
                      <a:pt x="59" y="79"/>
                      <a:pt x="56" y="79"/>
                      <a:pt x="54" y="80"/>
                    </a:cubicBezTo>
                    <a:cubicBezTo>
                      <a:pt x="39" y="88"/>
                      <a:pt x="39" y="88"/>
                      <a:pt x="39" y="88"/>
                    </a:cubicBezTo>
                    <a:cubicBezTo>
                      <a:pt x="41" y="71"/>
                      <a:pt x="41" y="71"/>
                      <a:pt x="41" y="71"/>
                    </a:cubicBezTo>
                    <a:cubicBezTo>
                      <a:pt x="42" y="68"/>
                      <a:pt x="41" y="65"/>
                      <a:pt x="39" y="63"/>
                    </a:cubicBezTo>
                    <a:cubicBezTo>
                      <a:pt x="27" y="52"/>
                      <a:pt x="27" y="52"/>
                      <a:pt x="27" y="52"/>
                    </a:cubicBezTo>
                    <a:cubicBezTo>
                      <a:pt x="44" y="49"/>
                      <a:pt x="44" y="49"/>
                      <a:pt x="44" y="49"/>
                    </a:cubicBezTo>
                    <a:cubicBezTo>
                      <a:pt x="46" y="49"/>
                      <a:pt x="49" y="47"/>
                      <a:pt x="50" y="44"/>
                    </a:cubicBezTo>
                    <a:cubicBezTo>
                      <a:pt x="58" y="29"/>
                      <a:pt x="58" y="29"/>
                      <a:pt x="58" y="29"/>
                    </a:cubicBezTo>
                    <a:cubicBezTo>
                      <a:pt x="65" y="44"/>
                      <a:pt x="65" y="44"/>
                      <a:pt x="65" y="44"/>
                    </a:cubicBezTo>
                    <a:cubicBezTo>
                      <a:pt x="66" y="47"/>
                      <a:pt x="69" y="49"/>
                      <a:pt x="72" y="49"/>
                    </a:cubicBezTo>
                    <a:cubicBezTo>
                      <a:pt x="89" y="52"/>
                      <a:pt x="89" y="52"/>
                      <a:pt x="89" y="52"/>
                    </a:cubicBezTo>
                    <a:lnTo>
                      <a:pt x="76" y="63"/>
                    </a:lnTo>
                    <a:close/>
                    <a:moveTo>
                      <a:pt x="76" y="63"/>
                    </a:moveTo>
                    <a:cubicBezTo>
                      <a:pt x="76" y="63"/>
                      <a:pt x="76" y="63"/>
                      <a:pt x="76" y="63"/>
                    </a:cubicBezTo>
                  </a:path>
                </a:pathLst>
              </a:custGeom>
              <a:grpFill/>
              <a:ln w="9525">
                <a:noFill/>
                <a:round/>
                <a:headEnd/>
                <a:tailEnd/>
              </a:ln>
            </p:spPr>
            <p:txBody>
              <a:bodyPr lIns="91344" tIns="45672" rIns="91344" bIns="45672"/>
              <a:lstStyle/>
              <a:p>
                <a:pPr defTabSz="913564">
                  <a:defRPr/>
                </a:pPr>
                <a:endParaRPr lang="zh-CN" altLang="en-US" sz="1200" kern="0">
                  <a:ea typeface="Microsoft YaHei" panose="020B0503020204020204" pitchFamily="34" charset="-122"/>
                  <a:sym typeface="Arial" panose="020B0604020202020204" pitchFamily="34" charset="0"/>
                </a:endParaRPr>
              </a:p>
            </p:txBody>
          </p:sp>
        </p:grpSp>
        <p:sp>
          <p:nvSpPr>
            <p:cNvPr id="115" name="矩形 139"/>
            <p:cNvSpPr>
              <a:spLocks noChangeArrowheads="1"/>
            </p:cNvSpPr>
            <p:nvPr/>
          </p:nvSpPr>
          <p:spPr bwMode="auto">
            <a:xfrm>
              <a:off x="8786016" y="2130126"/>
              <a:ext cx="222699" cy="9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128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281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281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ctr">
                <a:spcBef>
                  <a:spcPct val="0"/>
                </a:spcBef>
                <a:buFontTx/>
                <a:buNone/>
              </a:pPr>
              <a:r>
                <a:rPr lang="en-US" altLang="zh-CN" sz="700">
                  <a:ea typeface="微软雅黑" panose="020B0503020204020204" pitchFamily="34" charset="-122"/>
                  <a:cs typeface="Arial" panose="020B0604020202020204" pitchFamily="34" charset="0"/>
                  <a:sym typeface="Arial" panose="020B0604020202020204" pitchFamily="34" charset="0"/>
                </a:rPr>
                <a:t>Leaders</a:t>
              </a:r>
            </a:p>
          </p:txBody>
        </p:sp>
        <p:sp>
          <p:nvSpPr>
            <p:cNvPr id="116" name="Freeform 19"/>
            <p:cNvSpPr>
              <a:spLocks noEditPoints="1"/>
            </p:cNvSpPr>
            <p:nvPr/>
          </p:nvSpPr>
          <p:spPr bwMode="auto">
            <a:xfrm>
              <a:off x="8567830" y="2796663"/>
              <a:ext cx="192720" cy="206430"/>
            </a:xfrm>
            <a:custGeom>
              <a:avLst/>
              <a:gdLst/>
              <a:ahLst/>
              <a:cxnLst>
                <a:cxn ang="0">
                  <a:pos x="515" y="390"/>
                </a:cxn>
                <a:cxn ang="0">
                  <a:pos x="614" y="740"/>
                </a:cxn>
                <a:cxn ang="0">
                  <a:pos x="1420" y="389"/>
                </a:cxn>
                <a:cxn ang="0">
                  <a:pos x="1243" y="88"/>
                </a:cxn>
                <a:cxn ang="0">
                  <a:pos x="1332" y="384"/>
                </a:cxn>
                <a:cxn ang="0">
                  <a:pos x="2274" y="390"/>
                </a:cxn>
                <a:cxn ang="0">
                  <a:pos x="2050" y="739"/>
                </a:cxn>
                <a:cxn ang="0">
                  <a:pos x="88" y="1243"/>
                </a:cxn>
                <a:cxn ang="0">
                  <a:pos x="397" y="1421"/>
                </a:cxn>
                <a:cxn ang="0">
                  <a:pos x="2259" y="1243"/>
                </a:cxn>
                <a:cxn ang="0">
                  <a:pos x="2575" y="1421"/>
                </a:cxn>
                <a:cxn ang="0">
                  <a:pos x="2096" y="1971"/>
                </a:cxn>
                <a:cxn ang="0">
                  <a:pos x="2274" y="2274"/>
                </a:cxn>
                <a:cxn ang="0">
                  <a:pos x="390" y="2148"/>
                </a:cxn>
                <a:cxn ang="0">
                  <a:pos x="678" y="2111"/>
                </a:cxn>
                <a:cxn ang="0">
                  <a:pos x="2145" y="1369"/>
                </a:cxn>
                <a:cxn ang="0">
                  <a:pos x="1624" y="606"/>
                </a:cxn>
                <a:cxn ang="0">
                  <a:pos x="1410" y="559"/>
                </a:cxn>
                <a:cxn ang="0">
                  <a:pos x="1334" y="554"/>
                </a:cxn>
                <a:cxn ang="0">
                  <a:pos x="1253" y="559"/>
                </a:cxn>
                <a:cxn ang="0">
                  <a:pos x="1041" y="605"/>
                </a:cxn>
                <a:cxn ang="0">
                  <a:pos x="519" y="1369"/>
                </a:cxn>
                <a:cxn ang="0">
                  <a:pos x="858" y="2084"/>
                </a:cxn>
                <a:cxn ang="0">
                  <a:pos x="906" y="2346"/>
                </a:cxn>
                <a:cxn ang="0">
                  <a:pos x="1757" y="2346"/>
                </a:cxn>
                <a:cxn ang="0">
                  <a:pos x="1788" y="2107"/>
                </a:cxn>
                <a:cxn ang="0">
                  <a:pos x="2145" y="1369"/>
                </a:cxn>
                <a:cxn ang="0">
                  <a:pos x="1697" y="1999"/>
                </a:cxn>
                <a:cxn ang="0">
                  <a:pos x="1619" y="2346"/>
                </a:cxn>
                <a:cxn ang="0">
                  <a:pos x="1061" y="2388"/>
                </a:cxn>
                <a:cxn ang="0">
                  <a:pos x="1026" y="2119"/>
                </a:cxn>
                <a:cxn ang="0">
                  <a:pos x="735" y="1713"/>
                </a:cxn>
                <a:cxn ang="0">
                  <a:pos x="1139" y="721"/>
                </a:cxn>
                <a:cxn ang="0">
                  <a:pos x="1261" y="696"/>
                </a:cxn>
                <a:cxn ang="0">
                  <a:pos x="1332" y="692"/>
                </a:cxn>
                <a:cxn ang="0">
                  <a:pos x="1396" y="696"/>
                </a:cxn>
                <a:cxn ang="0">
                  <a:pos x="1507" y="716"/>
                </a:cxn>
                <a:cxn ang="0">
                  <a:pos x="2007" y="1369"/>
                </a:cxn>
                <a:cxn ang="0">
                  <a:pos x="1418" y="559"/>
                </a:cxn>
                <a:cxn ang="0">
                  <a:pos x="1246" y="559"/>
                </a:cxn>
                <a:cxn ang="0">
                  <a:pos x="1021" y="2682"/>
                </a:cxn>
                <a:cxn ang="0">
                  <a:pos x="1643" y="2682"/>
                </a:cxn>
                <a:cxn ang="0">
                  <a:pos x="1105" y="2811"/>
                </a:cxn>
                <a:cxn ang="0">
                  <a:pos x="1558" y="2980"/>
                </a:cxn>
                <a:cxn ang="0">
                  <a:pos x="1371" y="3027"/>
                </a:cxn>
                <a:cxn ang="0">
                  <a:pos x="1276" y="3119"/>
                </a:cxn>
                <a:cxn ang="0">
                  <a:pos x="1525" y="3027"/>
                </a:cxn>
                <a:cxn ang="0">
                  <a:pos x="1371" y="3027"/>
                </a:cxn>
              </a:cxnLst>
              <a:rect l="0" t="0" r="r" b="b"/>
              <a:pathLst>
                <a:path w="2664" h="3119">
                  <a:moveTo>
                    <a:pt x="614" y="740"/>
                  </a:moveTo>
                  <a:cubicBezTo>
                    <a:pt x="651" y="693"/>
                    <a:pt x="691" y="649"/>
                    <a:pt x="736" y="611"/>
                  </a:cubicBezTo>
                  <a:cubicBezTo>
                    <a:pt x="515" y="390"/>
                    <a:pt x="515" y="390"/>
                    <a:pt x="515" y="390"/>
                  </a:cubicBezTo>
                  <a:cubicBezTo>
                    <a:pt x="481" y="355"/>
                    <a:pt x="424" y="355"/>
                    <a:pt x="390" y="390"/>
                  </a:cubicBezTo>
                  <a:cubicBezTo>
                    <a:pt x="355" y="425"/>
                    <a:pt x="355" y="481"/>
                    <a:pt x="390" y="515"/>
                  </a:cubicBezTo>
                  <a:lnTo>
                    <a:pt x="614" y="740"/>
                  </a:lnTo>
                  <a:close/>
                  <a:moveTo>
                    <a:pt x="1332" y="384"/>
                  </a:moveTo>
                  <a:cubicBezTo>
                    <a:pt x="1334" y="384"/>
                    <a:pt x="1334" y="384"/>
                    <a:pt x="1334" y="384"/>
                  </a:cubicBezTo>
                  <a:cubicBezTo>
                    <a:pt x="1363" y="384"/>
                    <a:pt x="1392" y="386"/>
                    <a:pt x="1420" y="389"/>
                  </a:cubicBezTo>
                  <a:cubicBezTo>
                    <a:pt x="1420" y="88"/>
                    <a:pt x="1420" y="88"/>
                    <a:pt x="1420" y="88"/>
                  </a:cubicBezTo>
                  <a:cubicBezTo>
                    <a:pt x="1420" y="39"/>
                    <a:pt x="1381" y="0"/>
                    <a:pt x="1332" y="0"/>
                  </a:cubicBezTo>
                  <a:cubicBezTo>
                    <a:pt x="1283" y="0"/>
                    <a:pt x="1243" y="39"/>
                    <a:pt x="1243" y="88"/>
                  </a:cubicBezTo>
                  <a:cubicBezTo>
                    <a:pt x="1243" y="389"/>
                    <a:pt x="1243" y="389"/>
                    <a:pt x="1243" y="389"/>
                  </a:cubicBezTo>
                  <a:cubicBezTo>
                    <a:pt x="1271" y="386"/>
                    <a:pt x="1300" y="384"/>
                    <a:pt x="1329" y="384"/>
                  </a:cubicBezTo>
                  <a:lnTo>
                    <a:pt x="1332" y="384"/>
                  </a:lnTo>
                  <a:close/>
                  <a:moveTo>
                    <a:pt x="2050" y="739"/>
                  </a:moveTo>
                  <a:cubicBezTo>
                    <a:pt x="2274" y="515"/>
                    <a:pt x="2274" y="515"/>
                    <a:pt x="2274" y="515"/>
                  </a:cubicBezTo>
                  <a:cubicBezTo>
                    <a:pt x="2308" y="481"/>
                    <a:pt x="2308" y="425"/>
                    <a:pt x="2274" y="390"/>
                  </a:cubicBezTo>
                  <a:cubicBezTo>
                    <a:pt x="2239" y="355"/>
                    <a:pt x="2183" y="355"/>
                    <a:pt x="2148" y="390"/>
                  </a:cubicBezTo>
                  <a:cubicBezTo>
                    <a:pt x="1927" y="611"/>
                    <a:pt x="1927" y="611"/>
                    <a:pt x="1927" y="611"/>
                  </a:cubicBezTo>
                  <a:cubicBezTo>
                    <a:pt x="1972" y="649"/>
                    <a:pt x="2013" y="693"/>
                    <a:pt x="2050" y="739"/>
                  </a:cubicBezTo>
                  <a:close/>
                  <a:moveTo>
                    <a:pt x="396" y="1369"/>
                  </a:moveTo>
                  <a:cubicBezTo>
                    <a:pt x="396" y="1326"/>
                    <a:pt x="399" y="1284"/>
                    <a:pt x="404" y="1243"/>
                  </a:cubicBezTo>
                  <a:cubicBezTo>
                    <a:pt x="88" y="1243"/>
                    <a:pt x="88" y="1243"/>
                    <a:pt x="88" y="1243"/>
                  </a:cubicBezTo>
                  <a:cubicBezTo>
                    <a:pt x="39" y="1243"/>
                    <a:pt x="0" y="1283"/>
                    <a:pt x="0" y="1332"/>
                  </a:cubicBezTo>
                  <a:cubicBezTo>
                    <a:pt x="0" y="1381"/>
                    <a:pt x="39" y="1421"/>
                    <a:pt x="88" y="1421"/>
                  </a:cubicBezTo>
                  <a:cubicBezTo>
                    <a:pt x="397" y="1421"/>
                    <a:pt x="397" y="1421"/>
                    <a:pt x="397" y="1421"/>
                  </a:cubicBezTo>
                  <a:cubicBezTo>
                    <a:pt x="396" y="1404"/>
                    <a:pt x="396" y="1387"/>
                    <a:pt x="396" y="1369"/>
                  </a:cubicBezTo>
                  <a:close/>
                  <a:moveTo>
                    <a:pt x="2575" y="1243"/>
                  </a:moveTo>
                  <a:cubicBezTo>
                    <a:pt x="2259" y="1243"/>
                    <a:pt x="2259" y="1243"/>
                    <a:pt x="2259" y="1243"/>
                  </a:cubicBezTo>
                  <a:cubicBezTo>
                    <a:pt x="2264" y="1284"/>
                    <a:pt x="2268" y="1326"/>
                    <a:pt x="2268" y="1369"/>
                  </a:cubicBezTo>
                  <a:cubicBezTo>
                    <a:pt x="2268" y="1387"/>
                    <a:pt x="2267" y="1404"/>
                    <a:pt x="2267" y="1421"/>
                  </a:cubicBezTo>
                  <a:cubicBezTo>
                    <a:pt x="2575" y="1421"/>
                    <a:pt x="2575" y="1421"/>
                    <a:pt x="2575" y="1421"/>
                  </a:cubicBezTo>
                  <a:cubicBezTo>
                    <a:pt x="2624" y="1421"/>
                    <a:pt x="2664" y="1381"/>
                    <a:pt x="2664" y="1332"/>
                  </a:cubicBezTo>
                  <a:cubicBezTo>
                    <a:pt x="2664" y="1283"/>
                    <a:pt x="2624" y="1243"/>
                    <a:pt x="2575" y="1243"/>
                  </a:cubicBezTo>
                  <a:close/>
                  <a:moveTo>
                    <a:pt x="2096" y="1971"/>
                  </a:moveTo>
                  <a:cubicBezTo>
                    <a:pt x="2060" y="2024"/>
                    <a:pt x="2022" y="2070"/>
                    <a:pt x="1985" y="2111"/>
                  </a:cubicBezTo>
                  <a:cubicBezTo>
                    <a:pt x="2148" y="2274"/>
                    <a:pt x="2148" y="2274"/>
                    <a:pt x="2148" y="2274"/>
                  </a:cubicBezTo>
                  <a:cubicBezTo>
                    <a:pt x="2183" y="2308"/>
                    <a:pt x="2239" y="2308"/>
                    <a:pt x="2274" y="2274"/>
                  </a:cubicBezTo>
                  <a:cubicBezTo>
                    <a:pt x="2308" y="2239"/>
                    <a:pt x="2308" y="2183"/>
                    <a:pt x="2274" y="2148"/>
                  </a:cubicBezTo>
                  <a:lnTo>
                    <a:pt x="2096" y="1971"/>
                  </a:lnTo>
                  <a:close/>
                  <a:moveTo>
                    <a:pt x="390" y="2148"/>
                  </a:moveTo>
                  <a:cubicBezTo>
                    <a:pt x="355" y="2183"/>
                    <a:pt x="355" y="2239"/>
                    <a:pt x="390" y="2274"/>
                  </a:cubicBezTo>
                  <a:cubicBezTo>
                    <a:pt x="424" y="2308"/>
                    <a:pt x="481" y="2308"/>
                    <a:pt x="515" y="2274"/>
                  </a:cubicBezTo>
                  <a:cubicBezTo>
                    <a:pt x="678" y="2111"/>
                    <a:pt x="678" y="2111"/>
                    <a:pt x="678" y="2111"/>
                  </a:cubicBezTo>
                  <a:cubicBezTo>
                    <a:pt x="641" y="2070"/>
                    <a:pt x="603" y="2024"/>
                    <a:pt x="567" y="1971"/>
                  </a:cubicBezTo>
                  <a:cubicBezTo>
                    <a:pt x="390" y="2148"/>
                    <a:pt x="390" y="2148"/>
                    <a:pt x="390" y="2148"/>
                  </a:cubicBezTo>
                  <a:close/>
                  <a:moveTo>
                    <a:pt x="2145" y="1369"/>
                  </a:moveTo>
                  <a:cubicBezTo>
                    <a:pt x="2145" y="1185"/>
                    <a:pt x="2083" y="1015"/>
                    <a:pt x="1980" y="878"/>
                  </a:cubicBezTo>
                  <a:cubicBezTo>
                    <a:pt x="1889" y="759"/>
                    <a:pt x="1766" y="665"/>
                    <a:pt x="1624" y="609"/>
                  </a:cubicBezTo>
                  <a:cubicBezTo>
                    <a:pt x="1624" y="606"/>
                    <a:pt x="1624" y="606"/>
                    <a:pt x="1624" y="606"/>
                  </a:cubicBezTo>
                  <a:cubicBezTo>
                    <a:pt x="1563" y="588"/>
                    <a:pt x="1563" y="588"/>
                    <a:pt x="1563" y="588"/>
                  </a:cubicBezTo>
                  <a:cubicBezTo>
                    <a:pt x="1516" y="574"/>
                    <a:pt x="1467" y="564"/>
                    <a:pt x="1417" y="559"/>
                  </a:cubicBezTo>
                  <a:cubicBezTo>
                    <a:pt x="1410" y="559"/>
                    <a:pt x="1410" y="559"/>
                    <a:pt x="1410" y="559"/>
                  </a:cubicBezTo>
                  <a:cubicBezTo>
                    <a:pt x="1410" y="559"/>
                    <a:pt x="1410" y="559"/>
                    <a:pt x="1410" y="559"/>
                  </a:cubicBezTo>
                  <a:cubicBezTo>
                    <a:pt x="1410" y="558"/>
                    <a:pt x="1410" y="558"/>
                    <a:pt x="1410" y="558"/>
                  </a:cubicBezTo>
                  <a:cubicBezTo>
                    <a:pt x="1385" y="556"/>
                    <a:pt x="1360" y="554"/>
                    <a:pt x="1334" y="554"/>
                  </a:cubicBezTo>
                  <a:cubicBezTo>
                    <a:pt x="1330" y="554"/>
                    <a:pt x="1330" y="554"/>
                    <a:pt x="1330" y="554"/>
                  </a:cubicBezTo>
                  <a:cubicBezTo>
                    <a:pt x="1303" y="554"/>
                    <a:pt x="1278" y="556"/>
                    <a:pt x="1253" y="558"/>
                  </a:cubicBezTo>
                  <a:cubicBezTo>
                    <a:pt x="1253" y="559"/>
                    <a:pt x="1253" y="559"/>
                    <a:pt x="1253" y="559"/>
                  </a:cubicBezTo>
                  <a:cubicBezTo>
                    <a:pt x="1246" y="559"/>
                    <a:pt x="1246" y="559"/>
                    <a:pt x="1246" y="559"/>
                  </a:cubicBezTo>
                  <a:cubicBezTo>
                    <a:pt x="1196" y="564"/>
                    <a:pt x="1147" y="574"/>
                    <a:pt x="1100" y="588"/>
                  </a:cubicBezTo>
                  <a:cubicBezTo>
                    <a:pt x="1041" y="605"/>
                    <a:pt x="1041" y="605"/>
                    <a:pt x="1041" y="605"/>
                  </a:cubicBezTo>
                  <a:cubicBezTo>
                    <a:pt x="1042" y="609"/>
                    <a:pt x="1042" y="609"/>
                    <a:pt x="1042" y="609"/>
                  </a:cubicBezTo>
                  <a:cubicBezTo>
                    <a:pt x="898" y="664"/>
                    <a:pt x="774" y="758"/>
                    <a:pt x="683" y="878"/>
                  </a:cubicBezTo>
                  <a:cubicBezTo>
                    <a:pt x="580" y="1015"/>
                    <a:pt x="519" y="1185"/>
                    <a:pt x="519" y="1369"/>
                  </a:cubicBezTo>
                  <a:cubicBezTo>
                    <a:pt x="519" y="1501"/>
                    <a:pt x="542" y="1610"/>
                    <a:pt x="577" y="1700"/>
                  </a:cubicBezTo>
                  <a:cubicBezTo>
                    <a:pt x="630" y="1835"/>
                    <a:pt x="712" y="1926"/>
                    <a:pt x="777" y="1995"/>
                  </a:cubicBezTo>
                  <a:cubicBezTo>
                    <a:pt x="810" y="2029"/>
                    <a:pt x="839" y="2058"/>
                    <a:pt x="858" y="2084"/>
                  </a:cubicBezTo>
                  <a:cubicBezTo>
                    <a:pt x="878" y="2109"/>
                    <a:pt x="888" y="2128"/>
                    <a:pt x="891" y="2144"/>
                  </a:cubicBezTo>
                  <a:cubicBezTo>
                    <a:pt x="905" y="2219"/>
                    <a:pt x="906" y="2314"/>
                    <a:pt x="906" y="2339"/>
                  </a:cubicBezTo>
                  <a:cubicBezTo>
                    <a:pt x="906" y="2346"/>
                    <a:pt x="906" y="2346"/>
                    <a:pt x="906" y="2346"/>
                  </a:cubicBezTo>
                  <a:cubicBezTo>
                    <a:pt x="906" y="2455"/>
                    <a:pt x="995" y="2543"/>
                    <a:pt x="1104" y="2543"/>
                  </a:cubicBezTo>
                  <a:cubicBezTo>
                    <a:pt x="1560" y="2543"/>
                    <a:pt x="1560" y="2543"/>
                    <a:pt x="1560" y="2543"/>
                  </a:cubicBezTo>
                  <a:cubicBezTo>
                    <a:pt x="1669" y="2543"/>
                    <a:pt x="1757" y="2455"/>
                    <a:pt x="1757" y="2346"/>
                  </a:cubicBezTo>
                  <a:cubicBezTo>
                    <a:pt x="1757" y="2339"/>
                    <a:pt x="1757" y="2339"/>
                    <a:pt x="1757" y="2339"/>
                  </a:cubicBezTo>
                  <a:cubicBezTo>
                    <a:pt x="1757" y="2315"/>
                    <a:pt x="1758" y="2220"/>
                    <a:pt x="1773" y="2144"/>
                  </a:cubicBezTo>
                  <a:cubicBezTo>
                    <a:pt x="1775" y="2134"/>
                    <a:pt x="1779" y="2122"/>
                    <a:pt x="1788" y="2107"/>
                  </a:cubicBezTo>
                  <a:cubicBezTo>
                    <a:pt x="1804" y="2081"/>
                    <a:pt x="1834" y="2050"/>
                    <a:pt x="1870" y="2011"/>
                  </a:cubicBezTo>
                  <a:cubicBezTo>
                    <a:pt x="1925" y="1954"/>
                    <a:pt x="1994" y="1882"/>
                    <a:pt x="2050" y="1779"/>
                  </a:cubicBezTo>
                  <a:cubicBezTo>
                    <a:pt x="2105" y="1676"/>
                    <a:pt x="2145" y="1543"/>
                    <a:pt x="2145" y="1369"/>
                  </a:cubicBezTo>
                  <a:close/>
                  <a:moveTo>
                    <a:pt x="1958" y="1649"/>
                  </a:moveTo>
                  <a:cubicBezTo>
                    <a:pt x="1915" y="1759"/>
                    <a:pt x="1849" y="1833"/>
                    <a:pt x="1786" y="1900"/>
                  </a:cubicBezTo>
                  <a:cubicBezTo>
                    <a:pt x="1755" y="1933"/>
                    <a:pt x="1724" y="1964"/>
                    <a:pt x="1697" y="1999"/>
                  </a:cubicBezTo>
                  <a:cubicBezTo>
                    <a:pt x="1670" y="2032"/>
                    <a:pt x="1646" y="2071"/>
                    <a:pt x="1637" y="2119"/>
                  </a:cubicBezTo>
                  <a:cubicBezTo>
                    <a:pt x="1620" y="2211"/>
                    <a:pt x="1619" y="2310"/>
                    <a:pt x="1619" y="2339"/>
                  </a:cubicBezTo>
                  <a:cubicBezTo>
                    <a:pt x="1619" y="2346"/>
                    <a:pt x="1619" y="2346"/>
                    <a:pt x="1619" y="2346"/>
                  </a:cubicBezTo>
                  <a:cubicBezTo>
                    <a:pt x="1619" y="2379"/>
                    <a:pt x="1593" y="2405"/>
                    <a:pt x="1560" y="2405"/>
                  </a:cubicBezTo>
                  <a:cubicBezTo>
                    <a:pt x="1104" y="2405"/>
                    <a:pt x="1104" y="2405"/>
                    <a:pt x="1104" y="2405"/>
                  </a:cubicBezTo>
                  <a:cubicBezTo>
                    <a:pt x="1087" y="2405"/>
                    <a:pt x="1072" y="2399"/>
                    <a:pt x="1061" y="2388"/>
                  </a:cubicBezTo>
                  <a:cubicBezTo>
                    <a:pt x="1051" y="2377"/>
                    <a:pt x="1044" y="2362"/>
                    <a:pt x="1044" y="2346"/>
                  </a:cubicBezTo>
                  <a:cubicBezTo>
                    <a:pt x="1044" y="2339"/>
                    <a:pt x="1044" y="2339"/>
                    <a:pt x="1044" y="2339"/>
                  </a:cubicBezTo>
                  <a:cubicBezTo>
                    <a:pt x="1044" y="2310"/>
                    <a:pt x="1043" y="2211"/>
                    <a:pt x="1026" y="2119"/>
                  </a:cubicBezTo>
                  <a:cubicBezTo>
                    <a:pt x="1020" y="2087"/>
                    <a:pt x="1007" y="2059"/>
                    <a:pt x="992" y="2034"/>
                  </a:cubicBezTo>
                  <a:cubicBezTo>
                    <a:pt x="964" y="1991"/>
                    <a:pt x="929" y="1955"/>
                    <a:pt x="893" y="1916"/>
                  </a:cubicBezTo>
                  <a:cubicBezTo>
                    <a:pt x="838" y="1859"/>
                    <a:pt x="780" y="1798"/>
                    <a:pt x="735" y="1713"/>
                  </a:cubicBezTo>
                  <a:cubicBezTo>
                    <a:pt x="690" y="1629"/>
                    <a:pt x="657" y="1522"/>
                    <a:pt x="656" y="1369"/>
                  </a:cubicBezTo>
                  <a:cubicBezTo>
                    <a:pt x="657" y="1216"/>
                    <a:pt x="707" y="1075"/>
                    <a:pt x="793" y="962"/>
                  </a:cubicBezTo>
                  <a:cubicBezTo>
                    <a:pt x="879" y="848"/>
                    <a:pt x="1000" y="762"/>
                    <a:pt x="1139" y="721"/>
                  </a:cubicBezTo>
                  <a:cubicBezTo>
                    <a:pt x="1157" y="716"/>
                    <a:pt x="1157" y="716"/>
                    <a:pt x="1157" y="716"/>
                  </a:cubicBezTo>
                  <a:cubicBezTo>
                    <a:pt x="1190" y="707"/>
                    <a:pt x="1225" y="700"/>
                    <a:pt x="1260" y="696"/>
                  </a:cubicBezTo>
                  <a:cubicBezTo>
                    <a:pt x="1261" y="696"/>
                    <a:pt x="1261" y="696"/>
                    <a:pt x="1261" y="696"/>
                  </a:cubicBezTo>
                  <a:cubicBezTo>
                    <a:pt x="1267" y="696"/>
                    <a:pt x="1267" y="696"/>
                    <a:pt x="1267" y="696"/>
                  </a:cubicBezTo>
                  <a:cubicBezTo>
                    <a:pt x="1288" y="694"/>
                    <a:pt x="1308" y="692"/>
                    <a:pt x="1328" y="692"/>
                  </a:cubicBezTo>
                  <a:cubicBezTo>
                    <a:pt x="1332" y="692"/>
                    <a:pt x="1332" y="692"/>
                    <a:pt x="1332" y="692"/>
                  </a:cubicBezTo>
                  <a:cubicBezTo>
                    <a:pt x="1335" y="692"/>
                    <a:pt x="1335" y="692"/>
                    <a:pt x="1335" y="692"/>
                  </a:cubicBezTo>
                  <a:cubicBezTo>
                    <a:pt x="1355" y="692"/>
                    <a:pt x="1376" y="694"/>
                    <a:pt x="1396" y="696"/>
                  </a:cubicBezTo>
                  <a:cubicBezTo>
                    <a:pt x="1396" y="696"/>
                    <a:pt x="1396" y="696"/>
                    <a:pt x="1396" y="696"/>
                  </a:cubicBezTo>
                  <a:cubicBezTo>
                    <a:pt x="1403" y="696"/>
                    <a:pt x="1403" y="696"/>
                    <a:pt x="1403" y="696"/>
                  </a:cubicBezTo>
                  <a:cubicBezTo>
                    <a:pt x="1403" y="696"/>
                    <a:pt x="1403" y="696"/>
                    <a:pt x="1403" y="696"/>
                  </a:cubicBezTo>
                  <a:cubicBezTo>
                    <a:pt x="1439" y="700"/>
                    <a:pt x="1473" y="707"/>
                    <a:pt x="1507" y="716"/>
                  </a:cubicBezTo>
                  <a:cubicBezTo>
                    <a:pt x="1524" y="721"/>
                    <a:pt x="1524" y="721"/>
                    <a:pt x="1524" y="721"/>
                  </a:cubicBezTo>
                  <a:cubicBezTo>
                    <a:pt x="1664" y="763"/>
                    <a:pt x="1784" y="848"/>
                    <a:pt x="1870" y="962"/>
                  </a:cubicBezTo>
                  <a:cubicBezTo>
                    <a:pt x="1956" y="1075"/>
                    <a:pt x="2007" y="1216"/>
                    <a:pt x="2007" y="1369"/>
                  </a:cubicBezTo>
                  <a:cubicBezTo>
                    <a:pt x="2007" y="1486"/>
                    <a:pt x="1987" y="1576"/>
                    <a:pt x="1958" y="1649"/>
                  </a:cubicBezTo>
                  <a:close/>
                  <a:moveTo>
                    <a:pt x="1417" y="559"/>
                  </a:moveTo>
                  <a:cubicBezTo>
                    <a:pt x="1418" y="559"/>
                    <a:pt x="1418" y="559"/>
                    <a:pt x="1418" y="559"/>
                  </a:cubicBezTo>
                  <a:lnTo>
                    <a:pt x="1417" y="559"/>
                  </a:lnTo>
                  <a:close/>
                  <a:moveTo>
                    <a:pt x="1246" y="559"/>
                  </a:moveTo>
                  <a:cubicBezTo>
                    <a:pt x="1246" y="559"/>
                    <a:pt x="1246" y="559"/>
                    <a:pt x="1246" y="559"/>
                  </a:cubicBezTo>
                  <a:close/>
                  <a:moveTo>
                    <a:pt x="1558" y="2597"/>
                  </a:moveTo>
                  <a:cubicBezTo>
                    <a:pt x="1105" y="2597"/>
                    <a:pt x="1105" y="2597"/>
                    <a:pt x="1105" y="2597"/>
                  </a:cubicBezTo>
                  <a:cubicBezTo>
                    <a:pt x="1059" y="2597"/>
                    <a:pt x="1021" y="2635"/>
                    <a:pt x="1021" y="2682"/>
                  </a:cubicBezTo>
                  <a:cubicBezTo>
                    <a:pt x="1021" y="2728"/>
                    <a:pt x="1059" y="2766"/>
                    <a:pt x="1105" y="2766"/>
                  </a:cubicBezTo>
                  <a:cubicBezTo>
                    <a:pt x="1558" y="2766"/>
                    <a:pt x="1558" y="2766"/>
                    <a:pt x="1558" y="2766"/>
                  </a:cubicBezTo>
                  <a:cubicBezTo>
                    <a:pt x="1605" y="2766"/>
                    <a:pt x="1643" y="2728"/>
                    <a:pt x="1643" y="2682"/>
                  </a:cubicBezTo>
                  <a:cubicBezTo>
                    <a:pt x="1643" y="2635"/>
                    <a:pt x="1605" y="2597"/>
                    <a:pt x="1558" y="2597"/>
                  </a:cubicBezTo>
                  <a:close/>
                  <a:moveTo>
                    <a:pt x="1558" y="2811"/>
                  </a:moveTo>
                  <a:cubicBezTo>
                    <a:pt x="1105" y="2811"/>
                    <a:pt x="1105" y="2811"/>
                    <a:pt x="1105" y="2811"/>
                  </a:cubicBezTo>
                  <a:cubicBezTo>
                    <a:pt x="1059" y="2811"/>
                    <a:pt x="1021" y="2849"/>
                    <a:pt x="1021" y="2896"/>
                  </a:cubicBezTo>
                  <a:cubicBezTo>
                    <a:pt x="1021" y="2942"/>
                    <a:pt x="1059" y="2980"/>
                    <a:pt x="1105" y="2980"/>
                  </a:cubicBezTo>
                  <a:cubicBezTo>
                    <a:pt x="1558" y="2980"/>
                    <a:pt x="1558" y="2980"/>
                    <a:pt x="1558" y="2980"/>
                  </a:cubicBezTo>
                  <a:cubicBezTo>
                    <a:pt x="1605" y="2980"/>
                    <a:pt x="1643" y="2943"/>
                    <a:pt x="1643" y="2896"/>
                  </a:cubicBezTo>
                  <a:cubicBezTo>
                    <a:pt x="1643" y="2849"/>
                    <a:pt x="1605" y="2811"/>
                    <a:pt x="1558" y="2811"/>
                  </a:cubicBezTo>
                  <a:close/>
                  <a:moveTo>
                    <a:pt x="1371" y="3027"/>
                  </a:moveTo>
                  <a:cubicBezTo>
                    <a:pt x="1138" y="3027"/>
                    <a:pt x="1138" y="3027"/>
                    <a:pt x="1138" y="3027"/>
                  </a:cubicBezTo>
                  <a:cubicBezTo>
                    <a:pt x="1138" y="3029"/>
                    <a:pt x="1138" y="3032"/>
                    <a:pt x="1138" y="3034"/>
                  </a:cubicBezTo>
                  <a:cubicBezTo>
                    <a:pt x="1138" y="3081"/>
                    <a:pt x="1210" y="3119"/>
                    <a:pt x="1276" y="3119"/>
                  </a:cubicBezTo>
                  <a:cubicBezTo>
                    <a:pt x="1387" y="3119"/>
                    <a:pt x="1387" y="3119"/>
                    <a:pt x="1387" y="3119"/>
                  </a:cubicBezTo>
                  <a:cubicBezTo>
                    <a:pt x="1454" y="3119"/>
                    <a:pt x="1525" y="3081"/>
                    <a:pt x="1525" y="3034"/>
                  </a:cubicBezTo>
                  <a:cubicBezTo>
                    <a:pt x="1525" y="3032"/>
                    <a:pt x="1525" y="3029"/>
                    <a:pt x="1525" y="3027"/>
                  </a:cubicBezTo>
                  <a:lnTo>
                    <a:pt x="1371" y="3027"/>
                  </a:lnTo>
                  <a:close/>
                  <a:moveTo>
                    <a:pt x="1371" y="3027"/>
                  </a:moveTo>
                  <a:cubicBezTo>
                    <a:pt x="1371" y="3027"/>
                    <a:pt x="1371" y="3027"/>
                    <a:pt x="1371" y="3027"/>
                  </a:cubicBezTo>
                </a:path>
              </a:pathLst>
            </a:custGeom>
            <a:solidFill>
              <a:srgbClr val="9FA0A0"/>
            </a:solidFill>
            <a:ln w="9525">
              <a:noFill/>
              <a:round/>
              <a:headEnd/>
              <a:tailEnd/>
            </a:ln>
          </p:spPr>
          <p:txBody>
            <a:bodyPr lIns="91344" tIns="45672" rIns="91344" bIns="45672"/>
            <a:lstStyle/>
            <a:p>
              <a:pPr defTabSz="913564">
                <a:defRPr/>
              </a:pPr>
              <a:endParaRPr lang="zh-CN" altLang="en-US" sz="1200" kern="0">
                <a:ea typeface="Microsoft YaHei" panose="020B0503020204020204" pitchFamily="34" charset="-122"/>
                <a:sym typeface="Arial" panose="020B0604020202020204" pitchFamily="34" charset="0"/>
              </a:endParaRPr>
            </a:p>
          </p:txBody>
        </p:sp>
        <p:sp>
          <p:nvSpPr>
            <p:cNvPr id="118" name="矩形 141"/>
            <p:cNvSpPr>
              <a:spLocks noChangeArrowheads="1"/>
            </p:cNvSpPr>
            <p:nvPr/>
          </p:nvSpPr>
          <p:spPr bwMode="auto">
            <a:xfrm>
              <a:off x="8786016" y="2862902"/>
              <a:ext cx="299872" cy="9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128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281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281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ctr">
                <a:spcBef>
                  <a:spcPct val="0"/>
                </a:spcBef>
                <a:buFontTx/>
                <a:buNone/>
              </a:pPr>
              <a:r>
                <a:rPr lang="en-US" altLang="zh-CN" sz="700">
                  <a:ea typeface="微软雅黑" panose="020B0503020204020204" pitchFamily="34" charset="-122"/>
                  <a:cs typeface="Arial" panose="020B0604020202020204" pitchFamily="34" charset="0"/>
                  <a:sym typeface="Arial" panose="020B0604020202020204" pitchFamily="34" charset="0"/>
                </a:rPr>
                <a:t>Visionaries</a:t>
              </a:r>
            </a:p>
          </p:txBody>
        </p:sp>
        <p:sp>
          <p:nvSpPr>
            <p:cNvPr id="119" name="矩形 142"/>
            <p:cNvSpPr>
              <a:spLocks noChangeArrowheads="1"/>
            </p:cNvSpPr>
            <p:nvPr/>
          </p:nvSpPr>
          <p:spPr bwMode="auto">
            <a:xfrm>
              <a:off x="7694756" y="3207902"/>
              <a:ext cx="558953" cy="7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128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912813">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912813">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912813">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ctr">
                <a:spcBef>
                  <a:spcPct val="0"/>
                </a:spcBef>
                <a:buFontTx/>
                <a:buNone/>
              </a:pPr>
              <a:r>
                <a:rPr lang="en-US" altLang="zh-CN" sz="600">
                  <a:ea typeface="微软雅黑" panose="020B0503020204020204" pitchFamily="34" charset="-122"/>
                  <a:cs typeface="Arial" panose="020B0604020202020204" pitchFamily="34" charset="0"/>
                  <a:sym typeface="Arial" panose="020B0604020202020204" pitchFamily="34" charset="0"/>
                </a:rPr>
                <a:t>Completeness of Vision</a:t>
              </a:r>
            </a:p>
          </p:txBody>
        </p:sp>
        <p:sp>
          <p:nvSpPr>
            <p:cNvPr id="120" name="TextBox 284"/>
            <p:cNvSpPr txBox="1"/>
            <p:nvPr/>
          </p:nvSpPr>
          <p:spPr>
            <a:xfrm>
              <a:off x="7555725" y="2289889"/>
              <a:ext cx="74096" cy="541934"/>
            </a:xfrm>
            <a:prstGeom prst="rect">
              <a:avLst/>
            </a:prstGeom>
            <a:noFill/>
          </p:spPr>
          <p:txBody>
            <a:bodyPr vert="vert270" wrap="none" lIns="0" tIns="0" rIns="0" bIns="0">
              <a:spAutoFit/>
            </a:bodyPr>
            <a:lstStyle/>
            <a:p>
              <a:pPr algn="ctr" defTabSz="913564">
                <a:defRPr/>
              </a:pPr>
              <a:r>
                <a:rPr lang="en-US" sz="700" dirty="0">
                  <a:ea typeface="Microsoft YaHei" panose="020B0503020204020204" pitchFamily="34" charset="-122"/>
                  <a:cs typeface="Arial" pitchFamily="34" charset="0"/>
                  <a:sym typeface="Arial" panose="020B0604020202020204" pitchFamily="34" charset="0"/>
                </a:rPr>
                <a:t>Ability to execute</a:t>
              </a:r>
            </a:p>
          </p:txBody>
        </p:sp>
        <p:sp>
          <p:nvSpPr>
            <p:cNvPr id="121" name="标题 1"/>
            <p:cNvSpPr txBox="1">
              <a:spLocks/>
            </p:cNvSpPr>
            <p:nvPr/>
          </p:nvSpPr>
          <p:spPr>
            <a:xfrm>
              <a:off x="8046046" y="2438757"/>
              <a:ext cx="904601" cy="234672"/>
            </a:xfrm>
            <a:prstGeom prst="rect">
              <a:avLst/>
            </a:prstGeom>
          </p:spPr>
          <p:txBody>
            <a:bodyPr lIns="0" tIns="0" rIns="0" bIns="0" anchor="ctr">
              <a:spAutoFit/>
            </a:bodyPr>
            <a:lstStyle>
              <a:lvl1pPr algn="l" defTabSz="914400" rtl="0" eaLnBrk="1" latinLnBrk="0" hangingPunct="1">
                <a:lnSpc>
                  <a:spcPct val="90000"/>
                </a:lnSpc>
                <a:spcBef>
                  <a:spcPct val="0"/>
                </a:spcBef>
                <a:buNone/>
                <a:defRPr sz="8800" b="1" kern="1200">
                  <a:solidFill>
                    <a:srgbClr val="FFC000"/>
                  </a:solidFill>
                  <a:latin typeface="Arial" panose="020B0604020202020204" pitchFamily="34" charset="0"/>
                  <a:ea typeface="微软雅黑" panose="020B0503020204020204" pitchFamily="34" charset="-122"/>
                  <a:cs typeface="Arial" panose="020B0604020202020204" pitchFamily="34" charset="0"/>
                </a:defRPr>
              </a:lvl1pPr>
            </a:lstStyle>
            <a:p>
              <a:pPr algn="ctr" fontAlgn="ctr">
                <a:defRPr/>
              </a:pPr>
              <a:r>
                <a:rPr lang="en-US" sz="2000" dirty="0">
                  <a:solidFill>
                    <a:schemeClr val="tx1"/>
                  </a:solidFill>
                  <a:ea typeface="Microsoft YaHei" panose="020B0503020204020204" pitchFamily="34" charset="-122"/>
                  <a:sym typeface="Arial" panose="020B0604020202020204" pitchFamily="34" charset="0"/>
                </a:rPr>
                <a:t>Leader</a:t>
              </a:r>
            </a:p>
          </p:txBody>
        </p:sp>
        <p:sp>
          <p:nvSpPr>
            <p:cNvPr id="122" name="椭圆 121"/>
            <p:cNvSpPr/>
            <p:nvPr/>
          </p:nvSpPr>
          <p:spPr>
            <a:xfrm>
              <a:off x="8849699" y="2252006"/>
              <a:ext cx="174365" cy="181023"/>
            </a:xfrm>
            <a:prstGeom prst="ellipse">
              <a:avLst/>
            </a:prstGeom>
            <a:solidFill>
              <a:srgbClr val="C00000"/>
            </a:solidFill>
            <a:ln w="9525" cap="flat" cmpd="sng" algn="ctr">
              <a:noFill/>
              <a:prstDash val="solid"/>
            </a:ln>
            <a:effectLst/>
          </p:spPr>
          <p:txBody>
            <a:bodyPr anchor="ctr"/>
            <a:lstStyle/>
            <a:p>
              <a:pPr algn="ctr" defTabSz="913930" fontAlgn="ctr">
                <a:defRPr/>
              </a:pPr>
              <a:endParaRPr lang="en-US" altLang="zh-CN" sz="1998" kern="0" dirty="0">
                <a:ea typeface="Microsoft YaHei" panose="020B0503020204020204" pitchFamily="34" charset="-122"/>
                <a:sym typeface="Arial" panose="020B0604020202020204" pitchFamily="34" charset="0"/>
              </a:endParaRPr>
            </a:p>
          </p:txBody>
        </p:sp>
      </p:grpSp>
      <p:sp>
        <p:nvSpPr>
          <p:cNvPr id="34" name="文本框 33"/>
          <p:cNvSpPr txBox="1"/>
          <p:nvPr/>
        </p:nvSpPr>
        <p:spPr>
          <a:xfrm>
            <a:off x="8458162" y="3736188"/>
            <a:ext cx="2268831" cy="307737"/>
          </a:xfrm>
          <a:prstGeom prst="rect">
            <a:avLst/>
          </a:prstGeom>
          <a:noFill/>
        </p:spPr>
        <p:txBody>
          <a:bodyPr wrap="square" rtlCol="0">
            <a:spAutoFit/>
          </a:bodyPr>
          <a:lstStyle/>
          <a:p>
            <a:r>
              <a:rPr lang="en-US" altLang="zh-CN" sz="1400" dirty="0"/>
              <a:t>2019 Vendor Growth rate </a:t>
            </a:r>
            <a:endParaRPr lang="zh-CN" altLang="en-US" sz="1400" dirty="0"/>
          </a:p>
        </p:txBody>
      </p:sp>
      <p:graphicFrame>
        <p:nvGraphicFramePr>
          <p:cNvPr id="38" name="表格 37"/>
          <p:cNvGraphicFramePr>
            <a:graphicFrameLocks noGrp="1"/>
          </p:cNvGraphicFramePr>
          <p:nvPr>
            <p:extLst>
              <p:ext uri="{D42A27DB-BD31-4B8C-83A1-F6EECF244321}">
                <p14:modId xmlns:p14="http://schemas.microsoft.com/office/powerpoint/2010/main" val="2841104341"/>
              </p:ext>
            </p:extLst>
          </p:nvPr>
        </p:nvGraphicFramePr>
        <p:xfrm>
          <a:off x="4057973" y="689466"/>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528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6074" y="5026870"/>
            <a:ext cx="986296" cy="692801"/>
          </a:xfrm>
          <a:prstGeom prst="rect">
            <a:avLst/>
          </a:prstGeom>
        </p:spPr>
      </p:pic>
      <p:sp>
        <p:nvSpPr>
          <p:cNvPr id="33" name="圆角矩形 32"/>
          <p:cNvSpPr/>
          <p:nvPr/>
        </p:nvSpPr>
        <p:spPr>
          <a:xfrm>
            <a:off x="725074" y="1308985"/>
            <a:ext cx="3383560" cy="4571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dirty="0">
              <a:latin typeface="Arial" panose="020B0604020202020204" pitchFamily="34" charset="0"/>
              <a:cs typeface="Arial" panose="020B0604020202020204" pitchFamily="34" charset="0"/>
            </a:endParaRPr>
          </a:p>
        </p:txBody>
      </p:sp>
      <p:sp>
        <p:nvSpPr>
          <p:cNvPr id="40" name="圆角矩形 39"/>
          <p:cNvSpPr/>
          <p:nvPr/>
        </p:nvSpPr>
        <p:spPr>
          <a:xfrm>
            <a:off x="4271437" y="1308985"/>
            <a:ext cx="3383560" cy="45713"/>
          </a:xfrm>
          <a:prstGeom prst="roundRect">
            <a:avLst/>
          </a:prstGeom>
          <a:solidFill>
            <a:srgbClr val="F08500"/>
          </a:solidFill>
          <a:ln w="9525">
            <a:noFill/>
            <a:miter lim="800000"/>
          </a:ln>
        </p:spPr>
        <p:txBody>
          <a:bodyPr vert="horz" wrap="square" lIns="91428" tIns="45714" rIns="91428" bIns="45714" numCol="1" anchor="ctr" anchorCtr="0" compatLnSpc="1">
            <a:noAutofit/>
          </a:bodyPr>
          <a:lstStyle/>
          <a:p>
            <a:pPr algn="ctr" fontAlgn="ctr"/>
            <a:endParaRPr lang="en-US" altLang="zh-CN" sz="1600" dirty="0">
              <a:solidFill>
                <a:srgbClr val="FFFFFF"/>
              </a:solidFill>
              <a:latin typeface="Arial" panose="020B0604020202020204" pitchFamily="34" charset="0"/>
              <a:ea typeface="微软雅黑" panose="020B0503020204020204" pitchFamily="34" charset="-122"/>
              <a:cs typeface="Arial" pitchFamily="34" charset="0"/>
            </a:endParaRPr>
          </a:p>
        </p:txBody>
      </p:sp>
      <p:sp>
        <p:nvSpPr>
          <p:cNvPr id="41" name="圆角矩形 40"/>
          <p:cNvSpPr/>
          <p:nvPr/>
        </p:nvSpPr>
        <p:spPr>
          <a:xfrm>
            <a:off x="7803289" y="1308985"/>
            <a:ext cx="3383560" cy="45713"/>
          </a:xfrm>
          <a:prstGeom prst="roundRect">
            <a:avLst/>
          </a:prstGeom>
          <a:solidFill>
            <a:srgbClr val="EA5A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dirty="0">
              <a:latin typeface="Arial" panose="020B0604020202020204" pitchFamily="34" charset="0"/>
              <a:cs typeface="Arial" panose="020B0604020202020204" pitchFamily="34" charset="0"/>
            </a:endParaRPr>
          </a:p>
        </p:txBody>
      </p:sp>
      <p:sp>
        <p:nvSpPr>
          <p:cNvPr id="35" name="标题 1"/>
          <p:cNvSpPr txBox="1">
            <a:spLocks/>
          </p:cNvSpPr>
          <p:nvPr/>
        </p:nvSpPr>
        <p:spPr>
          <a:xfrm>
            <a:off x="725074" y="1536992"/>
            <a:ext cx="3374743" cy="246189"/>
          </a:xfrm>
          <a:prstGeom prst="rect">
            <a:avLst/>
          </a:prstGeom>
        </p:spPr>
        <p:txBody>
          <a:bodyPr wrap="square" lIns="0" tIns="0" rIns="0" bIns="0">
            <a:noAutofit/>
          </a:bodyPr>
          <a:lstStyle>
            <a:lvl1pPr algn="ctr" defTabSz="1219444" rtl="0" eaLnBrk="1" latinLnBrk="0" hangingPunct="1">
              <a:spcBef>
                <a:spcPct val="0"/>
              </a:spcBef>
              <a:buNone/>
              <a:defRPr sz="5900" kern="1200">
                <a:solidFill>
                  <a:schemeClr val="bg1"/>
                </a:solidFill>
                <a:latin typeface="+mj-lt"/>
                <a:ea typeface="+mj-ea"/>
                <a:cs typeface="+mj-cs"/>
              </a:defRPr>
            </a:lvl1pPr>
          </a:lstStyle>
          <a:p>
            <a:pPr fontAlgn="ctr"/>
            <a:r>
              <a:rPr lang="en-US" sz="1800" dirty="0">
                <a:solidFill>
                  <a:schemeClr val="tx1"/>
                </a:solidFill>
                <a:latin typeface="Arial" panose="020B0604020202020204" pitchFamily="34" charset="0"/>
                <a:ea typeface="微软雅黑" panose="020B0503020204020204" pitchFamily="34" charset="-122"/>
                <a:cs typeface="Arial" panose="020B0604020202020204" pitchFamily="34" charset="0"/>
              </a:rPr>
              <a:t>Interop Grand Prize</a:t>
            </a:r>
          </a:p>
          <a:p>
            <a:pPr fontAlgn="ctr"/>
            <a:r>
              <a:rPr lang="en-US" altLang="zh-CN" sz="1400" dirty="0">
                <a:solidFill>
                  <a:srgbClr val="666666"/>
                </a:solidFill>
                <a:latin typeface="Arial" pitchFamily="34" charset="0"/>
                <a:ea typeface="微软雅黑" panose="020B0503020204020204" pitchFamily="34" charset="-122"/>
                <a:cs typeface="Arial" pitchFamily="34" charset="0"/>
              </a:rPr>
              <a:t>The Server &amp; Storage category</a:t>
            </a:r>
          </a:p>
          <a:p>
            <a:pPr fontAlgn="ctr"/>
            <a:endParaRPr lang="en-US" sz="1800" dirty="0">
              <a:solidFill>
                <a:srgbClr val="C7000B"/>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TextBox 8"/>
          <p:cNvSpPr txBox="1"/>
          <p:nvPr/>
        </p:nvSpPr>
        <p:spPr>
          <a:xfrm>
            <a:off x="4259772" y="1515492"/>
            <a:ext cx="3383561" cy="300928"/>
          </a:xfrm>
          <a:prstGeom prst="rect">
            <a:avLst/>
          </a:prstGeom>
          <a:noFill/>
        </p:spPr>
        <p:txBody>
          <a:bodyPr wrap="square" rtlCol="0">
            <a:noAutofit/>
          </a:bodyPr>
          <a:lstStyle/>
          <a:p>
            <a:pPr algn="ctr" fontAlgn="ctr"/>
            <a:r>
              <a:rPr lang="en-US" dirty="0">
                <a:solidFill>
                  <a:srgbClr val="F08500"/>
                </a:solidFill>
                <a:latin typeface="Arial" panose="020B0604020202020204" pitchFamily="34" charset="0"/>
                <a:ea typeface="微软雅黑" panose="020B0503020204020204" pitchFamily="34" charset="-122"/>
                <a:cs typeface="Arial" panose="020B0604020202020204" pitchFamily="34" charset="0"/>
              </a:rPr>
              <a:t>Verification by the ESG Lab</a:t>
            </a:r>
          </a:p>
          <a:p>
            <a:pPr algn="ctr" fontAlgn="ctr"/>
            <a:r>
              <a:rPr lang="en-US" altLang="zh-CN" sz="1400" dirty="0">
                <a:solidFill>
                  <a:srgbClr val="666666"/>
                </a:solidFill>
                <a:latin typeface="Arial" pitchFamily="34" charset="0"/>
                <a:ea typeface="微软雅黑" panose="020B0503020204020204" pitchFamily="34" charset="-122"/>
                <a:cs typeface="Arial" pitchFamily="34" charset="0"/>
              </a:rPr>
              <a:t>Easily handles heavy-load enterprise apps</a:t>
            </a:r>
          </a:p>
          <a:p>
            <a:pPr algn="ctr" fontAlgn="ctr"/>
            <a:endParaRPr lang="en-US" dirty="0">
              <a:solidFill>
                <a:srgbClr val="F08500"/>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副标题 1"/>
          <p:cNvSpPr txBox="1">
            <a:spLocks/>
          </p:cNvSpPr>
          <p:nvPr/>
        </p:nvSpPr>
        <p:spPr>
          <a:xfrm>
            <a:off x="903512" y="224682"/>
            <a:ext cx="10909082" cy="536508"/>
          </a:xfrm>
          <a:prstGeom prst="rect">
            <a:avLst/>
          </a:prstGeom>
        </p:spPr>
        <p:txBody>
          <a:bodyPr vert="horz" wrap="square" lIns="91428" tIns="45714" rIns="91428" bIns="45714" anchor="t" anchorCtr="0">
            <a:noAutofit/>
          </a:bodyPr>
          <a:lstStyle>
            <a:lvl1pPr indent="0"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vl2pPr marL="890849" indent="-296950" defTabSz="1187798">
              <a:lnSpc>
                <a:spcPct val="90000"/>
              </a:lnSpc>
              <a:spcBef>
                <a:spcPts val="650"/>
              </a:spcBef>
              <a:buFont typeface="Arial" panose="020B0604020202020204" pitchFamily="34" charset="0"/>
              <a:buChar char="•"/>
              <a:defRPr sz="3118"/>
            </a:lvl2pPr>
            <a:lvl3pPr marL="1484748" indent="-296950" defTabSz="1187798">
              <a:lnSpc>
                <a:spcPct val="90000"/>
              </a:lnSpc>
              <a:spcBef>
                <a:spcPts val="650"/>
              </a:spcBef>
              <a:buFont typeface="Arial" panose="020B0604020202020204" pitchFamily="34" charset="0"/>
              <a:buChar char="•"/>
              <a:defRPr sz="2598"/>
            </a:lvl3pPr>
            <a:lvl4pPr marL="2078648" indent="-296950" defTabSz="1187798">
              <a:lnSpc>
                <a:spcPct val="90000"/>
              </a:lnSpc>
              <a:spcBef>
                <a:spcPts val="650"/>
              </a:spcBef>
              <a:buFont typeface="Arial" panose="020B0604020202020204" pitchFamily="34" charset="0"/>
              <a:buChar char="•"/>
              <a:defRPr sz="2338"/>
            </a:lvl4pPr>
            <a:lvl5pPr marL="2672547" indent="-296950" defTabSz="1187798">
              <a:lnSpc>
                <a:spcPct val="90000"/>
              </a:lnSpc>
              <a:spcBef>
                <a:spcPts val="650"/>
              </a:spcBef>
              <a:buFont typeface="Arial" panose="020B0604020202020204" pitchFamily="34" charset="0"/>
              <a:buChar char="•"/>
              <a:defRPr sz="2338"/>
            </a:lvl5pPr>
            <a:lvl6pPr marL="3266447" indent="-296950" defTabSz="1187798">
              <a:lnSpc>
                <a:spcPct val="90000"/>
              </a:lnSpc>
              <a:spcBef>
                <a:spcPts val="650"/>
              </a:spcBef>
              <a:buFont typeface="Arial" panose="020B0604020202020204" pitchFamily="34" charset="0"/>
              <a:buChar char="•"/>
              <a:defRPr sz="2338"/>
            </a:lvl6pPr>
            <a:lvl7pPr marL="3860346" indent="-296950" defTabSz="1187798">
              <a:lnSpc>
                <a:spcPct val="90000"/>
              </a:lnSpc>
              <a:spcBef>
                <a:spcPts val="650"/>
              </a:spcBef>
              <a:buFont typeface="Arial" panose="020B0604020202020204" pitchFamily="34" charset="0"/>
              <a:buChar char="•"/>
              <a:defRPr sz="2338"/>
            </a:lvl7pPr>
            <a:lvl8pPr marL="4454245" indent="-296950" defTabSz="1187798">
              <a:lnSpc>
                <a:spcPct val="90000"/>
              </a:lnSpc>
              <a:spcBef>
                <a:spcPts val="650"/>
              </a:spcBef>
              <a:buFont typeface="Arial" panose="020B0604020202020204" pitchFamily="34" charset="0"/>
              <a:buChar char="•"/>
              <a:defRPr sz="2338"/>
            </a:lvl8pPr>
            <a:lvl9pPr marL="5048144" indent="-296950" defTabSz="1187798">
              <a:lnSpc>
                <a:spcPct val="90000"/>
              </a:lnSpc>
              <a:spcBef>
                <a:spcPts val="650"/>
              </a:spcBef>
              <a:buFont typeface="Arial" panose="020B0604020202020204" pitchFamily="34" charset="0"/>
              <a:buChar char="•"/>
              <a:defRPr sz="2338"/>
            </a:lvl9pPr>
          </a:lstStyle>
          <a:p>
            <a:pPr defTabSz="1187450" fontAlgn="base">
              <a:lnSpc>
                <a:spcPct val="90000"/>
              </a:lnSpc>
              <a:spcBef>
                <a:spcPts val="1300"/>
              </a:spcBef>
            </a:pPr>
            <a:r>
              <a:rPr lang="en-US" altLang="zh-CN" sz="2533" b="0" kern="600" dirty="0">
                <a:ea typeface="+mn-ea"/>
                <a:cs typeface="Huawei Sans Light" panose="020C0303030203020204" pitchFamily="34" charset="0"/>
              </a:rPr>
              <a:t>Huawei Storage Gains Industry Renown</a:t>
            </a:r>
          </a:p>
        </p:txBody>
      </p:sp>
      <p:pic>
        <p:nvPicPr>
          <p:cNvPr id="52"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063" y="5485161"/>
            <a:ext cx="1060003" cy="150563"/>
          </a:xfrm>
          <a:prstGeom prst="rect">
            <a:avLst/>
          </a:prstGeom>
        </p:spPr>
      </p:pic>
      <p:pic>
        <p:nvPicPr>
          <p:cNvPr id="23" name="图片 22"/>
          <p:cNvPicPr>
            <a:picLocks noChangeAspect="1"/>
          </p:cNvPicPr>
          <p:nvPr/>
        </p:nvPicPr>
        <p:blipFill>
          <a:blip r:embed="rId5"/>
          <a:stretch>
            <a:fillRect/>
          </a:stretch>
        </p:blipFill>
        <p:spPr>
          <a:xfrm>
            <a:off x="4516501" y="2677875"/>
            <a:ext cx="2893431" cy="15919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pSp>
        <p:nvGrpSpPr>
          <p:cNvPr id="24" name="组合 23"/>
          <p:cNvGrpSpPr/>
          <p:nvPr/>
        </p:nvGrpSpPr>
        <p:grpSpPr>
          <a:xfrm>
            <a:off x="1205445" y="2673397"/>
            <a:ext cx="2947590" cy="2037373"/>
            <a:chOff x="4806888" y="2460264"/>
            <a:chExt cx="2947974" cy="2037638"/>
          </a:xfrm>
        </p:grpSpPr>
        <p:pic>
          <p:nvPicPr>
            <p:cNvPr id="25" name="图片 24"/>
            <p:cNvPicPr>
              <a:picLocks noChangeAspect="1"/>
            </p:cNvPicPr>
            <p:nvPr/>
          </p:nvPicPr>
          <p:blipFill>
            <a:blip r:embed="rId6">
              <a:clrChange>
                <a:clrFrom>
                  <a:srgbClr val="FFFFFF"/>
                </a:clrFrom>
                <a:clrTo>
                  <a:srgbClr val="FFFFFF">
                    <a:alpha val="0"/>
                  </a:srgbClr>
                </a:clrTo>
              </a:clrChange>
            </a:blip>
            <a:stretch>
              <a:fillRect/>
            </a:stretch>
          </p:blipFill>
          <p:spPr>
            <a:xfrm>
              <a:off x="5786302" y="2460264"/>
              <a:ext cx="1548737" cy="1440733"/>
            </a:xfrm>
            <a:prstGeom prst="rect">
              <a:avLst/>
            </a:prstGeom>
          </p:spPr>
        </p:pic>
        <p:pic>
          <p:nvPicPr>
            <p:cNvPr id="26" name="图片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6888" y="2495660"/>
              <a:ext cx="2947974" cy="2002242"/>
            </a:xfrm>
            <a:prstGeom prst="rect">
              <a:avLst/>
            </a:prstGeom>
          </p:spPr>
        </p:pic>
      </p:grpSp>
      <p:pic>
        <p:nvPicPr>
          <p:cNvPr id="30" name="图片 29"/>
          <p:cNvPicPr>
            <a:picLocks noChangeAspect="1"/>
          </p:cNvPicPr>
          <p:nvPr/>
        </p:nvPicPr>
        <p:blipFill>
          <a:blip r:embed="rId8"/>
          <a:stretch>
            <a:fillRect/>
          </a:stretch>
        </p:blipFill>
        <p:spPr>
          <a:xfrm>
            <a:off x="7726654" y="2613884"/>
            <a:ext cx="1673679" cy="2003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图片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9483" y="5128126"/>
            <a:ext cx="1138820" cy="288500"/>
          </a:xfrm>
          <a:prstGeom prst="rect">
            <a:avLst/>
          </a:prstGeom>
        </p:spPr>
      </p:pic>
      <p:pic>
        <p:nvPicPr>
          <p:cNvPr id="32" name="图片 31"/>
          <p:cNvPicPr>
            <a:picLocks noChangeAspect="1"/>
          </p:cNvPicPr>
          <p:nvPr/>
        </p:nvPicPr>
        <p:blipFill rotWithShape="1">
          <a:blip r:embed="rId10"/>
          <a:srcRect l="24720" t="9781" r="10102"/>
          <a:stretch/>
        </p:blipFill>
        <p:spPr>
          <a:xfrm>
            <a:off x="9258659" y="2988827"/>
            <a:ext cx="1563968" cy="1504318"/>
          </a:xfrm>
          <a:prstGeom prst="rect">
            <a:avLst/>
          </a:prstGeom>
        </p:spPr>
      </p:pic>
      <p:sp>
        <p:nvSpPr>
          <p:cNvPr id="34" name="TextBox 46"/>
          <p:cNvSpPr txBox="1"/>
          <p:nvPr/>
        </p:nvSpPr>
        <p:spPr>
          <a:xfrm>
            <a:off x="9030271" y="5028493"/>
            <a:ext cx="2574925" cy="830889"/>
          </a:xfrm>
          <a:prstGeom prst="rect">
            <a:avLst/>
          </a:prstGeom>
          <a:noFill/>
        </p:spPr>
        <p:txBody>
          <a:bodyPr wrap="square" rtlCol="0">
            <a:spAutoFit/>
          </a:bodyPr>
          <a:lstStyle/>
          <a:p>
            <a:pPr defTabSz="1219078"/>
            <a:r>
              <a:rPr lang="en-US" sz="1200" dirty="0">
                <a:latin typeface="Arial" panose="020B0604020202020204" pitchFamily="34" charset="0"/>
                <a:ea typeface="微软雅黑" panose="020B0503020204020204" pitchFamily="34" charset="-122"/>
                <a:cs typeface="Arial" panose="020B0604020202020204" pitchFamily="34" charset="0"/>
              </a:rPr>
              <a:t>A global IT consulting organization known for extensive analysis and objective reviews in enterprise storage and cloud computing</a:t>
            </a:r>
          </a:p>
        </p:txBody>
      </p:sp>
      <p:sp>
        <p:nvSpPr>
          <p:cNvPr id="36" name="TextBox 11"/>
          <p:cNvSpPr txBox="1"/>
          <p:nvPr/>
        </p:nvSpPr>
        <p:spPr>
          <a:xfrm>
            <a:off x="7354726" y="1474832"/>
            <a:ext cx="4754209" cy="683175"/>
          </a:xfrm>
          <a:prstGeom prst="rect">
            <a:avLst/>
          </a:prstGeom>
          <a:noFill/>
        </p:spPr>
        <p:txBody>
          <a:bodyPr wrap="square" rtlCol="0">
            <a:spAutoFit/>
          </a:bodyPr>
          <a:lstStyle/>
          <a:p>
            <a:pPr algn="ctr">
              <a:lnSpc>
                <a:spcPct val="120000"/>
              </a:lnSpc>
            </a:pPr>
            <a:r>
              <a:rPr lang="en-US" dirty="0">
                <a:solidFill>
                  <a:srgbClr val="002060"/>
                </a:solidFill>
                <a:latin typeface="Arial" panose="020B0604020202020204" pitchFamily="34" charset="0"/>
                <a:ea typeface="微软雅黑" panose="020B0503020204020204" pitchFamily="34" charset="-122"/>
                <a:cs typeface="Arial" panose="020B0604020202020204" pitchFamily="34" charset="0"/>
              </a:rPr>
              <a:t>Recommended by DCIG</a:t>
            </a:r>
          </a:p>
          <a:p>
            <a:pPr algn="ctr">
              <a:lnSpc>
                <a:spcPct val="120000"/>
              </a:lnSpc>
            </a:pPr>
            <a:r>
              <a:rPr lang="en-US" sz="1400" dirty="0">
                <a:solidFill>
                  <a:srgbClr val="666666"/>
                </a:solidFill>
                <a:latin typeface="Arial" panose="020B0604020202020204" pitchFamily="34" charset="0"/>
                <a:ea typeface="微软雅黑" panose="020B0503020204020204" pitchFamily="34" charset="-122"/>
                <a:cs typeface="Arial" panose="020B0604020202020204" pitchFamily="34" charset="0"/>
              </a:rPr>
              <a:t>Listed in Top 5 High-end Storage Array List</a:t>
            </a:r>
          </a:p>
        </p:txBody>
      </p:sp>
      <p:sp>
        <p:nvSpPr>
          <p:cNvPr id="37" name="TextBox 41"/>
          <p:cNvSpPr txBox="1"/>
          <p:nvPr/>
        </p:nvSpPr>
        <p:spPr>
          <a:xfrm>
            <a:off x="1852338" y="5120308"/>
            <a:ext cx="2411021" cy="830889"/>
          </a:xfrm>
          <a:prstGeom prst="rect">
            <a:avLst/>
          </a:prstGeom>
          <a:noFill/>
        </p:spPr>
        <p:txBody>
          <a:bodyPr wrap="square" rtlCol="0">
            <a:noAutofit/>
          </a:bodyPr>
          <a:lstStyle/>
          <a:p>
            <a:pPr defTabSz="1219078" fontAlgn="ctr"/>
            <a:r>
              <a:rPr lang="en-US" altLang="zh-CN" sz="1200" dirty="0">
                <a:latin typeface="Arial" panose="020B0604020202020204" pitchFamily="34" charset="0"/>
                <a:ea typeface="微软雅黑" panose="020B0503020204020204" pitchFamily="34" charset="-122"/>
                <a:cs typeface="Arial" panose="020B0604020202020204" pitchFamily="34" charset="0"/>
              </a:rPr>
              <a:t>A major event in global business technology that recognizes the most competitive products</a:t>
            </a:r>
          </a:p>
        </p:txBody>
      </p:sp>
      <p:sp>
        <p:nvSpPr>
          <p:cNvPr id="38" name="TextBox 46"/>
          <p:cNvSpPr txBox="1"/>
          <p:nvPr/>
        </p:nvSpPr>
        <p:spPr>
          <a:xfrm>
            <a:off x="5413839" y="5041349"/>
            <a:ext cx="2474028" cy="830889"/>
          </a:xfrm>
          <a:prstGeom prst="rect">
            <a:avLst/>
          </a:prstGeom>
          <a:noFill/>
        </p:spPr>
        <p:txBody>
          <a:bodyPr wrap="square" rtlCol="0">
            <a:noAutofit/>
          </a:bodyPr>
          <a:lstStyle/>
          <a:p>
            <a:pPr defTabSz="1219078" fontAlgn="ctr"/>
            <a:r>
              <a:rPr lang="en-US" altLang="zh-CN" sz="1200" dirty="0">
                <a:latin typeface="Arial" panose="020B0604020202020204" pitchFamily="34" charset="0"/>
                <a:ea typeface="微软雅黑" panose="020B0503020204020204" pitchFamily="34" charset="-122"/>
                <a:cs typeface="Arial" panose="020B0604020202020204" pitchFamily="34" charset="0"/>
              </a:rPr>
              <a:t>A well-known IT consulting organization that is renowned for its independent, rigorous, and practical laboratory tests</a:t>
            </a:r>
          </a:p>
        </p:txBody>
      </p:sp>
      <p:graphicFrame>
        <p:nvGraphicFramePr>
          <p:cNvPr id="22" name="表格 21"/>
          <p:cNvGraphicFramePr>
            <a:graphicFrameLocks noGrp="1"/>
          </p:cNvGraphicFramePr>
          <p:nvPr>
            <p:extLst>
              <p:ext uri="{D42A27DB-BD31-4B8C-83A1-F6EECF244321}">
                <p14:modId xmlns:p14="http://schemas.microsoft.com/office/powerpoint/2010/main" val="2841104341"/>
              </p:ext>
            </p:extLst>
          </p:nvPr>
        </p:nvGraphicFramePr>
        <p:xfrm>
          <a:off x="4057973" y="689466"/>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72122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1">
            <a:extLst>
              <a:ext uri="{FF2B5EF4-FFF2-40B4-BE49-F238E27FC236}">
                <a16:creationId xmlns:a16="http://schemas.microsoft.com/office/drawing/2014/main" id="{C6ADB1D9-336D-594D-9418-4BC486843D21}"/>
              </a:ext>
            </a:extLst>
          </p:cNvPr>
          <p:cNvSpPr txBox="1">
            <a:spLocks/>
          </p:cNvSpPr>
          <p:nvPr/>
        </p:nvSpPr>
        <p:spPr>
          <a:xfrm>
            <a:off x="959464" y="187502"/>
            <a:ext cx="11209084" cy="610552"/>
          </a:xfrm>
          <a:prstGeom prst="rect">
            <a:avLst/>
          </a:prstGeom>
        </p:spPr>
        <p:txBody>
          <a:bodyPr lIns="0" tIns="0" rIns="0" bIns="0" anchor="t">
            <a:noAutofit/>
          </a:bodyPr>
          <a:lstStyle>
            <a:lvl1pPr marL="0" indent="0" algn="l" defTabSz="1187798" rtl="0" eaLnBrk="1" latinLnBrk="0" hangingPunct="1">
              <a:lnSpc>
                <a:spcPts val="3430"/>
              </a:lnSpc>
              <a:spcBef>
                <a:spcPts val="0"/>
              </a:spcBef>
              <a:buFont typeface="Arial" panose="020B0604020202020204" pitchFamily="34" charset="0"/>
              <a:buNone/>
              <a:defRPr sz="3200" kern="1200" baseline="0">
                <a:solidFill>
                  <a:schemeClr val="tx1"/>
                </a:solidFill>
                <a:latin typeface="Microsoft YaHei" panose="020B0503020204020204" pitchFamily="34" charset="-122"/>
                <a:ea typeface="Microsoft YaHei" panose="020B0503020204020204" pitchFamily="34" charset="-122"/>
                <a:cs typeface="+mn-cs"/>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a:lnSpc>
                <a:spcPct val="1000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Vision: Cloud enabled All-flash and Distributed Storage </a:t>
            </a:r>
          </a:p>
        </p:txBody>
      </p:sp>
      <p:grpSp>
        <p:nvGrpSpPr>
          <p:cNvPr id="2" name="组合 1"/>
          <p:cNvGrpSpPr/>
          <p:nvPr/>
        </p:nvGrpSpPr>
        <p:grpSpPr>
          <a:xfrm>
            <a:off x="447323" y="2056405"/>
            <a:ext cx="6872742" cy="3118701"/>
            <a:chOff x="472968" y="2141664"/>
            <a:chExt cx="6875228" cy="3119829"/>
          </a:xfrm>
        </p:grpSpPr>
        <p:sp>
          <p:nvSpPr>
            <p:cNvPr id="27" name="矩形 26"/>
            <p:cNvSpPr/>
            <p:nvPr/>
          </p:nvSpPr>
          <p:spPr>
            <a:xfrm>
              <a:off x="3845779" y="2347821"/>
              <a:ext cx="3502417" cy="2822620"/>
            </a:xfrm>
            <a:prstGeom prst="rect">
              <a:avLst/>
            </a:prstGeom>
            <a:noFill/>
            <a:ln>
              <a:solidFill>
                <a:srgbClr val="C2D3E2"/>
              </a:solidFill>
              <a:headEnd/>
              <a:tailEnd/>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indent="-228531" eaLnBrk="0" fontAlgn="ctr" hangingPunct="0">
                <a:buClr>
                  <a:srgbClr val="CC9900"/>
                </a:buClr>
                <a:buSzPct val="60000"/>
                <a:buFont typeface="Wingdings" pitchFamily="2" charset="2"/>
                <a:buChar char="n"/>
                <a:defRPr/>
              </a:pPr>
              <a:endParaRPr lang="zh-CN" altLang="en-US" sz="1100">
                <a:solidFill>
                  <a:schemeClr val="tx1"/>
                </a:solidFill>
                <a:latin typeface="Times New Roman" panose="02020603050405020304" pitchFamily="18" charset="0"/>
                <a:cs typeface="Times New Roman" panose="02020603050405020304" pitchFamily="18" charset="0"/>
                <a:sym typeface="Arial"/>
              </a:endParaRPr>
            </a:p>
          </p:txBody>
        </p:sp>
        <p:pic>
          <p:nvPicPr>
            <p:cNvPr id="28" name="Picture 2" descr="C:\Users\Meiling\Desktop\shutterstock_25962995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2429" y="3379831"/>
              <a:ext cx="2777653" cy="1881662"/>
            </a:xfrm>
            <a:prstGeom prst="rect">
              <a:avLst/>
            </a:prstGeom>
            <a:noFill/>
            <a:scene3d>
              <a:camera prst="perspectiveRight"/>
              <a:lightRig rig="threePt" dir="t"/>
            </a:scene3d>
            <a:extLst>
              <a:ext uri="{909E8E84-426E-40DD-AFC4-6F175D3DCCD1}">
                <a14:hiddenFill xmlns:a14="http://schemas.microsoft.com/office/drawing/2010/main">
                  <a:solidFill>
                    <a:srgbClr val="FFFFFF"/>
                  </a:solidFill>
                </a14:hiddenFill>
              </a:ext>
            </a:extLst>
          </p:spPr>
        </p:pic>
        <p:sp>
          <p:nvSpPr>
            <p:cNvPr id="29" name="Rectangle 158"/>
            <p:cNvSpPr>
              <a:spLocks noChangeArrowheads="1"/>
            </p:cNvSpPr>
            <p:nvPr/>
          </p:nvSpPr>
          <p:spPr bwMode="auto">
            <a:xfrm>
              <a:off x="3965345" y="2648420"/>
              <a:ext cx="1574696" cy="543031"/>
            </a:xfrm>
            <a:prstGeom prst="rect">
              <a:avLst/>
            </a:prstGeom>
            <a:solidFill>
              <a:srgbClr val="007CD6"/>
            </a:solidFill>
            <a:ln w="9525">
              <a:noFill/>
              <a:miter lim="800000"/>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eaLnBrk="0" hangingPunct="0">
                <a:buClr>
                  <a:srgbClr val="CC9900"/>
                </a:buClr>
                <a:buFont typeface="Wingdings" pitchFamily="2" charset="2"/>
                <a:buChar char="n"/>
              </a:pPr>
              <a:endParaRPr lang="zh-CN" altLang="en-US" sz="1100">
                <a:solidFill>
                  <a:schemeClr val="tx1"/>
                </a:solidFill>
                <a:latin typeface="Times New Roman" panose="02020603050405020304" pitchFamily="18" charset="0"/>
                <a:cs typeface="Times New Roman" panose="02020603050405020304" pitchFamily="18" charset="0"/>
              </a:endParaRPr>
            </a:p>
          </p:txBody>
        </p:sp>
        <p:sp>
          <p:nvSpPr>
            <p:cNvPr id="30" name="Rectangle 160"/>
            <p:cNvSpPr>
              <a:spLocks noChangeArrowheads="1"/>
            </p:cNvSpPr>
            <p:nvPr/>
          </p:nvSpPr>
          <p:spPr bwMode="auto">
            <a:xfrm>
              <a:off x="5652696" y="2648420"/>
              <a:ext cx="1575933" cy="543031"/>
            </a:xfrm>
            <a:prstGeom prst="rect">
              <a:avLst/>
            </a:prstGeom>
            <a:solidFill>
              <a:srgbClr val="03B3EB"/>
            </a:solidFill>
            <a:ln>
              <a:noFill/>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eaLnBrk="0" hangingPunct="0">
                <a:buClr>
                  <a:srgbClr val="CC9900"/>
                </a:buClr>
                <a:buFont typeface="Wingdings" pitchFamily="2" charset="2"/>
                <a:buChar char="n"/>
              </a:pPr>
              <a:endParaRPr lang="zh-CN" altLang="en-US" sz="1100">
                <a:solidFill>
                  <a:schemeClr val="tx1"/>
                </a:solidFill>
                <a:latin typeface="Times New Roman" panose="02020603050405020304" pitchFamily="18" charset="0"/>
                <a:cs typeface="Times New Roman" panose="02020603050405020304" pitchFamily="18" charset="0"/>
              </a:endParaRPr>
            </a:p>
          </p:txBody>
        </p:sp>
        <p:pic>
          <p:nvPicPr>
            <p:cNvPr id="31" name="Picture 5" descr="D:\素材\LOGO\开源LOGO\14438583527676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2044" y="2878452"/>
              <a:ext cx="301991" cy="197452"/>
            </a:xfrm>
            <a:prstGeom prst="rect">
              <a:avLst/>
            </a:prstGeom>
            <a:noFill/>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32"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0301" y="2830241"/>
              <a:ext cx="266384" cy="293105"/>
            </a:xfrm>
            <a:prstGeom prst="rect">
              <a:avLst/>
            </a:prstGeom>
            <a:noFill/>
            <a:ln>
              <a:noFill/>
            </a:ln>
            <a:effectLst/>
            <a:scene3d>
              <a:camera prst="perspectiveRigh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14" descr="D:\素材\LOGO\开源LOGO\OpenStack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8263" y="2821257"/>
              <a:ext cx="269615" cy="321418"/>
            </a:xfrm>
            <a:prstGeom prst="rect">
              <a:avLst/>
            </a:prstGeom>
            <a:noFill/>
            <a:scene3d>
              <a:camera prst="perspectiveRight"/>
              <a:lightRig rig="threePt" dir="t"/>
            </a:scene3d>
            <a:extLst>
              <a:ext uri="{909E8E84-426E-40DD-AFC4-6F175D3DCCD1}">
                <a14:hiddenFill xmlns:a14="http://schemas.microsoft.com/office/drawing/2010/main">
                  <a:solidFill>
                    <a:srgbClr val="FFFFFF"/>
                  </a:solidFill>
                </a14:hiddenFill>
              </a:ext>
            </a:extLst>
          </p:spPr>
        </p:pic>
        <p:grpSp>
          <p:nvGrpSpPr>
            <p:cNvPr id="34" name="组合 33"/>
            <p:cNvGrpSpPr/>
            <p:nvPr/>
          </p:nvGrpSpPr>
          <p:grpSpPr>
            <a:xfrm>
              <a:off x="6816752" y="2827783"/>
              <a:ext cx="278959" cy="267641"/>
              <a:chOff x="8630657" y="-213173"/>
              <a:chExt cx="636488" cy="464981"/>
            </a:xfrm>
            <a:scene3d>
              <a:camera prst="perspectiveRight"/>
              <a:lightRig rig="threePt" dir="t"/>
            </a:scene3d>
          </p:grpSpPr>
          <p:pic>
            <p:nvPicPr>
              <p:cNvPr id="35" name="Picture 15" descr="D:\素材\LOGO\开源LOGO\未标题-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27617" y="-213173"/>
                <a:ext cx="351102" cy="34068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3"/>
              <p:cNvSpPr txBox="1">
                <a:spLocks noChangeArrowheads="1"/>
              </p:cNvSpPr>
              <p:nvPr/>
            </p:nvSpPr>
            <p:spPr bwMode="auto">
              <a:xfrm>
                <a:off x="8630657" y="127472"/>
                <a:ext cx="636488" cy="124336"/>
              </a:xfrm>
              <a:prstGeom prst="rect">
                <a:avLst/>
              </a:prstGeom>
              <a:noFill/>
              <a:ln w="9525">
                <a:noFill/>
                <a:miter lim="800000"/>
                <a:headEnd/>
                <a:tailEnd/>
              </a:ln>
            </p:spPr>
            <p:txBody>
              <a:bodyPr wrap="none" lIns="0" tIns="0" rIns="0" bIns="0">
                <a:spAutoFit/>
              </a:bodyPr>
              <a:lstStyle/>
              <a:p>
                <a:pPr defTabSz="1218594" hangingPunct="0">
                  <a:lnSpc>
                    <a:spcPct val="93000"/>
                  </a:lnSpc>
                  <a:buClr>
                    <a:srgbClr val="000000"/>
                  </a:buClr>
                  <a:buSzPct val="100000"/>
                </a:pPr>
                <a:r>
                  <a:rPr lang="en-US" altLang="zh-CN" sz="500" dirty="0" err="1">
                    <a:latin typeface="Times New Roman" panose="02020603050405020304" pitchFamily="18" charset="0"/>
                    <a:cs typeface="Times New Roman" panose="02020603050405020304" pitchFamily="18" charset="0"/>
                  </a:rPr>
                  <a:t>kubernetes</a:t>
                </a:r>
                <a:endParaRPr lang="zh-CN" altLang="en-US" sz="500" dirty="0">
                  <a:latin typeface="Times New Roman" panose="02020603050405020304" pitchFamily="18" charset="0"/>
                  <a:cs typeface="Times New Roman" panose="02020603050405020304" pitchFamily="18" charset="0"/>
                </a:endParaRPr>
              </a:p>
            </p:txBody>
          </p:sp>
        </p:grpSp>
        <p:pic>
          <p:nvPicPr>
            <p:cNvPr id="44" name="Picture 3" descr="D:\素材\LOGO\开源LOGO\vmwa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7880" y="2837831"/>
              <a:ext cx="293849" cy="283007"/>
            </a:xfrm>
            <a:prstGeom prst="rect">
              <a:avLst/>
            </a:prstGeom>
            <a:noFill/>
            <a:scene3d>
              <a:camera prst="perspectiveRight"/>
              <a:lightRig rig="threePt" dir="t"/>
            </a:scene3d>
            <a:extLst>
              <a:ext uri="{909E8E84-426E-40DD-AFC4-6F175D3DCCD1}">
                <a14:hiddenFill xmlns:a14="http://schemas.microsoft.com/office/drawing/2010/main">
                  <a:solidFill>
                    <a:srgbClr val="FFFFFF"/>
                  </a:solidFill>
                </a14:hiddenFill>
              </a:ext>
            </a:extLst>
          </p:spPr>
        </p:pic>
        <p:sp>
          <p:nvSpPr>
            <p:cNvPr id="45" name="TextBox 1"/>
            <p:cNvSpPr txBox="1"/>
            <p:nvPr/>
          </p:nvSpPr>
          <p:spPr>
            <a:xfrm>
              <a:off x="4165627" y="2613631"/>
              <a:ext cx="1125455" cy="230862"/>
            </a:xfrm>
            <a:prstGeom prst="rect">
              <a:avLst/>
            </a:prstGeom>
            <a:noFill/>
            <a:scene3d>
              <a:camera prst="perspectiveRight"/>
              <a:lightRig rig="threePt" dir="t"/>
            </a:scene3d>
          </p:spPr>
          <p:txBody>
            <a:bodyPr wrap="none" lIns="0" tIns="0" rIns="0" bIns="0" rtlCol="0">
              <a:spAutoFit/>
            </a:bodyPr>
            <a:lstStyle/>
            <a:p>
              <a:pPr>
                <a:lnSpc>
                  <a:spcPts val="1800"/>
                </a:lnSpc>
              </a:pPr>
              <a:r>
                <a:rPr lang="en-US" altLang="zh-CN" sz="1000" dirty="0">
                  <a:latin typeface="Times New Roman" pitchFamily="18" charset="0"/>
                  <a:cs typeface="Times New Roman" pitchFamily="18" charset="0"/>
                </a:rPr>
                <a:t>Enterprise Workloads</a:t>
              </a:r>
            </a:p>
          </p:txBody>
        </p:sp>
        <p:sp>
          <p:nvSpPr>
            <p:cNvPr id="46" name="TextBox 1"/>
            <p:cNvSpPr txBox="1"/>
            <p:nvPr/>
          </p:nvSpPr>
          <p:spPr>
            <a:xfrm>
              <a:off x="5750047" y="2613631"/>
              <a:ext cx="1284173" cy="230862"/>
            </a:xfrm>
            <a:prstGeom prst="rect">
              <a:avLst/>
            </a:prstGeom>
            <a:noFill/>
            <a:scene3d>
              <a:camera prst="perspectiveRight"/>
              <a:lightRig rig="threePt" dir="t"/>
            </a:scene3d>
          </p:spPr>
          <p:txBody>
            <a:bodyPr wrap="none" lIns="0" tIns="0" rIns="0" bIns="0" rtlCol="0">
              <a:spAutoFit/>
            </a:bodyPr>
            <a:lstStyle/>
            <a:p>
              <a:pPr>
                <a:lnSpc>
                  <a:spcPts val="1800"/>
                </a:lnSpc>
                <a:tabLst>
                  <a:tab pos="1790163" algn="l"/>
                </a:tabLst>
              </a:pPr>
              <a:r>
                <a:rPr lang="en-US" altLang="zh-CN" sz="1000" dirty="0">
                  <a:latin typeface="Times New Roman" pitchFamily="18" charset="0"/>
                  <a:cs typeface="Times New Roman" pitchFamily="18" charset="0"/>
                </a:rPr>
                <a:t>Cloud Native Workloads</a:t>
              </a:r>
              <a:endParaRPr lang="en-US" altLang="zh-CN" sz="600" dirty="0">
                <a:latin typeface="Times New Roman" panose="02020603050405020304" pitchFamily="18" charset="0"/>
                <a:cs typeface="Times New Roman" panose="02020603050405020304" pitchFamily="18" charset="0"/>
              </a:endParaRPr>
            </a:p>
          </p:txBody>
        </p:sp>
        <p:grpSp>
          <p:nvGrpSpPr>
            <p:cNvPr id="47" name="组合 46"/>
            <p:cNvGrpSpPr/>
            <p:nvPr/>
          </p:nvGrpSpPr>
          <p:grpSpPr>
            <a:xfrm>
              <a:off x="4984812" y="2946477"/>
              <a:ext cx="455559" cy="74261"/>
              <a:chOff x="2643188" y="1355725"/>
              <a:chExt cx="1355726" cy="168275"/>
            </a:xfrm>
            <a:scene3d>
              <a:camera prst="perspectiveRight"/>
              <a:lightRig rig="threePt" dir="t"/>
            </a:scene3d>
          </p:grpSpPr>
          <p:sp>
            <p:nvSpPr>
              <p:cNvPr id="60" name="Freeform 87"/>
              <p:cNvSpPr>
                <a:spLocks noEditPoints="1"/>
              </p:cNvSpPr>
              <p:nvPr/>
            </p:nvSpPr>
            <p:spPr bwMode="auto">
              <a:xfrm>
                <a:off x="2643188" y="1355725"/>
                <a:ext cx="1308100" cy="168275"/>
              </a:xfrm>
              <a:custGeom>
                <a:avLst/>
                <a:gdLst>
                  <a:gd name="T0" fmla="*/ 174 w 349"/>
                  <a:gd name="T1" fmla="*/ 29 h 45"/>
                  <a:gd name="T2" fmla="*/ 139 w 349"/>
                  <a:gd name="T3" fmla="*/ 45 h 45"/>
                  <a:gd name="T4" fmla="*/ 156 w 349"/>
                  <a:gd name="T5" fmla="*/ 2 h 45"/>
                  <a:gd name="T6" fmla="*/ 167 w 349"/>
                  <a:gd name="T7" fmla="*/ 2 h 45"/>
                  <a:gd name="T8" fmla="*/ 184 w 349"/>
                  <a:gd name="T9" fmla="*/ 45 h 45"/>
                  <a:gd name="T10" fmla="*/ 156 w 349"/>
                  <a:gd name="T11" fmla="*/ 37 h 45"/>
                  <a:gd name="T12" fmla="*/ 256 w 349"/>
                  <a:gd name="T13" fmla="*/ 37 h 45"/>
                  <a:gd name="T14" fmla="*/ 248 w 349"/>
                  <a:gd name="T15" fmla="*/ 0 h 45"/>
                  <a:gd name="T16" fmla="*/ 249 w 349"/>
                  <a:gd name="T17" fmla="*/ 44 h 45"/>
                  <a:gd name="T18" fmla="*/ 292 w 349"/>
                  <a:gd name="T19" fmla="*/ 45 h 45"/>
                  <a:gd name="T20" fmla="*/ 256 w 349"/>
                  <a:gd name="T21" fmla="*/ 37 h 45"/>
                  <a:gd name="T22" fmla="*/ 129 w 349"/>
                  <a:gd name="T23" fmla="*/ 15 h 45"/>
                  <a:gd name="T24" fmla="*/ 76 w 349"/>
                  <a:gd name="T25" fmla="*/ 0 h 45"/>
                  <a:gd name="T26" fmla="*/ 84 w 349"/>
                  <a:gd name="T27" fmla="*/ 45 h 45"/>
                  <a:gd name="T28" fmla="*/ 113 w 349"/>
                  <a:gd name="T29" fmla="*/ 8 h 45"/>
                  <a:gd name="T30" fmla="*/ 113 w 349"/>
                  <a:gd name="T31" fmla="*/ 23 h 45"/>
                  <a:gd name="T32" fmla="*/ 114 w 349"/>
                  <a:gd name="T33" fmla="*/ 45 h 45"/>
                  <a:gd name="T34" fmla="*/ 110 w 349"/>
                  <a:gd name="T35" fmla="*/ 30 h 45"/>
                  <a:gd name="T36" fmla="*/ 23 w 349"/>
                  <a:gd name="T37" fmla="*/ 45 h 45"/>
                  <a:gd name="T38" fmla="*/ 23 w 349"/>
                  <a:gd name="T39" fmla="*/ 0 h 45"/>
                  <a:gd name="T40" fmla="*/ 71 w 349"/>
                  <a:gd name="T41" fmla="*/ 23 h 45"/>
                  <a:gd name="T42" fmla="*/ 23 w 349"/>
                  <a:gd name="T43" fmla="*/ 45 h 45"/>
                  <a:gd name="T44" fmla="*/ 63 w 349"/>
                  <a:gd name="T45" fmla="*/ 23 h 45"/>
                  <a:gd name="T46" fmla="*/ 23 w 349"/>
                  <a:gd name="T47" fmla="*/ 8 h 45"/>
                  <a:gd name="T48" fmla="*/ 23 w 349"/>
                  <a:gd name="T49" fmla="*/ 37 h 45"/>
                  <a:gd name="T50" fmla="*/ 212 w 349"/>
                  <a:gd name="T51" fmla="*/ 45 h 45"/>
                  <a:gd name="T52" fmla="*/ 212 w 349"/>
                  <a:gd name="T53" fmla="*/ 0 h 45"/>
                  <a:gd name="T54" fmla="*/ 238 w 349"/>
                  <a:gd name="T55" fmla="*/ 8 h 45"/>
                  <a:gd name="T56" fmla="*/ 198 w 349"/>
                  <a:gd name="T57" fmla="*/ 23 h 45"/>
                  <a:gd name="T58" fmla="*/ 244 w 349"/>
                  <a:gd name="T59" fmla="*/ 37 h 45"/>
                  <a:gd name="T60" fmla="*/ 212 w 349"/>
                  <a:gd name="T61" fmla="*/ 45 h 45"/>
                  <a:gd name="T62" fmla="*/ 304 w 349"/>
                  <a:gd name="T63" fmla="*/ 27 h 45"/>
                  <a:gd name="T64" fmla="*/ 346 w 349"/>
                  <a:gd name="T65" fmla="*/ 19 h 45"/>
                  <a:gd name="T66" fmla="*/ 318 w 349"/>
                  <a:gd name="T67" fmla="*/ 8 h 45"/>
                  <a:gd name="T68" fmla="*/ 348 w 349"/>
                  <a:gd name="T69" fmla="*/ 0 h 45"/>
                  <a:gd name="T70" fmla="*/ 295 w 349"/>
                  <a:gd name="T71" fmla="*/ 23 h 45"/>
                  <a:gd name="T72" fmla="*/ 344 w 349"/>
                  <a:gd name="T73" fmla="*/ 45 h 45"/>
                  <a:gd name="T74" fmla="*/ 318 w 349"/>
                  <a:gd name="T75"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45">
                    <a:moveTo>
                      <a:pt x="151" y="29"/>
                    </a:moveTo>
                    <a:cubicBezTo>
                      <a:pt x="174" y="29"/>
                      <a:pt x="174" y="29"/>
                      <a:pt x="174" y="29"/>
                    </a:cubicBezTo>
                    <a:cubicBezTo>
                      <a:pt x="162" y="10"/>
                      <a:pt x="162" y="10"/>
                      <a:pt x="162" y="10"/>
                    </a:cubicBezTo>
                    <a:cubicBezTo>
                      <a:pt x="139" y="45"/>
                      <a:pt x="139" y="45"/>
                      <a:pt x="139" y="45"/>
                    </a:cubicBezTo>
                    <a:cubicBezTo>
                      <a:pt x="129" y="45"/>
                      <a:pt x="129" y="45"/>
                      <a:pt x="129" y="45"/>
                    </a:cubicBezTo>
                    <a:cubicBezTo>
                      <a:pt x="156" y="2"/>
                      <a:pt x="156" y="2"/>
                      <a:pt x="156" y="2"/>
                    </a:cubicBezTo>
                    <a:cubicBezTo>
                      <a:pt x="157" y="1"/>
                      <a:pt x="159" y="0"/>
                      <a:pt x="162" y="0"/>
                    </a:cubicBezTo>
                    <a:cubicBezTo>
                      <a:pt x="164" y="0"/>
                      <a:pt x="166" y="1"/>
                      <a:pt x="167" y="2"/>
                    </a:cubicBezTo>
                    <a:cubicBezTo>
                      <a:pt x="194" y="45"/>
                      <a:pt x="194" y="45"/>
                      <a:pt x="194" y="45"/>
                    </a:cubicBezTo>
                    <a:cubicBezTo>
                      <a:pt x="184" y="45"/>
                      <a:pt x="184" y="45"/>
                      <a:pt x="184" y="45"/>
                    </a:cubicBezTo>
                    <a:cubicBezTo>
                      <a:pt x="179" y="37"/>
                      <a:pt x="179" y="37"/>
                      <a:pt x="179" y="37"/>
                    </a:cubicBezTo>
                    <a:cubicBezTo>
                      <a:pt x="156" y="37"/>
                      <a:pt x="156" y="37"/>
                      <a:pt x="156" y="37"/>
                    </a:cubicBezTo>
                    <a:cubicBezTo>
                      <a:pt x="151" y="29"/>
                      <a:pt x="151" y="29"/>
                      <a:pt x="151" y="29"/>
                    </a:cubicBezTo>
                    <a:close/>
                    <a:moveTo>
                      <a:pt x="256" y="37"/>
                    </a:moveTo>
                    <a:cubicBezTo>
                      <a:pt x="256" y="0"/>
                      <a:pt x="256" y="0"/>
                      <a:pt x="256" y="0"/>
                    </a:cubicBezTo>
                    <a:cubicBezTo>
                      <a:pt x="248" y="0"/>
                      <a:pt x="248" y="0"/>
                      <a:pt x="248" y="0"/>
                    </a:cubicBezTo>
                    <a:cubicBezTo>
                      <a:pt x="248" y="41"/>
                      <a:pt x="248" y="41"/>
                      <a:pt x="248" y="41"/>
                    </a:cubicBezTo>
                    <a:cubicBezTo>
                      <a:pt x="248" y="42"/>
                      <a:pt x="248" y="43"/>
                      <a:pt x="249" y="44"/>
                    </a:cubicBezTo>
                    <a:cubicBezTo>
                      <a:pt x="250" y="45"/>
                      <a:pt x="251" y="45"/>
                      <a:pt x="252" y="45"/>
                    </a:cubicBezTo>
                    <a:cubicBezTo>
                      <a:pt x="292" y="45"/>
                      <a:pt x="292" y="45"/>
                      <a:pt x="292" y="45"/>
                    </a:cubicBezTo>
                    <a:cubicBezTo>
                      <a:pt x="297" y="37"/>
                      <a:pt x="297" y="37"/>
                      <a:pt x="297" y="37"/>
                    </a:cubicBezTo>
                    <a:cubicBezTo>
                      <a:pt x="256" y="37"/>
                      <a:pt x="256" y="37"/>
                      <a:pt x="256" y="37"/>
                    </a:cubicBezTo>
                    <a:close/>
                    <a:moveTo>
                      <a:pt x="114" y="30"/>
                    </a:moveTo>
                    <a:cubicBezTo>
                      <a:pt x="122" y="30"/>
                      <a:pt x="129" y="24"/>
                      <a:pt x="129" y="15"/>
                    </a:cubicBezTo>
                    <a:cubicBezTo>
                      <a:pt x="129" y="7"/>
                      <a:pt x="122" y="0"/>
                      <a:pt x="114" y="0"/>
                    </a:cubicBezTo>
                    <a:cubicBezTo>
                      <a:pt x="76" y="0"/>
                      <a:pt x="76" y="0"/>
                      <a:pt x="76" y="0"/>
                    </a:cubicBezTo>
                    <a:cubicBezTo>
                      <a:pt x="76" y="45"/>
                      <a:pt x="76" y="45"/>
                      <a:pt x="76" y="45"/>
                    </a:cubicBezTo>
                    <a:cubicBezTo>
                      <a:pt x="84" y="45"/>
                      <a:pt x="84" y="45"/>
                      <a:pt x="84" y="45"/>
                    </a:cubicBezTo>
                    <a:cubicBezTo>
                      <a:pt x="84" y="8"/>
                      <a:pt x="84" y="8"/>
                      <a:pt x="84" y="8"/>
                    </a:cubicBezTo>
                    <a:cubicBezTo>
                      <a:pt x="113" y="8"/>
                      <a:pt x="113" y="8"/>
                      <a:pt x="113" y="8"/>
                    </a:cubicBezTo>
                    <a:cubicBezTo>
                      <a:pt x="117" y="8"/>
                      <a:pt x="120" y="11"/>
                      <a:pt x="120" y="15"/>
                    </a:cubicBezTo>
                    <a:cubicBezTo>
                      <a:pt x="120" y="19"/>
                      <a:pt x="117" y="23"/>
                      <a:pt x="113" y="23"/>
                    </a:cubicBezTo>
                    <a:cubicBezTo>
                      <a:pt x="89" y="23"/>
                      <a:pt x="89" y="23"/>
                      <a:pt x="89" y="23"/>
                    </a:cubicBezTo>
                    <a:cubicBezTo>
                      <a:pt x="114" y="45"/>
                      <a:pt x="114" y="45"/>
                      <a:pt x="114" y="45"/>
                    </a:cubicBezTo>
                    <a:cubicBezTo>
                      <a:pt x="127" y="45"/>
                      <a:pt x="127" y="45"/>
                      <a:pt x="127" y="45"/>
                    </a:cubicBezTo>
                    <a:cubicBezTo>
                      <a:pt x="110" y="30"/>
                      <a:pt x="110" y="30"/>
                      <a:pt x="110" y="30"/>
                    </a:cubicBezTo>
                    <a:cubicBezTo>
                      <a:pt x="114" y="30"/>
                      <a:pt x="114" y="30"/>
                      <a:pt x="114" y="30"/>
                    </a:cubicBezTo>
                    <a:close/>
                    <a:moveTo>
                      <a:pt x="23" y="45"/>
                    </a:moveTo>
                    <a:cubicBezTo>
                      <a:pt x="10" y="45"/>
                      <a:pt x="0" y="35"/>
                      <a:pt x="0" y="23"/>
                    </a:cubicBezTo>
                    <a:cubicBezTo>
                      <a:pt x="0" y="10"/>
                      <a:pt x="10" y="0"/>
                      <a:pt x="23" y="0"/>
                    </a:cubicBezTo>
                    <a:cubicBezTo>
                      <a:pt x="49" y="0"/>
                      <a:pt x="49" y="0"/>
                      <a:pt x="49" y="0"/>
                    </a:cubicBezTo>
                    <a:cubicBezTo>
                      <a:pt x="61" y="0"/>
                      <a:pt x="71" y="10"/>
                      <a:pt x="71" y="23"/>
                    </a:cubicBezTo>
                    <a:cubicBezTo>
                      <a:pt x="71" y="35"/>
                      <a:pt x="61" y="45"/>
                      <a:pt x="49" y="45"/>
                    </a:cubicBezTo>
                    <a:cubicBezTo>
                      <a:pt x="23" y="45"/>
                      <a:pt x="23" y="45"/>
                      <a:pt x="23" y="45"/>
                    </a:cubicBezTo>
                    <a:close/>
                    <a:moveTo>
                      <a:pt x="48" y="37"/>
                    </a:moveTo>
                    <a:cubicBezTo>
                      <a:pt x="56" y="37"/>
                      <a:pt x="63" y="31"/>
                      <a:pt x="63" y="23"/>
                    </a:cubicBezTo>
                    <a:cubicBezTo>
                      <a:pt x="63" y="15"/>
                      <a:pt x="56" y="8"/>
                      <a:pt x="48" y="8"/>
                    </a:cubicBezTo>
                    <a:cubicBezTo>
                      <a:pt x="23" y="8"/>
                      <a:pt x="23" y="8"/>
                      <a:pt x="23" y="8"/>
                    </a:cubicBezTo>
                    <a:cubicBezTo>
                      <a:pt x="15" y="8"/>
                      <a:pt x="9" y="15"/>
                      <a:pt x="9" y="23"/>
                    </a:cubicBezTo>
                    <a:cubicBezTo>
                      <a:pt x="9" y="31"/>
                      <a:pt x="15" y="37"/>
                      <a:pt x="23" y="37"/>
                    </a:cubicBezTo>
                    <a:cubicBezTo>
                      <a:pt x="48" y="37"/>
                      <a:pt x="48" y="37"/>
                      <a:pt x="48" y="37"/>
                    </a:cubicBezTo>
                    <a:close/>
                    <a:moveTo>
                      <a:pt x="212" y="45"/>
                    </a:moveTo>
                    <a:cubicBezTo>
                      <a:pt x="200" y="45"/>
                      <a:pt x="190" y="35"/>
                      <a:pt x="190" y="23"/>
                    </a:cubicBezTo>
                    <a:cubicBezTo>
                      <a:pt x="190" y="10"/>
                      <a:pt x="200" y="0"/>
                      <a:pt x="212" y="0"/>
                    </a:cubicBezTo>
                    <a:cubicBezTo>
                      <a:pt x="243" y="0"/>
                      <a:pt x="243" y="0"/>
                      <a:pt x="243" y="0"/>
                    </a:cubicBezTo>
                    <a:cubicBezTo>
                      <a:pt x="238" y="8"/>
                      <a:pt x="238" y="8"/>
                      <a:pt x="238" y="8"/>
                    </a:cubicBezTo>
                    <a:cubicBezTo>
                      <a:pt x="213" y="8"/>
                      <a:pt x="213" y="8"/>
                      <a:pt x="213" y="8"/>
                    </a:cubicBezTo>
                    <a:cubicBezTo>
                      <a:pt x="205" y="8"/>
                      <a:pt x="198" y="15"/>
                      <a:pt x="198" y="23"/>
                    </a:cubicBezTo>
                    <a:cubicBezTo>
                      <a:pt x="198" y="31"/>
                      <a:pt x="205" y="37"/>
                      <a:pt x="213" y="37"/>
                    </a:cubicBezTo>
                    <a:cubicBezTo>
                      <a:pt x="244" y="37"/>
                      <a:pt x="244" y="37"/>
                      <a:pt x="244" y="37"/>
                    </a:cubicBezTo>
                    <a:cubicBezTo>
                      <a:pt x="239" y="45"/>
                      <a:pt x="239" y="45"/>
                      <a:pt x="239" y="45"/>
                    </a:cubicBezTo>
                    <a:cubicBezTo>
                      <a:pt x="212" y="45"/>
                      <a:pt x="212" y="45"/>
                      <a:pt x="212" y="45"/>
                    </a:cubicBezTo>
                    <a:close/>
                    <a:moveTo>
                      <a:pt x="318" y="37"/>
                    </a:moveTo>
                    <a:cubicBezTo>
                      <a:pt x="311" y="37"/>
                      <a:pt x="306" y="33"/>
                      <a:pt x="304" y="27"/>
                    </a:cubicBezTo>
                    <a:cubicBezTo>
                      <a:pt x="341" y="27"/>
                      <a:pt x="341" y="27"/>
                      <a:pt x="341" y="27"/>
                    </a:cubicBezTo>
                    <a:cubicBezTo>
                      <a:pt x="346" y="19"/>
                      <a:pt x="346" y="19"/>
                      <a:pt x="346" y="19"/>
                    </a:cubicBezTo>
                    <a:cubicBezTo>
                      <a:pt x="304" y="19"/>
                      <a:pt x="304" y="19"/>
                      <a:pt x="304" y="19"/>
                    </a:cubicBezTo>
                    <a:cubicBezTo>
                      <a:pt x="305" y="13"/>
                      <a:pt x="311" y="8"/>
                      <a:pt x="318" y="8"/>
                    </a:cubicBezTo>
                    <a:cubicBezTo>
                      <a:pt x="343" y="8"/>
                      <a:pt x="343" y="8"/>
                      <a:pt x="343" y="8"/>
                    </a:cubicBezTo>
                    <a:cubicBezTo>
                      <a:pt x="348" y="0"/>
                      <a:pt x="348" y="0"/>
                      <a:pt x="348" y="0"/>
                    </a:cubicBezTo>
                    <a:cubicBezTo>
                      <a:pt x="317" y="0"/>
                      <a:pt x="317" y="0"/>
                      <a:pt x="317" y="0"/>
                    </a:cubicBezTo>
                    <a:cubicBezTo>
                      <a:pt x="305" y="0"/>
                      <a:pt x="295" y="10"/>
                      <a:pt x="295" y="23"/>
                    </a:cubicBezTo>
                    <a:cubicBezTo>
                      <a:pt x="295" y="35"/>
                      <a:pt x="305" y="45"/>
                      <a:pt x="317" y="45"/>
                    </a:cubicBezTo>
                    <a:cubicBezTo>
                      <a:pt x="344" y="45"/>
                      <a:pt x="344" y="45"/>
                      <a:pt x="344" y="45"/>
                    </a:cubicBezTo>
                    <a:cubicBezTo>
                      <a:pt x="349" y="37"/>
                      <a:pt x="349" y="37"/>
                      <a:pt x="349" y="37"/>
                    </a:cubicBezTo>
                    <a:cubicBezTo>
                      <a:pt x="318" y="37"/>
                      <a:pt x="318" y="37"/>
                      <a:pt x="318"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100">
                  <a:latin typeface="Times New Roman" panose="02020603050405020304" pitchFamily="18" charset="0"/>
                  <a:cs typeface="Times New Roman" panose="02020603050405020304" pitchFamily="18" charset="0"/>
                </a:endParaRPr>
              </a:p>
            </p:txBody>
          </p:sp>
          <p:sp>
            <p:nvSpPr>
              <p:cNvPr id="61" name="Freeform 88"/>
              <p:cNvSpPr>
                <a:spLocks noEditPoints="1"/>
              </p:cNvSpPr>
              <p:nvPr/>
            </p:nvSpPr>
            <p:spPr bwMode="auto">
              <a:xfrm>
                <a:off x="3962401" y="1355725"/>
                <a:ext cx="36513" cy="38100"/>
              </a:xfrm>
              <a:custGeom>
                <a:avLst/>
                <a:gdLst>
                  <a:gd name="T0" fmla="*/ 1 w 10"/>
                  <a:gd name="T1" fmla="*/ 5 h 10"/>
                  <a:gd name="T2" fmla="*/ 5 w 10"/>
                  <a:gd name="T3" fmla="*/ 1 h 10"/>
                  <a:gd name="T4" fmla="*/ 9 w 10"/>
                  <a:gd name="T5" fmla="*/ 5 h 10"/>
                  <a:gd name="T6" fmla="*/ 5 w 10"/>
                  <a:gd name="T7" fmla="*/ 9 h 10"/>
                  <a:gd name="T8" fmla="*/ 1 w 10"/>
                  <a:gd name="T9" fmla="*/ 5 h 10"/>
                  <a:gd name="T10" fmla="*/ 5 w 10"/>
                  <a:gd name="T11" fmla="*/ 10 h 10"/>
                  <a:gd name="T12" fmla="*/ 10 w 10"/>
                  <a:gd name="T13" fmla="*/ 5 h 10"/>
                  <a:gd name="T14" fmla="*/ 5 w 10"/>
                  <a:gd name="T15" fmla="*/ 0 h 10"/>
                  <a:gd name="T16" fmla="*/ 0 w 10"/>
                  <a:gd name="T17" fmla="*/ 5 h 10"/>
                  <a:gd name="T18" fmla="*/ 5 w 10"/>
                  <a:gd name="T19" fmla="*/ 10 h 10"/>
                  <a:gd name="T20" fmla="*/ 4 w 10"/>
                  <a:gd name="T21" fmla="*/ 2 h 10"/>
                  <a:gd name="T22" fmla="*/ 6 w 10"/>
                  <a:gd name="T23" fmla="*/ 2 h 10"/>
                  <a:gd name="T24" fmla="*/ 7 w 10"/>
                  <a:gd name="T25" fmla="*/ 4 h 10"/>
                  <a:gd name="T26" fmla="*/ 7 w 10"/>
                  <a:gd name="T27" fmla="*/ 4 h 10"/>
                  <a:gd name="T28" fmla="*/ 6 w 10"/>
                  <a:gd name="T29" fmla="*/ 5 h 10"/>
                  <a:gd name="T30" fmla="*/ 6 w 10"/>
                  <a:gd name="T31" fmla="*/ 5 h 10"/>
                  <a:gd name="T32" fmla="*/ 7 w 10"/>
                  <a:gd name="T33" fmla="*/ 8 h 10"/>
                  <a:gd name="T34" fmla="*/ 6 w 10"/>
                  <a:gd name="T35" fmla="*/ 8 h 10"/>
                  <a:gd name="T36" fmla="*/ 5 w 10"/>
                  <a:gd name="T37" fmla="*/ 5 h 10"/>
                  <a:gd name="T38" fmla="*/ 4 w 10"/>
                  <a:gd name="T39" fmla="*/ 5 h 10"/>
                  <a:gd name="T40" fmla="*/ 4 w 10"/>
                  <a:gd name="T41" fmla="*/ 8 h 10"/>
                  <a:gd name="T42" fmla="*/ 3 w 10"/>
                  <a:gd name="T43" fmla="*/ 8 h 10"/>
                  <a:gd name="T44" fmla="*/ 3 w 10"/>
                  <a:gd name="T45" fmla="*/ 2 h 10"/>
                  <a:gd name="T46" fmla="*/ 4 w 10"/>
                  <a:gd name="T47" fmla="*/ 2 h 10"/>
                  <a:gd name="T48" fmla="*/ 5 w 10"/>
                  <a:gd name="T49" fmla="*/ 4 h 10"/>
                  <a:gd name="T50" fmla="*/ 6 w 10"/>
                  <a:gd name="T51" fmla="*/ 4 h 10"/>
                  <a:gd name="T52" fmla="*/ 6 w 10"/>
                  <a:gd name="T53" fmla="*/ 4 h 10"/>
                  <a:gd name="T54" fmla="*/ 5 w 10"/>
                  <a:gd name="T55" fmla="*/ 3 h 10"/>
                  <a:gd name="T56" fmla="*/ 4 w 10"/>
                  <a:gd name="T57" fmla="*/ 3 h 10"/>
                  <a:gd name="T58" fmla="*/ 4 w 10"/>
                  <a:gd name="T59" fmla="*/ 3 h 10"/>
                  <a:gd name="T60" fmla="*/ 4 w 10"/>
                  <a:gd name="T61" fmla="*/ 4 h 10"/>
                  <a:gd name="T62" fmla="*/ 5 w 10"/>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10">
                    <a:moveTo>
                      <a:pt x="1" y="5"/>
                    </a:moveTo>
                    <a:cubicBezTo>
                      <a:pt x="1" y="3"/>
                      <a:pt x="3" y="1"/>
                      <a:pt x="5" y="1"/>
                    </a:cubicBezTo>
                    <a:cubicBezTo>
                      <a:pt x="7" y="1"/>
                      <a:pt x="9" y="3"/>
                      <a:pt x="9" y="5"/>
                    </a:cubicBezTo>
                    <a:cubicBezTo>
                      <a:pt x="9" y="7"/>
                      <a:pt x="7" y="9"/>
                      <a:pt x="5" y="9"/>
                    </a:cubicBezTo>
                    <a:cubicBezTo>
                      <a:pt x="3" y="9"/>
                      <a:pt x="1" y="7"/>
                      <a:pt x="1" y="5"/>
                    </a:cubicBezTo>
                    <a:close/>
                    <a:moveTo>
                      <a:pt x="5" y="10"/>
                    </a:moveTo>
                    <a:cubicBezTo>
                      <a:pt x="8" y="10"/>
                      <a:pt x="10" y="8"/>
                      <a:pt x="10" y="5"/>
                    </a:cubicBezTo>
                    <a:cubicBezTo>
                      <a:pt x="10" y="2"/>
                      <a:pt x="8" y="0"/>
                      <a:pt x="5" y="0"/>
                    </a:cubicBezTo>
                    <a:cubicBezTo>
                      <a:pt x="2" y="0"/>
                      <a:pt x="0" y="2"/>
                      <a:pt x="0" y="5"/>
                    </a:cubicBezTo>
                    <a:cubicBezTo>
                      <a:pt x="0" y="8"/>
                      <a:pt x="2" y="10"/>
                      <a:pt x="5" y="10"/>
                    </a:cubicBezTo>
                    <a:close/>
                    <a:moveTo>
                      <a:pt x="4" y="2"/>
                    </a:moveTo>
                    <a:cubicBezTo>
                      <a:pt x="5" y="2"/>
                      <a:pt x="5" y="2"/>
                      <a:pt x="6" y="2"/>
                    </a:cubicBezTo>
                    <a:cubicBezTo>
                      <a:pt x="7" y="2"/>
                      <a:pt x="7" y="3"/>
                      <a:pt x="7" y="4"/>
                    </a:cubicBezTo>
                    <a:cubicBezTo>
                      <a:pt x="7" y="4"/>
                      <a:pt x="7" y="4"/>
                      <a:pt x="7" y="4"/>
                    </a:cubicBezTo>
                    <a:cubicBezTo>
                      <a:pt x="7" y="4"/>
                      <a:pt x="7" y="5"/>
                      <a:pt x="6" y="5"/>
                    </a:cubicBezTo>
                    <a:cubicBezTo>
                      <a:pt x="6" y="5"/>
                      <a:pt x="6" y="5"/>
                      <a:pt x="6" y="5"/>
                    </a:cubicBezTo>
                    <a:cubicBezTo>
                      <a:pt x="7" y="8"/>
                      <a:pt x="7" y="8"/>
                      <a:pt x="7" y="8"/>
                    </a:cubicBezTo>
                    <a:cubicBezTo>
                      <a:pt x="6" y="8"/>
                      <a:pt x="6" y="8"/>
                      <a:pt x="6" y="8"/>
                    </a:cubicBezTo>
                    <a:cubicBezTo>
                      <a:pt x="5" y="5"/>
                      <a:pt x="5" y="5"/>
                      <a:pt x="5" y="5"/>
                    </a:cubicBezTo>
                    <a:cubicBezTo>
                      <a:pt x="4" y="5"/>
                      <a:pt x="4" y="5"/>
                      <a:pt x="4" y="5"/>
                    </a:cubicBezTo>
                    <a:cubicBezTo>
                      <a:pt x="4" y="8"/>
                      <a:pt x="4" y="8"/>
                      <a:pt x="4" y="8"/>
                    </a:cubicBezTo>
                    <a:cubicBezTo>
                      <a:pt x="3" y="8"/>
                      <a:pt x="3" y="8"/>
                      <a:pt x="3" y="8"/>
                    </a:cubicBezTo>
                    <a:cubicBezTo>
                      <a:pt x="3" y="2"/>
                      <a:pt x="3" y="2"/>
                      <a:pt x="3" y="2"/>
                    </a:cubicBezTo>
                    <a:cubicBezTo>
                      <a:pt x="4" y="2"/>
                      <a:pt x="4" y="2"/>
                      <a:pt x="4" y="2"/>
                    </a:cubicBezTo>
                    <a:close/>
                    <a:moveTo>
                      <a:pt x="5" y="4"/>
                    </a:moveTo>
                    <a:cubicBezTo>
                      <a:pt x="5" y="4"/>
                      <a:pt x="5" y="4"/>
                      <a:pt x="6" y="4"/>
                    </a:cubicBezTo>
                    <a:cubicBezTo>
                      <a:pt x="6" y="4"/>
                      <a:pt x="6" y="4"/>
                      <a:pt x="6" y="4"/>
                    </a:cubicBezTo>
                    <a:cubicBezTo>
                      <a:pt x="6" y="3"/>
                      <a:pt x="6" y="3"/>
                      <a:pt x="5" y="3"/>
                    </a:cubicBezTo>
                    <a:cubicBezTo>
                      <a:pt x="5" y="3"/>
                      <a:pt x="5" y="3"/>
                      <a:pt x="4" y="3"/>
                    </a:cubicBezTo>
                    <a:cubicBezTo>
                      <a:pt x="4" y="3"/>
                      <a:pt x="4" y="3"/>
                      <a:pt x="4" y="3"/>
                    </a:cubicBezTo>
                    <a:cubicBezTo>
                      <a:pt x="4" y="4"/>
                      <a:pt x="4" y="4"/>
                      <a:pt x="4" y="4"/>
                    </a:cubicBezTo>
                    <a:cubicBezTo>
                      <a:pt x="5" y="4"/>
                      <a:pt x="5" y="4"/>
                      <a:pt x="5" y="4"/>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100">
                  <a:latin typeface="Times New Roman" panose="02020603050405020304" pitchFamily="18" charset="0"/>
                  <a:cs typeface="Times New Roman" panose="02020603050405020304" pitchFamily="18" charset="0"/>
                </a:endParaRPr>
              </a:p>
            </p:txBody>
          </p:sp>
        </p:grpSp>
        <p:sp>
          <p:nvSpPr>
            <p:cNvPr id="62" name="Rectangle 159"/>
            <p:cNvSpPr>
              <a:spLocks noChangeArrowheads="1"/>
            </p:cNvSpPr>
            <p:nvPr/>
          </p:nvSpPr>
          <p:spPr bwMode="auto">
            <a:xfrm>
              <a:off x="3965345" y="2648420"/>
              <a:ext cx="1574696" cy="543031"/>
            </a:xfrm>
            <a:prstGeom prst="rect">
              <a:avLst/>
            </a:prstGeom>
            <a:noFill/>
            <a:ln>
              <a:noFill/>
            </a:ln>
            <a:scene3d>
              <a:camera prst="perspective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100">
                <a:latin typeface="Times New Roman" panose="02020603050405020304" pitchFamily="18" charset="0"/>
                <a:cs typeface="Times New Roman" panose="02020603050405020304" pitchFamily="18" charset="0"/>
              </a:endParaRPr>
            </a:p>
          </p:txBody>
        </p:sp>
        <p:sp>
          <p:nvSpPr>
            <p:cNvPr id="68" name="Rectangle 161"/>
            <p:cNvSpPr>
              <a:spLocks noChangeArrowheads="1"/>
            </p:cNvSpPr>
            <p:nvPr/>
          </p:nvSpPr>
          <p:spPr bwMode="auto">
            <a:xfrm>
              <a:off x="5652696" y="2648420"/>
              <a:ext cx="1575933" cy="543031"/>
            </a:xfrm>
            <a:prstGeom prst="rect">
              <a:avLst/>
            </a:prstGeom>
            <a:noFill/>
            <a:ln>
              <a:noFill/>
            </a:ln>
            <a:scene3d>
              <a:camera prst="perspectiveRigh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100">
                <a:latin typeface="Times New Roman" panose="02020603050405020304" pitchFamily="18" charset="0"/>
                <a:cs typeface="Times New Roman" panose="02020603050405020304" pitchFamily="18" charset="0"/>
              </a:endParaRPr>
            </a:p>
          </p:txBody>
        </p:sp>
        <p:sp>
          <p:nvSpPr>
            <p:cNvPr id="69" name="Freeform 438"/>
            <p:cNvSpPr>
              <a:spLocks/>
            </p:cNvSpPr>
            <p:nvPr/>
          </p:nvSpPr>
          <p:spPr bwMode="auto">
            <a:xfrm rot="20081102">
              <a:off x="4791665" y="3201003"/>
              <a:ext cx="224740" cy="462481"/>
            </a:xfrm>
            <a:custGeom>
              <a:avLst/>
              <a:gdLst>
                <a:gd name="T0" fmla="*/ 70 w 108"/>
                <a:gd name="T1" fmla="*/ 218 h 301"/>
                <a:gd name="T2" fmla="*/ 70 w 108"/>
                <a:gd name="T3" fmla="*/ 83 h 301"/>
                <a:gd name="T4" fmla="*/ 108 w 108"/>
                <a:gd name="T5" fmla="*/ 97 h 301"/>
                <a:gd name="T6" fmla="*/ 54 w 108"/>
                <a:gd name="T7" fmla="*/ 0 h 301"/>
                <a:gd name="T8" fmla="*/ 0 w 108"/>
                <a:gd name="T9" fmla="*/ 97 h 301"/>
                <a:gd name="T10" fmla="*/ 38 w 108"/>
                <a:gd name="T11" fmla="*/ 83 h 301"/>
                <a:gd name="T12" fmla="*/ 38 w 108"/>
                <a:gd name="T13" fmla="*/ 218 h 301"/>
                <a:gd name="T14" fmla="*/ 0 w 108"/>
                <a:gd name="T15" fmla="*/ 204 h 301"/>
                <a:gd name="T16" fmla="*/ 54 w 108"/>
                <a:gd name="T17" fmla="*/ 301 h 301"/>
                <a:gd name="T18" fmla="*/ 108 w 108"/>
                <a:gd name="T19" fmla="*/ 204 h 301"/>
                <a:gd name="T20" fmla="*/ 70 w 108"/>
                <a:gd name="T21" fmla="*/ 21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301">
                  <a:moveTo>
                    <a:pt x="70" y="218"/>
                  </a:moveTo>
                  <a:cubicBezTo>
                    <a:pt x="70" y="83"/>
                    <a:pt x="70" y="83"/>
                    <a:pt x="70" y="83"/>
                  </a:cubicBezTo>
                  <a:cubicBezTo>
                    <a:pt x="108" y="97"/>
                    <a:pt x="108" y="97"/>
                    <a:pt x="108" y="97"/>
                  </a:cubicBezTo>
                  <a:cubicBezTo>
                    <a:pt x="86" y="72"/>
                    <a:pt x="66" y="32"/>
                    <a:pt x="54" y="0"/>
                  </a:cubicBezTo>
                  <a:cubicBezTo>
                    <a:pt x="42" y="32"/>
                    <a:pt x="21" y="72"/>
                    <a:pt x="0" y="97"/>
                  </a:cubicBezTo>
                  <a:cubicBezTo>
                    <a:pt x="38" y="83"/>
                    <a:pt x="38" y="83"/>
                    <a:pt x="38" y="83"/>
                  </a:cubicBezTo>
                  <a:cubicBezTo>
                    <a:pt x="38" y="218"/>
                    <a:pt x="38" y="218"/>
                    <a:pt x="38" y="218"/>
                  </a:cubicBezTo>
                  <a:cubicBezTo>
                    <a:pt x="0" y="204"/>
                    <a:pt x="0" y="204"/>
                    <a:pt x="0" y="204"/>
                  </a:cubicBezTo>
                  <a:cubicBezTo>
                    <a:pt x="21" y="229"/>
                    <a:pt x="42" y="269"/>
                    <a:pt x="54" y="301"/>
                  </a:cubicBezTo>
                  <a:cubicBezTo>
                    <a:pt x="66" y="269"/>
                    <a:pt x="86" y="229"/>
                    <a:pt x="108" y="204"/>
                  </a:cubicBezTo>
                  <a:lnTo>
                    <a:pt x="70" y="218"/>
                  </a:lnTo>
                  <a:close/>
                </a:path>
              </a:pathLst>
            </a:custGeom>
            <a:solidFill>
              <a:srgbClr val="77D4F9"/>
            </a:solidFill>
            <a:ln>
              <a:noFill/>
              <a:headEnd/>
              <a:tailEnd/>
            </a:ln>
            <a:effectLst/>
            <a:scene3d>
              <a:camera prst="perspectiveRight"/>
              <a:lightRig rig="threePt" dir="t"/>
            </a:scene3d>
            <a:sp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eaLnBrk="0" hangingPunct="0">
                <a:buClr>
                  <a:srgbClr val="CC9900"/>
                </a:buClr>
                <a:buFont typeface="Wingdings" pitchFamily="2" charset="2"/>
                <a:buChar char="n"/>
              </a:pPr>
              <a:endParaRPr lang="zh-CN" altLang="en-US" sz="1100">
                <a:solidFill>
                  <a:schemeClr val="tx1"/>
                </a:solidFill>
                <a:latin typeface="Times New Roman" panose="02020603050405020304" pitchFamily="18" charset="0"/>
                <a:cs typeface="Times New Roman" panose="02020603050405020304" pitchFamily="18" charset="0"/>
              </a:endParaRPr>
            </a:p>
          </p:txBody>
        </p:sp>
        <p:sp>
          <p:nvSpPr>
            <p:cNvPr id="70" name="Freeform 438"/>
            <p:cNvSpPr>
              <a:spLocks/>
            </p:cNvSpPr>
            <p:nvPr/>
          </p:nvSpPr>
          <p:spPr bwMode="auto">
            <a:xfrm rot="1539420">
              <a:off x="6158417" y="3237054"/>
              <a:ext cx="220759" cy="429567"/>
            </a:xfrm>
            <a:custGeom>
              <a:avLst/>
              <a:gdLst>
                <a:gd name="T0" fmla="*/ 70 w 108"/>
                <a:gd name="T1" fmla="*/ 218 h 301"/>
                <a:gd name="T2" fmla="*/ 70 w 108"/>
                <a:gd name="T3" fmla="*/ 83 h 301"/>
                <a:gd name="T4" fmla="*/ 108 w 108"/>
                <a:gd name="T5" fmla="*/ 97 h 301"/>
                <a:gd name="T6" fmla="*/ 54 w 108"/>
                <a:gd name="T7" fmla="*/ 0 h 301"/>
                <a:gd name="T8" fmla="*/ 0 w 108"/>
                <a:gd name="T9" fmla="*/ 97 h 301"/>
                <a:gd name="T10" fmla="*/ 38 w 108"/>
                <a:gd name="T11" fmla="*/ 83 h 301"/>
                <a:gd name="T12" fmla="*/ 38 w 108"/>
                <a:gd name="T13" fmla="*/ 218 h 301"/>
                <a:gd name="T14" fmla="*/ 0 w 108"/>
                <a:gd name="T15" fmla="*/ 204 h 301"/>
                <a:gd name="T16" fmla="*/ 54 w 108"/>
                <a:gd name="T17" fmla="*/ 301 h 301"/>
                <a:gd name="T18" fmla="*/ 108 w 108"/>
                <a:gd name="T19" fmla="*/ 204 h 301"/>
                <a:gd name="T20" fmla="*/ 70 w 108"/>
                <a:gd name="T21" fmla="*/ 21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301">
                  <a:moveTo>
                    <a:pt x="70" y="218"/>
                  </a:moveTo>
                  <a:cubicBezTo>
                    <a:pt x="70" y="83"/>
                    <a:pt x="70" y="83"/>
                    <a:pt x="70" y="83"/>
                  </a:cubicBezTo>
                  <a:cubicBezTo>
                    <a:pt x="108" y="97"/>
                    <a:pt x="108" y="97"/>
                    <a:pt x="108" y="97"/>
                  </a:cubicBezTo>
                  <a:cubicBezTo>
                    <a:pt x="86" y="72"/>
                    <a:pt x="66" y="32"/>
                    <a:pt x="54" y="0"/>
                  </a:cubicBezTo>
                  <a:cubicBezTo>
                    <a:pt x="42" y="32"/>
                    <a:pt x="21" y="72"/>
                    <a:pt x="0" y="97"/>
                  </a:cubicBezTo>
                  <a:cubicBezTo>
                    <a:pt x="38" y="83"/>
                    <a:pt x="38" y="83"/>
                    <a:pt x="38" y="83"/>
                  </a:cubicBezTo>
                  <a:cubicBezTo>
                    <a:pt x="38" y="218"/>
                    <a:pt x="38" y="218"/>
                    <a:pt x="38" y="218"/>
                  </a:cubicBezTo>
                  <a:cubicBezTo>
                    <a:pt x="0" y="204"/>
                    <a:pt x="0" y="204"/>
                    <a:pt x="0" y="204"/>
                  </a:cubicBezTo>
                  <a:cubicBezTo>
                    <a:pt x="21" y="229"/>
                    <a:pt x="42" y="269"/>
                    <a:pt x="54" y="301"/>
                  </a:cubicBezTo>
                  <a:cubicBezTo>
                    <a:pt x="66" y="269"/>
                    <a:pt x="86" y="229"/>
                    <a:pt x="108" y="204"/>
                  </a:cubicBezTo>
                  <a:lnTo>
                    <a:pt x="70" y="218"/>
                  </a:lnTo>
                  <a:close/>
                </a:path>
              </a:pathLst>
            </a:custGeom>
            <a:solidFill>
              <a:srgbClr val="77D4F9"/>
            </a:solidFill>
            <a:ln>
              <a:noFill/>
              <a:headEnd/>
              <a:tailEnd/>
            </a:ln>
            <a:effectLst/>
            <a:scene3d>
              <a:camera prst="perspectiveRight"/>
              <a:lightRig rig="threePt" dir="t"/>
            </a:scene3d>
            <a:sp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eaLnBrk="0" hangingPunct="0">
                <a:buClr>
                  <a:srgbClr val="CC9900"/>
                </a:buClr>
                <a:buFont typeface="Wingdings" pitchFamily="2" charset="2"/>
                <a:buChar char="n"/>
              </a:pPr>
              <a:endParaRPr lang="zh-CN" altLang="en-US" sz="1100">
                <a:solidFill>
                  <a:schemeClr val="tx1"/>
                </a:solidFill>
                <a:latin typeface="Times New Roman" panose="02020603050405020304" pitchFamily="18" charset="0"/>
                <a:cs typeface="Times New Roman" panose="02020603050405020304" pitchFamily="18" charset="0"/>
              </a:endParaRPr>
            </a:p>
          </p:txBody>
        </p:sp>
        <p:pic>
          <p:nvPicPr>
            <p:cNvPr id="73" name="Picture 439" descr="C:\Users\Meiling\Desktop\未标题-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31588" y="3489784"/>
              <a:ext cx="2730799" cy="1669709"/>
            </a:xfrm>
            <a:prstGeom prst="rect">
              <a:avLst/>
            </a:prstGeom>
            <a:noFill/>
            <a:scene3d>
              <a:camera prst="perspectiveRight"/>
              <a:lightRig rig="threePt" dir="t"/>
            </a:scene3d>
            <a:extLst>
              <a:ext uri="{909E8E84-426E-40DD-AFC4-6F175D3DCCD1}">
                <a14:hiddenFill xmlns:a14="http://schemas.microsoft.com/office/drawing/2010/main">
                  <a:solidFill>
                    <a:srgbClr val="FFFFFF"/>
                  </a:solidFill>
                </a14:hiddenFill>
              </a:ext>
            </a:extLst>
          </p:spPr>
        </p:pic>
        <p:sp>
          <p:nvSpPr>
            <p:cNvPr id="80" name="矩形 79"/>
            <p:cNvSpPr/>
            <p:nvPr/>
          </p:nvSpPr>
          <p:spPr>
            <a:xfrm>
              <a:off x="472968" y="2319843"/>
              <a:ext cx="2961531" cy="2827989"/>
            </a:xfrm>
            <a:prstGeom prst="rect">
              <a:avLst/>
            </a:prstGeom>
            <a:noFill/>
            <a:ln>
              <a:solidFill>
                <a:srgbClr val="CFE0F0"/>
              </a:solidFill>
              <a:headEnd/>
              <a:tailEnd/>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indent="-228531" eaLnBrk="0" fontAlgn="ctr" hangingPunct="0">
                <a:buClr>
                  <a:srgbClr val="CC9900"/>
                </a:buClr>
                <a:buSzPct val="60000"/>
                <a:buFont typeface="Wingdings" pitchFamily="2" charset="2"/>
                <a:buChar char="n"/>
                <a:defRPr/>
              </a:pPr>
              <a:endParaRPr lang="zh-CN" altLang="en-US" sz="1000">
                <a:solidFill>
                  <a:schemeClr val="tx1"/>
                </a:solidFill>
                <a:latin typeface="Times New Roman" panose="02020603050405020304" pitchFamily="18" charset="0"/>
                <a:cs typeface="Times New Roman" panose="02020603050405020304" pitchFamily="18" charset="0"/>
                <a:sym typeface="Arial"/>
              </a:endParaRPr>
            </a:p>
          </p:txBody>
        </p:sp>
        <p:grpSp>
          <p:nvGrpSpPr>
            <p:cNvPr id="81" name="组合 80"/>
            <p:cNvGrpSpPr/>
            <p:nvPr/>
          </p:nvGrpSpPr>
          <p:grpSpPr>
            <a:xfrm>
              <a:off x="472968" y="2506966"/>
              <a:ext cx="2809960" cy="2582023"/>
              <a:chOff x="696987" y="1671821"/>
              <a:chExt cx="7027031" cy="4317842"/>
            </a:xfrm>
          </p:grpSpPr>
          <p:pic>
            <p:nvPicPr>
              <p:cNvPr id="82" name="Picture 2" descr="C:\Users\Meiling\Desktop\图片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987" y="1671821"/>
                <a:ext cx="6843352" cy="4103323"/>
              </a:xfrm>
              <a:prstGeom prst="rect">
                <a:avLst/>
              </a:prstGeom>
              <a:ln>
                <a:noFill/>
              </a:ln>
              <a:effectLst>
                <a:softEdge rad="381000"/>
              </a:effectLst>
              <a:extLst>
                <a:ext uri="{909E8E84-426E-40DD-AFC4-6F175D3DCCD1}">
                  <a14:hiddenFill xmlns:a14="http://schemas.microsoft.com/office/drawing/2010/main">
                    <a:solidFill>
                      <a:srgbClr val="FFFFFF"/>
                    </a:solidFill>
                  </a14:hiddenFill>
                </a:ext>
              </a:extLst>
            </p:spPr>
          </p:pic>
          <p:sp>
            <p:nvSpPr>
              <p:cNvPr id="83" name="Rectangle 162"/>
              <p:cNvSpPr>
                <a:spLocks noChangeArrowheads="1"/>
              </p:cNvSpPr>
              <p:nvPr/>
            </p:nvSpPr>
            <p:spPr bwMode="auto">
              <a:xfrm>
                <a:off x="945356" y="3605645"/>
                <a:ext cx="3271039" cy="1393791"/>
              </a:xfrm>
              <a:prstGeom prst="rect">
                <a:avLst/>
              </a:prstGeom>
              <a:solidFill>
                <a:srgbClr val="007CD6">
                  <a:alpha val="40000"/>
                </a:srgbClr>
              </a:solidFill>
              <a:ln>
                <a:noFill/>
                <a:headEnd/>
                <a:tailEnd/>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eaLnBrk="0" hangingPunct="0">
                  <a:buClr>
                    <a:srgbClr val="CC9900"/>
                  </a:buClr>
                  <a:buFont typeface="Wingdings" pitchFamily="2" charset="2"/>
                  <a:buChar char="n"/>
                </a:pPr>
                <a:endParaRPr lang="zh-CN" altLang="en-US" sz="1000">
                  <a:solidFill>
                    <a:schemeClr val="tx1"/>
                  </a:solidFill>
                  <a:latin typeface="Times New Roman" panose="02020603050405020304" pitchFamily="18" charset="0"/>
                  <a:cs typeface="Times New Roman" panose="02020603050405020304" pitchFamily="18" charset="0"/>
                </a:endParaRPr>
              </a:p>
            </p:txBody>
          </p:sp>
          <p:sp>
            <p:nvSpPr>
              <p:cNvPr id="84" name="Rectangle 164"/>
              <p:cNvSpPr>
                <a:spLocks noChangeArrowheads="1"/>
              </p:cNvSpPr>
              <p:nvPr/>
            </p:nvSpPr>
            <p:spPr bwMode="auto">
              <a:xfrm>
                <a:off x="4450408" y="3605645"/>
                <a:ext cx="3273610" cy="1393791"/>
              </a:xfrm>
              <a:prstGeom prst="rect">
                <a:avLst/>
              </a:prstGeom>
              <a:gradFill>
                <a:gsLst>
                  <a:gs pos="0">
                    <a:srgbClr val="50B7F6">
                      <a:alpha val="70000"/>
                    </a:srgbClr>
                  </a:gs>
                  <a:gs pos="100000">
                    <a:srgbClr val="50B6F6">
                      <a:alpha val="50000"/>
                    </a:srgbClr>
                  </a:gs>
                </a:gsLst>
                <a:lin ang="4200000" scaled="0"/>
              </a:gradFill>
              <a:ln>
                <a:noFill/>
                <a:headEnd/>
                <a:tailEnd/>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eaLnBrk="0" hangingPunct="0">
                  <a:buClr>
                    <a:srgbClr val="CC9900"/>
                  </a:buClr>
                  <a:buFont typeface="Wingdings" pitchFamily="2" charset="2"/>
                  <a:buChar char="n"/>
                </a:pPr>
                <a:endParaRPr lang="zh-CN" altLang="en-US" sz="1000">
                  <a:solidFill>
                    <a:schemeClr val="tx1"/>
                  </a:solidFill>
                  <a:latin typeface="Times New Roman" panose="02020603050405020304" pitchFamily="18" charset="0"/>
                  <a:cs typeface="Times New Roman" panose="02020603050405020304" pitchFamily="18" charset="0"/>
                </a:endParaRPr>
              </a:p>
            </p:txBody>
          </p:sp>
          <p:sp>
            <p:nvSpPr>
              <p:cNvPr id="85" name="Rectangle 158"/>
              <p:cNvSpPr>
                <a:spLocks noChangeArrowheads="1"/>
              </p:cNvSpPr>
              <p:nvPr/>
            </p:nvSpPr>
            <p:spPr bwMode="auto">
              <a:xfrm>
                <a:off x="945356" y="1828690"/>
                <a:ext cx="3271039" cy="858905"/>
              </a:xfrm>
              <a:prstGeom prst="rect">
                <a:avLst/>
              </a:prstGeom>
              <a:solidFill>
                <a:srgbClr val="007CD6">
                  <a:alpha val="40000"/>
                </a:srgbClr>
              </a:solidFill>
              <a:ln>
                <a:noFill/>
                <a:headEnd/>
                <a:tailEnd/>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eaLnBrk="0" hangingPunct="0">
                  <a:buClr>
                    <a:srgbClr val="CC9900"/>
                  </a:buClr>
                  <a:buFont typeface="Wingdings" pitchFamily="2" charset="2"/>
                  <a:buChar char="n"/>
                </a:pPr>
                <a:endParaRPr lang="zh-CN" altLang="en-US" sz="1000">
                  <a:solidFill>
                    <a:schemeClr val="tx1"/>
                  </a:solidFill>
                  <a:latin typeface="Times New Roman" panose="02020603050405020304" pitchFamily="18" charset="0"/>
                  <a:cs typeface="Times New Roman" panose="02020603050405020304" pitchFamily="18" charset="0"/>
                </a:endParaRPr>
              </a:p>
            </p:txBody>
          </p:sp>
          <p:sp>
            <p:nvSpPr>
              <p:cNvPr id="86" name="Rectangle 160"/>
              <p:cNvSpPr>
                <a:spLocks noChangeArrowheads="1"/>
              </p:cNvSpPr>
              <p:nvPr/>
            </p:nvSpPr>
            <p:spPr bwMode="auto">
              <a:xfrm>
                <a:off x="4450408" y="1828690"/>
                <a:ext cx="3273610" cy="858905"/>
              </a:xfrm>
              <a:prstGeom prst="rect">
                <a:avLst/>
              </a:prstGeom>
              <a:gradFill>
                <a:gsLst>
                  <a:gs pos="0">
                    <a:srgbClr val="50B7F6">
                      <a:alpha val="70000"/>
                    </a:srgbClr>
                  </a:gs>
                  <a:gs pos="100000">
                    <a:srgbClr val="50B6F6">
                      <a:alpha val="50000"/>
                    </a:srgbClr>
                  </a:gs>
                </a:gsLst>
                <a:lin ang="4200000" scaled="0"/>
              </a:gradFill>
              <a:ln>
                <a:noFill/>
                <a:headEnd/>
                <a:tailEnd/>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eaLnBrk="0" hangingPunct="0">
                  <a:buClr>
                    <a:srgbClr val="CC9900"/>
                  </a:buClr>
                  <a:buFont typeface="Wingdings" pitchFamily="2" charset="2"/>
                  <a:buChar char="n"/>
                </a:pPr>
                <a:endParaRPr lang="zh-CN" altLang="en-US" sz="1000">
                  <a:solidFill>
                    <a:schemeClr val="tx1"/>
                  </a:solidFill>
                  <a:latin typeface="Times New Roman" panose="02020603050405020304" pitchFamily="18" charset="0"/>
                  <a:cs typeface="Times New Roman" panose="02020603050405020304" pitchFamily="18" charset="0"/>
                </a:endParaRPr>
              </a:p>
            </p:txBody>
          </p:sp>
          <p:pic>
            <p:nvPicPr>
              <p:cNvPr id="87" name="Picture 5" descr="D:\素材\LOGO\开源LOGO\144385835276767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67939" y="2192529"/>
                <a:ext cx="627311" cy="31230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6418" y="2116275"/>
                <a:ext cx="553345" cy="46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14" descr="D:\素材\LOGO\开源LOGO\OpenStack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73558" y="2102065"/>
                <a:ext cx="560057" cy="508381"/>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组合 89"/>
              <p:cNvGrpSpPr/>
              <p:nvPr/>
            </p:nvGrpSpPr>
            <p:grpSpPr>
              <a:xfrm>
                <a:off x="6868446" y="2112386"/>
                <a:ext cx="420973" cy="381979"/>
                <a:chOff x="8630657" y="-213173"/>
                <a:chExt cx="462397" cy="419567"/>
              </a:xfrm>
            </p:grpSpPr>
            <p:pic>
              <p:nvPicPr>
                <p:cNvPr id="264" name="Picture 15" descr="D:\素材\LOGO\开源LOGO\未标题-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27617" y="-213173"/>
                  <a:ext cx="351102" cy="340686"/>
                </a:xfrm>
                <a:prstGeom prst="rect">
                  <a:avLst/>
                </a:prstGeom>
                <a:noFill/>
                <a:extLst>
                  <a:ext uri="{909E8E84-426E-40DD-AFC4-6F175D3DCCD1}">
                    <a14:hiddenFill xmlns:a14="http://schemas.microsoft.com/office/drawing/2010/main">
                      <a:solidFill>
                        <a:srgbClr val="FFFFFF"/>
                      </a:solidFill>
                    </a14:hiddenFill>
                  </a:ext>
                </a:extLst>
              </p:spPr>
            </p:pic>
            <p:sp>
              <p:nvSpPr>
                <p:cNvPr id="265" name="TextBox 33"/>
                <p:cNvSpPr txBox="1">
                  <a:spLocks noChangeArrowheads="1"/>
                </p:cNvSpPr>
                <p:nvPr/>
              </p:nvSpPr>
              <p:spPr bwMode="auto">
                <a:xfrm>
                  <a:off x="8630657" y="127474"/>
                  <a:ext cx="462397" cy="78920"/>
                </a:xfrm>
                <a:prstGeom prst="rect">
                  <a:avLst/>
                </a:prstGeom>
                <a:noFill/>
                <a:ln w="9525">
                  <a:noFill/>
                  <a:miter lim="800000"/>
                  <a:headEnd/>
                  <a:tailEnd/>
                </a:ln>
              </p:spPr>
              <p:txBody>
                <a:bodyPr wrap="none" lIns="0" tIns="0" rIns="0" bIns="0">
                  <a:spAutoFit/>
                </a:bodyPr>
                <a:lstStyle/>
                <a:p>
                  <a:pPr defTabSz="1218594" hangingPunct="0">
                    <a:lnSpc>
                      <a:spcPct val="93000"/>
                    </a:lnSpc>
                    <a:buClr>
                      <a:srgbClr val="000000"/>
                    </a:buClr>
                    <a:buSzPct val="100000"/>
                  </a:pPr>
                  <a:r>
                    <a:rPr lang="en-US" altLang="zh-CN" sz="300" dirty="0" err="1">
                      <a:latin typeface="Times New Roman" panose="02020603050405020304" pitchFamily="18" charset="0"/>
                      <a:cs typeface="Times New Roman" panose="02020603050405020304" pitchFamily="18" charset="0"/>
                    </a:rPr>
                    <a:t>kubernetes</a:t>
                  </a:r>
                  <a:endParaRPr lang="zh-CN" altLang="en-US" sz="300" dirty="0">
                    <a:latin typeface="Times New Roman" panose="02020603050405020304" pitchFamily="18" charset="0"/>
                    <a:cs typeface="Times New Roman" panose="02020603050405020304" pitchFamily="18" charset="0"/>
                  </a:endParaRPr>
                </a:p>
              </p:txBody>
            </p:sp>
          </p:grpSp>
          <p:pic>
            <p:nvPicPr>
              <p:cNvPr id="91" name="Picture 3" descr="D:\素材\LOGO\开源LOGO\vmwar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41437" y="2128278"/>
                <a:ext cx="610399" cy="447627"/>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组合 91"/>
              <p:cNvGrpSpPr/>
              <p:nvPr/>
            </p:nvGrpSpPr>
            <p:grpSpPr>
              <a:xfrm>
                <a:off x="1391583" y="5672133"/>
                <a:ext cx="753470" cy="261015"/>
                <a:chOff x="1115292" y="6430962"/>
                <a:chExt cx="930275" cy="322263"/>
              </a:xfrm>
              <a:solidFill>
                <a:srgbClr val="007CD6"/>
              </a:solidFill>
            </p:grpSpPr>
            <p:sp>
              <p:nvSpPr>
                <p:cNvPr id="260" name="Freeform 8"/>
                <p:cNvSpPr>
                  <a:spLocks/>
                </p:cNvSpPr>
                <p:nvPr/>
              </p:nvSpPr>
              <p:spPr bwMode="auto">
                <a:xfrm>
                  <a:off x="1115292" y="6491287"/>
                  <a:ext cx="220663" cy="244475"/>
                </a:xfrm>
                <a:custGeom>
                  <a:avLst/>
                  <a:gdLst>
                    <a:gd name="T0" fmla="*/ 1 w 59"/>
                    <a:gd name="T1" fmla="*/ 0 h 65"/>
                    <a:gd name="T2" fmla="*/ 57 w 59"/>
                    <a:gd name="T3" fmla="*/ 1 h 65"/>
                    <a:gd name="T4" fmla="*/ 57 w 59"/>
                    <a:gd name="T5" fmla="*/ 17 h 65"/>
                    <a:gd name="T6" fmla="*/ 56 w 59"/>
                    <a:gd name="T7" fmla="*/ 17 h 65"/>
                    <a:gd name="T8" fmla="*/ 50 w 59"/>
                    <a:gd name="T9" fmla="*/ 7 h 65"/>
                    <a:gd name="T10" fmla="*/ 26 w 59"/>
                    <a:gd name="T11" fmla="*/ 7 h 65"/>
                    <a:gd name="T12" fmla="*/ 26 w 59"/>
                    <a:gd name="T13" fmla="*/ 27 h 65"/>
                    <a:gd name="T14" fmla="*/ 46 w 59"/>
                    <a:gd name="T15" fmla="*/ 27 h 65"/>
                    <a:gd name="T16" fmla="*/ 51 w 59"/>
                    <a:gd name="T17" fmla="*/ 19 h 65"/>
                    <a:gd name="T18" fmla="*/ 53 w 59"/>
                    <a:gd name="T19" fmla="*/ 19 h 65"/>
                    <a:gd name="T20" fmla="*/ 53 w 59"/>
                    <a:gd name="T21" fmla="*/ 42 h 65"/>
                    <a:gd name="T22" fmla="*/ 51 w 59"/>
                    <a:gd name="T23" fmla="*/ 43 h 65"/>
                    <a:gd name="T24" fmla="*/ 46 w 59"/>
                    <a:gd name="T25" fmla="*/ 34 h 65"/>
                    <a:gd name="T26" fmla="*/ 26 w 59"/>
                    <a:gd name="T27" fmla="*/ 34 h 65"/>
                    <a:gd name="T28" fmla="*/ 26 w 59"/>
                    <a:gd name="T29" fmla="*/ 57 h 65"/>
                    <a:gd name="T30" fmla="*/ 52 w 59"/>
                    <a:gd name="T31" fmla="*/ 57 h 65"/>
                    <a:gd name="T32" fmla="*/ 57 w 59"/>
                    <a:gd name="T33" fmla="*/ 46 h 65"/>
                    <a:gd name="T34" fmla="*/ 59 w 59"/>
                    <a:gd name="T35" fmla="*/ 46 h 65"/>
                    <a:gd name="T36" fmla="*/ 59 w 59"/>
                    <a:gd name="T37" fmla="*/ 65 h 65"/>
                    <a:gd name="T38" fmla="*/ 19 w 59"/>
                    <a:gd name="T39" fmla="*/ 64 h 65"/>
                    <a:gd name="T40" fmla="*/ 1 w 59"/>
                    <a:gd name="T41" fmla="*/ 65 h 65"/>
                    <a:gd name="T42" fmla="*/ 1 w 59"/>
                    <a:gd name="T43" fmla="*/ 63 h 65"/>
                    <a:gd name="T44" fmla="*/ 11 w 59"/>
                    <a:gd name="T45" fmla="*/ 48 h 65"/>
                    <a:gd name="T46" fmla="*/ 11 w 59"/>
                    <a:gd name="T47" fmla="*/ 14 h 65"/>
                    <a:gd name="T48" fmla="*/ 1 w 59"/>
                    <a:gd name="T49" fmla="*/ 2 h 65"/>
                    <a:gd name="T50" fmla="*/ 1 w 59"/>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65">
                      <a:moveTo>
                        <a:pt x="1" y="0"/>
                      </a:moveTo>
                      <a:cubicBezTo>
                        <a:pt x="57" y="1"/>
                        <a:pt x="57" y="1"/>
                        <a:pt x="57" y="1"/>
                      </a:cubicBezTo>
                      <a:cubicBezTo>
                        <a:pt x="57" y="17"/>
                        <a:pt x="57" y="17"/>
                        <a:pt x="57" y="17"/>
                      </a:cubicBezTo>
                      <a:cubicBezTo>
                        <a:pt x="57" y="18"/>
                        <a:pt x="56" y="18"/>
                        <a:pt x="56" y="17"/>
                      </a:cubicBezTo>
                      <a:cubicBezTo>
                        <a:pt x="55" y="14"/>
                        <a:pt x="51" y="8"/>
                        <a:pt x="50" y="7"/>
                      </a:cubicBezTo>
                      <a:cubicBezTo>
                        <a:pt x="26" y="7"/>
                        <a:pt x="26" y="7"/>
                        <a:pt x="26" y="7"/>
                      </a:cubicBezTo>
                      <a:cubicBezTo>
                        <a:pt x="26" y="27"/>
                        <a:pt x="26" y="27"/>
                        <a:pt x="26" y="27"/>
                      </a:cubicBezTo>
                      <a:cubicBezTo>
                        <a:pt x="46" y="27"/>
                        <a:pt x="46" y="27"/>
                        <a:pt x="46" y="27"/>
                      </a:cubicBezTo>
                      <a:cubicBezTo>
                        <a:pt x="47" y="27"/>
                        <a:pt x="50" y="23"/>
                        <a:pt x="51" y="19"/>
                      </a:cubicBezTo>
                      <a:cubicBezTo>
                        <a:pt x="52" y="18"/>
                        <a:pt x="53" y="18"/>
                        <a:pt x="53" y="19"/>
                      </a:cubicBezTo>
                      <a:cubicBezTo>
                        <a:pt x="52" y="25"/>
                        <a:pt x="53" y="37"/>
                        <a:pt x="53" y="42"/>
                      </a:cubicBezTo>
                      <a:cubicBezTo>
                        <a:pt x="53" y="44"/>
                        <a:pt x="52" y="44"/>
                        <a:pt x="51" y="43"/>
                      </a:cubicBezTo>
                      <a:cubicBezTo>
                        <a:pt x="51" y="41"/>
                        <a:pt x="48" y="36"/>
                        <a:pt x="46" y="34"/>
                      </a:cubicBezTo>
                      <a:cubicBezTo>
                        <a:pt x="26" y="34"/>
                        <a:pt x="26" y="34"/>
                        <a:pt x="26" y="34"/>
                      </a:cubicBezTo>
                      <a:cubicBezTo>
                        <a:pt x="26" y="57"/>
                        <a:pt x="26" y="57"/>
                        <a:pt x="26" y="57"/>
                      </a:cubicBezTo>
                      <a:cubicBezTo>
                        <a:pt x="52" y="57"/>
                        <a:pt x="52" y="57"/>
                        <a:pt x="52" y="57"/>
                      </a:cubicBezTo>
                      <a:cubicBezTo>
                        <a:pt x="53" y="56"/>
                        <a:pt x="57" y="48"/>
                        <a:pt x="57" y="46"/>
                      </a:cubicBezTo>
                      <a:cubicBezTo>
                        <a:pt x="57" y="45"/>
                        <a:pt x="59" y="45"/>
                        <a:pt x="59" y="46"/>
                      </a:cubicBezTo>
                      <a:cubicBezTo>
                        <a:pt x="59" y="65"/>
                        <a:pt x="59" y="65"/>
                        <a:pt x="59" y="65"/>
                      </a:cubicBezTo>
                      <a:cubicBezTo>
                        <a:pt x="19" y="64"/>
                        <a:pt x="19" y="64"/>
                        <a:pt x="19" y="64"/>
                      </a:cubicBezTo>
                      <a:cubicBezTo>
                        <a:pt x="11" y="64"/>
                        <a:pt x="9" y="64"/>
                        <a:pt x="1" y="65"/>
                      </a:cubicBezTo>
                      <a:cubicBezTo>
                        <a:pt x="0" y="65"/>
                        <a:pt x="0" y="63"/>
                        <a:pt x="1" y="63"/>
                      </a:cubicBezTo>
                      <a:cubicBezTo>
                        <a:pt x="10" y="59"/>
                        <a:pt x="11" y="61"/>
                        <a:pt x="11" y="48"/>
                      </a:cubicBezTo>
                      <a:cubicBezTo>
                        <a:pt x="11" y="14"/>
                        <a:pt x="11" y="14"/>
                        <a:pt x="11" y="14"/>
                      </a:cubicBezTo>
                      <a:cubicBezTo>
                        <a:pt x="11" y="5"/>
                        <a:pt x="8" y="5"/>
                        <a:pt x="1" y="2"/>
                      </a:cubicBezTo>
                      <a:cubicBezTo>
                        <a:pt x="0"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61" name="Freeform 9"/>
                <p:cNvSpPr>
                  <a:spLocks/>
                </p:cNvSpPr>
                <p:nvPr/>
              </p:nvSpPr>
              <p:spPr bwMode="auto">
                <a:xfrm>
                  <a:off x="1351830" y="6491287"/>
                  <a:ext cx="404813" cy="244475"/>
                </a:xfrm>
                <a:custGeom>
                  <a:avLst/>
                  <a:gdLst>
                    <a:gd name="T0" fmla="*/ 8 w 108"/>
                    <a:gd name="T1" fmla="*/ 0 h 65"/>
                    <a:gd name="T2" fmla="*/ 34 w 108"/>
                    <a:gd name="T3" fmla="*/ 1 h 65"/>
                    <a:gd name="T4" fmla="*/ 54 w 108"/>
                    <a:gd name="T5" fmla="*/ 42 h 65"/>
                    <a:gd name="T6" fmla="*/ 75 w 108"/>
                    <a:gd name="T7" fmla="*/ 1 h 65"/>
                    <a:gd name="T8" fmla="*/ 93 w 108"/>
                    <a:gd name="T9" fmla="*/ 1 h 65"/>
                    <a:gd name="T10" fmla="*/ 101 w 108"/>
                    <a:gd name="T11" fmla="*/ 0 h 65"/>
                    <a:gd name="T12" fmla="*/ 101 w 108"/>
                    <a:gd name="T13" fmla="*/ 2 h 65"/>
                    <a:gd name="T14" fmla="*/ 91 w 108"/>
                    <a:gd name="T15" fmla="*/ 8 h 65"/>
                    <a:gd name="T16" fmla="*/ 96 w 108"/>
                    <a:gd name="T17" fmla="*/ 58 h 65"/>
                    <a:gd name="T18" fmla="*/ 107 w 108"/>
                    <a:gd name="T19" fmla="*/ 63 h 65"/>
                    <a:gd name="T20" fmla="*/ 107 w 108"/>
                    <a:gd name="T21" fmla="*/ 65 h 65"/>
                    <a:gd name="T22" fmla="*/ 71 w 108"/>
                    <a:gd name="T23" fmla="*/ 65 h 65"/>
                    <a:gd name="T24" fmla="*/ 70 w 108"/>
                    <a:gd name="T25" fmla="*/ 63 h 65"/>
                    <a:gd name="T26" fmla="*/ 80 w 108"/>
                    <a:gd name="T27" fmla="*/ 58 h 65"/>
                    <a:gd name="T28" fmla="*/ 77 w 108"/>
                    <a:gd name="T29" fmla="*/ 14 h 65"/>
                    <a:gd name="T30" fmla="*/ 52 w 108"/>
                    <a:gd name="T31" fmla="*/ 65 h 65"/>
                    <a:gd name="T32" fmla="*/ 48 w 108"/>
                    <a:gd name="T33" fmla="*/ 65 h 65"/>
                    <a:gd name="T34" fmla="*/ 25 w 108"/>
                    <a:gd name="T35" fmla="*/ 16 h 65"/>
                    <a:gd name="T36" fmla="*/ 21 w 108"/>
                    <a:gd name="T37" fmla="*/ 58 h 65"/>
                    <a:gd name="T38" fmla="*/ 31 w 108"/>
                    <a:gd name="T39" fmla="*/ 63 h 65"/>
                    <a:gd name="T40" fmla="*/ 31 w 108"/>
                    <a:gd name="T41" fmla="*/ 64 h 65"/>
                    <a:gd name="T42" fmla="*/ 3 w 108"/>
                    <a:gd name="T43" fmla="*/ 65 h 65"/>
                    <a:gd name="T44" fmla="*/ 3 w 108"/>
                    <a:gd name="T45" fmla="*/ 63 h 65"/>
                    <a:gd name="T46" fmla="*/ 14 w 108"/>
                    <a:gd name="T47" fmla="*/ 46 h 65"/>
                    <a:gd name="T48" fmla="*/ 18 w 108"/>
                    <a:gd name="T49" fmla="*/ 10 h 65"/>
                    <a:gd name="T50" fmla="*/ 8 w 108"/>
                    <a:gd name="T51" fmla="*/ 2 h 65"/>
                    <a:gd name="T52" fmla="*/ 8 w 108"/>
                    <a:gd name="T5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 h="65">
                      <a:moveTo>
                        <a:pt x="8" y="0"/>
                      </a:moveTo>
                      <a:cubicBezTo>
                        <a:pt x="34" y="1"/>
                        <a:pt x="34" y="1"/>
                        <a:pt x="34" y="1"/>
                      </a:cubicBezTo>
                      <a:cubicBezTo>
                        <a:pt x="54" y="42"/>
                        <a:pt x="54" y="42"/>
                        <a:pt x="54" y="42"/>
                      </a:cubicBezTo>
                      <a:cubicBezTo>
                        <a:pt x="75" y="1"/>
                        <a:pt x="75" y="1"/>
                        <a:pt x="75" y="1"/>
                      </a:cubicBezTo>
                      <a:cubicBezTo>
                        <a:pt x="75" y="1"/>
                        <a:pt x="91" y="1"/>
                        <a:pt x="93" y="1"/>
                      </a:cubicBezTo>
                      <a:cubicBezTo>
                        <a:pt x="94" y="1"/>
                        <a:pt x="100" y="1"/>
                        <a:pt x="101" y="0"/>
                      </a:cubicBezTo>
                      <a:cubicBezTo>
                        <a:pt x="102" y="0"/>
                        <a:pt x="102" y="2"/>
                        <a:pt x="101" y="2"/>
                      </a:cubicBezTo>
                      <a:cubicBezTo>
                        <a:pt x="100" y="3"/>
                        <a:pt x="92" y="6"/>
                        <a:pt x="91" y="8"/>
                      </a:cubicBezTo>
                      <a:cubicBezTo>
                        <a:pt x="96" y="58"/>
                        <a:pt x="96" y="58"/>
                        <a:pt x="96" y="58"/>
                      </a:cubicBezTo>
                      <a:cubicBezTo>
                        <a:pt x="97" y="59"/>
                        <a:pt x="105" y="63"/>
                        <a:pt x="107" y="63"/>
                      </a:cubicBezTo>
                      <a:cubicBezTo>
                        <a:pt x="108" y="64"/>
                        <a:pt x="108" y="65"/>
                        <a:pt x="107" y="65"/>
                      </a:cubicBezTo>
                      <a:cubicBezTo>
                        <a:pt x="102" y="64"/>
                        <a:pt x="76" y="64"/>
                        <a:pt x="71" y="65"/>
                      </a:cubicBezTo>
                      <a:cubicBezTo>
                        <a:pt x="70" y="65"/>
                        <a:pt x="68" y="64"/>
                        <a:pt x="70" y="63"/>
                      </a:cubicBezTo>
                      <a:cubicBezTo>
                        <a:pt x="73" y="62"/>
                        <a:pt x="79" y="60"/>
                        <a:pt x="80" y="58"/>
                      </a:cubicBezTo>
                      <a:cubicBezTo>
                        <a:pt x="77" y="14"/>
                        <a:pt x="77" y="14"/>
                        <a:pt x="77" y="14"/>
                      </a:cubicBezTo>
                      <a:cubicBezTo>
                        <a:pt x="52" y="65"/>
                        <a:pt x="52" y="65"/>
                        <a:pt x="52" y="65"/>
                      </a:cubicBezTo>
                      <a:cubicBezTo>
                        <a:pt x="48" y="65"/>
                        <a:pt x="48" y="65"/>
                        <a:pt x="48" y="65"/>
                      </a:cubicBezTo>
                      <a:cubicBezTo>
                        <a:pt x="25" y="16"/>
                        <a:pt x="25" y="16"/>
                        <a:pt x="25" y="16"/>
                      </a:cubicBezTo>
                      <a:cubicBezTo>
                        <a:pt x="21" y="58"/>
                        <a:pt x="21" y="58"/>
                        <a:pt x="21" y="58"/>
                      </a:cubicBezTo>
                      <a:cubicBezTo>
                        <a:pt x="23" y="61"/>
                        <a:pt x="30" y="62"/>
                        <a:pt x="31" y="63"/>
                      </a:cubicBezTo>
                      <a:cubicBezTo>
                        <a:pt x="32" y="63"/>
                        <a:pt x="32" y="65"/>
                        <a:pt x="31" y="64"/>
                      </a:cubicBezTo>
                      <a:cubicBezTo>
                        <a:pt x="26" y="64"/>
                        <a:pt x="6" y="64"/>
                        <a:pt x="3" y="65"/>
                      </a:cubicBezTo>
                      <a:cubicBezTo>
                        <a:pt x="2" y="65"/>
                        <a:pt x="0" y="63"/>
                        <a:pt x="3" y="63"/>
                      </a:cubicBezTo>
                      <a:cubicBezTo>
                        <a:pt x="10" y="60"/>
                        <a:pt x="12" y="62"/>
                        <a:pt x="14" y="46"/>
                      </a:cubicBezTo>
                      <a:cubicBezTo>
                        <a:pt x="18" y="10"/>
                        <a:pt x="18" y="10"/>
                        <a:pt x="18" y="10"/>
                      </a:cubicBezTo>
                      <a:cubicBezTo>
                        <a:pt x="19" y="4"/>
                        <a:pt x="11" y="3"/>
                        <a:pt x="8" y="2"/>
                      </a:cubicBezTo>
                      <a:cubicBezTo>
                        <a:pt x="7" y="2"/>
                        <a:pt x="7"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62" name="Freeform 10"/>
                <p:cNvSpPr>
                  <a:spLocks/>
                </p:cNvSpPr>
                <p:nvPr/>
              </p:nvSpPr>
              <p:spPr bwMode="auto">
                <a:xfrm>
                  <a:off x="1723305" y="6477000"/>
                  <a:ext cx="231775" cy="276225"/>
                </a:xfrm>
                <a:custGeom>
                  <a:avLst/>
                  <a:gdLst>
                    <a:gd name="T0" fmla="*/ 60 w 62"/>
                    <a:gd name="T1" fmla="*/ 21 h 74"/>
                    <a:gd name="T2" fmla="*/ 61 w 62"/>
                    <a:gd name="T3" fmla="*/ 4 h 74"/>
                    <a:gd name="T4" fmla="*/ 20 w 62"/>
                    <a:gd name="T5" fmla="*/ 11 h 74"/>
                    <a:gd name="T6" fmla="*/ 20 w 62"/>
                    <a:gd name="T7" fmla="*/ 66 h 74"/>
                    <a:gd name="T8" fmla="*/ 60 w 62"/>
                    <a:gd name="T9" fmla="*/ 67 h 74"/>
                    <a:gd name="T10" fmla="*/ 62 w 62"/>
                    <a:gd name="T11" fmla="*/ 66 h 74"/>
                    <a:gd name="T12" fmla="*/ 62 w 62"/>
                    <a:gd name="T13" fmla="*/ 50 h 74"/>
                    <a:gd name="T14" fmla="*/ 60 w 62"/>
                    <a:gd name="T15" fmla="*/ 50 h 74"/>
                    <a:gd name="T16" fmla="*/ 54 w 62"/>
                    <a:gd name="T17" fmla="*/ 62 h 74"/>
                    <a:gd name="T18" fmla="*/ 27 w 62"/>
                    <a:gd name="T19" fmla="*/ 52 h 74"/>
                    <a:gd name="T20" fmla="*/ 29 w 62"/>
                    <a:gd name="T21" fmla="*/ 18 h 74"/>
                    <a:gd name="T22" fmla="*/ 52 w 62"/>
                    <a:gd name="T23" fmla="*/ 10 h 74"/>
                    <a:gd name="T24" fmla="*/ 58 w 62"/>
                    <a:gd name="T25" fmla="*/ 20 h 74"/>
                    <a:gd name="T26" fmla="*/ 60 w 62"/>
                    <a:gd name="T27"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4">
                      <a:moveTo>
                        <a:pt x="60" y="21"/>
                      </a:moveTo>
                      <a:cubicBezTo>
                        <a:pt x="61" y="4"/>
                        <a:pt x="61" y="4"/>
                        <a:pt x="61" y="4"/>
                      </a:cubicBezTo>
                      <a:cubicBezTo>
                        <a:pt x="53" y="3"/>
                        <a:pt x="35" y="0"/>
                        <a:pt x="20" y="11"/>
                      </a:cubicBezTo>
                      <a:cubicBezTo>
                        <a:pt x="4" y="23"/>
                        <a:pt x="0" y="52"/>
                        <a:pt x="20" y="66"/>
                      </a:cubicBezTo>
                      <a:cubicBezTo>
                        <a:pt x="34" y="74"/>
                        <a:pt x="58" y="68"/>
                        <a:pt x="60" y="67"/>
                      </a:cubicBezTo>
                      <a:cubicBezTo>
                        <a:pt x="61" y="67"/>
                        <a:pt x="62" y="66"/>
                        <a:pt x="62" y="66"/>
                      </a:cubicBezTo>
                      <a:cubicBezTo>
                        <a:pt x="62" y="65"/>
                        <a:pt x="62" y="50"/>
                        <a:pt x="62" y="50"/>
                      </a:cubicBezTo>
                      <a:cubicBezTo>
                        <a:pt x="62" y="49"/>
                        <a:pt x="61" y="49"/>
                        <a:pt x="60" y="50"/>
                      </a:cubicBezTo>
                      <a:cubicBezTo>
                        <a:pt x="60" y="50"/>
                        <a:pt x="57" y="61"/>
                        <a:pt x="54" y="62"/>
                      </a:cubicBezTo>
                      <a:cubicBezTo>
                        <a:pt x="49" y="65"/>
                        <a:pt x="35" y="67"/>
                        <a:pt x="27" y="52"/>
                      </a:cubicBezTo>
                      <a:cubicBezTo>
                        <a:pt x="23" y="43"/>
                        <a:pt x="23" y="30"/>
                        <a:pt x="29" y="18"/>
                      </a:cubicBezTo>
                      <a:cubicBezTo>
                        <a:pt x="37" y="5"/>
                        <a:pt x="50" y="9"/>
                        <a:pt x="52" y="10"/>
                      </a:cubicBezTo>
                      <a:cubicBezTo>
                        <a:pt x="55" y="11"/>
                        <a:pt x="57" y="15"/>
                        <a:pt x="58" y="20"/>
                      </a:cubicBezTo>
                      <a:cubicBezTo>
                        <a:pt x="59" y="22"/>
                        <a:pt x="60" y="22"/>
                        <a:pt x="6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63" name="Freeform 11"/>
                <p:cNvSpPr>
                  <a:spLocks/>
                </p:cNvSpPr>
                <p:nvPr/>
              </p:nvSpPr>
              <p:spPr bwMode="auto">
                <a:xfrm>
                  <a:off x="1963017" y="6430962"/>
                  <a:ext cx="82550" cy="115887"/>
                </a:xfrm>
                <a:custGeom>
                  <a:avLst/>
                  <a:gdLst>
                    <a:gd name="T0" fmla="*/ 1 w 22"/>
                    <a:gd name="T1" fmla="*/ 8 h 31"/>
                    <a:gd name="T2" fmla="*/ 18 w 22"/>
                    <a:gd name="T3" fmla="*/ 5 h 31"/>
                    <a:gd name="T4" fmla="*/ 16 w 22"/>
                    <a:gd name="T5" fmla="*/ 18 h 31"/>
                    <a:gd name="T6" fmla="*/ 8 w 22"/>
                    <a:gd name="T7" fmla="*/ 25 h 31"/>
                    <a:gd name="T8" fmla="*/ 16 w 22"/>
                    <a:gd name="T9" fmla="*/ 25 h 31"/>
                    <a:gd name="T10" fmla="*/ 19 w 22"/>
                    <a:gd name="T11" fmla="*/ 21 h 31"/>
                    <a:gd name="T12" fmla="*/ 20 w 22"/>
                    <a:gd name="T13" fmla="*/ 22 h 31"/>
                    <a:gd name="T14" fmla="*/ 20 w 22"/>
                    <a:gd name="T15" fmla="*/ 31 h 31"/>
                    <a:gd name="T16" fmla="*/ 0 w 22"/>
                    <a:gd name="T17" fmla="*/ 31 h 31"/>
                    <a:gd name="T18" fmla="*/ 0 w 22"/>
                    <a:gd name="T19" fmla="*/ 28 h 31"/>
                    <a:gd name="T20" fmla="*/ 11 w 22"/>
                    <a:gd name="T21" fmla="*/ 17 h 31"/>
                    <a:gd name="T22" fmla="*/ 3 w 22"/>
                    <a:gd name="T23" fmla="*/ 9 h 31"/>
                    <a:gd name="T24" fmla="*/ 1 w 22"/>
                    <a:gd name="T25"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1">
                      <a:moveTo>
                        <a:pt x="1" y="8"/>
                      </a:moveTo>
                      <a:cubicBezTo>
                        <a:pt x="9" y="0"/>
                        <a:pt x="15" y="3"/>
                        <a:pt x="18" y="5"/>
                      </a:cubicBezTo>
                      <a:cubicBezTo>
                        <a:pt x="20" y="8"/>
                        <a:pt x="22" y="13"/>
                        <a:pt x="16" y="18"/>
                      </a:cubicBezTo>
                      <a:cubicBezTo>
                        <a:pt x="13" y="21"/>
                        <a:pt x="8" y="25"/>
                        <a:pt x="8" y="25"/>
                      </a:cubicBezTo>
                      <a:cubicBezTo>
                        <a:pt x="16" y="25"/>
                        <a:pt x="16" y="25"/>
                        <a:pt x="16" y="25"/>
                      </a:cubicBezTo>
                      <a:cubicBezTo>
                        <a:pt x="17" y="25"/>
                        <a:pt x="19" y="22"/>
                        <a:pt x="19" y="21"/>
                      </a:cubicBezTo>
                      <a:cubicBezTo>
                        <a:pt x="20" y="21"/>
                        <a:pt x="20" y="21"/>
                        <a:pt x="20" y="22"/>
                      </a:cubicBezTo>
                      <a:cubicBezTo>
                        <a:pt x="20" y="22"/>
                        <a:pt x="20" y="31"/>
                        <a:pt x="20" y="31"/>
                      </a:cubicBezTo>
                      <a:cubicBezTo>
                        <a:pt x="18" y="31"/>
                        <a:pt x="3" y="31"/>
                        <a:pt x="0" y="31"/>
                      </a:cubicBezTo>
                      <a:cubicBezTo>
                        <a:pt x="0" y="28"/>
                        <a:pt x="0" y="28"/>
                        <a:pt x="0" y="28"/>
                      </a:cubicBezTo>
                      <a:cubicBezTo>
                        <a:pt x="4" y="24"/>
                        <a:pt x="8" y="20"/>
                        <a:pt x="11" y="17"/>
                      </a:cubicBezTo>
                      <a:cubicBezTo>
                        <a:pt x="14" y="13"/>
                        <a:pt x="13" y="3"/>
                        <a:pt x="3" y="9"/>
                      </a:cubicBezTo>
                      <a:cubicBezTo>
                        <a:pt x="2" y="10"/>
                        <a:pt x="0" y="9"/>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grpSp>
          <p:grpSp>
            <p:nvGrpSpPr>
              <p:cNvPr id="93" name="组合 92"/>
              <p:cNvGrpSpPr/>
              <p:nvPr/>
            </p:nvGrpSpPr>
            <p:grpSpPr>
              <a:xfrm>
                <a:off x="3173038" y="5630988"/>
                <a:ext cx="298302" cy="343304"/>
                <a:chOff x="3312392" y="6378575"/>
                <a:chExt cx="368300" cy="423862"/>
              </a:xfrm>
              <a:solidFill>
                <a:srgbClr val="007CD6"/>
              </a:solidFill>
            </p:grpSpPr>
            <p:sp>
              <p:nvSpPr>
                <p:cNvPr id="251" name="Freeform 26"/>
                <p:cNvSpPr>
                  <a:spLocks/>
                </p:cNvSpPr>
                <p:nvPr/>
              </p:nvSpPr>
              <p:spPr bwMode="auto">
                <a:xfrm>
                  <a:off x="3317155" y="6378575"/>
                  <a:ext cx="358775" cy="311150"/>
                </a:xfrm>
                <a:custGeom>
                  <a:avLst/>
                  <a:gdLst>
                    <a:gd name="T0" fmla="*/ 0 w 226"/>
                    <a:gd name="T1" fmla="*/ 0 h 196"/>
                    <a:gd name="T2" fmla="*/ 0 w 226"/>
                    <a:gd name="T3" fmla="*/ 0 h 196"/>
                    <a:gd name="T4" fmla="*/ 0 w 226"/>
                    <a:gd name="T5" fmla="*/ 196 h 196"/>
                    <a:gd name="T6" fmla="*/ 89 w 226"/>
                    <a:gd name="T7" fmla="*/ 196 h 196"/>
                    <a:gd name="T8" fmla="*/ 89 w 226"/>
                    <a:gd name="T9" fmla="*/ 81 h 196"/>
                    <a:gd name="T10" fmla="*/ 132 w 226"/>
                    <a:gd name="T11" fmla="*/ 81 h 196"/>
                    <a:gd name="T12" fmla="*/ 132 w 226"/>
                    <a:gd name="T13" fmla="*/ 196 h 196"/>
                    <a:gd name="T14" fmla="*/ 226 w 226"/>
                    <a:gd name="T15" fmla="*/ 196 h 196"/>
                    <a:gd name="T16" fmla="*/ 226 w 226"/>
                    <a:gd name="T17" fmla="*/ 0 h 196"/>
                    <a:gd name="T18" fmla="*/ 0 w 226"/>
                    <a:gd name="T1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96">
                      <a:moveTo>
                        <a:pt x="0" y="0"/>
                      </a:moveTo>
                      <a:lnTo>
                        <a:pt x="0" y="0"/>
                      </a:lnTo>
                      <a:lnTo>
                        <a:pt x="0" y="196"/>
                      </a:lnTo>
                      <a:lnTo>
                        <a:pt x="89" y="196"/>
                      </a:lnTo>
                      <a:lnTo>
                        <a:pt x="89" y="81"/>
                      </a:lnTo>
                      <a:lnTo>
                        <a:pt x="132" y="81"/>
                      </a:lnTo>
                      <a:lnTo>
                        <a:pt x="132" y="196"/>
                      </a:lnTo>
                      <a:lnTo>
                        <a:pt x="226" y="196"/>
                      </a:lnTo>
                      <a:lnTo>
                        <a:pt x="2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52" name="Freeform 27"/>
                <p:cNvSpPr>
                  <a:spLocks/>
                </p:cNvSpPr>
                <p:nvPr/>
              </p:nvSpPr>
              <p:spPr bwMode="auto">
                <a:xfrm>
                  <a:off x="3312392" y="6723062"/>
                  <a:ext cx="60325" cy="68262"/>
                </a:xfrm>
                <a:custGeom>
                  <a:avLst/>
                  <a:gdLst>
                    <a:gd name="T0" fmla="*/ 0 w 16"/>
                    <a:gd name="T1" fmla="*/ 18 h 18"/>
                    <a:gd name="T2" fmla="*/ 0 w 16"/>
                    <a:gd name="T3" fmla="*/ 0 h 18"/>
                    <a:gd name="T4" fmla="*/ 4 w 16"/>
                    <a:gd name="T5" fmla="*/ 0 h 18"/>
                    <a:gd name="T6" fmla="*/ 12 w 16"/>
                    <a:gd name="T7" fmla="*/ 11 h 18"/>
                    <a:gd name="T8" fmla="*/ 12 w 16"/>
                    <a:gd name="T9" fmla="*/ 0 h 18"/>
                    <a:gd name="T10" fmla="*/ 16 w 16"/>
                    <a:gd name="T11" fmla="*/ 0 h 18"/>
                    <a:gd name="T12" fmla="*/ 16 w 16"/>
                    <a:gd name="T13" fmla="*/ 18 h 18"/>
                    <a:gd name="T14" fmla="*/ 13 w 16"/>
                    <a:gd name="T15" fmla="*/ 18 h 18"/>
                    <a:gd name="T16" fmla="*/ 4 w 16"/>
                    <a:gd name="T17" fmla="*/ 6 h 18"/>
                    <a:gd name="T18" fmla="*/ 4 w 16"/>
                    <a:gd name="T19" fmla="*/ 18 h 18"/>
                    <a:gd name="T20" fmla="*/ 0 w 1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0" y="18"/>
                      </a:moveTo>
                      <a:cubicBezTo>
                        <a:pt x="0" y="0"/>
                        <a:pt x="0" y="0"/>
                        <a:pt x="0" y="0"/>
                      </a:cubicBezTo>
                      <a:cubicBezTo>
                        <a:pt x="4" y="0"/>
                        <a:pt x="4" y="0"/>
                        <a:pt x="4" y="0"/>
                      </a:cubicBezTo>
                      <a:cubicBezTo>
                        <a:pt x="12" y="11"/>
                        <a:pt x="12" y="11"/>
                        <a:pt x="12" y="11"/>
                      </a:cubicBezTo>
                      <a:cubicBezTo>
                        <a:pt x="12" y="0"/>
                        <a:pt x="12" y="0"/>
                        <a:pt x="12" y="0"/>
                      </a:cubicBezTo>
                      <a:cubicBezTo>
                        <a:pt x="16" y="0"/>
                        <a:pt x="16" y="0"/>
                        <a:pt x="16" y="0"/>
                      </a:cubicBezTo>
                      <a:cubicBezTo>
                        <a:pt x="16" y="18"/>
                        <a:pt x="16" y="18"/>
                        <a:pt x="16" y="18"/>
                      </a:cubicBezTo>
                      <a:cubicBezTo>
                        <a:pt x="13" y="18"/>
                        <a:pt x="13" y="18"/>
                        <a:pt x="13" y="18"/>
                      </a:cubicBezTo>
                      <a:cubicBezTo>
                        <a:pt x="4" y="6"/>
                        <a:pt x="4" y="6"/>
                        <a:pt x="4" y="6"/>
                      </a:cubicBezTo>
                      <a:cubicBezTo>
                        <a:pt x="4" y="8"/>
                        <a:pt x="4" y="18"/>
                        <a:pt x="4" y="18"/>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53" name="Freeform 28"/>
                <p:cNvSpPr>
                  <a:spLocks noEditPoints="1"/>
                </p:cNvSpPr>
                <p:nvPr/>
              </p:nvSpPr>
              <p:spPr bwMode="auto">
                <a:xfrm>
                  <a:off x="3380655" y="6738937"/>
                  <a:ext cx="49213" cy="52387"/>
                </a:xfrm>
                <a:custGeom>
                  <a:avLst/>
                  <a:gdLst>
                    <a:gd name="T0" fmla="*/ 4 w 13"/>
                    <a:gd name="T1" fmla="*/ 8 h 14"/>
                    <a:gd name="T2" fmla="*/ 8 w 13"/>
                    <a:gd name="T3" fmla="*/ 11 h 14"/>
                    <a:gd name="T4" fmla="*/ 11 w 13"/>
                    <a:gd name="T5" fmla="*/ 10 h 14"/>
                    <a:gd name="T6" fmla="*/ 13 w 13"/>
                    <a:gd name="T7" fmla="*/ 12 h 14"/>
                    <a:gd name="T8" fmla="*/ 8 w 13"/>
                    <a:gd name="T9" fmla="*/ 14 h 14"/>
                    <a:gd name="T10" fmla="*/ 0 w 13"/>
                    <a:gd name="T11" fmla="*/ 7 h 14"/>
                    <a:gd name="T12" fmla="*/ 7 w 13"/>
                    <a:gd name="T13" fmla="*/ 0 h 14"/>
                    <a:gd name="T14" fmla="*/ 13 w 13"/>
                    <a:gd name="T15" fmla="*/ 7 h 14"/>
                    <a:gd name="T16" fmla="*/ 13 w 13"/>
                    <a:gd name="T17" fmla="*/ 8 h 14"/>
                    <a:gd name="T18" fmla="*/ 4 w 13"/>
                    <a:gd name="T19" fmla="*/ 8 h 14"/>
                    <a:gd name="T20" fmla="*/ 9 w 13"/>
                    <a:gd name="T21" fmla="*/ 6 h 14"/>
                    <a:gd name="T22" fmla="*/ 7 w 13"/>
                    <a:gd name="T23" fmla="*/ 3 h 14"/>
                    <a:gd name="T24" fmla="*/ 4 w 13"/>
                    <a:gd name="T25" fmla="*/ 6 h 14"/>
                    <a:gd name="T26" fmla="*/ 9 w 13"/>
                    <a:gd name="T2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4" y="8"/>
                      </a:moveTo>
                      <a:cubicBezTo>
                        <a:pt x="5" y="10"/>
                        <a:pt x="6" y="11"/>
                        <a:pt x="8" y="11"/>
                      </a:cubicBezTo>
                      <a:cubicBezTo>
                        <a:pt x="10" y="11"/>
                        <a:pt x="10" y="10"/>
                        <a:pt x="11" y="10"/>
                      </a:cubicBezTo>
                      <a:cubicBezTo>
                        <a:pt x="13" y="12"/>
                        <a:pt x="13" y="12"/>
                        <a:pt x="13" y="12"/>
                      </a:cubicBezTo>
                      <a:cubicBezTo>
                        <a:pt x="12" y="13"/>
                        <a:pt x="10" y="14"/>
                        <a:pt x="8" y="14"/>
                      </a:cubicBezTo>
                      <a:cubicBezTo>
                        <a:pt x="3" y="14"/>
                        <a:pt x="0" y="12"/>
                        <a:pt x="0" y="7"/>
                      </a:cubicBezTo>
                      <a:cubicBezTo>
                        <a:pt x="0" y="4"/>
                        <a:pt x="3" y="0"/>
                        <a:pt x="7" y="0"/>
                      </a:cubicBezTo>
                      <a:cubicBezTo>
                        <a:pt x="12" y="0"/>
                        <a:pt x="13" y="3"/>
                        <a:pt x="13" y="7"/>
                      </a:cubicBezTo>
                      <a:cubicBezTo>
                        <a:pt x="13" y="8"/>
                        <a:pt x="13" y="8"/>
                        <a:pt x="13" y="8"/>
                      </a:cubicBezTo>
                      <a:lnTo>
                        <a:pt x="4" y="8"/>
                      </a:lnTo>
                      <a:close/>
                      <a:moveTo>
                        <a:pt x="9" y="6"/>
                      </a:moveTo>
                      <a:cubicBezTo>
                        <a:pt x="9" y="5"/>
                        <a:pt x="9" y="3"/>
                        <a:pt x="7" y="3"/>
                      </a:cubicBezTo>
                      <a:cubicBezTo>
                        <a:pt x="5" y="3"/>
                        <a:pt x="5" y="4"/>
                        <a:pt x="4" y="6"/>
                      </a:cubicBezTo>
                      <a:lnTo>
                        <a:pt x="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54" name="Freeform 29"/>
                <p:cNvSpPr>
                  <a:spLocks/>
                </p:cNvSpPr>
                <p:nvPr/>
              </p:nvSpPr>
              <p:spPr bwMode="auto">
                <a:xfrm>
                  <a:off x="3436217" y="6727825"/>
                  <a:ext cx="30163" cy="63500"/>
                </a:xfrm>
                <a:custGeom>
                  <a:avLst/>
                  <a:gdLst>
                    <a:gd name="T0" fmla="*/ 5 w 8"/>
                    <a:gd name="T1" fmla="*/ 0 h 17"/>
                    <a:gd name="T2" fmla="*/ 5 w 8"/>
                    <a:gd name="T3" fmla="*/ 3 h 17"/>
                    <a:gd name="T4" fmla="*/ 7 w 8"/>
                    <a:gd name="T5" fmla="*/ 3 h 17"/>
                    <a:gd name="T6" fmla="*/ 7 w 8"/>
                    <a:gd name="T7" fmla="*/ 6 h 17"/>
                    <a:gd name="T8" fmla="*/ 5 w 8"/>
                    <a:gd name="T9" fmla="*/ 6 h 17"/>
                    <a:gd name="T10" fmla="*/ 5 w 8"/>
                    <a:gd name="T11" fmla="*/ 12 h 17"/>
                    <a:gd name="T12" fmla="*/ 6 w 8"/>
                    <a:gd name="T13" fmla="*/ 14 h 17"/>
                    <a:gd name="T14" fmla="*/ 8 w 8"/>
                    <a:gd name="T15" fmla="*/ 14 h 17"/>
                    <a:gd name="T16" fmla="*/ 8 w 8"/>
                    <a:gd name="T17" fmla="*/ 17 h 17"/>
                    <a:gd name="T18" fmla="*/ 5 w 8"/>
                    <a:gd name="T19" fmla="*/ 17 h 17"/>
                    <a:gd name="T20" fmla="*/ 2 w 8"/>
                    <a:gd name="T21" fmla="*/ 16 h 17"/>
                    <a:gd name="T22" fmla="*/ 1 w 8"/>
                    <a:gd name="T23" fmla="*/ 13 h 17"/>
                    <a:gd name="T24" fmla="*/ 1 w 8"/>
                    <a:gd name="T25" fmla="*/ 6 h 17"/>
                    <a:gd name="T26" fmla="*/ 0 w 8"/>
                    <a:gd name="T27" fmla="*/ 6 h 17"/>
                    <a:gd name="T28" fmla="*/ 0 w 8"/>
                    <a:gd name="T29" fmla="*/ 3 h 17"/>
                    <a:gd name="T30" fmla="*/ 1 w 8"/>
                    <a:gd name="T31" fmla="*/ 3 h 17"/>
                    <a:gd name="T32" fmla="*/ 1 w 8"/>
                    <a:gd name="T33" fmla="*/ 0 h 17"/>
                    <a:gd name="T34" fmla="*/ 5 w 8"/>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7">
                      <a:moveTo>
                        <a:pt x="5" y="0"/>
                      </a:moveTo>
                      <a:cubicBezTo>
                        <a:pt x="5" y="3"/>
                        <a:pt x="5" y="3"/>
                        <a:pt x="5" y="3"/>
                      </a:cubicBezTo>
                      <a:cubicBezTo>
                        <a:pt x="7" y="3"/>
                        <a:pt x="7" y="3"/>
                        <a:pt x="7" y="3"/>
                      </a:cubicBezTo>
                      <a:cubicBezTo>
                        <a:pt x="7" y="6"/>
                        <a:pt x="7" y="6"/>
                        <a:pt x="7" y="6"/>
                      </a:cubicBezTo>
                      <a:cubicBezTo>
                        <a:pt x="5" y="6"/>
                        <a:pt x="5" y="6"/>
                        <a:pt x="5" y="6"/>
                      </a:cubicBezTo>
                      <a:cubicBezTo>
                        <a:pt x="5" y="12"/>
                        <a:pt x="5" y="12"/>
                        <a:pt x="5" y="12"/>
                      </a:cubicBezTo>
                      <a:cubicBezTo>
                        <a:pt x="5" y="13"/>
                        <a:pt x="5" y="14"/>
                        <a:pt x="6" y="14"/>
                      </a:cubicBezTo>
                      <a:cubicBezTo>
                        <a:pt x="7" y="14"/>
                        <a:pt x="8" y="14"/>
                        <a:pt x="8" y="14"/>
                      </a:cubicBezTo>
                      <a:cubicBezTo>
                        <a:pt x="8" y="17"/>
                        <a:pt x="8" y="17"/>
                        <a:pt x="8" y="17"/>
                      </a:cubicBezTo>
                      <a:cubicBezTo>
                        <a:pt x="8" y="17"/>
                        <a:pt x="6" y="17"/>
                        <a:pt x="5" y="17"/>
                      </a:cubicBezTo>
                      <a:cubicBezTo>
                        <a:pt x="4" y="17"/>
                        <a:pt x="3" y="17"/>
                        <a:pt x="2" y="16"/>
                      </a:cubicBezTo>
                      <a:cubicBezTo>
                        <a:pt x="2" y="15"/>
                        <a:pt x="1" y="14"/>
                        <a:pt x="1" y="13"/>
                      </a:cubicBezTo>
                      <a:cubicBezTo>
                        <a:pt x="1" y="6"/>
                        <a:pt x="1" y="6"/>
                        <a:pt x="1" y="6"/>
                      </a:cubicBezTo>
                      <a:cubicBezTo>
                        <a:pt x="0" y="6"/>
                        <a:pt x="0" y="6"/>
                        <a:pt x="0" y="6"/>
                      </a:cubicBezTo>
                      <a:cubicBezTo>
                        <a:pt x="0" y="3"/>
                        <a:pt x="0" y="3"/>
                        <a:pt x="0" y="3"/>
                      </a:cubicBezTo>
                      <a:cubicBezTo>
                        <a:pt x="1" y="3"/>
                        <a:pt x="1" y="3"/>
                        <a:pt x="1" y="3"/>
                      </a:cubicBezTo>
                      <a:cubicBezTo>
                        <a:pt x="1" y="0"/>
                        <a:pt x="1" y="0"/>
                        <a:pt x="1"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55" name="Freeform 30"/>
                <p:cNvSpPr>
                  <a:spLocks noEditPoints="1"/>
                </p:cNvSpPr>
                <p:nvPr/>
              </p:nvSpPr>
              <p:spPr bwMode="auto">
                <a:xfrm>
                  <a:off x="3471142" y="6723062"/>
                  <a:ext cx="69850" cy="68262"/>
                </a:xfrm>
                <a:custGeom>
                  <a:avLst/>
                  <a:gdLst>
                    <a:gd name="T0" fmla="*/ 6 w 19"/>
                    <a:gd name="T1" fmla="*/ 13 h 18"/>
                    <a:gd name="T2" fmla="*/ 4 w 19"/>
                    <a:gd name="T3" fmla="*/ 18 h 18"/>
                    <a:gd name="T4" fmla="*/ 0 w 19"/>
                    <a:gd name="T5" fmla="*/ 18 h 18"/>
                    <a:gd name="T6" fmla="*/ 7 w 19"/>
                    <a:gd name="T7" fmla="*/ 0 h 18"/>
                    <a:gd name="T8" fmla="*/ 11 w 19"/>
                    <a:gd name="T9" fmla="*/ 0 h 18"/>
                    <a:gd name="T10" fmla="*/ 19 w 19"/>
                    <a:gd name="T11" fmla="*/ 18 h 18"/>
                    <a:gd name="T12" fmla="*/ 14 w 19"/>
                    <a:gd name="T13" fmla="*/ 18 h 18"/>
                    <a:gd name="T14" fmla="*/ 13 w 19"/>
                    <a:gd name="T15" fmla="*/ 13 h 18"/>
                    <a:gd name="T16" fmla="*/ 6 w 19"/>
                    <a:gd name="T17" fmla="*/ 13 h 18"/>
                    <a:gd name="T18" fmla="*/ 11 w 19"/>
                    <a:gd name="T19" fmla="*/ 10 h 18"/>
                    <a:gd name="T20" fmla="*/ 9 w 19"/>
                    <a:gd name="T21" fmla="*/ 3 h 18"/>
                    <a:gd name="T22" fmla="*/ 9 w 19"/>
                    <a:gd name="T23" fmla="*/ 3 h 18"/>
                    <a:gd name="T24" fmla="*/ 7 w 19"/>
                    <a:gd name="T25" fmla="*/ 10 h 18"/>
                    <a:gd name="T26" fmla="*/ 11 w 19"/>
                    <a:gd name="T27"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6" y="13"/>
                      </a:moveTo>
                      <a:cubicBezTo>
                        <a:pt x="4" y="18"/>
                        <a:pt x="4" y="18"/>
                        <a:pt x="4" y="18"/>
                      </a:cubicBezTo>
                      <a:cubicBezTo>
                        <a:pt x="0" y="18"/>
                        <a:pt x="0" y="18"/>
                        <a:pt x="0" y="18"/>
                      </a:cubicBezTo>
                      <a:cubicBezTo>
                        <a:pt x="7" y="0"/>
                        <a:pt x="7" y="0"/>
                        <a:pt x="7" y="0"/>
                      </a:cubicBezTo>
                      <a:cubicBezTo>
                        <a:pt x="11" y="0"/>
                        <a:pt x="11" y="0"/>
                        <a:pt x="11" y="0"/>
                      </a:cubicBezTo>
                      <a:cubicBezTo>
                        <a:pt x="19" y="18"/>
                        <a:pt x="19" y="18"/>
                        <a:pt x="19" y="18"/>
                      </a:cubicBezTo>
                      <a:cubicBezTo>
                        <a:pt x="14" y="18"/>
                        <a:pt x="14" y="18"/>
                        <a:pt x="14" y="18"/>
                      </a:cubicBezTo>
                      <a:cubicBezTo>
                        <a:pt x="13" y="13"/>
                        <a:pt x="13" y="13"/>
                        <a:pt x="13" y="13"/>
                      </a:cubicBezTo>
                      <a:lnTo>
                        <a:pt x="6" y="13"/>
                      </a:lnTo>
                      <a:close/>
                      <a:moveTo>
                        <a:pt x="11" y="10"/>
                      </a:moveTo>
                      <a:cubicBezTo>
                        <a:pt x="11" y="10"/>
                        <a:pt x="10" y="4"/>
                        <a:pt x="9" y="3"/>
                      </a:cubicBezTo>
                      <a:cubicBezTo>
                        <a:pt x="9" y="3"/>
                        <a:pt x="9" y="3"/>
                        <a:pt x="9" y="3"/>
                      </a:cubicBezTo>
                      <a:cubicBezTo>
                        <a:pt x="9" y="4"/>
                        <a:pt x="7" y="10"/>
                        <a:pt x="7" y="10"/>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56" name="Freeform 31"/>
                <p:cNvSpPr>
                  <a:spLocks noEditPoints="1"/>
                </p:cNvSpPr>
                <p:nvPr/>
              </p:nvSpPr>
              <p:spPr bwMode="auto">
                <a:xfrm>
                  <a:off x="3540992" y="6738937"/>
                  <a:ext cx="57150" cy="63500"/>
                </a:xfrm>
                <a:custGeom>
                  <a:avLst/>
                  <a:gdLst>
                    <a:gd name="T0" fmla="*/ 0 w 15"/>
                    <a:gd name="T1" fmla="*/ 0 h 17"/>
                    <a:gd name="T2" fmla="*/ 4 w 15"/>
                    <a:gd name="T3" fmla="*/ 0 h 17"/>
                    <a:gd name="T4" fmla="*/ 4 w 15"/>
                    <a:gd name="T5" fmla="*/ 2 h 17"/>
                    <a:gd name="T6" fmla="*/ 4 w 15"/>
                    <a:gd name="T7" fmla="*/ 2 h 17"/>
                    <a:gd name="T8" fmla="*/ 9 w 15"/>
                    <a:gd name="T9" fmla="*/ 0 h 17"/>
                    <a:gd name="T10" fmla="*/ 15 w 15"/>
                    <a:gd name="T11" fmla="*/ 6 h 17"/>
                    <a:gd name="T12" fmla="*/ 8 w 15"/>
                    <a:gd name="T13" fmla="*/ 13 h 17"/>
                    <a:gd name="T14" fmla="*/ 5 w 15"/>
                    <a:gd name="T15" fmla="*/ 12 h 17"/>
                    <a:gd name="T16" fmla="*/ 4 w 15"/>
                    <a:gd name="T17" fmla="*/ 12 h 17"/>
                    <a:gd name="T18" fmla="*/ 4 w 15"/>
                    <a:gd name="T19" fmla="*/ 17 h 17"/>
                    <a:gd name="T20" fmla="*/ 0 w 15"/>
                    <a:gd name="T21" fmla="*/ 17 h 17"/>
                    <a:gd name="T22" fmla="*/ 0 w 15"/>
                    <a:gd name="T23" fmla="*/ 0 h 17"/>
                    <a:gd name="T24" fmla="*/ 5 w 15"/>
                    <a:gd name="T25" fmla="*/ 8 h 17"/>
                    <a:gd name="T26" fmla="*/ 5 w 15"/>
                    <a:gd name="T27" fmla="*/ 8 h 17"/>
                    <a:gd name="T28" fmla="*/ 8 w 15"/>
                    <a:gd name="T29" fmla="*/ 10 h 17"/>
                    <a:gd name="T30" fmla="*/ 11 w 15"/>
                    <a:gd name="T31" fmla="*/ 7 h 17"/>
                    <a:gd name="T32" fmla="*/ 8 w 15"/>
                    <a:gd name="T33" fmla="*/ 3 h 17"/>
                    <a:gd name="T34" fmla="*/ 5 w 15"/>
                    <a:gd name="T35" fmla="*/ 5 h 17"/>
                    <a:gd name="T36" fmla="*/ 5 w 15"/>
                    <a:gd name="T37" fmla="*/ 6 h 17"/>
                    <a:gd name="T38" fmla="*/ 5 w 15"/>
                    <a:gd name="T39"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7">
                      <a:moveTo>
                        <a:pt x="0" y="0"/>
                      </a:moveTo>
                      <a:cubicBezTo>
                        <a:pt x="4" y="0"/>
                        <a:pt x="4" y="0"/>
                        <a:pt x="4" y="0"/>
                      </a:cubicBezTo>
                      <a:cubicBezTo>
                        <a:pt x="4" y="2"/>
                        <a:pt x="4" y="2"/>
                        <a:pt x="4" y="2"/>
                      </a:cubicBezTo>
                      <a:cubicBezTo>
                        <a:pt x="4" y="2"/>
                        <a:pt x="4" y="2"/>
                        <a:pt x="4" y="2"/>
                      </a:cubicBezTo>
                      <a:cubicBezTo>
                        <a:pt x="4" y="2"/>
                        <a:pt x="6" y="0"/>
                        <a:pt x="9" y="0"/>
                      </a:cubicBezTo>
                      <a:cubicBezTo>
                        <a:pt x="12" y="0"/>
                        <a:pt x="15" y="2"/>
                        <a:pt x="15" y="6"/>
                      </a:cubicBezTo>
                      <a:cubicBezTo>
                        <a:pt x="15" y="11"/>
                        <a:pt x="11" y="13"/>
                        <a:pt x="8" y="13"/>
                      </a:cubicBezTo>
                      <a:cubicBezTo>
                        <a:pt x="7" y="13"/>
                        <a:pt x="5" y="12"/>
                        <a:pt x="5" y="12"/>
                      </a:cubicBezTo>
                      <a:cubicBezTo>
                        <a:pt x="4" y="12"/>
                        <a:pt x="4" y="12"/>
                        <a:pt x="4" y="12"/>
                      </a:cubicBezTo>
                      <a:cubicBezTo>
                        <a:pt x="4" y="17"/>
                        <a:pt x="4" y="17"/>
                        <a:pt x="4" y="17"/>
                      </a:cubicBezTo>
                      <a:cubicBezTo>
                        <a:pt x="0" y="17"/>
                        <a:pt x="0" y="17"/>
                        <a:pt x="0" y="17"/>
                      </a:cubicBezTo>
                      <a:lnTo>
                        <a:pt x="0" y="0"/>
                      </a:lnTo>
                      <a:close/>
                      <a:moveTo>
                        <a:pt x="5" y="8"/>
                      </a:moveTo>
                      <a:cubicBezTo>
                        <a:pt x="5" y="8"/>
                        <a:pt x="5" y="8"/>
                        <a:pt x="5" y="8"/>
                      </a:cubicBezTo>
                      <a:cubicBezTo>
                        <a:pt x="5" y="10"/>
                        <a:pt x="6" y="10"/>
                        <a:pt x="8" y="10"/>
                      </a:cubicBezTo>
                      <a:cubicBezTo>
                        <a:pt x="10" y="10"/>
                        <a:pt x="11" y="9"/>
                        <a:pt x="11" y="7"/>
                      </a:cubicBezTo>
                      <a:cubicBezTo>
                        <a:pt x="11" y="5"/>
                        <a:pt x="10" y="3"/>
                        <a:pt x="8" y="3"/>
                      </a:cubicBezTo>
                      <a:cubicBezTo>
                        <a:pt x="6" y="3"/>
                        <a:pt x="5" y="4"/>
                        <a:pt x="5" y="5"/>
                      </a:cubicBezTo>
                      <a:cubicBezTo>
                        <a:pt x="5" y="6"/>
                        <a:pt x="5" y="6"/>
                        <a:pt x="5" y="6"/>
                      </a:cubicBez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57" name="Freeform 32"/>
                <p:cNvSpPr>
                  <a:spLocks noEditPoints="1"/>
                </p:cNvSpPr>
                <p:nvPr/>
              </p:nvSpPr>
              <p:spPr bwMode="auto">
                <a:xfrm>
                  <a:off x="3601317" y="6738937"/>
                  <a:ext cx="57150" cy="63500"/>
                </a:xfrm>
                <a:custGeom>
                  <a:avLst/>
                  <a:gdLst>
                    <a:gd name="T0" fmla="*/ 0 w 15"/>
                    <a:gd name="T1" fmla="*/ 0 h 17"/>
                    <a:gd name="T2" fmla="*/ 4 w 15"/>
                    <a:gd name="T3" fmla="*/ 0 h 17"/>
                    <a:gd name="T4" fmla="*/ 4 w 15"/>
                    <a:gd name="T5" fmla="*/ 2 h 17"/>
                    <a:gd name="T6" fmla="*/ 4 w 15"/>
                    <a:gd name="T7" fmla="*/ 2 h 17"/>
                    <a:gd name="T8" fmla="*/ 9 w 15"/>
                    <a:gd name="T9" fmla="*/ 0 h 17"/>
                    <a:gd name="T10" fmla="*/ 15 w 15"/>
                    <a:gd name="T11" fmla="*/ 6 h 17"/>
                    <a:gd name="T12" fmla="*/ 8 w 15"/>
                    <a:gd name="T13" fmla="*/ 13 h 17"/>
                    <a:gd name="T14" fmla="*/ 5 w 15"/>
                    <a:gd name="T15" fmla="*/ 12 h 17"/>
                    <a:gd name="T16" fmla="*/ 4 w 15"/>
                    <a:gd name="T17" fmla="*/ 12 h 17"/>
                    <a:gd name="T18" fmla="*/ 4 w 15"/>
                    <a:gd name="T19" fmla="*/ 17 h 17"/>
                    <a:gd name="T20" fmla="*/ 0 w 15"/>
                    <a:gd name="T21" fmla="*/ 17 h 17"/>
                    <a:gd name="T22" fmla="*/ 0 w 15"/>
                    <a:gd name="T23" fmla="*/ 0 h 17"/>
                    <a:gd name="T24" fmla="*/ 5 w 15"/>
                    <a:gd name="T25" fmla="*/ 8 h 17"/>
                    <a:gd name="T26" fmla="*/ 5 w 15"/>
                    <a:gd name="T27" fmla="*/ 8 h 17"/>
                    <a:gd name="T28" fmla="*/ 8 w 15"/>
                    <a:gd name="T29" fmla="*/ 10 h 17"/>
                    <a:gd name="T30" fmla="*/ 11 w 15"/>
                    <a:gd name="T31" fmla="*/ 7 h 17"/>
                    <a:gd name="T32" fmla="*/ 8 w 15"/>
                    <a:gd name="T33" fmla="*/ 3 h 17"/>
                    <a:gd name="T34" fmla="*/ 5 w 15"/>
                    <a:gd name="T35" fmla="*/ 5 h 17"/>
                    <a:gd name="T36" fmla="*/ 5 w 15"/>
                    <a:gd name="T37" fmla="*/ 6 h 17"/>
                    <a:gd name="T38" fmla="*/ 5 w 15"/>
                    <a:gd name="T39"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7">
                      <a:moveTo>
                        <a:pt x="0" y="0"/>
                      </a:moveTo>
                      <a:cubicBezTo>
                        <a:pt x="4" y="0"/>
                        <a:pt x="4" y="0"/>
                        <a:pt x="4" y="0"/>
                      </a:cubicBezTo>
                      <a:cubicBezTo>
                        <a:pt x="4" y="2"/>
                        <a:pt x="4" y="2"/>
                        <a:pt x="4" y="2"/>
                      </a:cubicBezTo>
                      <a:cubicBezTo>
                        <a:pt x="4" y="2"/>
                        <a:pt x="4" y="2"/>
                        <a:pt x="4" y="2"/>
                      </a:cubicBezTo>
                      <a:cubicBezTo>
                        <a:pt x="4" y="2"/>
                        <a:pt x="6" y="0"/>
                        <a:pt x="9" y="0"/>
                      </a:cubicBezTo>
                      <a:cubicBezTo>
                        <a:pt x="12" y="0"/>
                        <a:pt x="15" y="2"/>
                        <a:pt x="15" y="6"/>
                      </a:cubicBezTo>
                      <a:cubicBezTo>
                        <a:pt x="15" y="11"/>
                        <a:pt x="11" y="13"/>
                        <a:pt x="8" y="13"/>
                      </a:cubicBezTo>
                      <a:cubicBezTo>
                        <a:pt x="7" y="13"/>
                        <a:pt x="5" y="12"/>
                        <a:pt x="5" y="12"/>
                      </a:cubicBezTo>
                      <a:cubicBezTo>
                        <a:pt x="4" y="12"/>
                        <a:pt x="4" y="12"/>
                        <a:pt x="4" y="12"/>
                      </a:cubicBezTo>
                      <a:cubicBezTo>
                        <a:pt x="4" y="17"/>
                        <a:pt x="4" y="17"/>
                        <a:pt x="4" y="17"/>
                      </a:cubicBezTo>
                      <a:cubicBezTo>
                        <a:pt x="0" y="17"/>
                        <a:pt x="0" y="17"/>
                        <a:pt x="0" y="17"/>
                      </a:cubicBezTo>
                      <a:lnTo>
                        <a:pt x="0" y="0"/>
                      </a:lnTo>
                      <a:close/>
                      <a:moveTo>
                        <a:pt x="5" y="8"/>
                      </a:moveTo>
                      <a:cubicBezTo>
                        <a:pt x="5" y="8"/>
                        <a:pt x="5" y="8"/>
                        <a:pt x="5" y="8"/>
                      </a:cubicBezTo>
                      <a:cubicBezTo>
                        <a:pt x="5" y="10"/>
                        <a:pt x="6" y="10"/>
                        <a:pt x="8" y="10"/>
                      </a:cubicBezTo>
                      <a:cubicBezTo>
                        <a:pt x="10" y="10"/>
                        <a:pt x="11" y="9"/>
                        <a:pt x="11" y="7"/>
                      </a:cubicBezTo>
                      <a:cubicBezTo>
                        <a:pt x="11" y="5"/>
                        <a:pt x="10" y="3"/>
                        <a:pt x="8" y="3"/>
                      </a:cubicBezTo>
                      <a:cubicBezTo>
                        <a:pt x="6" y="3"/>
                        <a:pt x="5" y="4"/>
                        <a:pt x="5" y="5"/>
                      </a:cubicBezTo>
                      <a:cubicBezTo>
                        <a:pt x="5" y="6"/>
                        <a:pt x="5" y="6"/>
                        <a:pt x="5" y="6"/>
                      </a:cubicBez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58" name="Freeform 33"/>
                <p:cNvSpPr>
                  <a:spLocks/>
                </p:cNvSpPr>
                <p:nvPr/>
              </p:nvSpPr>
              <p:spPr bwMode="auto">
                <a:xfrm>
                  <a:off x="3653705" y="6735762"/>
                  <a:ext cx="11113" cy="14287"/>
                </a:xfrm>
                <a:custGeom>
                  <a:avLst/>
                  <a:gdLst>
                    <a:gd name="T0" fmla="*/ 7 w 7"/>
                    <a:gd name="T1" fmla="*/ 0 h 9"/>
                    <a:gd name="T2" fmla="*/ 0 w 7"/>
                    <a:gd name="T3" fmla="*/ 0 h 9"/>
                    <a:gd name="T4" fmla="*/ 0 w 7"/>
                    <a:gd name="T5" fmla="*/ 2 h 9"/>
                    <a:gd name="T6" fmla="*/ 3 w 7"/>
                    <a:gd name="T7" fmla="*/ 2 h 9"/>
                    <a:gd name="T8" fmla="*/ 3 w 7"/>
                    <a:gd name="T9" fmla="*/ 9 h 9"/>
                    <a:gd name="T10" fmla="*/ 5 w 7"/>
                    <a:gd name="T11" fmla="*/ 9 h 9"/>
                    <a:gd name="T12" fmla="*/ 5 w 7"/>
                    <a:gd name="T13" fmla="*/ 2 h 9"/>
                    <a:gd name="T14" fmla="*/ 7 w 7"/>
                    <a:gd name="T15" fmla="*/ 2 h 9"/>
                    <a:gd name="T16" fmla="*/ 7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7" y="0"/>
                      </a:moveTo>
                      <a:lnTo>
                        <a:pt x="0" y="0"/>
                      </a:lnTo>
                      <a:lnTo>
                        <a:pt x="0" y="2"/>
                      </a:lnTo>
                      <a:lnTo>
                        <a:pt x="3" y="2"/>
                      </a:lnTo>
                      <a:lnTo>
                        <a:pt x="3" y="9"/>
                      </a:lnTo>
                      <a:lnTo>
                        <a:pt x="5" y="9"/>
                      </a:lnTo>
                      <a:lnTo>
                        <a:pt x="5" y="2"/>
                      </a:lnTo>
                      <a:lnTo>
                        <a:pt x="7"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59" name="Freeform 34"/>
                <p:cNvSpPr>
                  <a:spLocks/>
                </p:cNvSpPr>
                <p:nvPr/>
              </p:nvSpPr>
              <p:spPr bwMode="auto">
                <a:xfrm>
                  <a:off x="3664817" y="6735762"/>
                  <a:ext cx="15875" cy="14287"/>
                </a:xfrm>
                <a:custGeom>
                  <a:avLst/>
                  <a:gdLst>
                    <a:gd name="T0" fmla="*/ 7 w 10"/>
                    <a:gd name="T1" fmla="*/ 0 h 9"/>
                    <a:gd name="T2" fmla="*/ 5 w 10"/>
                    <a:gd name="T3" fmla="*/ 4 h 9"/>
                    <a:gd name="T4" fmla="*/ 3 w 10"/>
                    <a:gd name="T5" fmla="*/ 0 h 9"/>
                    <a:gd name="T6" fmla="*/ 0 w 10"/>
                    <a:gd name="T7" fmla="*/ 0 h 9"/>
                    <a:gd name="T8" fmla="*/ 0 w 10"/>
                    <a:gd name="T9" fmla="*/ 9 h 9"/>
                    <a:gd name="T10" fmla="*/ 3 w 10"/>
                    <a:gd name="T11" fmla="*/ 9 h 9"/>
                    <a:gd name="T12" fmla="*/ 3 w 10"/>
                    <a:gd name="T13" fmla="*/ 4 h 9"/>
                    <a:gd name="T14" fmla="*/ 5 w 10"/>
                    <a:gd name="T15" fmla="*/ 7 h 9"/>
                    <a:gd name="T16" fmla="*/ 7 w 10"/>
                    <a:gd name="T17" fmla="*/ 4 h 9"/>
                    <a:gd name="T18" fmla="*/ 7 w 10"/>
                    <a:gd name="T19" fmla="*/ 9 h 9"/>
                    <a:gd name="T20" fmla="*/ 10 w 10"/>
                    <a:gd name="T21" fmla="*/ 9 h 9"/>
                    <a:gd name="T22" fmla="*/ 10 w 10"/>
                    <a:gd name="T23" fmla="*/ 0 h 9"/>
                    <a:gd name="T24" fmla="*/ 7 w 10"/>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7" y="0"/>
                      </a:moveTo>
                      <a:lnTo>
                        <a:pt x="5" y="4"/>
                      </a:lnTo>
                      <a:lnTo>
                        <a:pt x="3" y="0"/>
                      </a:lnTo>
                      <a:lnTo>
                        <a:pt x="0" y="0"/>
                      </a:lnTo>
                      <a:lnTo>
                        <a:pt x="0" y="9"/>
                      </a:lnTo>
                      <a:lnTo>
                        <a:pt x="3" y="9"/>
                      </a:lnTo>
                      <a:lnTo>
                        <a:pt x="3" y="4"/>
                      </a:lnTo>
                      <a:lnTo>
                        <a:pt x="5" y="7"/>
                      </a:lnTo>
                      <a:lnTo>
                        <a:pt x="7" y="4"/>
                      </a:lnTo>
                      <a:lnTo>
                        <a:pt x="7" y="9"/>
                      </a:lnTo>
                      <a:lnTo>
                        <a:pt x="10" y="9"/>
                      </a:lnTo>
                      <a:lnTo>
                        <a:pt x="10"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grpSp>
          <p:grpSp>
            <p:nvGrpSpPr>
              <p:cNvPr id="94" name="组合 93"/>
              <p:cNvGrpSpPr/>
              <p:nvPr/>
            </p:nvGrpSpPr>
            <p:grpSpPr>
              <a:xfrm>
                <a:off x="5977981" y="5629702"/>
                <a:ext cx="343305" cy="345876"/>
                <a:chOff x="6777905" y="6378575"/>
                <a:chExt cx="423863" cy="427037"/>
              </a:xfrm>
              <a:solidFill>
                <a:srgbClr val="007CD6"/>
              </a:solidFill>
            </p:grpSpPr>
            <p:sp>
              <p:nvSpPr>
                <p:cNvPr id="249" name="Freeform 35"/>
                <p:cNvSpPr>
                  <a:spLocks/>
                </p:cNvSpPr>
                <p:nvPr/>
              </p:nvSpPr>
              <p:spPr bwMode="auto">
                <a:xfrm>
                  <a:off x="6777905" y="6378575"/>
                  <a:ext cx="423863" cy="427037"/>
                </a:xfrm>
                <a:custGeom>
                  <a:avLst/>
                  <a:gdLst>
                    <a:gd name="T0" fmla="*/ 56 w 113"/>
                    <a:gd name="T1" fmla="*/ 0 h 114"/>
                    <a:gd name="T2" fmla="*/ 61 w 113"/>
                    <a:gd name="T3" fmla="*/ 0 h 114"/>
                    <a:gd name="T4" fmla="*/ 82 w 113"/>
                    <a:gd name="T5" fmla="*/ 6 h 114"/>
                    <a:gd name="T6" fmla="*/ 104 w 113"/>
                    <a:gd name="T7" fmla="*/ 25 h 114"/>
                    <a:gd name="T8" fmla="*/ 113 w 113"/>
                    <a:gd name="T9" fmla="*/ 52 h 114"/>
                    <a:gd name="T10" fmla="*/ 113 w 113"/>
                    <a:gd name="T11" fmla="*/ 60 h 114"/>
                    <a:gd name="T12" fmla="*/ 107 w 113"/>
                    <a:gd name="T13" fmla="*/ 81 h 114"/>
                    <a:gd name="T14" fmla="*/ 91 w 113"/>
                    <a:gd name="T15" fmla="*/ 101 h 114"/>
                    <a:gd name="T16" fmla="*/ 62 w 113"/>
                    <a:gd name="T17" fmla="*/ 113 h 114"/>
                    <a:gd name="T18" fmla="*/ 57 w 113"/>
                    <a:gd name="T19" fmla="*/ 113 h 114"/>
                    <a:gd name="T20" fmla="*/ 54 w 113"/>
                    <a:gd name="T21" fmla="*/ 113 h 114"/>
                    <a:gd name="T22" fmla="*/ 66 w 113"/>
                    <a:gd name="T23" fmla="*/ 79 h 114"/>
                    <a:gd name="T24" fmla="*/ 79 w 113"/>
                    <a:gd name="T25" fmla="*/ 79 h 114"/>
                    <a:gd name="T26" fmla="*/ 85 w 113"/>
                    <a:gd name="T27" fmla="*/ 75 h 114"/>
                    <a:gd name="T28" fmla="*/ 96 w 113"/>
                    <a:gd name="T29" fmla="*/ 44 h 114"/>
                    <a:gd name="T30" fmla="*/ 97 w 113"/>
                    <a:gd name="T31" fmla="*/ 39 h 114"/>
                    <a:gd name="T32" fmla="*/ 92 w 113"/>
                    <a:gd name="T33" fmla="*/ 35 h 114"/>
                    <a:gd name="T34" fmla="*/ 87 w 113"/>
                    <a:gd name="T35" fmla="*/ 34 h 114"/>
                    <a:gd name="T36" fmla="*/ 70 w 113"/>
                    <a:gd name="T37" fmla="*/ 34 h 114"/>
                    <a:gd name="T38" fmla="*/ 70 w 113"/>
                    <a:gd name="T39" fmla="*/ 35 h 114"/>
                    <a:gd name="T40" fmla="*/ 42 w 113"/>
                    <a:gd name="T41" fmla="*/ 111 h 114"/>
                    <a:gd name="T42" fmla="*/ 17 w 113"/>
                    <a:gd name="T43" fmla="*/ 97 h 114"/>
                    <a:gd name="T44" fmla="*/ 1 w 113"/>
                    <a:gd name="T45" fmla="*/ 67 h 114"/>
                    <a:gd name="T46" fmla="*/ 0 w 113"/>
                    <a:gd name="T47" fmla="*/ 57 h 114"/>
                    <a:gd name="T48" fmla="*/ 4 w 113"/>
                    <a:gd name="T49" fmla="*/ 36 h 114"/>
                    <a:gd name="T50" fmla="*/ 44 w 113"/>
                    <a:gd name="T51" fmla="*/ 1 h 114"/>
                    <a:gd name="T52" fmla="*/ 16 w 113"/>
                    <a:gd name="T53" fmla="*/ 78 h 114"/>
                    <a:gd name="T54" fmla="*/ 18 w 113"/>
                    <a:gd name="T55" fmla="*/ 78 h 114"/>
                    <a:gd name="T56" fmla="*/ 28 w 113"/>
                    <a:gd name="T57" fmla="*/ 78 h 114"/>
                    <a:gd name="T58" fmla="*/ 29 w 113"/>
                    <a:gd name="T59" fmla="*/ 77 h 114"/>
                    <a:gd name="T60" fmla="*/ 41 w 113"/>
                    <a:gd name="T61" fmla="*/ 43 h 114"/>
                    <a:gd name="T62" fmla="*/ 42 w 113"/>
                    <a:gd name="T63" fmla="*/ 41 h 114"/>
                    <a:gd name="T64" fmla="*/ 48 w 113"/>
                    <a:gd name="T65" fmla="*/ 41 h 114"/>
                    <a:gd name="T66" fmla="*/ 35 w 113"/>
                    <a:gd name="T67" fmla="*/ 78 h 114"/>
                    <a:gd name="T68" fmla="*/ 36 w 113"/>
                    <a:gd name="T69" fmla="*/ 78 h 114"/>
                    <a:gd name="T70" fmla="*/ 47 w 113"/>
                    <a:gd name="T71" fmla="*/ 78 h 114"/>
                    <a:gd name="T72" fmla="*/ 59 w 113"/>
                    <a:gd name="T73" fmla="*/ 44 h 114"/>
                    <a:gd name="T74" fmla="*/ 58 w 113"/>
                    <a:gd name="T75" fmla="*/ 37 h 114"/>
                    <a:gd name="T76" fmla="*/ 53 w 113"/>
                    <a:gd name="T77" fmla="*/ 34 h 114"/>
                    <a:gd name="T78" fmla="*/ 44 w 113"/>
                    <a:gd name="T79" fmla="*/ 34 h 114"/>
                    <a:gd name="T80" fmla="*/ 56 w 113"/>
                    <a:gd name="T8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4">
                      <a:moveTo>
                        <a:pt x="56" y="0"/>
                      </a:moveTo>
                      <a:cubicBezTo>
                        <a:pt x="58" y="0"/>
                        <a:pt x="60" y="0"/>
                        <a:pt x="61" y="0"/>
                      </a:cubicBezTo>
                      <a:cubicBezTo>
                        <a:pt x="69" y="1"/>
                        <a:pt x="76" y="3"/>
                        <a:pt x="82" y="6"/>
                      </a:cubicBezTo>
                      <a:cubicBezTo>
                        <a:pt x="91" y="11"/>
                        <a:pt x="98" y="17"/>
                        <a:pt x="104" y="25"/>
                      </a:cubicBezTo>
                      <a:cubicBezTo>
                        <a:pt x="109" y="33"/>
                        <a:pt x="112" y="43"/>
                        <a:pt x="113" y="52"/>
                      </a:cubicBezTo>
                      <a:cubicBezTo>
                        <a:pt x="113" y="55"/>
                        <a:pt x="113" y="58"/>
                        <a:pt x="113" y="60"/>
                      </a:cubicBezTo>
                      <a:cubicBezTo>
                        <a:pt x="113" y="67"/>
                        <a:pt x="111" y="75"/>
                        <a:pt x="107" y="81"/>
                      </a:cubicBezTo>
                      <a:cubicBezTo>
                        <a:pt x="104" y="89"/>
                        <a:pt x="98" y="96"/>
                        <a:pt x="91" y="101"/>
                      </a:cubicBezTo>
                      <a:cubicBezTo>
                        <a:pt x="83" y="108"/>
                        <a:pt x="73" y="112"/>
                        <a:pt x="62" y="113"/>
                      </a:cubicBezTo>
                      <a:cubicBezTo>
                        <a:pt x="60" y="113"/>
                        <a:pt x="59" y="113"/>
                        <a:pt x="57" y="113"/>
                      </a:cubicBezTo>
                      <a:cubicBezTo>
                        <a:pt x="56" y="113"/>
                        <a:pt x="55" y="114"/>
                        <a:pt x="54" y="113"/>
                      </a:cubicBezTo>
                      <a:cubicBezTo>
                        <a:pt x="58" y="102"/>
                        <a:pt x="62" y="91"/>
                        <a:pt x="66" y="79"/>
                      </a:cubicBezTo>
                      <a:cubicBezTo>
                        <a:pt x="70" y="79"/>
                        <a:pt x="75" y="79"/>
                        <a:pt x="79" y="79"/>
                      </a:cubicBezTo>
                      <a:cubicBezTo>
                        <a:pt x="82" y="79"/>
                        <a:pt x="84" y="78"/>
                        <a:pt x="85" y="75"/>
                      </a:cubicBezTo>
                      <a:cubicBezTo>
                        <a:pt x="89" y="64"/>
                        <a:pt x="93" y="54"/>
                        <a:pt x="96" y="44"/>
                      </a:cubicBezTo>
                      <a:cubicBezTo>
                        <a:pt x="97" y="42"/>
                        <a:pt x="97" y="40"/>
                        <a:pt x="97" y="39"/>
                      </a:cubicBezTo>
                      <a:cubicBezTo>
                        <a:pt x="96" y="37"/>
                        <a:pt x="94" y="35"/>
                        <a:pt x="92" y="35"/>
                      </a:cubicBezTo>
                      <a:cubicBezTo>
                        <a:pt x="90" y="34"/>
                        <a:pt x="89" y="34"/>
                        <a:pt x="87" y="34"/>
                      </a:cubicBezTo>
                      <a:cubicBezTo>
                        <a:pt x="81" y="34"/>
                        <a:pt x="76" y="34"/>
                        <a:pt x="70" y="34"/>
                      </a:cubicBezTo>
                      <a:cubicBezTo>
                        <a:pt x="70" y="35"/>
                        <a:pt x="70" y="35"/>
                        <a:pt x="70" y="35"/>
                      </a:cubicBezTo>
                      <a:cubicBezTo>
                        <a:pt x="60" y="60"/>
                        <a:pt x="51" y="86"/>
                        <a:pt x="42" y="111"/>
                      </a:cubicBezTo>
                      <a:cubicBezTo>
                        <a:pt x="33" y="109"/>
                        <a:pt x="24" y="104"/>
                        <a:pt x="17" y="97"/>
                      </a:cubicBezTo>
                      <a:cubicBezTo>
                        <a:pt x="9" y="89"/>
                        <a:pt x="3" y="79"/>
                        <a:pt x="1" y="67"/>
                      </a:cubicBezTo>
                      <a:cubicBezTo>
                        <a:pt x="0" y="64"/>
                        <a:pt x="0" y="60"/>
                        <a:pt x="0" y="57"/>
                      </a:cubicBezTo>
                      <a:cubicBezTo>
                        <a:pt x="0" y="50"/>
                        <a:pt x="1" y="42"/>
                        <a:pt x="4" y="36"/>
                      </a:cubicBezTo>
                      <a:cubicBezTo>
                        <a:pt x="10" y="19"/>
                        <a:pt x="26" y="5"/>
                        <a:pt x="44" y="1"/>
                      </a:cubicBezTo>
                      <a:cubicBezTo>
                        <a:pt x="35" y="27"/>
                        <a:pt x="26" y="52"/>
                        <a:pt x="16" y="78"/>
                      </a:cubicBezTo>
                      <a:cubicBezTo>
                        <a:pt x="17" y="78"/>
                        <a:pt x="18" y="78"/>
                        <a:pt x="18" y="78"/>
                      </a:cubicBezTo>
                      <a:cubicBezTo>
                        <a:pt x="22" y="78"/>
                        <a:pt x="25" y="78"/>
                        <a:pt x="28" y="78"/>
                      </a:cubicBezTo>
                      <a:cubicBezTo>
                        <a:pt x="29" y="78"/>
                        <a:pt x="29" y="77"/>
                        <a:pt x="29" y="77"/>
                      </a:cubicBezTo>
                      <a:cubicBezTo>
                        <a:pt x="33" y="66"/>
                        <a:pt x="37" y="54"/>
                        <a:pt x="41" y="43"/>
                      </a:cubicBezTo>
                      <a:cubicBezTo>
                        <a:pt x="41" y="42"/>
                        <a:pt x="41" y="41"/>
                        <a:pt x="42" y="41"/>
                      </a:cubicBezTo>
                      <a:cubicBezTo>
                        <a:pt x="44" y="41"/>
                        <a:pt x="46" y="41"/>
                        <a:pt x="48" y="41"/>
                      </a:cubicBezTo>
                      <a:cubicBezTo>
                        <a:pt x="44" y="53"/>
                        <a:pt x="39" y="65"/>
                        <a:pt x="35" y="78"/>
                      </a:cubicBezTo>
                      <a:cubicBezTo>
                        <a:pt x="35" y="78"/>
                        <a:pt x="36" y="78"/>
                        <a:pt x="36" y="78"/>
                      </a:cubicBezTo>
                      <a:cubicBezTo>
                        <a:pt x="40" y="78"/>
                        <a:pt x="43" y="78"/>
                        <a:pt x="47" y="78"/>
                      </a:cubicBezTo>
                      <a:cubicBezTo>
                        <a:pt x="51" y="67"/>
                        <a:pt x="55" y="55"/>
                        <a:pt x="59" y="44"/>
                      </a:cubicBezTo>
                      <a:cubicBezTo>
                        <a:pt x="60" y="42"/>
                        <a:pt x="60" y="39"/>
                        <a:pt x="58" y="37"/>
                      </a:cubicBezTo>
                      <a:cubicBezTo>
                        <a:pt x="57" y="35"/>
                        <a:pt x="55" y="34"/>
                        <a:pt x="53" y="34"/>
                      </a:cubicBezTo>
                      <a:cubicBezTo>
                        <a:pt x="50" y="34"/>
                        <a:pt x="47" y="34"/>
                        <a:pt x="44" y="34"/>
                      </a:cubicBezTo>
                      <a:cubicBezTo>
                        <a:pt x="48" y="23"/>
                        <a:pt x="52" y="12"/>
                        <a:pt x="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50" name="Freeform 36"/>
                <p:cNvSpPr>
                  <a:spLocks/>
                </p:cNvSpPr>
                <p:nvPr/>
              </p:nvSpPr>
              <p:spPr bwMode="auto">
                <a:xfrm>
                  <a:off x="7033492" y="6530181"/>
                  <a:ext cx="66675" cy="123825"/>
                </a:xfrm>
                <a:custGeom>
                  <a:avLst/>
                  <a:gdLst>
                    <a:gd name="T0" fmla="*/ 11 w 18"/>
                    <a:gd name="T1" fmla="*/ 1 h 33"/>
                    <a:gd name="T2" fmla="*/ 13 w 18"/>
                    <a:gd name="T3" fmla="*/ 1 h 33"/>
                    <a:gd name="T4" fmla="*/ 18 w 18"/>
                    <a:gd name="T5" fmla="*/ 1 h 33"/>
                    <a:gd name="T6" fmla="*/ 6 w 18"/>
                    <a:gd name="T7" fmla="*/ 33 h 33"/>
                    <a:gd name="T8" fmla="*/ 0 w 18"/>
                    <a:gd name="T9" fmla="*/ 33 h 33"/>
                    <a:gd name="T10" fmla="*/ 11 w 18"/>
                    <a:gd name="T11" fmla="*/ 1 h 33"/>
                  </a:gdLst>
                  <a:ahLst/>
                  <a:cxnLst>
                    <a:cxn ang="0">
                      <a:pos x="T0" y="T1"/>
                    </a:cxn>
                    <a:cxn ang="0">
                      <a:pos x="T2" y="T3"/>
                    </a:cxn>
                    <a:cxn ang="0">
                      <a:pos x="T4" y="T5"/>
                    </a:cxn>
                    <a:cxn ang="0">
                      <a:pos x="T6" y="T7"/>
                    </a:cxn>
                    <a:cxn ang="0">
                      <a:pos x="T8" y="T9"/>
                    </a:cxn>
                    <a:cxn ang="0">
                      <a:pos x="T10" y="T11"/>
                    </a:cxn>
                  </a:cxnLst>
                  <a:rect l="0" t="0" r="r" b="b"/>
                  <a:pathLst>
                    <a:path w="18" h="33">
                      <a:moveTo>
                        <a:pt x="11" y="1"/>
                      </a:moveTo>
                      <a:cubicBezTo>
                        <a:pt x="12" y="0"/>
                        <a:pt x="12" y="1"/>
                        <a:pt x="13" y="1"/>
                      </a:cubicBezTo>
                      <a:cubicBezTo>
                        <a:pt x="15" y="1"/>
                        <a:pt x="16" y="1"/>
                        <a:pt x="18" y="1"/>
                      </a:cubicBezTo>
                      <a:cubicBezTo>
                        <a:pt x="14" y="11"/>
                        <a:pt x="10" y="22"/>
                        <a:pt x="6" y="33"/>
                      </a:cubicBezTo>
                      <a:cubicBezTo>
                        <a:pt x="4" y="33"/>
                        <a:pt x="2" y="33"/>
                        <a:pt x="0" y="33"/>
                      </a:cubicBezTo>
                      <a:cubicBezTo>
                        <a:pt x="4" y="22"/>
                        <a:pt x="8" y="1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grpSp>
          <p:grpSp>
            <p:nvGrpSpPr>
              <p:cNvPr id="95" name="组合 94"/>
              <p:cNvGrpSpPr/>
              <p:nvPr/>
            </p:nvGrpSpPr>
            <p:grpSpPr>
              <a:xfrm>
                <a:off x="6661376" y="5682420"/>
                <a:ext cx="613319" cy="240441"/>
                <a:chOff x="8864601" y="5951538"/>
                <a:chExt cx="757237" cy="296862"/>
              </a:xfrm>
              <a:solidFill>
                <a:srgbClr val="007CD6"/>
              </a:solidFill>
            </p:grpSpPr>
            <p:sp>
              <p:nvSpPr>
                <p:cNvPr id="211" name="Rectangle 37"/>
                <p:cNvSpPr>
                  <a:spLocks noChangeArrowheads="1"/>
                </p:cNvSpPr>
                <p:nvPr/>
              </p:nvSpPr>
              <p:spPr bwMode="auto">
                <a:xfrm>
                  <a:off x="8864601" y="5951538"/>
                  <a:ext cx="149225" cy="238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12" name="Rectangle 38"/>
                <p:cNvSpPr>
                  <a:spLocks noChangeArrowheads="1"/>
                </p:cNvSpPr>
                <p:nvPr/>
              </p:nvSpPr>
              <p:spPr bwMode="auto">
                <a:xfrm>
                  <a:off x="8864601" y="5989638"/>
                  <a:ext cx="149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13" name="Rectangle 39"/>
                <p:cNvSpPr>
                  <a:spLocks noChangeArrowheads="1"/>
                </p:cNvSpPr>
                <p:nvPr/>
              </p:nvSpPr>
              <p:spPr bwMode="auto">
                <a:xfrm>
                  <a:off x="8864601" y="6188075"/>
                  <a:ext cx="149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14" name="Rectangle 40"/>
                <p:cNvSpPr>
                  <a:spLocks noChangeArrowheads="1"/>
                </p:cNvSpPr>
                <p:nvPr/>
              </p:nvSpPr>
              <p:spPr bwMode="auto">
                <a:xfrm>
                  <a:off x="8864601" y="6226175"/>
                  <a:ext cx="149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15" name="Rectangle 41"/>
                <p:cNvSpPr>
                  <a:spLocks noChangeArrowheads="1"/>
                </p:cNvSpPr>
                <p:nvPr/>
              </p:nvSpPr>
              <p:spPr bwMode="auto">
                <a:xfrm>
                  <a:off x="8909051" y="6030913"/>
                  <a:ext cx="635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16" name="Rectangle 42"/>
                <p:cNvSpPr>
                  <a:spLocks noChangeArrowheads="1"/>
                </p:cNvSpPr>
                <p:nvPr/>
              </p:nvSpPr>
              <p:spPr bwMode="auto">
                <a:xfrm>
                  <a:off x="8909051" y="6072188"/>
                  <a:ext cx="635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17" name="Rectangle 43"/>
                <p:cNvSpPr>
                  <a:spLocks noChangeArrowheads="1"/>
                </p:cNvSpPr>
                <p:nvPr/>
              </p:nvSpPr>
              <p:spPr bwMode="auto">
                <a:xfrm>
                  <a:off x="8909051" y="6110288"/>
                  <a:ext cx="635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18" name="Rectangle 44"/>
                <p:cNvSpPr>
                  <a:spLocks noChangeArrowheads="1"/>
                </p:cNvSpPr>
                <p:nvPr/>
              </p:nvSpPr>
              <p:spPr bwMode="auto">
                <a:xfrm>
                  <a:off x="8909051" y="6151563"/>
                  <a:ext cx="63500" cy="174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19" name="Rectangle 45"/>
                <p:cNvSpPr>
                  <a:spLocks noChangeArrowheads="1"/>
                </p:cNvSpPr>
                <p:nvPr/>
              </p:nvSpPr>
              <p:spPr bwMode="auto">
                <a:xfrm>
                  <a:off x="9078913" y="6030913"/>
                  <a:ext cx="635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20" name="Rectangle 46"/>
                <p:cNvSpPr>
                  <a:spLocks noChangeArrowheads="1"/>
                </p:cNvSpPr>
                <p:nvPr/>
              </p:nvSpPr>
              <p:spPr bwMode="auto">
                <a:xfrm>
                  <a:off x="9078913" y="6151563"/>
                  <a:ext cx="63500" cy="174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21" name="Freeform 47"/>
                <p:cNvSpPr>
                  <a:spLocks/>
                </p:cNvSpPr>
                <p:nvPr/>
              </p:nvSpPr>
              <p:spPr bwMode="auto">
                <a:xfrm>
                  <a:off x="9202738" y="6030913"/>
                  <a:ext cx="66675" cy="22225"/>
                </a:xfrm>
                <a:custGeom>
                  <a:avLst/>
                  <a:gdLst>
                    <a:gd name="T0" fmla="*/ 0 w 18"/>
                    <a:gd name="T1" fmla="*/ 0 h 6"/>
                    <a:gd name="T2" fmla="*/ 0 w 18"/>
                    <a:gd name="T3" fmla="*/ 6 h 6"/>
                    <a:gd name="T4" fmla="*/ 17 w 18"/>
                    <a:gd name="T5" fmla="*/ 6 h 6"/>
                    <a:gd name="T6" fmla="*/ 18 w 18"/>
                    <a:gd name="T7" fmla="*/ 0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cubicBezTo>
                        <a:pt x="0" y="6"/>
                        <a:pt x="0" y="6"/>
                        <a:pt x="0" y="6"/>
                      </a:cubicBezTo>
                      <a:cubicBezTo>
                        <a:pt x="17" y="6"/>
                        <a:pt x="17" y="6"/>
                        <a:pt x="17" y="6"/>
                      </a:cubicBezTo>
                      <a:cubicBezTo>
                        <a:pt x="17" y="4"/>
                        <a:pt x="18" y="2"/>
                        <a:pt x="1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22" name="Freeform 48"/>
                <p:cNvSpPr>
                  <a:spLocks/>
                </p:cNvSpPr>
                <p:nvPr/>
              </p:nvSpPr>
              <p:spPr bwMode="auto">
                <a:xfrm>
                  <a:off x="9037638" y="5951538"/>
                  <a:ext cx="209550" cy="23812"/>
                </a:xfrm>
                <a:custGeom>
                  <a:avLst/>
                  <a:gdLst>
                    <a:gd name="T0" fmla="*/ 0 w 56"/>
                    <a:gd name="T1" fmla="*/ 0 h 6"/>
                    <a:gd name="T2" fmla="*/ 0 w 56"/>
                    <a:gd name="T3" fmla="*/ 6 h 6"/>
                    <a:gd name="T4" fmla="*/ 56 w 56"/>
                    <a:gd name="T5" fmla="*/ 6 h 6"/>
                    <a:gd name="T6" fmla="*/ 46 w 56"/>
                    <a:gd name="T7" fmla="*/ 0 h 6"/>
                    <a:gd name="T8" fmla="*/ 0 w 56"/>
                    <a:gd name="T9" fmla="*/ 0 h 6"/>
                  </a:gdLst>
                  <a:ahLst/>
                  <a:cxnLst>
                    <a:cxn ang="0">
                      <a:pos x="T0" y="T1"/>
                    </a:cxn>
                    <a:cxn ang="0">
                      <a:pos x="T2" y="T3"/>
                    </a:cxn>
                    <a:cxn ang="0">
                      <a:pos x="T4" y="T5"/>
                    </a:cxn>
                    <a:cxn ang="0">
                      <a:pos x="T6" y="T7"/>
                    </a:cxn>
                    <a:cxn ang="0">
                      <a:pos x="T8" y="T9"/>
                    </a:cxn>
                  </a:cxnLst>
                  <a:rect l="0" t="0" r="r" b="b"/>
                  <a:pathLst>
                    <a:path w="56" h="6">
                      <a:moveTo>
                        <a:pt x="0" y="0"/>
                      </a:moveTo>
                      <a:cubicBezTo>
                        <a:pt x="0" y="6"/>
                        <a:pt x="0" y="6"/>
                        <a:pt x="0" y="6"/>
                      </a:cubicBezTo>
                      <a:cubicBezTo>
                        <a:pt x="56" y="6"/>
                        <a:pt x="56" y="6"/>
                        <a:pt x="56" y="6"/>
                      </a:cubicBezTo>
                      <a:cubicBezTo>
                        <a:pt x="52" y="3"/>
                        <a:pt x="49" y="1"/>
                        <a:pt x="4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23" name="Freeform 49"/>
                <p:cNvSpPr>
                  <a:spLocks/>
                </p:cNvSpPr>
                <p:nvPr/>
              </p:nvSpPr>
              <p:spPr bwMode="auto">
                <a:xfrm>
                  <a:off x="9078913" y="6110288"/>
                  <a:ext cx="179388" cy="22225"/>
                </a:xfrm>
                <a:custGeom>
                  <a:avLst/>
                  <a:gdLst>
                    <a:gd name="T0" fmla="*/ 0 w 48"/>
                    <a:gd name="T1" fmla="*/ 0 h 6"/>
                    <a:gd name="T2" fmla="*/ 0 w 48"/>
                    <a:gd name="T3" fmla="*/ 6 h 6"/>
                    <a:gd name="T4" fmla="*/ 48 w 48"/>
                    <a:gd name="T5" fmla="*/ 6 h 6"/>
                    <a:gd name="T6" fmla="*/ 44 w 48"/>
                    <a:gd name="T7" fmla="*/ 0 h 6"/>
                    <a:gd name="T8" fmla="*/ 0 w 48"/>
                    <a:gd name="T9" fmla="*/ 0 h 6"/>
                  </a:gdLst>
                  <a:ahLst/>
                  <a:cxnLst>
                    <a:cxn ang="0">
                      <a:pos x="T0" y="T1"/>
                    </a:cxn>
                    <a:cxn ang="0">
                      <a:pos x="T2" y="T3"/>
                    </a:cxn>
                    <a:cxn ang="0">
                      <a:pos x="T4" y="T5"/>
                    </a:cxn>
                    <a:cxn ang="0">
                      <a:pos x="T6" y="T7"/>
                    </a:cxn>
                    <a:cxn ang="0">
                      <a:pos x="T8" y="T9"/>
                    </a:cxn>
                  </a:cxnLst>
                  <a:rect l="0" t="0" r="r" b="b"/>
                  <a:pathLst>
                    <a:path w="48" h="6">
                      <a:moveTo>
                        <a:pt x="0" y="0"/>
                      </a:moveTo>
                      <a:cubicBezTo>
                        <a:pt x="0" y="6"/>
                        <a:pt x="0" y="6"/>
                        <a:pt x="0" y="6"/>
                      </a:cubicBezTo>
                      <a:cubicBezTo>
                        <a:pt x="48" y="6"/>
                        <a:pt x="48" y="6"/>
                        <a:pt x="48" y="6"/>
                      </a:cubicBezTo>
                      <a:cubicBezTo>
                        <a:pt x="47" y="3"/>
                        <a:pt x="45" y="1"/>
                        <a:pt x="44"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24" name="Freeform 50"/>
                <p:cNvSpPr>
                  <a:spLocks/>
                </p:cNvSpPr>
                <p:nvPr/>
              </p:nvSpPr>
              <p:spPr bwMode="auto">
                <a:xfrm>
                  <a:off x="9037638" y="6226175"/>
                  <a:ext cx="206375" cy="22225"/>
                </a:xfrm>
                <a:custGeom>
                  <a:avLst/>
                  <a:gdLst>
                    <a:gd name="T0" fmla="*/ 0 w 55"/>
                    <a:gd name="T1" fmla="*/ 0 h 6"/>
                    <a:gd name="T2" fmla="*/ 0 w 55"/>
                    <a:gd name="T3" fmla="*/ 6 h 6"/>
                    <a:gd name="T4" fmla="*/ 46 w 55"/>
                    <a:gd name="T5" fmla="*/ 6 h 6"/>
                    <a:gd name="T6" fmla="*/ 55 w 55"/>
                    <a:gd name="T7" fmla="*/ 0 h 6"/>
                    <a:gd name="T8" fmla="*/ 0 w 55"/>
                    <a:gd name="T9" fmla="*/ 0 h 6"/>
                  </a:gdLst>
                  <a:ahLst/>
                  <a:cxnLst>
                    <a:cxn ang="0">
                      <a:pos x="T0" y="T1"/>
                    </a:cxn>
                    <a:cxn ang="0">
                      <a:pos x="T2" y="T3"/>
                    </a:cxn>
                    <a:cxn ang="0">
                      <a:pos x="T4" y="T5"/>
                    </a:cxn>
                    <a:cxn ang="0">
                      <a:pos x="T6" y="T7"/>
                    </a:cxn>
                    <a:cxn ang="0">
                      <a:pos x="T8" y="T9"/>
                    </a:cxn>
                  </a:cxnLst>
                  <a:rect l="0" t="0" r="r" b="b"/>
                  <a:pathLst>
                    <a:path w="55" h="6">
                      <a:moveTo>
                        <a:pt x="0" y="0"/>
                      </a:moveTo>
                      <a:cubicBezTo>
                        <a:pt x="0" y="6"/>
                        <a:pt x="0" y="6"/>
                        <a:pt x="0" y="6"/>
                      </a:cubicBezTo>
                      <a:cubicBezTo>
                        <a:pt x="46" y="6"/>
                        <a:pt x="46" y="6"/>
                        <a:pt x="46" y="6"/>
                      </a:cubicBezTo>
                      <a:cubicBezTo>
                        <a:pt x="50" y="4"/>
                        <a:pt x="53" y="2"/>
                        <a:pt x="5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25" name="Freeform 51"/>
                <p:cNvSpPr>
                  <a:spLocks/>
                </p:cNvSpPr>
                <p:nvPr/>
              </p:nvSpPr>
              <p:spPr bwMode="auto">
                <a:xfrm>
                  <a:off x="9037638" y="5989638"/>
                  <a:ext cx="231775" cy="22225"/>
                </a:xfrm>
                <a:custGeom>
                  <a:avLst/>
                  <a:gdLst>
                    <a:gd name="T0" fmla="*/ 60 w 62"/>
                    <a:gd name="T1" fmla="*/ 0 h 6"/>
                    <a:gd name="T2" fmla="*/ 0 w 62"/>
                    <a:gd name="T3" fmla="*/ 0 h 6"/>
                    <a:gd name="T4" fmla="*/ 0 w 62"/>
                    <a:gd name="T5" fmla="*/ 6 h 6"/>
                    <a:gd name="T6" fmla="*/ 62 w 62"/>
                    <a:gd name="T7" fmla="*/ 6 h 6"/>
                    <a:gd name="T8" fmla="*/ 60 w 62"/>
                    <a:gd name="T9" fmla="*/ 1 h 6"/>
                    <a:gd name="T10" fmla="*/ 60 w 62"/>
                    <a:gd name="T11" fmla="*/ 0 h 6"/>
                  </a:gdLst>
                  <a:ahLst/>
                  <a:cxnLst>
                    <a:cxn ang="0">
                      <a:pos x="T0" y="T1"/>
                    </a:cxn>
                    <a:cxn ang="0">
                      <a:pos x="T2" y="T3"/>
                    </a:cxn>
                    <a:cxn ang="0">
                      <a:pos x="T4" y="T5"/>
                    </a:cxn>
                    <a:cxn ang="0">
                      <a:pos x="T6" y="T7"/>
                    </a:cxn>
                    <a:cxn ang="0">
                      <a:pos x="T8" y="T9"/>
                    </a:cxn>
                    <a:cxn ang="0">
                      <a:pos x="T10" y="T11"/>
                    </a:cxn>
                  </a:cxnLst>
                  <a:rect l="0" t="0" r="r" b="b"/>
                  <a:pathLst>
                    <a:path w="62" h="6">
                      <a:moveTo>
                        <a:pt x="60" y="0"/>
                      </a:moveTo>
                      <a:cubicBezTo>
                        <a:pt x="0" y="0"/>
                        <a:pt x="0" y="0"/>
                        <a:pt x="0" y="0"/>
                      </a:cubicBezTo>
                      <a:cubicBezTo>
                        <a:pt x="0" y="6"/>
                        <a:pt x="0" y="6"/>
                        <a:pt x="0" y="6"/>
                      </a:cubicBezTo>
                      <a:cubicBezTo>
                        <a:pt x="62" y="6"/>
                        <a:pt x="62" y="6"/>
                        <a:pt x="62" y="6"/>
                      </a:cubicBezTo>
                      <a:cubicBezTo>
                        <a:pt x="62" y="4"/>
                        <a:pt x="61" y="2"/>
                        <a:pt x="60" y="1"/>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26" name="Freeform 52"/>
                <p:cNvSpPr>
                  <a:spLocks/>
                </p:cNvSpPr>
                <p:nvPr/>
              </p:nvSpPr>
              <p:spPr bwMode="auto">
                <a:xfrm>
                  <a:off x="9037638" y="6188075"/>
                  <a:ext cx="231775" cy="22225"/>
                </a:xfrm>
                <a:custGeom>
                  <a:avLst/>
                  <a:gdLst>
                    <a:gd name="T0" fmla="*/ 0 w 62"/>
                    <a:gd name="T1" fmla="*/ 0 h 6"/>
                    <a:gd name="T2" fmla="*/ 0 w 62"/>
                    <a:gd name="T3" fmla="*/ 6 h 6"/>
                    <a:gd name="T4" fmla="*/ 59 w 62"/>
                    <a:gd name="T5" fmla="*/ 6 h 6"/>
                    <a:gd name="T6" fmla="*/ 62 w 62"/>
                    <a:gd name="T7" fmla="*/ 0 h 6"/>
                    <a:gd name="T8" fmla="*/ 0 w 62"/>
                    <a:gd name="T9" fmla="*/ 0 h 6"/>
                  </a:gdLst>
                  <a:ahLst/>
                  <a:cxnLst>
                    <a:cxn ang="0">
                      <a:pos x="T0" y="T1"/>
                    </a:cxn>
                    <a:cxn ang="0">
                      <a:pos x="T2" y="T3"/>
                    </a:cxn>
                    <a:cxn ang="0">
                      <a:pos x="T4" y="T5"/>
                    </a:cxn>
                    <a:cxn ang="0">
                      <a:pos x="T6" y="T7"/>
                    </a:cxn>
                    <a:cxn ang="0">
                      <a:pos x="T8" y="T9"/>
                    </a:cxn>
                  </a:cxnLst>
                  <a:rect l="0" t="0" r="r" b="b"/>
                  <a:pathLst>
                    <a:path w="62" h="6">
                      <a:moveTo>
                        <a:pt x="0" y="0"/>
                      </a:moveTo>
                      <a:cubicBezTo>
                        <a:pt x="0" y="6"/>
                        <a:pt x="0" y="6"/>
                        <a:pt x="0" y="6"/>
                      </a:cubicBezTo>
                      <a:cubicBezTo>
                        <a:pt x="59" y="6"/>
                        <a:pt x="59" y="6"/>
                        <a:pt x="59" y="6"/>
                      </a:cubicBezTo>
                      <a:cubicBezTo>
                        <a:pt x="61" y="4"/>
                        <a:pt x="61" y="2"/>
                        <a:pt x="6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27" name="Freeform 53"/>
                <p:cNvSpPr>
                  <a:spLocks/>
                </p:cNvSpPr>
                <p:nvPr/>
              </p:nvSpPr>
              <p:spPr bwMode="auto">
                <a:xfrm>
                  <a:off x="9202738" y="6151563"/>
                  <a:ext cx="66675" cy="17462"/>
                </a:xfrm>
                <a:custGeom>
                  <a:avLst/>
                  <a:gdLst>
                    <a:gd name="T0" fmla="*/ 0 w 18"/>
                    <a:gd name="T1" fmla="*/ 0 h 5"/>
                    <a:gd name="T2" fmla="*/ 0 w 18"/>
                    <a:gd name="T3" fmla="*/ 5 h 5"/>
                    <a:gd name="T4" fmla="*/ 18 w 18"/>
                    <a:gd name="T5" fmla="*/ 5 h 5"/>
                    <a:gd name="T6" fmla="*/ 17 w 18"/>
                    <a:gd name="T7" fmla="*/ 0 h 5"/>
                    <a:gd name="T8" fmla="*/ 0 w 18"/>
                    <a:gd name="T9" fmla="*/ 0 h 5"/>
                  </a:gdLst>
                  <a:ahLst/>
                  <a:cxnLst>
                    <a:cxn ang="0">
                      <a:pos x="T0" y="T1"/>
                    </a:cxn>
                    <a:cxn ang="0">
                      <a:pos x="T2" y="T3"/>
                    </a:cxn>
                    <a:cxn ang="0">
                      <a:pos x="T4" y="T5"/>
                    </a:cxn>
                    <a:cxn ang="0">
                      <a:pos x="T6" y="T7"/>
                    </a:cxn>
                    <a:cxn ang="0">
                      <a:pos x="T8" y="T9"/>
                    </a:cxn>
                  </a:cxnLst>
                  <a:rect l="0" t="0" r="r" b="b"/>
                  <a:pathLst>
                    <a:path w="18" h="5">
                      <a:moveTo>
                        <a:pt x="0" y="0"/>
                      </a:moveTo>
                      <a:cubicBezTo>
                        <a:pt x="0" y="5"/>
                        <a:pt x="0" y="5"/>
                        <a:pt x="0" y="5"/>
                      </a:cubicBezTo>
                      <a:cubicBezTo>
                        <a:pt x="18" y="5"/>
                        <a:pt x="18" y="5"/>
                        <a:pt x="18" y="5"/>
                      </a:cubicBezTo>
                      <a:cubicBezTo>
                        <a:pt x="18" y="3"/>
                        <a:pt x="18" y="1"/>
                        <a:pt x="1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28" name="Freeform 54"/>
                <p:cNvSpPr>
                  <a:spLocks/>
                </p:cNvSpPr>
                <p:nvPr/>
              </p:nvSpPr>
              <p:spPr bwMode="auto">
                <a:xfrm>
                  <a:off x="9078913" y="6072188"/>
                  <a:ext cx="176213" cy="19050"/>
                </a:xfrm>
                <a:custGeom>
                  <a:avLst/>
                  <a:gdLst>
                    <a:gd name="T0" fmla="*/ 47 w 47"/>
                    <a:gd name="T1" fmla="*/ 0 h 5"/>
                    <a:gd name="T2" fmla="*/ 0 w 47"/>
                    <a:gd name="T3" fmla="*/ 0 h 5"/>
                    <a:gd name="T4" fmla="*/ 0 w 47"/>
                    <a:gd name="T5" fmla="*/ 5 h 5"/>
                    <a:gd name="T6" fmla="*/ 43 w 47"/>
                    <a:gd name="T7" fmla="*/ 5 h 5"/>
                    <a:gd name="T8" fmla="*/ 47 w 47"/>
                    <a:gd name="T9" fmla="*/ 0 h 5"/>
                  </a:gdLst>
                  <a:ahLst/>
                  <a:cxnLst>
                    <a:cxn ang="0">
                      <a:pos x="T0" y="T1"/>
                    </a:cxn>
                    <a:cxn ang="0">
                      <a:pos x="T2" y="T3"/>
                    </a:cxn>
                    <a:cxn ang="0">
                      <a:pos x="T4" y="T5"/>
                    </a:cxn>
                    <a:cxn ang="0">
                      <a:pos x="T6" y="T7"/>
                    </a:cxn>
                    <a:cxn ang="0">
                      <a:pos x="T8" y="T9"/>
                    </a:cxn>
                  </a:cxnLst>
                  <a:rect l="0" t="0" r="r" b="b"/>
                  <a:pathLst>
                    <a:path w="47" h="5">
                      <a:moveTo>
                        <a:pt x="47" y="0"/>
                      </a:moveTo>
                      <a:cubicBezTo>
                        <a:pt x="0" y="0"/>
                        <a:pt x="0" y="0"/>
                        <a:pt x="0" y="0"/>
                      </a:cubicBezTo>
                      <a:cubicBezTo>
                        <a:pt x="0" y="5"/>
                        <a:pt x="0" y="5"/>
                        <a:pt x="0" y="5"/>
                      </a:cubicBezTo>
                      <a:cubicBezTo>
                        <a:pt x="43" y="5"/>
                        <a:pt x="43" y="5"/>
                        <a:pt x="43" y="5"/>
                      </a:cubicBezTo>
                      <a:cubicBezTo>
                        <a:pt x="43" y="5"/>
                        <a:pt x="45" y="3"/>
                        <a:pt x="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29" name="Freeform 55"/>
                <p:cNvSpPr>
                  <a:spLocks/>
                </p:cNvSpPr>
                <p:nvPr/>
              </p:nvSpPr>
              <p:spPr bwMode="auto">
                <a:xfrm>
                  <a:off x="9288463" y="5951538"/>
                  <a:ext cx="123825" cy="23812"/>
                </a:xfrm>
                <a:custGeom>
                  <a:avLst/>
                  <a:gdLst>
                    <a:gd name="T0" fmla="*/ 0 w 78"/>
                    <a:gd name="T1" fmla="*/ 0 h 15"/>
                    <a:gd name="T2" fmla="*/ 0 w 78"/>
                    <a:gd name="T3" fmla="*/ 15 h 15"/>
                    <a:gd name="T4" fmla="*/ 78 w 78"/>
                    <a:gd name="T5" fmla="*/ 15 h 15"/>
                    <a:gd name="T6" fmla="*/ 73 w 78"/>
                    <a:gd name="T7" fmla="*/ 0 h 15"/>
                    <a:gd name="T8" fmla="*/ 0 w 78"/>
                    <a:gd name="T9" fmla="*/ 0 h 15"/>
                  </a:gdLst>
                  <a:ahLst/>
                  <a:cxnLst>
                    <a:cxn ang="0">
                      <a:pos x="T0" y="T1"/>
                    </a:cxn>
                    <a:cxn ang="0">
                      <a:pos x="T2" y="T3"/>
                    </a:cxn>
                    <a:cxn ang="0">
                      <a:pos x="T4" y="T5"/>
                    </a:cxn>
                    <a:cxn ang="0">
                      <a:pos x="T6" y="T7"/>
                    </a:cxn>
                    <a:cxn ang="0">
                      <a:pos x="T8" y="T9"/>
                    </a:cxn>
                  </a:cxnLst>
                  <a:rect l="0" t="0" r="r" b="b"/>
                  <a:pathLst>
                    <a:path w="78" h="15">
                      <a:moveTo>
                        <a:pt x="0" y="0"/>
                      </a:moveTo>
                      <a:lnTo>
                        <a:pt x="0" y="15"/>
                      </a:lnTo>
                      <a:lnTo>
                        <a:pt x="78" y="15"/>
                      </a:lnTo>
                      <a:lnTo>
                        <a:pt x="7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30" name="Rectangle 56"/>
                <p:cNvSpPr>
                  <a:spLocks noChangeArrowheads="1"/>
                </p:cNvSpPr>
                <p:nvPr/>
              </p:nvSpPr>
              <p:spPr bwMode="auto">
                <a:xfrm>
                  <a:off x="9329738" y="6110288"/>
                  <a:ext cx="635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31" name="Rectangle 57"/>
                <p:cNvSpPr>
                  <a:spLocks noChangeArrowheads="1"/>
                </p:cNvSpPr>
                <p:nvPr/>
              </p:nvSpPr>
              <p:spPr bwMode="auto">
                <a:xfrm>
                  <a:off x="9513888" y="6110288"/>
                  <a:ext cx="635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32" name="Rectangle 58"/>
                <p:cNvSpPr>
                  <a:spLocks noChangeArrowheads="1"/>
                </p:cNvSpPr>
                <p:nvPr/>
              </p:nvSpPr>
              <p:spPr bwMode="auto">
                <a:xfrm>
                  <a:off x="9513888" y="6151563"/>
                  <a:ext cx="63500" cy="174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33" name="Rectangle 59"/>
                <p:cNvSpPr>
                  <a:spLocks noChangeArrowheads="1"/>
                </p:cNvSpPr>
                <p:nvPr/>
              </p:nvSpPr>
              <p:spPr bwMode="auto">
                <a:xfrm>
                  <a:off x="9513888" y="6188075"/>
                  <a:ext cx="1079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34" name="Rectangle 60"/>
                <p:cNvSpPr>
                  <a:spLocks noChangeArrowheads="1"/>
                </p:cNvSpPr>
                <p:nvPr/>
              </p:nvSpPr>
              <p:spPr bwMode="auto">
                <a:xfrm>
                  <a:off x="9288463" y="6226175"/>
                  <a:ext cx="1047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35" name="Rectangle 61"/>
                <p:cNvSpPr>
                  <a:spLocks noChangeArrowheads="1"/>
                </p:cNvSpPr>
                <p:nvPr/>
              </p:nvSpPr>
              <p:spPr bwMode="auto">
                <a:xfrm>
                  <a:off x="9513888" y="6226175"/>
                  <a:ext cx="1079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36" name="Freeform 62"/>
                <p:cNvSpPr>
                  <a:spLocks/>
                </p:cNvSpPr>
                <p:nvPr/>
              </p:nvSpPr>
              <p:spPr bwMode="auto">
                <a:xfrm>
                  <a:off x="9329738" y="6072188"/>
                  <a:ext cx="247650" cy="19050"/>
                </a:xfrm>
                <a:custGeom>
                  <a:avLst/>
                  <a:gdLst>
                    <a:gd name="T0" fmla="*/ 42 w 156"/>
                    <a:gd name="T1" fmla="*/ 12 h 12"/>
                    <a:gd name="T2" fmla="*/ 113 w 156"/>
                    <a:gd name="T3" fmla="*/ 12 h 12"/>
                    <a:gd name="T4" fmla="*/ 116 w 156"/>
                    <a:gd name="T5" fmla="*/ 2 h 12"/>
                    <a:gd name="T6" fmla="*/ 116 w 156"/>
                    <a:gd name="T7" fmla="*/ 12 h 12"/>
                    <a:gd name="T8" fmla="*/ 156 w 156"/>
                    <a:gd name="T9" fmla="*/ 12 h 12"/>
                    <a:gd name="T10" fmla="*/ 156 w 156"/>
                    <a:gd name="T11" fmla="*/ 0 h 12"/>
                    <a:gd name="T12" fmla="*/ 83 w 156"/>
                    <a:gd name="T13" fmla="*/ 0 h 12"/>
                    <a:gd name="T14" fmla="*/ 78 w 156"/>
                    <a:gd name="T15" fmla="*/ 9 h 12"/>
                    <a:gd name="T16" fmla="*/ 75 w 156"/>
                    <a:gd name="T17" fmla="*/ 0 h 12"/>
                    <a:gd name="T18" fmla="*/ 0 w 156"/>
                    <a:gd name="T19" fmla="*/ 0 h 12"/>
                    <a:gd name="T20" fmla="*/ 0 w 156"/>
                    <a:gd name="T21" fmla="*/ 12 h 12"/>
                    <a:gd name="T22" fmla="*/ 40 w 156"/>
                    <a:gd name="T23" fmla="*/ 12 h 12"/>
                    <a:gd name="T24" fmla="*/ 40 w 156"/>
                    <a:gd name="T25" fmla="*/ 2 h 12"/>
                    <a:gd name="T26" fmla="*/ 42 w 156"/>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12">
                      <a:moveTo>
                        <a:pt x="42" y="12"/>
                      </a:moveTo>
                      <a:lnTo>
                        <a:pt x="113" y="12"/>
                      </a:lnTo>
                      <a:lnTo>
                        <a:pt x="116" y="2"/>
                      </a:lnTo>
                      <a:lnTo>
                        <a:pt x="116" y="12"/>
                      </a:lnTo>
                      <a:lnTo>
                        <a:pt x="156" y="12"/>
                      </a:lnTo>
                      <a:lnTo>
                        <a:pt x="156" y="0"/>
                      </a:lnTo>
                      <a:lnTo>
                        <a:pt x="83" y="0"/>
                      </a:lnTo>
                      <a:lnTo>
                        <a:pt x="78" y="9"/>
                      </a:lnTo>
                      <a:lnTo>
                        <a:pt x="75" y="0"/>
                      </a:lnTo>
                      <a:lnTo>
                        <a:pt x="0" y="0"/>
                      </a:lnTo>
                      <a:lnTo>
                        <a:pt x="0" y="12"/>
                      </a:lnTo>
                      <a:lnTo>
                        <a:pt x="40" y="12"/>
                      </a:lnTo>
                      <a:lnTo>
                        <a:pt x="40" y="2"/>
                      </a:lnTo>
                      <a:lnTo>
                        <a:pt x="4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37" name="Freeform 63"/>
                <p:cNvSpPr>
                  <a:spLocks/>
                </p:cNvSpPr>
                <p:nvPr/>
              </p:nvSpPr>
              <p:spPr bwMode="auto">
                <a:xfrm>
                  <a:off x="9445626" y="6226175"/>
                  <a:ext cx="15875" cy="22225"/>
                </a:xfrm>
                <a:custGeom>
                  <a:avLst/>
                  <a:gdLst>
                    <a:gd name="T0" fmla="*/ 5 w 10"/>
                    <a:gd name="T1" fmla="*/ 14 h 14"/>
                    <a:gd name="T2" fmla="*/ 10 w 10"/>
                    <a:gd name="T3" fmla="*/ 0 h 14"/>
                    <a:gd name="T4" fmla="*/ 0 w 10"/>
                    <a:gd name="T5" fmla="*/ 0 h 14"/>
                    <a:gd name="T6" fmla="*/ 5 w 10"/>
                    <a:gd name="T7" fmla="*/ 14 h 14"/>
                  </a:gdLst>
                  <a:ahLst/>
                  <a:cxnLst>
                    <a:cxn ang="0">
                      <a:pos x="T0" y="T1"/>
                    </a:cxn>
                    <a:cxn ang="0">
                      <a:pos x="T2" y="T3"/>
                    </a:cxn>
                    <a:cxn ang="0">
                      <a:pos x="T4" y="T5"/>
                    </a:cxn>
                    <a:cxn ang="0">
                      <a:pos x="T6" y="T7"/>
                    </a:cxn>
                  </a:cxnLst>
                  <a:rect l="0" t="0" r="r" b="b"/>
                  <a:pathLst>
                    <a:path w="10" h="14">
                      <a:moveTo>
                        <a:pt x="5" y="14"/>
                      </a:moveTo>
                      <a:lnTo>
                        <a:pt x="10" y="0"/>
                      </a:lnTo>
                      <a:lnTo>
                        <a:pt x="0" y="0"/>
                      </a:lnTo>
                      <a:lnTo>
                        <a:pt x="5"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38" name="Rectangle 64"/>
                <p:cNvSpPr>
                  <a:spLocks noChangeArrowheads="1"/>
                </p:cNvSpPr>
                <p:nvPr/>
              </p:nvSpPr>
              <p:spPr bwMode="auto">
                <a:xfrm>
                  <a:off x="9288463" y="6188075"/>
                  <a:ext cx="1047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39" name="Rectangle 65"/>
                <p:cNvSpPr>
                  <a:spLocks noChangeArrowheads="1"/>
                </p:cNvSpPr>
                <p:nvPr/>
              </p:nvSpPr>
              <p:spPr bwMode="auto">
                <a:xfrm>
                  <a:off x="9329738" y="6151563"/>
                  <a:ext cx="63500" cy="174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40" name="Freeform 66"/>
                <p:cNvSpPr>
                  <a:spLocks/>
                </p:cNvSpPr>
                <p:nvPr/>
              </p:nvSpPr>
              <p:spPr bwMode="auto">
                <a:xfrm>
                  <a:off x="9420226" y="6151563"/>
                  <a:ext cx="69850" cy="17462"/>
                </a:xfrm>
                <a:custGeom>
                  <a:avLst/>
                  <a:gdLst>
                    <a:gd name="T0" fmla="*/ 44 w 44"/>
                    <a:gd name="T1" fmla="*/ 0 h 11"/>
                    <a:gd name="T2" fmla="*/ 0 w 44"/>
                    <a:gd name="T3" fmla="*/ 0 h 11"/>
                    <a:gd name="T4" fmla="*/ 4 w 44"/>
                    <a:gd name="T5" fmla="*/ 11 h 11"/>
                    <a:gd name="T6" fmla="*/ 37 w 44"/>
                    <a:gd name="T7" fmla="*/ 11 h 11"/>
                    <a:gd name="T8" fmla="*/ 44 w 44"/>
                    <a:gd name="T9" fmla="*/ 0 h 11"/>
                  </a:gdLst>
                  <a:ahLst/>
                  <a:cxnLst>
                    <a:cxn ang="0">
                      <a:pos x="T0" y="T1"/>
                    </a:cxn>
                    <a:cxn ang="0">
                      <a:pos x="T2" y="T3"/>
                    </a:cxn>
                    <a:cxn ang="0">
                      <a:pos x="T4" y="T5"/>
                    </a:cxn>
                    <a:cxn ang="0">
                      <a:pos x="T6" y="T7"/>
                    </a:cxn>
                    <a:cxn ang="0">
                      <a:pos x="T8" y="T9"/>
                    </a:cxn>
                  </a:cxnLst>
                  <a:rect l="0" t="0" r="r" b="b"/>
                  <a:pathLst>
                    <a:path w="44" h="11">
                      <a:moveTo>
                        <a:pt x="44" y="0"/>
                      </a:moveTo>
                      <a:lnTo>
                        <a:pt x="0" y="0"/>
                      </a:lnTo>
                      <a:lnTo>
                        <a:pt x="4" y="11"/>
                      </a:lnTo>
                      <a:lnTo>
                        <a:pt x="37" y="11"/>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41" name="Freeform 67"/>
                <p:cNvSpPr>
                  <a:spLocks/>
                </p:cNvSpPr>
                <p:nvPr/>
              </p:nvSpPr>
              <p:spPr bwMode="auto">
                <a:xfrm>
                  <a:off x="9404351" y="6110288"/>
                  <a:ext cx="98425" cy="22225"/>
                </a:xfrm>
                <a:custGeom>
                  <a:avLst/>
                  <a:gdLst>
                    <a:gd name="T0" fmla="*/ 62 w 62"/>
                    <a:gd name="T1" fmla="*/ 0 h 14"/>
                    <a:gd name="T2" fmla="*/ 0 w 62"/>
                    <a:gd name="T3" fmla="*/ 0 h 14"/>
                    <a:gd name="T4" fmla="*/ 5 w 62"/>
                    <a:gd name="T5" fmla="*/ 14 h 14"/>
                    <a:gd name="T6" fmla="*/ 57 w 62"/>
                    <a:gd name="T7" fmla="*/ 14 h 14"/>
                    <a:gd name="T8" fmla="*/ 62 w 62"/>
                    <a:gd name="T9" fmla="*/ 0 h 14"/>
                  </a:gdLst>
                  <a:ahLst/>
                  <a:cxnLst>
                    <a:cxn ang="0">
                      <a:pos x="T0" y="T1"/>
                    </a:cxn>
                    <a:cxn ang="0">
                      <a:pos x="T2" y="T3"/>
                    </a:cxn>
                    <a:cxn ang="0">
                      <a:pos x="T4" y="T5"/>
                    </a:cxn>
                    <a:cxn ang="0">
                      <a:pos x="T6" y="T7"/>
                    </a:cxn>
                    <a:cxn ang="0">
                      <a:pos x="T8" y="T9"/>
                    </a:cxn>
                  </a:cxnLst>
                  <a:rect l="0" t="0" r="r" b="b"/>
                  <a:pathLst>
                    <a:path w="62" h="14">
                      <a:moveTo>
                        <a:pt x="62" y="0"/>
                      </a:moveTo>
                      <a:lnTo>
                        <a:pt x="0" y="0"/>
                      </a:lnTo>
                      <a:lnTo>
                        <a:pt x="5" y="14"/>
                      </a:lnTo>
                      <a:lnTo>
                        <a:pt x="57" y="14"/>
                      </a:lnTo>
                      <a:lnTo>
                        <a:pt x="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42" name="Freeform 68"/>
                <p:cNvSpPr>
                  <a:spLocks/>
                </p:cNvSpPr>
                <p:nvPr/>
              </p:nvSpPr>
              <p:spPr bwMode="auto">
                <a:xfrm>
                  <a:off x="9434513" y="6188075"/>
                  <a:ext cx="41275" cy="22225"/>
                </a:xfrm>
                <a:custGeom>
                  <a:avLst/>
                  <a:gdLst>
                    <a:gd name="T0" fmla="*/ 0 w 26"/>
                    <a:gd name="T1" fmla="*/ 0 h 14"/>
                    <a:gd name="T2" fmla="*/ 5 w 26"/>
                    <a:gd name="T3" fmla="*/ 14 h 14"/>
                    <a:gd name="T4" fmla="*/ 21 w 26"/>
                    <a:gd name="T5" fmla="*/ 14 h 14"/>
                    <a:gd name="T6" fmla="*/ 26 w 26"/>
                    <a:gd name="T7" fmla="*/ 0 h 14"/>
                    <a:gd name="T8" fmla="*/ 0 w 26"/>
                    <a:gd name="T9" fmla="*/ 0 h 14"/>
                  </a:gdLst>
                  <a:ahLst/>
                  <a:cxnLst>
                    <a:cxn ang="0">
                      <a:pos x="T0" y="T1"/>
                    </a:cxn>
                    <a:cxn ang="0">
                      <a:pos x="T2" y="T3"/>
                    </a:cxn>
                    <a:cxn ang="0">
                      <a:pos x="T4" y="T5"/>
                    </a:cxn>
                    <a:cxn ang="0">
                      <a:pos x="T6" y="T7"/>
                    </a:cxn>
                    <a:cxn ang="0">
                      <a:pos x="T8" y="T9"/>
                    </a:cxn>
                  </a:cxnLst>
                  <a:rect l="0" t="0" r="r" b="b"/>
                  <a:pathLst>
                    <a:path w="26" h="14">
                      <a:moveTo>
                        <a:pt x="0" y="0"/>
                      </a:moveTo>
                      <a:lnTo>
                        <a:pt x="5" y="14"/>
                      </a:lnTo>
                      <a:lnTo>
                        <a:pt x="21" y="14"/>
                      </a:lnTo>
                      <a:lnTo>
                        <a:pt x="2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43" name="Freeform 69"/>
                <p:cNvSpPr>
                  <a:spLocks/>
                </p:cNvSpPr>
                <p:nvPr/>
              </p:nvSpPr>
              <p:spPr bwMode="auto">
                <a:xfrm>
                  <a:off x="9509126" y="6075363"/>
                  <a:ext cx="4763" cy="15875"/>
                </a:xfrm>
                <a:custGeom>
                  <a:avLst/>
                  <a:gdLst>
                    <a:gd name="T0" fmla="*/ 0 w 3"/>
                    <a:gd name="T1" fmla="*/ 10 h 10"/>
                    <a:gd name="T2" fmla="*/ 3 w 3"/>
                    <a:gd name="T3" fmla="*/ 10 h 10"/>
                    <a:gd name="T4" fmla="*/ 3 w 3"/>
                    <a:gd name="T5" fmla="*/ 0 h 10"/>
                    <a:gd name="T6" fmla="*/ 0 w 3"/>
                    <a:gd name="T7" fmla="*/ 10 h 10"/>
                  </a:gdLst>
                  <a:ahLst/>
                  <a:cxnLst>
                    <a:cxn ang="0">
                      <a:pos x="T0" y="T1"/>
                    </a:cxn>
                    <a:cxn ang="0">
                      <a:pos x="T2" y="T3"/>
                    </a:cxn>
                    <a:cxn ang="0">
                      <a:pos x="T4" y="T5"/>
                    </a:cxn>
                    <a:cxn ang="0">
                      <a:pos x="T6" y="T7"/>
                    </a:cxn>
                  </a:cxnLst>
                  <a:rect l="0" t="0" r="r" b="b"/>
                  <a:pathLst>
                    <a:path w="3" h="10">
                      <a:moveTo>
                        <a:pt x="0" y="10"/>
                      </a:moveTo>
                      <a:lnTo>
                        <a:pt x="3" y="10"/>
                      </a:lnTo>
                      <a:lnTo>
                        <a:pt x="3"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44" name="Freeform 70"/>
                <p:cNvSpPr>
                  <a:spLocks/>
                </p:cNvSpPr>
                <p:nvPr/>
              </p:nvSpPr>
              <p:spPr bwMode="auto">
                <a:xfrm>
                  <a:off x="9288463" y="5989638"/>
                  <a:ext cx="138113" cy="22225"/>
                </a:xfrm>
                <a:custGeom>
                  <a:avLst/>
                  <a:gdLst>
                    <a:gd name="T0" fmla="*/ 0 w 87"/>
                    <a:gd name="T1" fmla="*/ 0 h 14"/>
                    <a:gd name="T2" fmla="*/ 0 w 87"/>
                    <a:gd name="T3" fmla="*/ 14 h 14"/>
                    <a:gd name="T4" fmla="*/ 87 w 87"/>
                    <a:gd name="T5" fmla="*/ 14 h 14"/>
                    <a:gd name="T6" fmla="*/ 83 w 87"/>
                    <a:gd name="T7" fmla="*/ 0 h 14"/>
                    <a:gd name="T8" fmla="*/ 0 w 87"/>
                    <a:gd name="T9" fmla="*/ 0 h 14"/>
                  </a:gdLst>
                  <a:ahLst/>
                  <a:cxnLst>
                    <a:cxn ang="0">
                      <a:pos x="T0" y="T1"/>
                    </a:cxn>
                    <a:cxn ang="0">
                      <a:pos x="T2" y="T3"/>
                    </a:cxn>
                    <a:cxn ang="0">
                      <a:pos x="T4" y="T5"/>
                    </a:cxn>
                    <a:cxn ang="0">
                      <a:pos x="T6" y="T7"/>
                    </a:cxn>
                    <a:cxn ang="0">
                      <a:pos x="T8" y="T9"/>
                    </a:cxn>
                  </a:cxnLst>
                  <a:rect l="0" t="0" r="r" b="b"/>
                  <a:pathLst>
                    <a:path w="87" h="14">
                      <a:moveTo>
                        <a:pt x="0" y="0"/>
                      </a:moveTo>
                      <a:lnTo>
                        <a:pt x="0" y="14"/>
                      </a:lnTo>
                      <a:lnTo>
                        <a:pt x="87" y="14"/>
                      </a:lnTo>
                      <a:lnTo>
                        <a:pt x="8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45" name="Freeform 71"/>
                <p:cNvSpPr>
                  <a:spLocks/>
                </p:cNvSpPr>
                <p:nvPr/>
              </p:nvSpPr>
              <p:spPr bwMode="auto">
                <a:xfrm>
                  <a:off x="9478963" y="5989638"/>
                  <a:ext cx="142875" cy="22225"/>
                </a:xfrm>
                <a:custGeom>
                  <a:avLst/>
                  <a:gdLst>
                    <a:gd name="T0" fmla="*/ 90 w 90"/>
                    <a:gd name="T1" fmla="*/ 14 h 14"/>
                    <a:gd name="T2" fmla="*/ 90 w 90"/>
                    <a:gd name="T3" fmla="*/ 0 h 14"/>
                    <a:gd name="T4" fmla="*/ 5 w 90"/>
                    <a:gd name="T5" fmla="*/ 0 h 14"/>
                    <a:gd name="T6" fmla="*/ 0 w 90"/>
                    <a:gd name="T7" fmla="*/ 14 h 14"/>
                    <a:gd name="T8" fmla="*/ 90 w 90"/>
                    <a:gd name="T9" fmla="*/ 14 h 14"/>
                  </a:gdLst>
                  <a:ahLst/>
                  <a:cxnLst>
                    <a:cxn ang="0">
                      <a:pos x="T0" y="T1"/>
                    </a:cxn>
                    <a:cxn ang="0">
                      <a:pos x="T2" y="T3"/>
                    </a:cxn>
                    <a:cxn ang="0">
                      <a:pos x="T4" y="T5"/>
                    </a:cxn>
                    <a:cxn ang="0">
                      <a:pos x="T6" y="T7"/>
                    </a:cxn>
                    <a:cxn ang="0">
                      <a:pos x="T8" y="T9"/>
                    </a:cxn>
                  </a:cxnLst>
                  <a:rect l="0" t="0" r="r" b="b"/>
                  <a:pathLst>
                    <a:path w="90" h="14">
                      <a:moveTo>
                        <a:pt x="90" y="14"/>
                      </a:moveTo>
                      <a:lnTo>
                        <a:pt x="90" y="0"/>
                      </a:lnTo>
                      <a:lnTo>
                        <a:pt x="5" y="0"/>
                      </a:lnTo>
                      <a:lnTo>
                        <a:pt x="0" y="14"/>
                      </a:lnTo>
                      <a:lnTo>
                        <a:pt x="9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46" name="Freeform 72"/>
                <p:cNvSpPr>
                  <a:spLocks/>
                </p:cNvSpPr>
                <p:nvPr/>
              </p:nvSpPr>
              <p:spPr bwMode="auto">
                <a:xfrm>
                  <a:off x="9464676" y="6030913"/>
                  <a:ext cx="112713" cy="22225"/>
                </a:xfrm>
                <a:custGeom>
                  <a:avLst/>
                  <a:gdLst>
                    <a:gd name="T0" fmla="*/ 71 w 71"/>
                    <a:gd name="T1" fmla="*/ 14 h 14"/>
                    <a:gd name="T2" fmla="*/ 71 w 71"/>
                    <a:gd name="T3" fmla="*/ 0 h 14"/>
                    <a:gd name="T4" fmla="*/ 7 w 71"/>
                    <a:gd name="T5" fmla="*/ 0 h 14"/>
                    <a:gd name="T6" fmla="*/ 0 w 71"/>
                    <a:gd name="T7" fmla="*/ 14 h 14"/>
                    <a:gd name="T8" fmla="*/ 71 w 71"/>
                    <a:gd name="T9" fmla="*/ 14 h 14"/>
                  </a:gdLst>
                  <a:ahLst/>
                  <a:cxnLst>
                    <a:cxn ang="0">
                      <a:pos x="T0" y="T1"/>
                    </a:cxn>
                    <a:cxn ang="0">
                      <a:pos x="T2" y="T3"/>
                    </a:cxn>
                    <a:cxn ang="0">
                      <a:pos x="T4" y="T5"/>
                    </a:cxn>
                    <a:cxn ang="0">
                      <a:pos x="T6" y="T7"/>
                    </a:cxn>
                    <a:cxn ang="0">
                      <a:pos x="T8" y="T9"/>
                    </a:cxn>
                  </a:cxnLst>
                  <a:rect l="0" t="0" r="r" b="b"/>
                  <a:pathLst>
                    <a:path w="71" h="14">
                      <a:moveTo>
                        <a:pt x="71" y="14"/>
                      </a:moveTo>
                      <a:lnTo>
                        <a:pt x="71" y="0"/>
                      </a:lnTo>
                      <a:lnTo>
                        <a:pt x="7" y="0"/>
                      </a:lnTo>
                      <a:lnTo>
                        <a:pt x="0" y="14"/>
                      </a:lnTo>
                      <a:lnTo>
                        <a:pt x="7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47" name="Freeform 73"/>
                <p:cNvSpPr>
                  <a:spLocks/>
                </p:cNvSpPr>
                <p:nvPr/>
              </p:nvSpPr>
              <p:spPr bwMode="auto">
                <a:xfrm>
                  <a:off x="9494838" y="5951538"/>
                  <a:ext cx="127000" cy="23812"/>
                </a:xfrm>
                <a:custGeom>
                  <a:avLst/>
                  <a:gdLst>
                    <a:gd name="T0" fmla="*/ 80 w 80"/>
                    <a:gd name="T1" fmla="*/ 15 h 15"/>
                    <a:gd name="T2" fmla="*/ 80 w 80"/>
                    <a:gd name="T3" fmla="*/ 0 h 15"/>
                    <a:gd name="T4" fmla="*/ 5 w 80"/>
                    <a:gd name="T5" fmla="*/ 0 h 15"/>
                    <a:gd name="T6" fmla="*/ 0 w 80"/>
                    <a:gd name="T7" fmla="*/ 15 h 15"/>
                    <a:gd name="T8" fmla="*/ 80 w 80"/>
                    <a:gd name="T9" fmla="*/ 15 h 15"/>
                  </a:gdLst>
                  <a:ahLst/>
                  <a:cxnLst>
                    <a:cxn ang="0">
                      <a:pos x="T0" y="T1"/>
                    </a:cxn>
                    <a:cxn ang="0">
                      <a:pos x="T2" y="T3"/>
                    </a:cxn>
                    <a:cxn ang="0">
                      <a:pos x="T4" y="T5"/>
                    </a:cxn>
                    <a:cxn ang="0">
                      <a:pos x="T6" y="T7"/>
                    </a:cxn>
                    <a:cxn ang="0">
                      <a:pos x="T8" y="T9"/>
                    </a:cxn>
                  </a:cxnLst>
                  <a:rect l="0" t="0" r="r" b="b"/>
                  <a:pathLst>
                    <a:path w="80" h="15">
                      <a:moveTo>
                        <a:pt x="80" y="15"/>
                      </a:moveTo>
                      <a:lnTo>
                        <a:pt x="80" y="0"/>
                      </a:lnTo>
                      <a:lnTo>
                        <a:pt x="5" y="0"/>
                      </a:lnTo>
                      <a:lnTo>
                        <a:pt x="0" y="15"/>
                      </a:lnTo>
                      <a:lnTo>
                        <a:pt x="8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48" name="Freeform 74"/>
                <p:cNvSpPr>
                  <a:spLocks/>
                </p:cNvSpPr>
                <p:nvPr/>
              </p:nvSpPr>
              <p:spPr bwMode="auto">
                <a:xfrm>
                  <a:off x="9329738" y="6030913"/>
                  <a:ext cx="112713" cy="22225"/>
                </a:xfrm>
                <a:custGeom>
                  <a:avLst/>
                  <a:gdLst>
                    <a:gd name="T0" fmla="*/ 0 w 71"/>
                    <a:gd name="T1" fmla="*/ 0 h 14"/>
                    <a:gd name="T2" fmla="*/ 0 w 71"/>
                    <a:gd name="T3" fmla="*/ 14 h 14"/>
                    <a:gd name="T4" fmla="*/ 71 w 71"/>
                    <a:gd name="T5" fmla="*/ 14 h 14"/>
                    <a:gd name="T6" fmla="*/ 66 w 71"/>
                    <a:gd name="T7" fmla="*/ 0 h 14"/>
                    <a:gd name="T8" fmla="*/ 0 w 71"/>
                    <a:gd name="T9" fmla="*/ 0 h 14"/>
                  </a:gdLst>
                  <a:ahLst/>
                  <a:cxnLst>
                    <a:cxn ang="0">
                      <a:pos x="T0" y="T1"/>
                    </a:cxn>
                    <a:cxn ang="0">
                      <a:pos x="T2" y="T3"/>
                    </a:cxn>
                    <a:cxn ang="0">
                      <a:pos x="T4" y="T5"/>
                    </a:cxn>
                    <a:cxn ang="0">
                      <a:pos x="T6" y="T7"/>
                    </a:cxn>
                    <a:cxn ang="0">
                      <a:pos x="T8" y="T9"/>
                    </a:cxn>
                  </a:cxnLst>
                  <a:rect l="0" t="0" r="r" b="b"/>
                  <a:pathLst>
                    <a:path w="71" h="14">
                      <a:moveTo>
                        <a:pt x="0" y="0"/>
                      </a:moveTo>
                      <a:lnTo>
                        <a:pt x="0" y="14"/>
                      </a:lnTo>
                      <a:lnTo>
                        <a:pt x="71" y="14"/>
                      </a:lnTo>
                      <a:lnTo>
                        <a:pt x="6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grpSp>
          <p:pic>
            <p:nvPicPr>
              <p:cNvPr id="96" name="Picture 78" descr="D:\素材\LOGO\开源LOGO\smwbr.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97278" y="5647228"/>
                <a:ext cx="637750" cy="310825"/>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1"/>
              <p:cNvSpPr txBox="1"/>
              <p:nvPr/>
            </p:nvSpPr>
            <p:spPr>
              <a:xfrm>
                <a:off x="1461138" y="1769392"/>
                <a:ext cx="2237160" cy="386064"/>
              </a:xfrm>
              <a:prstGeom prst="rect">
                <a:avLst/>
              </a:prstGeom>
              <a:noFill/>
            </p:spPr>
            <p:txBody>
              <a:bodyPr wrap="none" lIns="0" tIns="0" rIns="0" bIns="0" rtlCol="0">
                <a:spAutoFit/>
              </a:bodyPr>
              <a:lstStyle/>
              <a:p>
                <a:pPr>
                  <a:lnSpc>
                    <a:spcPts val="1800"/>
                  </a:lnSpc>
                </a:pPr>
                <a:r>
                  <a:rPr lang="en-US" altLang="zh-CN" sz="800" dirty="0">
                    <a:latin typeface="Times New Roman" panose="02020603050405020304" pitchFamily="18" charset="0"/>
                    <a:cs typeface="Times New Roman" pitchFamily="18" charset="0"/>
                  </a:rPr>
                  <a:t>Enterprise Workloads</a:t>
                </a:r>
              </a:p>
            </p:txBody>
          </p:sp>
          <p:sp>
            <p:nvSpPr>
              <p:cNvPr id="100" name="TextBox 1"/>
              <p:cNvSpPr txBox="1"/>
              <p:nvPr/>
            </p:nvSpPr>
            <p:spPr>
              <a:xfrm>
                <a:off x="4621298" y="1769392"/>
                <a:ext cx="2561908" cy="386064"/>
              </a:xfrm>
              <a:prstGeom prst="rect">
                <a:avLst/>
              </a:prstGeom>
              <a:noFill/>
            </p:spPr>
            <p:txBody>
              <a:bodyPr wrap="none" lIns="0" tIns="0" rIns="0" bIns="0" rtlCol="0">
                <a:spAutoFit/>
              </a:bodyPr>
              <a:lstStyle/>
              <a:p>
                <a:pPr>
                  <a:lnSpc>
                    <a:spcPts val="1800"/>
                  </a:lnSpc>
                  <a:tabLst>
                    <a:tab pos="1790163" algn="l"/>
                  </a:tabLst>
                </a:pPr>
                <a:r>
                  <a:rPr lang="en-US" altLang="zh-CN" sz="800" dirty="0">
                    <a:latin typeface="Times New Roman" panose="02020603050405020304" pitchFamily="18" charset="0"/>
                    <a:cs typeface="Times New Roman" pitchFamily="18" charset="0"/>
                  </a:rPr>
                  <a:t>Cloud Native Workloads</a:t>
                </a:r>
                <a:endParaRPr lang="en-US" altLang="zh-CN" sz="400" dirty="0">
                  <a:latin typeface="Times New Roman" panose="02020603050405020304" pitchFamily="18" charset="0"/>
                  <a:cs typeface="Times New Roman" panose="02020603050405020304" pitchFamily="18" charset="0"/>
                </a:endParaRPr>
              </a:p>
            </p:txBody>
          </p:sp>
          <p:pic>
            <p:nvPicPr>
              <p:cNvPr id="101" name="Picture 81" descr="D:\素材\LOGO\开源LOGO\Hitachi-logo-and-slogan.png"/>
              <p:cNvPicPr>
                <a:picLocks noChangeAspect="1" noChangeArrowheads="1"/>
              </p:cNvPicPr>
              <p:nvPr/>
            </p:nvPicPr>
            <p:blipFill>
              <a:blip r:embed="rId1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803577" y="5680606"/>
                <a:ext cx="850166" cy="244068"/>
              </a:xfrm>
              <a:prstGeom prst="rect">
                <a:avLst/>
              </a:prstGeom>
              <a:noFill/>
              <a:ln>
                <a:noFill/>
              </a:ln>
            </p:spPr>
          </p:pic>
          <p:grpSp>
            <p:nvGrpSpPr>
              <p:cNvPr id="102" name="组合 101"/>
              <p:cNvGrpSpPr/>
              <p:nvPr/>
            </p:nvGrpSpPr>
            <p:grpSpPr>
              <a:xfrm>
                <a:off x="3063045" y="2281286"/>
                <a:ext cx="1098062" cy="136293"/>
                <a:chOff x="2643188" y="1355725"/>
                <a:chExt cx="1355726" cy="168275"/>
              </a:xfrm>
            </p:grpSpPr>
            <p:sp>
              <p:nvSpPr>
                <p:cNvPr id="209" name="Freeform 87"/>
                <p:cNvSpPr>
                  <a:spLocks noEditPoints="1"/>
                </p:cNvSpPr>
                <p:nvPr/>
              </p:nvSpPr>
              <p:spPr bwMode="auto">
                <a:xfrm>
                  <a:off x="2643188" y="1355725"/>
                  <a:ext cx="1308100" cy="168275"/>
                </a:xfrm>
                <a:custGeom>
                  <a:avLst/>
                  <a:gdLst>
                    <a:gd name="T0" fmla="*/ 174 w 349"/>
                    <a:gd name="T1" fmla="*/ 29 h 45"/>
                    <a:gd name="T2" fmla="*/ 139 w 349"/>
                    <a:gd name="T3" fmla="*/ 45 h 45"/>
                    <a:gd name="T4" fmla="*/ 156 w 349"/>
                    <a:gd name="T5" fmla="*/ 2 h 45"/>
                    <a:gd name="T6" fmla="*/ 167 w 349"/>
                    <a:gd name="T7" fmla="*/ 2 h 45"/>
                    <a:gd name="T8" fmla="*/ 184 w 349"/>
                    <a:gd name="T9" fmla="*/ 45 h 45"/>
                    <a:gd name="T10" fmla="*/ 156 w 349"/>
                    <a:gd name="T11" fmla="*/ 37 h 45"/>
                    <a:gd name="T12" fmla="*/ 256 w 349"/>
                    <a:gd name="T13" fmla="*/ 37 h 45"/>
                    <a:gd name="T14" fmla="*/ 248 w 349"/>
                    <a:gd name="T15" fmla="*/ 0 h 45"/>
                    <a:gd name="T16" fmla="*/ 249 w 349"/>
                    <a:gd name="T17" fmla="*/ 44 h 45"/>
                    <a:gd name="T18" fmla="*/ 292 w 349"/>
                    <a:gd name="T19" fmla="*/ 45 h 45"/>
                    <a:gd name="T20" fmla="*/ 256 w 349"/>
                    <a:gd name="T21" fmla="*/ 37 h 45"/>
                    <a:gd name="T22" fmla="*/ 129 w 349"/>
                    <a:gd name="T23" fmla="*/ 15 h 45"/>
                    <a:gd name="T24" fmla="*/ 76 w 349"/>
                    <a:gd name="T25" fmla="*/ 0 h 45"/>
                    <a:gd name="T26" fmla="*/ 84 w 349"/>
                    <a:gd name="T27" fmla="*/ 45 h 45"/>
                    <a:gd name="T28" fmla="*/ 113 w 349"/>
                    <a:gd name="T29" fmla="*/ 8 h 45"/>
                    <a:gd name="T30" fmla="*/ 113 w 349"/>
                    <a:gd name="T31" fmla="*/ 23 h 45"/>
                    <a:gd name="T32" fmla="*/ 114 w 349"/>
                    <a:gd name="T33" fmla="*/ 45 h 45"/>
                    <a:gd name="T34" fmla="*/ 110 w 349"/>
                    <a:gd name="T35" fmla="*/ 30 h 45"/>
                    <a:gd name="T36" fmla="*/ 23 w 349"/>
                    <a:gd name="T37" fmla="*/ 45 h 45"/>
                    <a:gd name="T38" fmla="*/ 23 w 349"/>
                    <a:gd name="T39" fmla="*/ 0 h 45"/>
                    <a:gd name="T40" fmla="*/ 71 w 349"/>
                    <a:gd name="T41" fmla="*/ 23 h 45"/>
                    <a:gd name="T42" fmla="*/ 23 w 349"/>
                    <a:gd name="T43" fmla="*/ 45 h 45"/>
                    <a:gd name="T44" fmla="*/ 63 w 349"/>
                    <a:gd name="T45" fmla="*/ 23 h 45"/>
                    <a:gd name="T46" fmla="*/ 23 w 349"/>
                    <a:gd name="T47" fmla="*/ 8 h 45"/>
                    <a:gd name="T48" fmla="*/ 23 w 349"/>
                    <a:gd name="T49" fmla="*/ 37 h 45"/>
                    <a:gd name="T50" fmla="*/ 212 w 349"/>
                    <a:gd name="T51" fmla="*/ 45 h 45"/>
                    <a:gd name="T52" fmla="*/ 212 w 349"/>
                    <a:gd name="T53" fmla="*/ 0 h 45"/>
                    <a:gd name="T54" fmla="*/ 238 w 349"/>
                    <a:gd name="T55" fmla="*/ 8 h 45"/>
                    <a:gd name="T56" fmla="*/ 198 w 349"/>
                    <a:gd name="T57" fmla="*/ 23 h 45"/>
                    <a:gd name="T58" fmla="*/ 244 w 349"/>
                    <a:gd name="T59" fmla="*/ 37 h 45"/>
                    <a:gd name="T60" fmla="*/ 212 w 349"/>
                    <a:gd name="T61" fmla="*/ 45 h 45"/>
                    <a:gd name="T62" fmla="*/ 304 w 349"/>
                    <a:gd name="T63" fmla="*/ 27 h 45"/>
                    <a:gd name="T64" fmla="*/ 346 w 349"/>
                    <a:gd name="T65" fmla="*/ 19 h 45"/>
                    <a:gd name="T66" fmla="*/ 318 w 349"/>
                    <a:gd name="T67" fmla="*/ 8 h 45"/>
                    <a:gd name="T68" fmla="*/ 348 w 349"/>
                    <a:gd name="T69" fmla="*/ 0 h 45"/>
                    <a:gd name="T70" fmla="*/ 295 w 349"/>
                    <a:gd name="T71" fmla="*/ 23 h 45"/>
                    <a:gd name="T72" fmla="*/ 344 w 349"/>
                    <a:gd name="T73" fmla="*/ 45 h 45"/>
                    <a:gd name="T74" fmla="*/ 318 w 349"/>
                    <a:gd name="T75"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45">
                      <a:moveTo>
                        <a:pt x="151" y="29"/>
                      </a:moveTo>
                      <a:cubicBezTo>
                        <a:pt x="174" y="29"/>
                        <a:pt x="174" y="29"/>
                        <a:pt x="174" y="29"/>
                      </a:cubicBezTo>
                      <a:cubicBezTo>
                        <a:pt x="162" y="10"/>
                        <a:pt x="162" y="10"/>
                        <a:pt x="162" y="10"/>
                      </a:cubicBezTo>
                      <a:cubicBezTo>
                        <a:pt x="139" y="45"/>
                        <a:pt x="139" y="45"/>
                        <a:pt x="139" y="45"/>
                      </a:cubicBezTo>
                      <a:cubicBezTo>
                        <a:pt x="129" y="45"/>
                        <a:pt x="129" y="45"/>
                        <a:pt x="129" y="45"/>
                      </a:cubicBezTo>
                      <a:cubicBezTo>
                        <a:pt x="156" y="2"/>
                        <a:pt x="156" y="2"/>
                        <a:pt x="156" y="2"/>
                      </a:cubicBezTo>
                      <a:cubicBezTo>
                        <a:pt x="157" y="1"/>
                        <a:pt x="159" y="0"/>
                        <a:pt x="162" y="0"/>
                      </a:cubicBezTo>
                      <a:cubicBezTo>
                        <a:pt x="164" y="0"/>
                        <a:pt x="166" y="1"/>
                        <a:pt x="167" y="2"/>
                      </a:cubicBezTo>
                      <a:cubicBezTo>
                        <a:pt x="194" y="45"/>
                        <a:pt x="194" y="45"/>
                        <a:pt x="194" y="45"/>
                      </a:cubicBezTo>
                      <a:cubicBezTo>
                        <a:pt x="184" y="45"/>
                        <a:pt x="184" y="45"/>
                        <a:pt x="184" y="45"/>
                      </a:cubicBezTo>
                      <a:cubicBezTo>
                        <a:pt x="179" y="37"/>
                        <a:pt x="179" y="37"/>
                        <a:pt x="179" y="37"/>
                      </a:cubicBezTo>
                      <a:cubicBezTo>
                        <a:pt x="156" y="37"/>
                        <a:pt x="156" y="37"/>
                        <a:pt x="156" y="37"/>
                      </a:cubicBezTo>
                      <a:cubicBezTo>
                        <a:pt x="151" y="29"/>
                        <a:pt x="151" y="29"/>
                        <a:pt x="151" y="29"/>
                      </a:cubicBezTo>
                      <a:close/>
                      <a:moveTo>
                        <a:pt x="256" y="37"/>
                      </a:moveTo>
                      <a:cubicBezTo>
                        <a:pt x="256" y="0"/>
                        <a:pt x="256" y="0"/>
                        <a:pt x="256" y="0"/>
                      </a:cubicBezTo>
                      <a:cubicBezTo>
                        <a:pt x="248" y="0"/>
                        <a:pt x="248" y="0"/>
                        <a:pt x="248" y="0"/>
                      </a:cubicBezTo>
                      <a:cubicBezTo>
                        <a:pt x="248" y="41"/>
                        <a:pt x="248" y="41"/>
                        <a:pt x="248" y="41"/>
                      </a:cubicBezTo>
                      <a:cubicBezTo>
                        <a:pt x="248" y="42"/>
                        <a:pt x="248" y="43"/>
                        <a:pt x="249" y="44"/>
                      </a:cubicBezTo>
                      <a:cubicBezTo>
                        <a:pt x="250" y="45"/>
                        <a:pt x="251" y="45"/>
                        <a:pt x="252" y="45"/>
                      </a:cubicBezTo>
                      <a:cubicBezTo>
                        <a:pt x="292" y="45"/>
                        <a:pt x="292" y="45"/>
                        <a:pt x="292" y="45"/>
                      </a:cubicBezTo>
                      <a:cubicBezTo>
                        <a:pt x="297" y="37"/>
                        <a:pt x="297" y="37"/>
                        <a:pt x="297" y="37"/>
                      </a:cubicBezTo>
                      <a:cubicBezTo>
                        <a:pt x="256" y="37"/>
                        <a:pt x="256" y="37"/>
                        <a:pt x="256" y="37"/>
                      </a:cubicBezTo>
                      <a:close/>
                      <a:moveTo>
                        <a:pt x="114" y="30"/>
                      </a:moveTo>
                      <a:cubicBezTo>
                        <a:pt x="122" y="30"/>
                        <a:pt x="129" y="24"/>
                        <a:pt x="129" y="15"/>
                      </a:cubicBezTo>
                      <a:cubicBezTo>
                        <a:pt x="129" y="7"/>
                        <a:pt x="122" y="0"/>
                        <a:pt x="114" y="0"/>
                      </a:cubicBezTo>
                      <a:cubicBezTo>
                        <a:pt x="76" y="0"/>
                        <a:pt x="76" y="0"/>
                        <a:pt x="76" y="0"/>
                      </a:cubicBezTo>
                      <a:cubicBezTo>
                        <a:pt x="76" y="45"/>
                        <a:pt x="76" y="45"/>
                        <a:pt x="76" y="45"/>
                      </a:cubicBezTo>
                      <a:cubicBezTo>
                        <a:pt x="84" y="45"/>
                        <a:pt x="84" y="45"/>
                        <a:pt x="84" y="45"/>
                      </a:cubicBezTo>
                      <a:cubicBezTo>
                        <a:pt x="84" y="8"/>
                        <a:pt x="84" y="8"/>
                        <a:pt x="84" y="8"/>
                      </a:cubicBezTo>
                      <a:cubicBezTo>
                        <a:pt x="113" y="8"/>
                        <a:pt x="113" y="8"/>
                        <a:pt x="113" y="8"/>
                      </a:cubicBezTo>
                      <a:cubicBezTo>
                        <a:pt x="117" y="8"/>
                        <a:pt x="120" y="11"/>
                        <a:pt x="120" y="15"/>
                      </a:cubicBezTo>
                      <a:cubicBezTo>
                        <a:pt x="120" y="19"/>
                        <a:pt x="117" y="23"/>
                        <a:pt x="113" y="23"/>
                      </a:cubicBezTo>
                      <a:cubicBezTo>
                        <a:pt x="89" y="23"/>
                        <a:pt x="89" y="23"/>
                        <a:pt x="89" y="23"/>
                      </a:cubicBezTo>
                      <a:cubicBezTo>
                        <a:pt x="114" y="45"/>
                        <a:pt x="114" y="45"/>
                        <a:pt x="114" y="45"/>
                      </a:cubicBezTo>
                      <a:cubicBezTo>
                        <a:pt x="127" y="45"/>
                        <a:pt x="127" y="45"/>
                        <a:pt x="127" y="45"/>
                      </a:cubicBezTo>
                      <a:cubicBezTo>
                        <a:pt x="110" y="30"/>
                        <a:pt x="110" y="30"/>
                        <a:pt x="110" y="30"/>
                      </a:cubicBezTo>
                      <a:cubicBezTo>
                        <a:pt x="114" y="30"/>
                        <a:pt x="114" y="30"/>
                        <a:pt x="114" y="30"/>
                      </a:cubicBezTo>
                      <a:close/>
                      <a:moveTo>
                        <a:pt x="23" y="45"/>
                      </a:moveTo>
                      <a:cubicBezTo>
                        <a:pt x="10" y="45"/>
                        <a:pt x="0" y="35"/>
                        <a:pt x="0" y="23"/>
                      </a:cubicBezTo>
                      <a:cubicBezTo>
                        <a:pt x="0" y="10"/>
                        <a:pt x="10" y="0"/>
                        <a:pt x="23" y="0"/>
                      </a:cubicBezTo>
                      <a:cubicBezTo>
                        <a:pt x="49" y="0"/>
                        <a:pt x="49" y="0"/>
                        <a:pt x="49" y="0"/>
                      </a:cubicBezTo>
                      <a:cubicBezTo>
                        <a:pt x="61" y="0"/>
                        <a:pt x="71" y="10"/>
                        <a:pt x="71" y="23"/>
                      </a:cubicBezTo>
                      <a:cubicBezTo>
                        <a:pt x="71" y="35"/>
                        <a:pt x="61" y="45"/>
                        <a:pt x="49" y="45"/>
                      </a:cubicBezTo>
                      <a:cubicBezTo>
                        <a:pt x="23" y="45"/>
                        <a:pt x="23" y="45"/>
                        <a:pt x="23" y="45"/>
                      </a:cubicBezTo>
                      <a:close/>
                      <a:moveTo>
                        <a:pt x="48" y="37"/>
                      </a:moveTo>
                      <a:cubicBezTo>
                        <a:pt x="56" y="37"/>
                        <a:pt x="63" y="31"/>
                        <a:pt x="63" y="23"/>
                      </a:cubicBezTo>
                      <a:cubicBezTo>
                        <a:pt x="63" y="15"/>
                        <a:pt x="56" y="8"/>
                        <a:pt x="48" y="8"/>
                      </a:cubicBezTo>
                      <a:cubicBezTo>
                        <a:pt x="23" y="8"/>
                        <a:pt x="23" y="8"/>
                        <a:pt x="23" y="8"/>
                      </a:cubicBezTo>
                      <a:cubicBezTo>
                        <a:pt x="15" y="8"/>
                        <a:pt x="9" y="15"/>
                        <a:pt x="9" y="23"/>
                      </a:cubicBezTo>
                      <a:cubicBezTo>
                        <a:pt x="9" y="31"/>
                        <a:pt x="15" y="37"/>
                        <a:pt x="23" y="37"/>
                      </a:cubicBezTo>
                      <a:cubicBezTo>
                        <a:pt x="48" y="37"/>
                        <a:pt x="48" y="37"/>
                        <a:pt x="48" y="37"/>
                      </a:cubicBezTo>
                      <a:close/>
                      <a:moveTo>
                        <a:pt x="212" y="45"/>
                      </a:moveTo>
                      <a:cubicBezTo>
                        <a:pt x="200" y="45"/>
                        <a:pt x="190" y="35"/>
                        <a:pt x="190" y="23"/>
                      </a:cubicBezTo>
                      <a:cubicBezTo>
                        <a:pt x="190" y="10"/>
                        <a:pt x="200" y="0"/>
                        <a:pt x="212" y="0"/>
                      </a:cubicBezTo>
                      <a:cubicBezTo>
                        <a:pt x="243" y="0"/>
                        <a:pt x="243" y="0"/>
                        <a:pt x="243" y="0"/>
                      </a:cubicBezTo>
                      <a:cubicBezTo>
                        <a:pt x="238" y="8"/>
                        <a:pt x="238" y="8"/>
                        <a:pt x="238" y="8"/>
                      </a:cubicBezTo>
                      <a:cubicBezTo>
                        <a:pt x="213" y="8"/>
                        <a:pt x="213" y="8"/>
                        <a:pt x="213" y="8"/>
                      </a:cubicBezTo>
                      <a:cubicBezTo>
                        <a:pt x="205" y="8"/>
                        <a:pt x="198" y="15"/>
                        <a:pt x="198" y="23"/>
                      </a:cubicBezTo>
                      <a:cubicBezTo>
                        <a:pt x="198" y="31"/>
                        <a:pt x="205" y="37"/>
                        <a:pt x="213" y="37"/>
                      </a:cubicBezTo>
                      <a:cubicBezTo>
                        <a:pt x="244" y="37"/>
                        <a:pt x="244" y="37"/>
                        <a:pt x="244" y="37"/>
                      </a:cubicBezTo>
                      <a:cubicBezTo>
                        <a:pt x="239" y="45"/>
                        <a:pt x="239" y="45"/>
                        <a:pt x="239" y="45"/>
                      </a:cubicBezTo>
                      <a:cubicBezTo>
                        <a:pt x="212" y="45"/>
                        <a:pt x="212" y="45"/>
                        <a:pt x="212" y="45"/>
                      </a:cubicBezTo>
                      <a:close/>
                      <a:moveTo>
                        <a:pt x="318" y="37"/>
                      </a:moveTo>
                      <a:cubicBezTo>
                        <a:pt x="311" y="37"/>
                        <a:pt x="306" y="33"/>
                        <a:pt x="304" y="27"/>
                      </a:cubicBezTo>
                      <a:cubicBezTo>
                        <a:pt x="341" y="27"/>
                        <a:pt x="341" y="27"/>
                        <a:pt x="341" y="27"/>
                      </a:cubicBezTo>
                      <a:cubicBezTo>
                        <a:pt x="346" y="19"/>
                        <a:pt x="346" y="19"/>
                        <a:pt x="346" y="19"/>
                      </a:cubicBezTo>
                      <a:cubicBezTo>
                        <a:pt x="304" y="19"/>
                        <a:pt x="304" y="19"/>
                        <a:pt x="304" y="19"/>
                      </a:cubicBezTo>
                      <a:cubicBezTo>
                        <a:pt x="305" y="13"/>
                        <a:pt x="311" y="8"/>
                        <a:pt x="318" y="8"/>
                      </a:cubicBezTo>
                      <a:cubicBezTo>
                        <a:pt x="343" y="8"/>
                        <a:pt x="343" y="8"/>
                        <a:pt x="343" y="8"/>
                      </a:cubicBezTo>
                      <a:cubicBezTo>
                        <a:pt x="348" y="0"/>
                        <a:pt x="348" y="0"/>
                        <a:pt x="348" y="0"/>
                      </a:cubicBezTo>
                      <a:cubicBezTo>
                        <a:pt x="317" y="0"/>
                        <a:pt x="317" y="0"/>
                        <a:pt x="317" y="0"/>
                      </a:cubicBezTo>
                      <a:cubicBezTo>
                        <a:pt x="305" y="0"/>
                        <a:pt x="295" y="10"/>
                        <a:pt x="295" y="23"/>
                      </a:cubicBezTo>
                      <a:cubicBezTo>
                        <a:pt x="295" y="35"/>
                        <a:pt x="305" y="45"/>
                        <a:pt x="317" y="45"/>
                      </a:cubicBezTo>
                      <a:cubicBezTo>
                        <a:pt x="344" y="45"/>
                        <a:pt x="344" y="45"/>
                        <a:pt x="344" y="45"/>
                      </a:cubicBezTo>
                      <a:cubicBezTo>
                        <a:pt x="349" y="37"/>
                        <a:pt x="349" y="37"/>
                        <a:pt x="349" y="37"/>
                      </a:cubicBezTo>
                      <a:cubicBezTo>
                        <a:pt x="318" y="37"/>
                        <a:pt x="318" y="37"/>
                        <a:pt x="318" y="3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10" name="Freeform 88"/>
                <p:cNvSpPr>
                  <a:spLocks noEditPoints="1"/>
                </p:cNvSpPr>
                <p:nvPr/>
              </p:nvSpPr>
              <p:spPr bwMode="auto">
                <a:xfrm>
                  <a:off x="3962401" y="1355725"/>
                  <a:ext cx="36513" cy="38100"/>
                </a:xfrm>
                <a:custGeom>
                  <a:avLst/>
                  <a:gdLst>
                    <a:gd name="T0" fmla="*/ 1 w 10"/>
                    <a:gd name="T1" fmla="*/ 5 h 10"/>
                    <a:gd name="T2" fmla="*/ 5 w 10"/>
                    <a:gd name="T3" fmla="*/ 1 h 10"/>
                    <a:gd name="T4" fmla="*/ 9 w 10"/>
                    <a:gd name="T5" fmla="*/ 5 h 10"/>
                    <a:gd name="T6" fmla="*/ 5 w 10"/>
                    <a:gd name="T7" fmla="*/ 9 h 10"/>
                    <a:gd name="T8" fmla="*/ 1 w 10"/>
                    <a:gd name="T9" fmla="*/ 5 h 10"/>
                    <a:gd name="T10" fmla="*/ 5 w 10"/>
                    <a:gd name="T11" fmla="*/ 10 h 10"/>
                    <a:gd name="T12" fmla="*/ 10 w 10"/>
                    <a:gd name="T13" fmla="*/ 5 h 10"/>
                    <a:gd name="T14" fmla="*/ 5 w 10"/>
                    <a:gd name="T15" fmla="*/ 0 h 10"/>
                    <a:gd name="T16" fmla="*/ 0 w 10"/>
                    <a:gd name="T17" fmla="*/ 5 h 10"/>
                    <a:gd name="T18" fmla="*/ 5 w 10"/>
                    <a:gd name="T19" fmla="*/ 10 h 10"/>
                    <a:gd name="T20" fmla="*/ 4 w 10"/>
                    <a:gd name="T21" fmla="*/ 2 h 10"/>
                    <a:gd name="T22" fmla="*/ 6 w 10"/>
                    <a:gd name="T23" fmla="*/ 2 h 10"/>
                    <a:gd name="T24" fmla="*/ 7 w 10"/>
                    <a:gd name="T25" fmla="*/ 4 h 10"/>
                    <a:gd name="T26" fmla="*/ 7 w 10"/>
                    <a:gd name="T27" fmla="*/ 4 h 10"/>
                    <a:gd name="T28" fmla="*/ 6 w 10"/>
                    <a:gd name="T29" fmla="*/ 5 h 10"/>
                    <a:gd name="T30" fmla="*/ 6 w 10"/>
                    <a:gd name="T31" fmla="*/ 5 h 10"/>
                    <a:gd name="T32" fmla="*/ 7 w 10"/>
                    <a:gd name="T33" fmla="*/ 8 h 10"/>
                    <a:gd name="T34" fmla="*/ 6 w 10"/>
                    <a:gd name="T35" fmla="*/ 8 h 10"/>
                    <a:gd name="T36" fmla="*/ 5 w 10"/>
                    <a:gd name="T37" fmla="*/ 5 h 10"/>
                    <a:gd name="T38" fmla="*/ 4 w 10"/>
                    <a:gd name="T39" fmla="*/ 5 h 10"/>
                    <a:gd name="T40" fmla="*/ 4 w 10"/>
                    <a:gd name="T41" fmla="*/ 8 h 10"/>
                    <a:gd name="T42" fmla="*/ 3 w 10"/>
                    <a:gd name="T43" fmla="*/ 8 h 10"/>
                    <a:gd name="T44" fmla="*/ 3 w 10"/>
                    <a:gd name="T45" fmla="*/ 2 h 10"/>
                    <a:gd name="T46" fmla="*/ 4 w 10"/>
                    <a:gd name="T47" fmla="*/ 2 h 10"/>
                    <a:gd name="T48" fmla="*/ 5 w 10"/>
                    <a:gd name="T49" fmla="*/ 4 h 10"/>
                    <a:gd name="T50" fmla="*/ 6 w 10"/>
                    <a:gd name="T51" fmla="*/ 4 h 10"/>
                    <a:gd name="T52" fmla="*/ 6 w 10"/>
                    <a:gd name="T53" fmla="*/ 4 h 10"/>
                    <a:gd name="T54" fmla="*/ 5 w 10"/>
                    <a:gd name="T55" fmla="*/ 3 h 10"/>
                    <a:gd name="T56" fmla="*/ 4 w 10"/>
                    <a:gd name="T57" fmla="*/ 3 h 10"/>
                    <a:gd name="T58" fmla="*/ 4 w 10"/>
                    <a:gd name="T59" fmla="*/ 3 h 10"/>
                    <a:gd name="T60" fmla="*/ 4 w 10"/>
                    <a:gd name="T61" fmla="*/ 4 h 10"/>
                    <a:gd name="T62" fmla="*/ 5 w 10"/>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10">
                      <a:moveTo>
                        <a:pt x="1" y="5"/>
                      </a:moveTo>
                      <a:cubicBezTo>
                        <a:pt x="1" y="3"/>
                        <a:pt x="3" y="1"/>
                        <a:pt x="5" y="1"/>
                      </a:cubicBezTo>
                      <a:cubicBezTo>
                        <a:pt x="7" y="1"/>
                        <a:pt x="9" y="3"/>
                        <a:pt x="9" y="5"/>
                      </a:cubicBezTo>
                      <a:cubicBezTo>
                        <a:pt x="9" y="7"/>
                        <a:pt x="7" y="9"/>
                        <a:pt x="5" y="9"/>
                      </a:cubicBezTo>
                      <a:cubicBezTo>
                        <a:pt x="3" y="9"/>
                        <a:pt x="1" y="7"/>
                        <a:pt x="1" y="5"/>
                      </a:cubicBezTo>
                      <a:close/>
                      <a:moveTo>
                        <a:pt x="5" y="10"/>
                      </a:moveTo>
                      <a:cubicBezTo>
                        <a:pt x="8" y="10"/>
                        <a:pt x="10" y="8"/>
                        <a:pt x="10" y="5"/>
                      </a:cubicBezTo>
                      <a:cubicBezTo>
                        <a:pt x="10" y="2"/>
                        <a:pt x="8" y="0"/>
                        <a:pt x="5" y="0"/>
                      </a:cubicBezTo>
                      <a:cubicBezTo>
                        <a:pt x="2" y="0"/>
                        <a:pt x="0" y="2"/>
                        <a:pt x="0" y="5"/>
                      </a:cubicBezTo>
                      <a:cubicBezTo>
                        <a:pt x="0" y="8"/>
                        <a:pt x="2" y="10"/>
                        <a:pt x="5" y="10"/>
                      </a:cubicBezTo>
                      <a:close/>
                      <a:moveTo>
                        <a:pt x="4" y="2"/>
                      </a:moveTo>
                      <a:cubicBezTo>
                        <a:pt x="5" y="2"/>
                        <a:pt x="5" y="2"/>
                        <a:pt x="6" y="2"/>
                      </a:cubicBezTo>
                      <a:cubicBezTo>
                        <a:pt x="7" y="2"/>
                        <a:pt x="7" y="3"/>
                        <a:pt x="7" y="4"/>
                      </a:cubicBezTo>
                      <a:cubicBezTo>
                        <a:pt x="7" y="4"/>
                        <a:pt x="7" y="4"/>
                        <a:pt x="7" y="4"/>
                      </a:cubicBezTo>
                      <a:cubicBezTo>
                        <a:pt x="7" y="4"/>
                        <a:pt x="7" y="5"/>
                        <a:pt x="6" y="5"/>
                      </a:cubicBezTo>
                      <a:cubicBezTo>
                        <a:pt x="6" y="5"/>
                        <a:pt x="6" y="5"/>
                        <a:pt x="6" y="5"/>
                      </a:cubicBezTo>
                      <a:cubicBezTo>
                        <a:pt x="7" y="8"/>
                        <a:pt x="7" y="8"/>
                        <a:pt x="7" y="8"/>
                      </a:cubicBezTo>
                      <a:cubicBezTo>
                        <a:pt x="6" y="8"/>
                        <a:pt x="6" y="8"/>
                        <a:pt x="6" y="8"/>
                      </a:cubicBezTo>
                      <a:cubicBezTo>
                        <a:pt x="5" y="5"/>
                        <a:pt x="5" y="5"/>
                        <a:pt x="5" y="5"/>
                      </a:cubicBezTo>
                      <a:cubicBezTo>
                        <a:pt x="4" y="5"/>
                        <a:pt x="4" y="5"/>
                        <a:pt x="4" y="5"/>
                      </a:cubicBezTo>
                      <a:cubicBezTo>
                        <a:pt x="4" y="8"/>
                        <a:pt x="4" y="8"/>
                        <a:pt x="4" y="8"/>
                      </a:cubicBezTo>
                      <a:cubicBezTo>
                        <a:pt x="3" y="8"/>
                        <a:pt x="3" y="8"/>
                        <a:pt x="3" y="8"/>
                      </a:cubicBezTo>
                      <a:cubicBezTo>
                        <a:pt x="3" y="2"/>
                        <a:pt x="3" y="2"/>
                        <a:pt x="3" y="2"/>
                      </a:cubicBezTo>
                      <a:cubicBezTo>
                        <a:pt x="4" y="2"/>
                        <a:pt x="4" y="2"/>
                        <a:pt x="4" y="2"/>
                      </a:cubicBezTo>
                      <a:close/>
                      <a:moveTo>
                        <a:pt x="5" y="4"/>
                      </a:moveTo>
                      <a:cubicBezTo>
                        <a:pt x="5" y="4"/>
                        <a:pt x="5" y="4"/>
                        <a:pt x="6" y="4"/>
                      </a:cubicBezTo>
                      <a:cubicBezTo>
                        <a:pt x="6" y="4"/>
                        <a:pt x="6" y="4"/>
                        <a:pt x="6" y="4"/>
                      </a:cubicBezTo>
                      <a:cubicBezTo>
                        <a:pt x="6" y="3"/>
                        <a:pt x="6" y="3"/>
                        <a:pt x="5" y="3"/>
                      </a:cubicBezTo>
                      <a:cubicBezTo>
                        <a:pt x="5" y="3"/>
                        <a:pt x="5" y="3"/>
                        <a:pt x="4" y="3"/>
                      </a:cubicBezTo>
                      <a:cubicBezTo>
                        <a:pt x="4" y="3"/>
                        <a:pt x="4" y="3"/>
                        <a:pt x="4" y="3"/>
                      </a:cubicBezTo>
                      <a:cubicBezTo>
                        <a:pt x="4" y="4"/>
                        <a:pt x="4" y="4"/>
                        <a:pt x="4" y="4"/>
                      </a:cubicBezTo>
                      <a:cubicBezTo>
                        <a:pt x="5" y="4"/>
                        <a:pt x="5" y="4"/>
                        <a:pt x="5" y="4"/>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grpSp>
          <p:pic>
            <p:nvPicPr>
              <p:cNvPr id="103" name="Picture 93" descr="C:\Users\Meiling\Desktop\未标题-3.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17656" y="3856150"/>
                <a:ext cx="325227" cy="49313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94" descr="C:\Users\Meiling\Desktop\未标题-4.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367777" y="3920858"/>
                <a:ext cx="490586" cy="34611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95" descr="C:\Users\Meiling\Desktop\未标题-1.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582844" y="3845288"/>
                <a:ext cx="948728" cy="47969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96" descr="C:\Users\Meiling\Desktop\未标题-2.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98006" y="3996002"/>
                <a:ext cx="680931" cy="28994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95" descr="C:\Users\Meiling\Desktop\未标题-1.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606329" y="3845288"/>
                <a:ext cx="948728" cy="47969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95" descr="C:\Users\Meiling\Desktop\未标题-1.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40101" y="3845288"/>
                <a:ext cx="948728" cy="479693"/>
              </a:xfrm>
              <a:prstGeom prst="rect">
                <a:avLst/>
              </a:prstGeom>
              <a:noFill/>
              <a:extLst>
                <a:ext uri="{909E8E84-426E-40DD-AFC4-6F175D3DCCD1}">
                  <a14:hiddenFill xmlns:a14="http://schemas.microsoft.com/office/drawing/2010/main">
                    <a:solidFill>
                      <a:srgbClr val="FFFFFF"/>
                    </a:solidFill>
                  </a14:hiddenFill>
                </a:ext>
              </a:extLst>
            </p:spPr>
          </p:pic>
          <p:sp>
            <p:nvSpPr>
              <p:cNvPr id="109" name="Line 101"/>
              <p:cNvSpPr>
                <a:spLocks noChangeShapeType="1"/>
              </p:cNvSpPr>
              <p:nvPr/>
            </p:nvSpPr>
            <p:spPr bwMode="auto">
              <a:xfrm flipH="1">
                <a:off x="2507586" y="2634877"/>
                <a:ext cx="73290"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10" name="Freeform 102"/>
              <p:cNvSpPr>
                <a:spLocks/>
              </p:cNvSpPr>
              <p:nvPr/>
            </p:nvSpPr>
            <p:spPr bwMode="auto">
              <a:xfrm>
                <a:off x="2474156" y="3825514"/>
                <a:ext cx="73290" cy="47574"/>
              </a:xfrm>
              <a:custGeom>
                <a:avLst/>
                <a:gdLst>
                  <a:gd name="T0" fmla="*/ 0 w 57"/>
                  <a:gd name="T1" fmla="*/ 4 h 37"/>
                  <a:gd name="T2" fmla="*/ 5 w 57"/>
                  <a:gd name="T3" fmla="*/ 0 h 37"/>
                  <a:gd name="T4" fmla="*/ 26 w 57"/>
                  <a:gd name="T5" fmla="*/ 28 h 37"/>
                  <a:gd name="T6" fmla="*/ 52 w 57"/>
                  <a:gd name="T7" fmla="*/ 2 h 37"/>
                  <a:gd name="T8" fmla="*/ 57 w 57"/>
                  <a:gd name="T9" fmla="*/ 9 h 37"/>
                  <a:gd name="T10" fmla="*/ 26 w 57"/>
                  <a:gd name="T11" fmla="*/ 37 h 37"/>
                  <a:gd name="T12" fmla="*/ 0 w 57"/>
                  <a:gd name="T13" fmla="*/ 4 h 37"/>
                </a:gdLst>
                <a:ahLst/>
                <a:cxnLst>
                  <a:cxn ang="0">
                    <a:pos x="T0" y="T1"/>
                  </a:cxn>
                  <a:cxn ang="0">
                    <a:pos x="T2" y="T3"/>
                  </a:cxn>
                  <a:cxn ang="0">
                    <a:pos x="T4" y="T5"/>
                  </a:cxn>
                  <a:cxn ang="0">
                    <a:pos x="T6" y="T7"/>
                  </a:cxn>
                  <a:cxn ang="0">
                    <a:pos x="T8" y="T9"/>
                  </a:cxn>
                  <a:cxn ang="0">
                    <a:pos x="T10" y="T11"/>
                  </a:cxn>
                  <a:cxn ang="0">
                    <a:pos x="T12" y="T13"/>
                  </a:cxn>
                </a:cxnLst>
                <a:rect l="0" t="0" r="r" b="b"/>
                <a:pathLst>
                  <a:path w="57" h="37">
                    <a:moveTo>
                      <a:pt x="0" y="4"/>
                    </a:moveTo>
                    <a:lnTo>
                      <a:pt x="5" y="0"/>
                    </a:lnTo>
                    <a:lnTo>
                      <a:pt x="26" y="28"/>
                    </a:lnTo>
                    <a:lnTo>
                      <a:pt x="52" y="2"/>
                    </a:lnTo>
                    <a:lnTo>
                      <a:pt x="57" y="9"/>
                    </a:lnTo>
                    <a:lnTo>
                      <a:pt x="26" y="37"/>
                    </a:lnTo>
                    <a:lnTo>
                      <a:pt x="0" y="4"/>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11" name="Line 103"/>
              <p:cNvSpPr>
                <a:spLocks noChangeShapeType="1"/>
              </p:cNvSpPr>
              <p:nvPr/>
            </p:nvSpPr>
            <p:spPr bwMode="auto">
              <a:xfrm flipH="1">
                <a:off x="1499530" y="2634877"/>
                <a:ext cx="1081346"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12" name="Freeform 104"/>
              <p:cNvSpPr>
                <a:spLocks/>
              </p:cNvSpPr>
              <p:nvPr/>
            </p:nvSpPr>
            <p:spPr bwMode="auto">
              <a:xfrm>
                <a:off x="1490529" y="3819086"/>
                <a:ext cx="54003" cy="54003"/>
              </a:xfrm>
              <a:custGeom>
                <a:avLst/>
                <a:gdLst>
                  <a:gd name="T0" fmla="*/ 0 w 42"/>
                  <a:gd name="T1" fmla="*/ 0 h 42"/>
                  <a:gd name="T2" fmla="*/ 7 w 42"/>
                  <a:gd name="T3" fmla="*/ 0 h 42"/>
                  <a:gd name="T4" fmla="*/ 9 w 42"/>
                  <a:gd name="T5" fmla="*/ 35 h 42"/>
                  <a:gd name="T6" fmla="*/ 42 w 42"/>
                  <a:gd name="T7" fmla="*/ 31 h 42"/>
                  <a:gd name="T8" fmla="*/ 42 w 42"/>
                  <a:gd name="T9" fmla="*/ 38 h 42"/>
                  <a:gd name="T10" fmla="*/ 2 w 42"/>
                  <a:gd name="T11" fmla="*/ 42 h 42"/>
                  <a:gd name="T12" fmla="*/ 0 w 42"/>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2" h="42">
                    <a:moveTo>
                      <a:pt x="0" y="0"/>
                    </a:moveTo>
                    <a:lnTo>
                      <a:pt x="7" y="0"/>
                    </a:lnTo>
                    <a:lnTo>
                      <a:pt x="9" y="35"/>
                    </a:lnTo>
                    <a:lnTo>
                      <a:pt x="42" y="31"/>
                    </a:lnTo>
                    <a:lnTo>
                      <a:pt x="42" y="38"/>
                    </a:lnTo>
                    <a:lnTo>
                      <a:pt x="2" y="42"/>
                    </a:lnTo>
                    <a:lnTo>
                      <a:pt x="0"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13" name="Line 105"/>
              <p:cNvSpPr>
                <a:spLocks noChangeShapeType="1"/>
              </p:cNvSpPr>
              <p:nvPr/>
            </p:nvSpPr>
            <p:spPr bwMode="auto">
              <a:xfrm>
                <a:off x="2580875" y="2634877"/>
                <a:ext cx="916766"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14" name="Freeform 106"/>
              <p:cNvSpPr>
                <a:spLocks/>
              </p:cNvSpPr>
              <p:nvPr/>
            </p:nvSpPr>
            <p:spPr bwMode="auto">
              <a:xfrm>
                <a:off x="3452638" y="3819086"/>
                <a:ext cx="57861" cy="54003"/>
              </a:xfrm>
              <a:custGeom>
                <a:avLst/>
                <a:gdLst>
                  <a:gd name="T0" fmla="*/ 0 w 45"/>
                  <a:gd name="T1" fmla="*/ 35 h 42"/>
                  <a:gd name="T2" fmla="*/ 0 w 45"/>
                  <a:gd name="T3" fmla="*/ 28 h 42"/>
                  <a:gd name="T4" fmla="*/ 35 w 45"/>
                  <a:gd name="T5" fmla="*/ 33 h 42"/>
                  <a:gd name="T6" fmla="*/ 38 w 45"/>
                  <a:gd name="T7" fmla="*/ 0 h 42"/>
                  <a:gd name="T8" fmla="*/ 45 w 45"/>
                  <a:gd name="T9" fmla="*/ 0 h 42"/>
                  <a:gd name="T10" fmla="*/ 40 w 45"/>
                  <a:gd name="T11" fmla="*/ 42 h 42"/>
                  <a:gd name="T12" fmla="*/ 0 w 45"/>
                  <a:gd name="T13" fmla="*/ 35 h 42"/>
                </a:gdLst>
                <a:ahLst/>
                <a:cxnLst>
                  <a:cxn ang="0">
                    <a:pos x="T0" y="T1"/>
                  </a:cxn>
                  <a:cxn ang="0">
                    <a:pos x="T2" y="T3"/>
                  </a:cxn>
                  <a:cxn ang="0">
                    <a:pos x="T4" y="T5"/>
                  </a:cxn>
                  <a:cxn ang="0">
                    <a:pos x="T6" y="T7"/>
                  </a:cxn>
                  <a:cxn ang="0">
                    <a:pos x="T8" y="T9"/>
                  </a:cxn>
                  <a:cxn ang="0">
                    <a:pos x="T10" y="T11"/>
                  </a:cxn>
                  <a:cxn ang="0">
                    <a:pos x="T12" y="T13"/>
                  </a:cxn>
                </a:cxnLst>
                <a:rect l="0" t="0" r="r" b="b"/>
                <a:pathLst>
                  <a:path w="45" h="42">
                    <a:moveTo>
                      <a:pt x="0" y="35"/>
                    </a:moveTo>
                    <a:lnTo>
                      <a:pt x="0" y="28"/>
                    </a:lnTo>
                    <a:lnTo>
                      <a:pt x="35" y="33"/>
                    </a:lnTo>
                    <a:lnTo>
                      <a:pt x="38" y="0"/>
                    </a:lnTo>
                    <a:lnTo>
                      <a:pt x="45" y="0"/>
                    </a:lnTo>
                    <a:lnTo>
                      <a:pt x="40" y="42"/>
                    </a:lnTo>
                    <a:lnTo>
                      <a:pt x="0" y="35"/>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15" name="Line 107"/>
              <p:cNvSpPr>
                <a:spLocks noChangeShapeType="1"/>
              </p:cNvSpPr>
              <p:nvPr/>
            </p:nvSpPr>
            <p:spPr bwMode="auto">
              <a:xfrm>
                <a:off x="3613362" y="2634877"/>
                <a:ext cx="0"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16" name="Freeform 108"/>
              <p:cNvSpPr>
                <a:spLocks/>
              </p:cNvSpPr>
              <p:nvPr/>
            </p:nvSpPr>
            <p:spPr bwMode="auto">
              <a:xfrm>
                <a:off x="3577360" y="3828086"/>
                <a:ext cx="73290" cy="45003"/>
              </a:xfrm>
              <a:custGeom>
                <a:avLst/>
                <a:gdLst>
                  <a:gd name="T0" fmla="*/ 0 w 57"/>
                  <a:gd name="T1" fmla="*/ 5 h 35"/>
                  <a:gd name="T2" fmla="*/ 5 w 57"/>
                  <a:gd name="T3" fmla="*/ 0 h 35"/>
                  <a:gd name="T4" fmla="*/ 28 w 57"/>
                  <a:gd name="T5" fmla="*/ 26 h 35"/>
                  <a:gd name="T6" fmla="*/ 52 w 57"/>
                  <a:gd name="T7" fmla="*/ 0 h 35"/>
                  <a:gd name="T8" fmla="*/ 57 w 57"/>
                  <a:gd name="T9" fmla="*/ 5 h 35"/>
                  <a:gd name="T10" fmla="*/ 28 w 57"/>
                  <a:gd name="T11" fmla="*/ 35 h 35"/>
                  <a:gd name="T12" fmla="*/ 0 w 57"/>
                  <a:gd name="T13" fmla="*/ 5 h 35"/>
                </a:gdLst>
                <a:ahLst/>
                <a:cxnLst>
                  <a:cxn ang="0">
                    <a:pos x="T0" y="T1"/>
                  </a:cxn>
                  <a:cxn ang="0">
                    <a:pos x="T2" y="T3"/>
                  </a:cxn>
                  <a:cxn ang="0">
                    <a:pos x="T4" y="T5"/>
                  </a:cxn>
                  <a:cxn ang="0">
                    <a:pos x="T6" y="T7"/>
                  </a:cxn>
                  <a:cxn ang="0">
                    <a:pos x="T8" y="T9"/>
                  </a:cxn>
                  <a:cxn ang="0">
                    <a:pos x="T10" y="T11"/>
                  </a:cxn>
                  <a:cxn ang="0">
                    <a:pos x="T12" y="T13"/>
                  </a:cxn>
                </a:cxnLst>
                <a:rect l="0" t="0" r="r" b="b"/>
                <a:pathLst>
                  <a:path w="57" h="35">
                    <a:moveTo>
                      <a:pt x="0" y="5"/>
                    </a:moveTo>
                    <a:lnTo>
                      <a:pt x="5" y="0"/>
                    </a:lnTo>
                    <a:lnTo>
                      <a:pt x="28" y="26"/>
                    </a:lnTo>
                    <a:lnTo>
                      <a:pt x="52" y="0"/>
                    </a:lnTo>
                    <a:lnTo>
                      <a:pt x="57" y="5"/>
                    </a:lnTo>
                    <a:lnTo>
                      <a:pt x="28" y="35"/>
                    </a:lnTo>
                    <a:lnTo>
                      <a:pt x="0" y="5"/>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17" name="Line 109"/>
              <p:cNvSpPr>
                <a:spLocks noChangeShapeType="1"/>
              </p:cNvSpPr>
              <p:nvPr/>
            </p:nvSpPr>
            <p:spPr bwMode="auto">
              <a:xfrm flipH="1">
                <a:off x="1444241" y="2634877"/>
                <a:ext cx="104149"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18" name="Freeform 110"/>
              <p:cNvSpPr>
                <a:spLocks/>
              </p:cNvSpPr>
              <p:nvPr/>
            </p:nvSpPr>
            <p:spPr bwMode="auto">
              <a:xfrm>
                <a:off x="1410810" y="3825514"/>
                <a:ext cx="73290" cy="47574"/>
              </a:xfrm>
              <a:custGeom>
                <a:avLst/>
                <a:gdLst>
                  <a:gd name="T0" fmla="*/ 0 w 57"/>
                  <a:gd name="T1" fmla="*/ 4 h 37"/>
                  <a:gd name="T2" fmla="*/ 5 w 57"/>
                  <a:gd name="T3" fmla="*/ 0 h 37"/>
                  <a:gd name="T4" fmla="*/ 26 w 57"/>
                  <a:gd name="T5" fmla="*/ 28 h 37"/>
                  <a:gd name="T6" fmla="*/ 52 w 57"/>
                  <a:gd name="T7" fmla="*/ 4 h 37"/>
                  <a:gd name="T8" fmla="*/ 57 w 57"/>
                  <a:gd name="T9" fmla="*/ 9 h 37"/>
                  <a:gd name="T10" fmla="*/ 26 w 57"/>
                  <a:gd name="T11" fmla="*/ 37 h 37"/>
                  <a:gd name="T12" fmla="*/ 0 w 57"/>
                  <a:gd name="T13" fmla="*/ 4 h 37"/>
                </a:gdLst>
                <a:ahLst/>
                <a:cxnLst>
                  <a:cxn ang="0">
                    <a:pos x="T0" y="T1"/>
                  </a:cxn>
                  <a:cxn ang="0">
                    <a:pos x="T2" y="T3"/>
                  </a:cxn>
                  <a:cxn ang="0">
                    <a:pos x="T4" y="T5"/>
                  </a:cxn>
                  <a:cxn ang="0">
                    <a:pos x="T6" y="T7"/>
                  </a:cxn>
                  <a:cxn ang="0">
                    <a:pos x="T8" y="T9"/>
                  </a:cxn>
                  <a:cxn ang="0">
                    <a:pos x="T10" y="T11"/>
                  </a:cxn>
                  <a:cxn ang="0">
                    <a:pos x="T12" y="T13"/>
                  </a:cxn>
                </a:cxnLst>
                <a:rect l="0" t="0" r="r" b="b"/>
                <a:pathLst>
                  <a:path w="57" h="37">
                    <a:moveTo>
                      <a:pt x="0" y="4"/>
                    </a:moveTo>
                    <a:lnTo>
                      <a:pt x="5" y="0"/>
                    </a:lnTo>
                    <a:lnTo>
                      <a:pt x="26" y="28"/>
                    </a:lnTo>
                    <a:lnTo>
                      <a:pt x="52" y="4"/>
                    </a:lnTo>
                    <a:lnTo>
                      <a:pt x="57" y="9"/>
                    </a:lnTo>
                    <a:lnTo>
                      <a:pt x="26" y="37"/>
                    </a:lnTo>
                    <a:lnTo>
                      <a:pt x="0" y="4"/>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19" name="Line 111"/>
              <p:cNvSpPr>
                <a:spLocks noChangeShapeType="1"/>
              </p:cNvSpPr>
              <p:nvPr/>
            </p:nvSpPr>
            <p:spPr bwMode="auto">
              <a:xfrm>
                <a:off x="1548390" y="2634877"/>
                <a:ext cx="2025113" cy="1233069"/>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20" name="Freeform 112"/>
              <p:cNvSpPr>
                <a:spLocks/>
              </p:cNvSpPr>
              <p:nvPr/>
            </p:nvSpPr>
            <p:spPr bwMode="auto">
              <a:xfrm>
                <a:off x="3528500" y="3821657"/>
                <a:ext cx="55289" cy="60432"/>
              </a:xfrm>
              <a:custGeom>
                <a:avLst/>
                <a:gdLst>
                  <a:gd name="T0" fmla="*/ 0 w 43"/>
                  <a:gd name="T1" fmla="*/ 47 h 47"/>
                  <a:gd name="T2" fmla="*/ 0 w 43"/>
                  <a:gd name="T3" fmla="*/ 43 h 47"/>
                  <a:gd name="T4" fmla="*/ 33 w 43"/>
                  <a:gd name="T5" fmla="*/ 36 h 47"/>
                  <a:gd name="T6" fmla="*/ 24 w 43"/>
                  <a:gd name="T7" fmla="*/ 3 h 47"/>
                  <a:gd name="T8" fmla="*/ 31 w 43"/>
                  <a:gd name="T9" fmla="*/ 0 h 47"/>
                  <a:gd name="T10" fmla="*/ 43 w 43"/>
                  <a:gd name="T11" fmla="*/ 40 h 47"/>
                  <a:gd name="T12" fmla="*/ 0 w 43"/>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3" h="47">
                    <a:moveTo>
                      <a:pt x="0" y="47"/>
                    </a:moveTo>
                    <a:lnTo>
                      <a:pt x="0" y="43"/>
                    </a:lnTo>
                    <a:lnTo>
                      <a:pt x="33" y="36"/>
                    </a:lnTo>
                    <a:lnTo>
                      <a:pt x="24" y="3"/>
                    </a:lnTo>
                    <a:lnTo>
                      <a:pt x="31" y="0"/>
                    </a:lnTo>
                    <a:lnTo>
                      <a:pt x="43" y="40"/>
                    </a:lnTo>
                    <a:lnTo>
                      <a:pt x="0" y="47"/>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21" name="Line 113"/>
              <p:cNvSpPr>
                <a:spLocks noChangeShapeType="1"/>
              </p:cNvSpPr>
              <p:nvPr/>
            </p:nvSpPr>
            <p:spPr bwMode="auto">
              <a:xfrm>
                <a:off x="1548390" y="2634877"/>
                <a:ext cx="907765"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22" name="Freeform 114"/>
              <p:cNvSpPr>
                <a:spLocks/>
              </p:cNvSpPr>
              <p:nvPr/>
            </p:nvSpPr>
            <p:spPr bwMode="auto">
              <a:xfrm>
                <a:off x="2407295" y="3819086"/>
                <a:ext cx="61718" cy="54003"/>
              </a:xfrm>
              <a:custGeom>
                <a:avLst/>
                <a:gdLst>
                  <a:gd name="T0" fmla="*/ 0 w 48"/>
                  <a:gd name="T1" fmla="*/ 35 h 42"/>
                  <a:gd name="T2" fmla="*/ 3 w 48"/>
                  <a:gd name="T3" fmla="*/ 28 h 42"/>
                  <a:gd name="T4" fmla="*/ 36 w 48"/>
                  <a:gd name="T5" fmla="*/ 33 h 42"/>
                  <a:gd name="T6" fmla="*/ 41 w 48"/>
                  <a:gd name="T7" fmla="*/ 0 h 42"/>
                  <a:gd name="T8" fmla="*/ 48 w 48"/>
                  <a:gd name="T9" fmla="*/ 0 h 42"/>
                  <a:gd name="T10" fmla="*/ 43 w 48"/>
                  <a:gd name="T11" fmla="*/ 42 h 42"/>
                  <a:gd name="T12" fmla="*/ 0 w 48"/>
                  <a:gd name="T13" fmla="*/ 35 h 42"/>
                </a:gdLst>
                <a:ahLst/>
                <a:cxnLst>
                  <a:cxn ang="0">
                    <a:pos x="T0" y="T1"/>
                  </a:cxn>
                  <a:cxn ang="0">
                    <a:pos x="T2" y="T3"/>
                  </a:cxn>
                  <a:cxn ang="0">
                    <a:pos x="T4" y="T5"/>
                  </a:cxn>
                  <a:cxn ang="0">
                    <a:pos x="T6" y="T7"/>
                  </a:cxn>
                  <a:cxn ang="0">
                    <a:pos x="T8" y="T9"/>
                  </a:cxn>
                  <a:cxn ang="0">
                    <a:pos x="T10" y="T11"/>
                  </a:cxn>
                  <a:cxn ang="0">
                    <a:pos x="T12" y="T13"/>
                  </a:cxn>
                </a:cxnLst>
                <a:rect l="0" t="0" r="r" b="b"/>
                <a:pathLst>
                  <a:path w="48" h="42">
                    <a:moveTo>
                      <a:pt x="0" y="35"/>
                    </a:moveTo>
                    <a:lnTo>
                      <a:pt x="3" y="28"/>
                    </a:lnTo>
                    <a:lnTo>
                      <a:pt x="36" y="33"/>
                    </a:lnTo>
                    <a:lnTo>
                      <a:pt x="41" y="0"/>
                    </a:lnTo>
                    <a:lnTo>
                      <a:pt x="48" y="0"/>
                    </a:lnTo>
                    <a:lnTo>
                      <a:pt x="43" y="42"/>
                    </a:lnTo>
                    <a:lnTo>
                      <a:pt x="0" y="35"/>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23" name="Line 115"/>
              <p:cNvSpPr>
                <a:spLocks noChangeShapeType="1"/>
              </p:cNvSpPr>
              <p:nvPr/>
            </p:nvSpPr>
            <p:spPr bwMode="auto">
              <a:xfrm flipH="1">
                <a:off x="1572819" y="2634877"/>
                <a:ext cx="2040542" cy="1233069"/>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24" name="Freeform 116"/>
              <p:cNvSpPr>
                <a:spLocks/>
              </p:cNvSpPr>
              <p:nvPr/>
            </p:nvSpPr>
            <p:spPr bwMode="auto">
              <a:xfrm>
                <a:off x="1563819" y="3821657"/>
                <a:ext cx="54003" cy="64289"/>
              </a:xfrm>
              <a:custGeom>
                <a:avLst/>
                <a:gdLst>
                  <a:gd name="T0" fmla="*/ 11 w 42"/>
                  <a:gd name="T1" fmla="*/ 0 h 50"/>
                  <a:gd name="T2" fmla="*/ 19 w 42"/>
                  <a:gd name="T3" fmla="*/ 3 h 50"/>
                  <a:gd name="T4" fmla="*/ 9 w 42"/>
                  <a:gd name="T5" fmla="*/ 36 h 50"/>
                  <a:gd name="T6" fmla="*/ 42 w 42"/>
                  <a:gd name="T7" fmla="*/ 43 h 50"/>
                  <a:gd name="T8" fmla="*/ 40 w 42"/>
                  <a:gd name="T9" fmla="*/ 50 h 50"/>
                  <a:gd name="T10" fmla="*/ 0 w 42"/>
                  <a:gd name="T11" fmla="*/ 40 h 50"/>
                  <a:gd name="T12" fmla="*/ 11 w 4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42" h="50">
                    <a:moveTo>
                      <a:pt x="11" y="0"/>
                    </a:moveTo>
                    <a:lnTo>
                      <a:pt x="19" y="3"/>
                    </a:lnTo>
                    <a:lnTo>
                      <a:pt x="9" y="36"/>
                    </a:lnTo>
                    <a:lnTo>
                      <a:pt x="42" y="43"/>
                    </a:lnTo>
                    <a:lnTo>
                      <a:pt x="40" y="50"/>
                    </a:lnTo>
                    <a:lnTo>
                      <a:pt x="0" y="40"/>
                    </a:lnTo>
                    <a:lnTo>
                      <a:pt x="11"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25" name="Line 117"/>
              <p:cNvSpPr>
                <a:spLocks noChangeShapeType="1"/>
              </p:cNvSpPr>
              <p:nvPr/>
            </p:nvSpPr>
            <p:spPr bwMode="auto">
              <a:xfrm flipH="1">
                <a:off x="2562874" y="2634877"/>
                <a:ext cx="1050487"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26" name="Freeform 118"/>
              <p:cNvSpPr>
                <a:spLocks/>
              </p:cNvSpPr>
              <p:nvPr/>
            </p:nvSpPr>
            <p:spPr bwMode="auto">
              <a:xfrm>
                <a:off x="2553874" y="3819086"/>
                <a:ext cx="54003" cy="54003"/>
              </a:xfrm>
              <a:custGeom>
                <a:avLst/>
                <a:gdLst>
                  <a:gd name="T0" fmla="*/ 0 w 42"/>
                  <a:gd name="T1" fmla="*/ 0 h 42"/>
                  <a:gd name="T2" fmla="*/ 7 w 42"/>
                  <a:gd name="T3" fmla="*/ 0 h 42"/>
                  <a:gd name="T4" fmla="*/ 7 w 42"/>
                  <a:gd name="T5" fmla="*/ 35 h 42"/>
                  <a:gd name="T6" fmla="*/ 42 w 42"/>
                  <a:gd name="T7" fmla="*/ 31 h 42"/>
                  <a:gd name="T8" fmla="*/ 42 w 42"/>
                  <a:gd name="T9" fmla="*/ 38 h 42"/>
                  <a:gd name="T10" fmla="*/ 2 w 42"/>
                  <a:gd name="T11" fmla="*/ 42 h 42"/>
                  <a:gd name="T12" fmla="*/ 0 w 42"/>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2" h="42">
                    <a:moveTo>
                      <a:pt x="0" y="0"/>
                    </a:moveTo>
                    <a:lnTo>
                      <a:pt x="7" y="0"/>
                    </a:lnTo>
                    <a:lnTo>
                      <a:pt x="7" y="35"/>
                    </a:lnTo>
                    <a:lnTo>
                      <a:pt x="42" y="31"/>
                    </a:lnTo>
                    <a:lnTo>
                      <a:pt x="42" y="38"/>
                    </a:lnTo>
                    <a:lnTo>
                      <a:pt x="2" y="42"/>
                    </a:lnTo>
                    <a:lnTo>
                      <a:pt x="0"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27" name="Line 119"/>
              <p:cNvSpPr>
                <a:spLocks noChangeShapeType="1"/>
              </p:cNvSpPr>
              <p:nvPr/>
            </p:nvSpPr>
            <p:spPr bwMode="auto">
              <a:xfrm>
                <a:off x="6085927" y="2610448"/>
                <a:ext cx="0"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28" name="Freeform 120"/>
              <p:cNvSpPr>
                <a:spLocks/>
              </p:cNvSpPr>
              <p:nvPr/>
            </p:nvSpPr>
            <p:spPr bwMode="auto">
              <a:xfrm>
                <a:off x="6049925" y="3803656"/>
                <a:ext cx="73290" cy="45003"/>
              </a:xfrm>
              <a:custGeom>
                <a:avLst/>
                <a:gdLst>
                  <a:gd name="T0" fmla="*/ 0 w 57"/>
                  <a:gd name="T1" fmla="*/ 5 h 35"/>
                  <a:gd name="T2" fmla="*/ 5 w 57"/>
                  <a:gd name="T3" fmla="*/ 0 h 35"/>
                  <a:gd name="T4" fmla="*/ 28 w 57"/>
                  <a:gd name="T5" fmla="*/ 26 h 35"/>
                  <a:gd name="T6" fmla="*/ 52 w 57"/>
                  <a:gd name="T7" fmla="*/ 0 h 35"/>
                  <a:gd name="T8" fmla="*/ 57 w 57"/>
                  <a:gd name="T9" fmla="*/ 5 h 35"/>
                  <a:gd name="T10" fmla="*/ 28 w 57"/>
                  <a:gd name="T11" fmla="*/ 35 h 35"/>
                  <a:gd name="T12" fmla="*/ 0 w 57"/>
                  <a:gd name="T13" fmla="*/ 5 h 35"/>
                </a:gdLst>
                <a:ahLst/>
                <a:cxnLst>
                  <a:cxn ang="0">
                    <a:pos x="T0" y="T1"/>
                  </a:cxn>
                  <a:cxn ang="0">
                    <a:pos x="T2" y="T3"/>
                  </a:cxn>
                  <a:cxn ang="0">
                    <a:pos x="T4" y="T5"/>
                  </a:cxn>
                  <a:cxn ang="0">
                    <a:pos x="T6" y="T7"/>
                  </a:cxn>
                  <a:cxn ang="0">
                    <a:pos x="T8" y="T9"/>
                  </a:cxn>
                  <a:cxn ang="0">
                    <a:pos x="T10" y="T11"/>
                  </a:cxn>
                  <a:cxn ang="0">
                    <a:pos x="T12" y="T13"/>
                  </a:cxn>
                </a:cxnLst>
                <a:rect l="0" t="0" r="r" b="b"/>
                <a:pathLst>
                  <a:path w="57" h="35">
                    <a:moveTo>
                      <a:pt x="0" y="5"/>
                    </a:moveTo>
                    <a:lnTo>
                      <a:pt x="5" y="0"/>
                    </a:lnTo>
                    <a:lnTo>
                      <a:pt x="28" y="26"/>
                    </a:lnTo>
                    <a:lnTo>
                      <a:pt x="52" y="0"/>
                    </a:lnTo>
                    <a:lnTo>
                      <a:pt x="57" y="5"/>
                    </a:lnTo>
                    <a:lnTo>
                      <a:pt x="28" y="35"/>
                    </a:lnTo>
                    <a:lnTo>
                      <a:pt x="0" y="5"/>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29" name="Line 121"/>
              <p:cNvSpPr>
                <a:spLocks noChangeShapeType="1"/>
              </p:cNvSpPr>
              <p:nvPr/>
            </p:nvSpPr>
            <p:spPr bwMode="auto">
              <a:xfrm flipH="1">
                <a:off x="5107445" y="2610448"/>
                <a:ext cx="978483"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30" name="Freeform 122"/>
              <p:cNvSpPr>
                <a:spLocks/>
              </p:cNvSpPr>
              <p:nvPr/>
            </p:nvSpPr>
            <p:spPr bwMode="auto">
              <a:xfrm>
                <a:off x="5095872" y="3794655"/>
                <a:ext cx="57861" cy="54003"/>
              </a:xfrm>
              <a:custGeom>
                <a:avLst/>
                <a:gdLst>
                  <a:gd name="T0" fmla="*/ 0 w 45"/>
                  <a:gd name="T1" fmla="*/ 0 h 42"/>
                  <a:gd name="T2" fmla="*/ 7 w 45"/>
                  <a:gd name="T3" fmla="*/ 0 h 42"/>
                  <a:gd name="T4" fmla="*/ 9 w 45"/>
                  <a:gd name="T5" fmla="*/ 33 h 42"/>
                  <a:gd name="T6" fmla="*/ 45 w 45"/>
                  <a:gd name="T7" fmla="*/ 28 h 42"/>
                  <a:gd name="T8" fmla="*/ 45 w 45"/>
                  <a:gd name="T9" fmla="*/ 35 h 42"/>
                  <a:gd name="T10" fmla="*/ 5 w 45"/>
                  <a:gd name="T11" fmla="*/ 42 h 42"/>
                  <a:gd name="T12" fmla="*/ 0 w 45"/>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5" h="42">
                    <a:moveTo>
                      <a:pt x="0" y="0"/>
                    </a:moveTo>
                    <a:lnTo>
                      <a:pt x="7" y="0"/>
                    </a:lnTo>
                    <a:lnTo>
                      <a:pt x="9" y="33"/>
                    </a:lnTo>
                    <a:lnTo>
                      <a:pt x="45" y="28"/>
                    </a:lnTo>
                    <a:lnTo>
                      <a:pt x="45" y="35"/>
                    </a:lnTo>
                    <a:lnTo>
                      <a:pt x="5" y="42"/>
                    </a:lnTo>
                    <a:lnTo>
                      <a:pt x="0"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31" name="Line 123"/>
              <p:cNvSpPr>
                <a:spLocks noChangeShapeType="1"/>
              </p:cNvSpPr>
              <p:nvPr/>
            </p:nvSpPr>
            <p:spPr bwMode="auto">
              <a:xfrm>
                <a:off x="6085927" y="2610448"/>
                <a:ext cx="918051"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32" name="Freeform 124"/>
              <p:cNvSpPr>
                <a:spLocks/>
              </p:cNvSpPr>
              <p:nvPr/>
            </p:nvSpPr>
            <p:spPr bwMode="auto">
              <a:xfrm>
                <a:off x="6957690" y="3794655"/>
                <a:ext cx="57861" cy="54003"/>
              </a:xfrm>
              <a:custGeom>
                <a:avLst/>
                <a:gdLst>
                  <a:gd name="T0" fmla="*/ 0 w 45"/>
                  <a:gd name="T1" fmla="*/ 35 h 42"/>
                  <a:gd name="T2" fmla="*/ 0 w 45"/>
                  <a:gd name="T3" fmla="*/ 28 h 42"/>
                  <a:gd name="T4" fmla="*/ 36 w 45"/>
                  <a:gd name="T5" fmla="*/ 33 h 42"/>
                  <a:gd name="T6" fmla="*/ 38 w 45"/>
                  <a:gd name="T7" fmla="*/ 0 h 42"/>
                  <a:gd name="T8" fmla="*/ 45 w 45"/>
                  <a:gd name="T9" fmla="*/ 0 h 42"/>
                  <a:gd name="T10" fmla="*/ 40 w 45"/>
                  <a:gd name="T11" fmla="*/ 42 h 42"/>
                  <a:gd name="T12" fmla="*/ 0 w 45"/>
                  <a:gd name="T13" fmla="*/ 35 h 42"/>
                </a:gdLst>
                <a:ahLst/>
                <a:cxnLst>
                  <a:cxn ang="0">
                    <a:pos x="T0" y="T1"/>
                  </a:cxn>
                  <a:cxn ang="0">
                    <a:pos x="T2" y="T3"/>
                  </a:cxn>
                  <a:cxn ang="0">
                    <a:pos x="T4" y="T5"/>
                  </a:cxn>
                  <a:cxn ang="0">
                    <a:pos x="T6" y="T7"/>
                  </a:cxn>
                  <a:cxn ang="0">
                    <a:pos x="T8" y="T9"/>
                  </a:cxn>
                  <a:cxn ang="0">
                    <a:pos x="T10" y="T11"/>
                  </a:cxn>
                  <a:cxn ang="0">
                    <a:pos x="T12" y="T13"/>
                  </a:cxn>
                </a:cxnLst>
                <a:rect l="0" t="0" r="r" b="b"/>
                <a:pathLst>
                  <a:path w="45" h="42">
                    <a:moveTo>
                      <a:pt x="0" y="35"/>
                    </a:moveTo>
                    <a:lnTo>
                      <a:pt x="0" y="28"/>
                    </a:lnTo>
                    <a:lnTo>
                      <a:pt x="36" y="33"/>
                    </a:lnTo>
                    <a:lnTo>
                      <a:pt x="38" y="0"/>
                    </a:lnTo>
                    <a:lnTo>
                      <a:pt x="45" y="0"/>
                    </a:lnTo>
                    <a:lnTo>
                      <a:pt x="40" y="42"/>
                    </a:lnTo>
                    <a:lnTo>
                      <a:pt x="0" y="35"/>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33" name="Line 125"/>
              <p:cNvSpPr>
                <a:spLocks noChangeShapeType="1"/>
              </p:cNvSpPr>
              <p:nvPr/>
            </p:nvSpPr>
            <p:spPr bwMode="auto">
              <a:xfrm>
                <a:off x="7118413" y="2610448"/>
                <a:ext cx="0"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34" name="Freeform 126"/>
              <p:cNvSpPr>
                <a:spLocks/>
              </p:cNvSpPr>
              <p:nvPr/>
            </p:nvSpPr>
            <p:spPr bwMode="auto">
              <a:xfrm>
                <a:off x="7082411" y="3803656"/>
                <a:ext cx="73290" cy="45003"/>
              </a:xfrm>
              <a:custGeom>
                <a:avLst/>
                <a:gdLst>
                  <a:gd name="T0" fmla="*/ 0 w 57"/>
                  <a:gd name="T1" fmla="*/ 5 h 35"/>
                  <a:gd name="T2" fmla="*/ 5 w 57"/>
                  <a:gd name="T3" fmla="*/ 0 h 35"/>
                  <a:gd name="T4" fmla="*/ 28 w 57"/>
                  <a:gd name="T5" fmla="*/ 26 h 35"/>
                  <a:gd name="T6" fmla="*/ 52 w 57"/>
                  <a:gd name="T7" fmla="*/ 0 h 35"/>
                  <a:gd name="T8" fmla="*/ 57 w 57"/>
                  <a:gd name="T9" fmla="*/ 5 h 35"/>
                  <a:gd name="T10" fmla="*/ 28 w 57"/>
                  <a:gd name="T11" fmla="*/ 35 h 35"/>
                  <a:gd name="T12" fmla="*/ 0 w 57"/>
                  <a:gd name="T13" fmla="*/ 5 h 35"/>
                </a:gdLst>
                <a:ahLst/>
                <a:cxnLst>
                  <a:cxn ang="0">
                    <a:pos x="T0" y="T1"/>
                  </a:cxn>
                  <a:cxn ang="0">
                    <a:pos x="T2" y="T3"/>
                  </a:cxn>
                  <a:cxn ang="0">
                    <a:pos x="T4" y="T5"/>
                  </a:cxn>
                  <a:cxn ang="0">
                    <a:pos x="T6" y="T7"/>
                  </a:cxn>
                  <a:cxn ang="0">
                    <a:pos x="T8" y="T9"/>
                  </a:cxn>
                  <a:cxn ang="0">
                    <a:pos x="T10" y="T11"/>
                  </a:cxn>
                  <a:cxn ang="0">
                    <a:pos x="T12" y="T13"/>
                  </a:cxn>
                </a:cxnLst>
                <a:rect l="0" t="0" r="r" b="b"/>
                <a:pathLst>
                  <a:path w="57" h="35">
                    <a:moveTo>
                      <a:pt x="0" y="5"/>
                    </a:moveTo>
                    <a:lnTo>
                      <a:pt x="5" y="0"/>
                    </a:lnTo>
                    <a:lnTo>
                      <a:pt x="28" y="26"/>
                    </a:lnTo>
                    <a:lnTo>
                      <a:pt x="52" y="0"/>
                    </a:lnTo>
                    <a:lnTo>
                      <a:pt x="57" y="5"/>
                    </a:lnTo>
                    <a:lnTo>
                      <a:pt x="28" y="35"/>
                    </a:lnTo>
                    <a:lnTo>
                      <a:pt x="0" y="5"/>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35" name="Line 127"/>
              <p:cNvSpPr>
                <a:spLocks noChangeShapeType="1"/>
              </p:cNvSpPr>
              <p:nvPr/>
            </p:nvSpPr>
            <p:spPr bwMode="auto">
              <a:xfrm>
                <a:off x="5053442" y="2610448"/>
                <a:ext cx="0"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36" name="Freeform 128"/>
              <p:cNvSpPr>
                <a:spLocks/>
              </p:cNvSpPr>
              <p:nvPr/>
            </p:nvSpPr>
            <p:spPr bwMode="auto">
              <a:xfrm>
                <a:off x="5017440" y="3803656"/>
                <a:ext cx="72004" cy="45003"/>
              </a:xfrm>
              <a:custGeom>
                <a:avLst/>
                <a:gdLst>
                  <a:gd name="T0" fmla="*/ 0 w 56"/>
                  <a:gd name="T1" fmla="*/ 5 h 35"/>
                  <a:gd name="T2" fmla="*/ 4 w 56"/>
                  <a:gd name="T3" fmla="*/ 0 h 35"/>
                  <a:gd name="T4" fmla="*/ 28 w 56"/>
                  <a:gd name="T5" fmla="*/ 26 h 35"/>
                  <a:gd name="T6" fmla="*/ 52 w 56"/>
                  <a:gd name="T7" fmla="*/ 0 h 35"/>
                  <a:gd name="T8" fmla="*/ 56 w 56"/>
                  <a:gd name="T9" fmla="*/ 5 h 35"/>
                  <a:gd name="T10" fmla="*/ 28 w 56"/>
                  <a:gd name="T11" fmla="*/ 35 h 35"/>
                  <a:gd name="T12" fmla="*/ 0 w 56"/>
                  <a:gd name="T13" fmla="*/ 5 h 35"/>
                </a:gdLst>
                <a:ahLst/>
                <a:cxnLst>
                  <a:cxn ang="0">
                    <a:pos x="T0" y="T1"/>
                  </a:cxn>
                  <a:cxn ang="0">
                    <a:pos x="T2" y="T3"/>
                  </a:cxn>
                  <a:cxn ang="0">
                    <a:pos x="T4" y="T5"/>
                  </a:cxn>
                  <a:cxn ang="0">
                    <a:pos x="T6" y="T7"/>
                  </a:cxn>
                  <a:cxn ang="0">
                    <a:pos x="T8" y="T9"/>
                  </a:cxn>
                  <a:cxn ang="0">
                    <a:pos x="T10" y="T11"/>
                  </a:cxn>
                  <a:cxn ang="0">
                    <a:pos x="T12" y="T13"/>
                  </a:cxn>
                </a:cxnLst>
                <a:rect l="0" t="0" r="r" b="b"/>
                <a:pathLst>
                  <a:path w="56" h="35">
                    <a:moveTo>
                      <a:pt x="0" y="5"/>
                    </a:moveTo>
                    <a:lnTo>
                      <a:pt x="4" y="0"/>
                    </a:lnTo>
                    <a:lnTo>
                      <a:pt x="28" y="26"/>
                    </a:lnTo>
                    <a:lnTo>
                      <a:pt x="52" y="0"/>
                    </a:lnTo>
                    <a:lnTo>
                      <a:pt x="56" y="5"/>
                    </a:lnTo>
                    <a:lnTo>
                      <a:pt x="28" y="35"/>
                    </a:lnTo>
                    <a:lnTo>
                      <a:pt x="0" y="5"/>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37" name="Line 129"/>
              <p:cNvSpPr>
                <a:spLocks noChangeShapeType="1"/>
              </p:cNvSpPr>
              <p:nvPr/>
            </p:nvSpPr>
            <p:spPr bwMode="auto">
              <a:xfrm>
                <a:off x="5053442" y="2610448"/>
                <a:ext cx="2026398" cy="1233069"/>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38" name="Freeform 130"/>
              <p:cNvSpPr>
                <a:spLocks/>
              </p:cNvSpPr>
              <p:nvPr/>
            </p:nvSpPr>
            <p:spPr bwMode="auto">
              <a:xfrm>
                <a:off x="7033552" y="3797227"/>
                <a:ext cx="55289" cy="61718"/>
              </a:xfrm>
              <a:custGeom>
                <a:avLst/>
                <a:gdLst>
                  <a:gd name="T0" fmla="*/ 0 w 43"/>
                  <a:gd name="T1" fmla="*/ 48 h 48"/>
                  <a:gd name="T2" fmla="*/ 0 w 43"/>
                  <a:gd name="T3" fmla="*/ 43 h 48"/>
                  <a:gd name="T4" fmla="*/ 33 w 43"/>
                  <a:gd name="T5" fmla="*/ 36 h 48"/>
                  <a:gd name="T6" fmla="*/ 24 w 43"/>
                  <a:gd name="T7" fmla="*/ 3 h 48"/>
                  <a:gd name="T8" fmla="*/ 31 w 43"/>
                  <a:gd name="T9" fmla="*/ 0 h 48"/>
                  <a:gd name="T10" fmla="*/ 43 w 43"/>
                  <a:gd name="T11" fmla="*/ 40 h 48"/>
                  <a:gd name="T12" fmla="*/ 0 w 43"/>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3" h="48">
                    <a:moveTo>
                      <a:pt x="0" y="48"/>
                    </a:moveTo>
                    <a:lnTo>
                      <a:pt x="0" y="43"/>
                    </a:lnTo>
                    <a:lnTo>
                      <a:pt x="33" y="36"/>
                    </a:lnTo>
                    <a:lnTo>
                      <a:pt x="24" y="3"/>
                    </a:lnTo>
                    <a:lnTo>
                      <a:pt x="31" y="0"/>
                    </a:lnTo>
                    <a:lnTo>
                      <a:pt x="43" y="40"/>
                    </a:lnTo>
                    <a:lnTo>
                      <a:pt x="0" y="48"/>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39" name="Line 131"/>
              <p:cNvSpPr>
                <a:spLocks noChangeShapeType="1"/>
              </p:cNvSpPr>
              <p:nvPr/>
            </p:nvSpPr>
            <p:spPr bwMode="auto">
              <a:xfrm>
                <a:off x="5053442" y="2610448"/>
                <a:ext cx="978483"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40" name="Freeform 132"/>
              <p:cNvSpPr>
                <a:spLocks/>
              </p:cNvSpPr>
              <p:nvPr/>
            </p:nvSpPr>
            <p:spPr bwMode="auto">
              <a:xfrm>
                <a:off x="5985636" y="3794655"/>
                <a:ext cx="57861" cy="54003"/>
              </a:xfrm>
              <a:custGeom>
                <a:avLst/>
                <a:gdLst>
                  <a:gd name="T0" fmla="*/ 0 w 45"/>
                  <a:gd name="T1" fmla="*/ 35 h 42"/>
                  <a:gd name="T2" fmla="*/ 0 w 45"/>
                  <a:gd name="T3" fmla="*/ 28 h 42"/>
                  <a:gd name="T4" fmla="*/ 36 w 45"/>
                  <a:gd name="T5" fmla="*/ 33 h 42"/>
                  <a:gd name="T6" fmla="*/ 38 w 45"/>
                  <a:gd name="T7" fmla="*/ 0 h 42"/>
                  <a:gd name="T8" fmla="*/ 45 w 45"/>
                  <a:gd name="T9" fmla="*/ 0 h 42"/>
                  <a:gd name="T10" fmla="*/ 40 w 45"/>
                  <a:gd name="T11" fmla="*/ 42 h 42"/>
                  <a:gd name="T12" fmla="*/ 0 w 45"/>
                  <a:gd name="T13" fmla="*/ 35 h 42"/>
                </a:gdLst>
                <a:ahLst/>
                <a:cxnLst>
                  <a:cxn ang="0">
                    <a:pos x="T0" y="T1"/>
                  </a:cxn>
                  <a:cxn ang="0">
                    <a:pos x="T2" y="T3"/>
                  </a:cxn>
                  <a:cxn ang="0">
                    <a:pos x="T4" y="T5"/>
                  </a:cxn>
                  <a:cxn ang="0">
                    <a:pos x="T6" y="T7"/>
                  </a:cxn>
                  <a:cxn ang="0">
                    <a:pos x="T8" y="T9"/>
                  </a:cxn>
                  <a:cxn ang="0">
                    <a:pos x="T10" y="T11"/>
                  </a:cxn>
                  <a:cxn ang="0">
                    <a:pos x="T12" y="T13"/>
                  </a:cxn>
                </a:cxnLst>
                <a:rect l="0" t="0" r="r" b="b"/>
                <a:pathLst>
                  <a:path w="45" h="42">
                    <a:moveTo>
                      <a:pt x="0" y="35"/>
                    </a:moveTo>
                    <a:lnTo>
                      <a:pt x="0" y="28"/>
                    </a:lnTo>
                    <a:lnTo>
                      <a:pt x="36" y="33"/>
                    </a:lnTo>
                    <a:lnTo>
                      <a:pt x="38" y="0"/>
                    </a:lnTo>
                    <a:lnTo>
                      <a:pt x="45" y="0"/>
                    </a:lnTo>
                    <a:lnTo>
                      <a:pt x="40" y="42"/>
                    </a:lnTo>
                    <a:lnTo>
                      <a:pt x="0" y="35"/>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41" name="Line 133"/>
              <p:cNvSpPr>
                <a:spLocks noChangeShapeType="1"/>
              </p:cNvSpPr>
              <p:nvPr/>
            </p:nvSpPr>
            <p:spPr bwMode="auto">
              <a:xfrm flipH="1">
                <a:off x="5180734" y="2610448"/>
                <a:ext cx="1937679" cy="1233069"/>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42" name="Freeform 134"/>
              <p:cNvSpPr>
                <a:spLocks/>
              </p:cNvSpPr>
              <p:nvPr/>
            </p:nvSpPr>
            <p:spPr bwMode="auto">
              <a:xfrm>
                <a:off x="5171734" y="3797227"/>
                <a:ext cx="55289" cy="61718"/>
              </a:xfrm>
              <a:custGeom>
                <a:avLst/>
                <a:gdLst>
                  <a:gd name="T0" fmla="*/ 12 w 43"/>
                  <a:gd name="T1" fmla="*/ 0 h 48"/>
                  <a:gd name="T2" fmla="*/ 19 w 43"/>
                  <a:gd name="T3" fmla="*/ 0 h 48"/>
                  <a:gd name="T4" fmla="*/ 10 w 43"/>
                  <a:gd name="T5" fmla="*/ 36 h 48"/>
                  <a:gd name="T6" fmla="*/ 43 w 43"/>
                  <a:gd name="T7" fmla="*/ 40 h 48"/>
                  <a:gd name="T8" fmla="*/ 43 w 43"/>
                  <a:gd name="T9" fmla="*/ 48 h 48"/>
                  <a:gd name="T10" fmla="*/ 0 w 43"/>
                  <a:gd name="T11" fmla="*/ 40 h 48"/>
                  <a:gd name="T12" fmla="*/ 12 w 43"/>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3" h="48">
                    <a:moveTo>
                      <a:pt x="12" y="0"/>
                    </a:moveTo>
                    <a:lnTo>
                      <a:pt x="19" y="0"/>
                    </a:lnTo>
                    <a:lnTo>
                      <a:pt x="10" y="36"/>
                    </a:lnTo>
                    <a:lnTo>
                      <a:pt x="43" y="40"/>
                    </a:lnTo>
                    <a:lnTo>
                      <a:pt x="43" y="48"/>
                    </a:lnTo>
                    <a:lnTo>
                      <a:pt x="0" y="40"/>
                    </a:lnTo>
                    <a:lnTo>
                      <a:pt x="12"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43" name="Line 135"/>
              <p:cNvSpPr>
                <a:spLocks noChangeShapeType="1"/>
              </p:cNvSpPr>
              <p:nvPr/>
            </p:nvSpPr>
            <p:spPr bwMode="auto">
              <a:xfrm flipH="1">
                <a:off x="6137358" y="2610448"/>
                <a:ext cx="981055" cy="122921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44" name="Freeform 136"/>
              <p:cNvSpPr>
                <a:spLocks/>
              </p:cNvSpPr>
              <p:nvPr/>
            </p:nvSpPr>
            <p:spPr bwMode="auto">
              <a:xfrm>
                <a:off x="6128358" y="3794655"/>
                <a:ext cx="57861" cy="54003"/>
              </a:xfrm>
              <a:custGeom>
                <a:avLst/>
                <a:gdLst>
                  <a:gd name="T0" fmla="*/ 0 w 45"/>
                  <a:gd name="T1" fmla="*/ 0 h 42"/>
                  <a:gd name="T2" fmla="*/ 7 w 45"/>
                  <a:gd name="T3" fmla="*/ 0 h 42"/>
                  <a:gd name="T4" fmla="*/ 10 w 45"/>
                  <a:gd name="T5" fmla="*/ 33 h 42"/>
                  <a:gd name="T6" fmla="*/ 45 w 45"/>
                  <a:gd name="T7" fmla="*/ 28 h 42"/>
                  <a:gd name="T8" fmla="*/ 45 w 45"/>
                  <a:gd name="T9" fmla="*/ 35 h 42"/>
                  <a:gd name="T10" fmla="*/ 3 w 45"/>
                  <a:gd name="T11" fmla="*/ 42 h 42"/>
                  <a:gd name="T12" fmla="*/ 0 w 45"/>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5" h="42">
                    <a:moveTo>
                      <a:pt x="0" y="0"/>
                    </a:moveTo>
                    <a:lnTo>
                      <a:pt x="7" y="0"/>
                    </a:lnTo>
                    <a:lnTo>
                      <a:pt x="10" y="33"/>
                    </a:lnTo>
                    <a:lnTo>
                      <a:pt x="45" y="28"/>
                    </a:lnTo>
                    <a:lnTo>
                      <a:pt x="45" y="35"/>
                    </a:lnTo>
                    <a:lnTo>
                      <a:pt x="3" y="42"/>
                    </a:lnTo>
                    <a:lnTo>
                      <a:pt x="0"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45" name="Line 137"/>
              <p:cNvSpPr>
                <a:spLocks noChangeShapeType="1"/>
              </p:cNvSpPr>
              <p:nvPr/>
            </p:nvSpPr>
            <p:spPr bwMode="auto">
              <a:xfrm flipH="1">
                <a:off x="2705597" y="2613019"/>
                <a:ext cx="3380331" cy="1245926"/>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46" name="Freeform 138"/>
              <p:cNvSpPr>
                <a:spLocks/>
              </p:cNvSpPr>
              <p:nvPr/>
            </p:nvSpPr>
            <p:spPr bwMode="auto">
              <a:xfrm>
                <a:off x="2696596" y="3816514"/>
                <a:ext cx="51431" cy="65575"/>
              </a:xfrm>
              <a:custGeom>
                <a:avLst/>
                <a:gdLst>
                  <a:gd name="T0" fmla="*/ 19 w 40"/>
                  <a:gd name="T1" fmla="*/ 0 h 51"/>
                  <a:gd name="T2" fmla="*/ 26 w 40"/>
                  <a:gd name="T3" fmla="*/ 2 h 51"/>
                  <a:gd name="T4" fmla="*/ 9 w 40"/>
                  <a:gd name="T5" fmla="*/ 33 h 51"/>
                  <a:gd name="T6" fmla="*/ 40 w 40"/>
                  <a:gd name="T7" fmla="*/ 47 h 51"/>
                  <a:gd name="T8" fmla="*/ 38 w 40"/>
                  <a:gd name="T9" fmla="*/ 51 h 51"/>
                  <a:gd name="T10" fmla="*/ 0 w 40"/>
                  <a:gd name="T11" fmla="*/ 35 h 51"/>
                  <a:gd name="T12" fmla="*/ 19 w 40"/>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0" h="51">
                    <a:moveTo>
                      <a:pt x="19" y="0"/>
                    </a:moveTo>
                    <a:lnTo>
                      <a:pt x="26" y="2"/>
                    </a:lnTo>
                    <a:lnTo>
                      <a:pt x="9" y="33"/>
                    </a:lnTo>
                    <a:lnTo>
                      <a:pt x="40" y="47"/>
                    </a:lnTo>
                    <a:lnTo>
                      <a:pt x="38" y="51"/>
                    </a:lnTo>
                    <a:lnTo>
                      <a:pt x="0" y="35"/>
                    </a:lnTo>
                    <a:lnTo>
                      <a:pt x="19"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47" name="Line 139"/>
              <p:cNvSpPr>
                <a:spLocks noChangeShapeType="1"/>
              </p:cNvSpPr>
              <p:nvPr/>
            </p:nvSpPr>
            <p:spPr bwMode="auto">
              <a:xfrm flipH="1">
                <a:off x="1824833" y="2613019"/>
                <a:ext cx="4261094" cy="1257498"/>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48" name="Freeform 140"/>
              <p:cNvSpPr>
                <a:spLocks/>
              </p:cNvSpPr>
              <p:nvPr/>
            </p:nvSpPr>
            <p:spPr bwMode="auto">
              <a:xfrm>
                <a:off x="1815833" y="3828086"/>
                <a:ext cx="54003" cy="69432"/>
              </a:xfrm>
              <a:custGeom>
                <a:avLst/>
                <a:gdLst>
                  <a:gd name="T0" fmla="*/ 21 w 42"/>
                  <a:gd name="T1" fmla="*/ 0 h 54"/>
                  <a:gd name="T2" fmla="*/ 28 w 42"/>
                  <a:gd name="T3" fmla="*/ 2 h 54"/>
                  <a:gd name="T4" fmla="*/ 9 w 42"/>
                  <a:gd name="T5" fmla="*/ 33 h 54"/>
                  <a:gd name="T6" fmla="*/ 42 w 42"/>
                  <a:gd name="T7" fmla="*/ 47 h 54"/>
                  <a:gd name="T8" fmla="*/ 37 w 42"/>
                  <a:gd name="T9" fmla="*/ 54 h 54"/>
                  <a:gd name="T10" fmla="*/ 0 w 42"/>
                  <a:gd name="T11" fmla="*/ 35 h 54"/>
                  <a:gd name="T12" fmla="*/ 21 w 42"/>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42" h="54">
                    <a:moveTo>
                      <a:pt x="21" y="0"/>
                    </a:moveTo>
                    <a:lnTo>
                      <a:pt x="28" y="2"/>
                    </a:lnTo>
                    <a:lnTo>
                      <a:pt x="9" y="33"/>
                    </a:lnTo>
                    <a:lnTo>
                      <a:pt x="42" y="47"/>
                    </a:lnTo>
                    <a:lnTo>
                      <a:pt x="37" y="54"/>
                    </a:lnTo>
                    <a:lnTo>
                      <a:pt x="0" y="35"/>
                    </a:lnTo>
                    <a:lnTo>
                      <a:pt x="21"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49" name="Line 141"/>
              <p:cNvSpPr>
                <a:spLocks noChangeShapeType="1"/>
              </p:cNvSpPr>
              <p:nvPr/>
            </p:nvSpPr>
            <p:spPr bwMode="auto">
              <a:xfrm flipH="1">
                <a:off x="3655792" y="2613019"/>
                <a:ext cx="2430135" cy="1254927"/>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50" name="Freeform 142"/>
              <p:cNvSpPr>
                <a:spLocks/>
              </p:cNvSpPr>
              <p:nvPr/>
            </p:nvSpPr>
            <p:spPr bwMode="auto">
              <a:xfrm>
                <a:off x="3646792" y="3821657"/>
                <a:ext cx="55289" cy="66861"/>
              </a:xfrm>
              <a:custGeom>
                <a:avLst/>
                <a:gdLst>
                  <a:gd name="T0" fmla="*/ 14 w 43"/>
                  <a:gd name="T1" fmla="*/ 0 h 52"/>
                  <a:gd name="T2" fmla="*/ 21 w 43"/>
                  <a:gd name="T3" fmla="*/ 3 h 52"/>
                  <a:gd name="T4" fmla="*/ 10 w 43"/>
                  <a:gd name="T5" fmla="*/ 36 h 52"/>
                  <a:gd name="T6" fmla="*/ 43 w 43"/>
                  <a:gd name="T7" fmla="*/ 45 h 52"/>
                  <a:gd name="T8" fmla="*/ 40 w 43"/>
                  <a:gd name="T9" fmla="*/ 52 h 52"/>
                  <a:gd name="T10" fmla="*/ 0 w 43"/>
                  <a:gd name="T11" fmla="*/ 40 h 52"/>
                  <a:gd name="T12" fmla="*/ 14 w 4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3" h="52">
                    <a:moveTo>
                      <a:pt x="14" y="0"/>
                    </a:moveTo>
                    <a:lnTo>
                      <a:pt x="21" y="3"/>
                    </a:lnTo>
                    <a:lnTo>
                      <a:pt x="10" y="36"/>
                    </a:lnTo>
                    <a:lnTo>
                      <a:pt x="43" y="45"/>
                    </a:lnTo>
                    <a:lnTo>
                      <a:pt x="40" y="52"/>
                    </a:lnTo>
                    <a:lnTo>
                      <a:pt x="0" y="40"/>
                    </a:lnTo>
                    <a:lnTo>
                      <a:pt x="14"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51" name="Line 143"/>
              <p:cNvSpPr>
                <a:spLocks noChangeShapeType="1"/>
              </p:cNvSpPr>
              <p:nvPr/>
            </p:nvSpPr>
            <p:spPr bwMode="auto">
              <a:xfrm flipH="1">
                <a:off x="3793372" y="2610448"/>
                <a:ext cx="3322470" cy="1260070"/>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52" name="Freeform 144"/>
              <p:cNvSpPr>
                <a:spLocks/>
              </p:cNvSpPr>
              <p:nvPr/>
            </p:nvSpPr>
            <p:spPr bwMode="auto">
              <a:xfrm>
                <a:off x="3783085" y="3825514"/>
                <a:ext cx="52718" cy="69432"/>
              </a:xfrm>
              <a:custGeom>
                <a:avLst/>
                <a:gdLst>
                  <a:gd name="T0" fmla="*/ 19 w 41"/>
                  <a:gd name="T1" fmla="*/ 0 h 54"/>
                  <a:gd name="T2" fmla="*/ 24 w 41"/>
                  <a:gd name="T3" fmla="*/ 2 h 54"/>
                  <a:gd name="T4" fmla="*/ 10 w 41"/>
                  <a:gd name="T5" fmla="*/ 33 h 54"/>
                  <a:gd name="T6" fmla="*/ 41 w 41"/>
                  <a:gd name="T7" fmla="*/ 47 h 54"/>
                  <a:gd name="T8" fmla="*/ 38 w 41"/>
                  <a:gd name="T9" fmla="*/ 54 h 54"/>
                  <a:gd name="T10" fmla="*/ 0 w 41"/>
                  <a:gd name="T11" fmla="*/ 37 h 54"/>
                  <a:gd name="T12" fmla="*/ 19 w 4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41" h="54">
                    <a:moveTo>
                      <a:pt x="19" y="0"/>
                    </a:moveTo>
                    <a:lnTo>
                      <a:pt x="24" y="2"/>
                    </a:lnTo>
                    <a:lnTo>
                      <a:pt x="10" y="33"/>
                    </a:lnTo>
                    <a:lnTo>
                      <a:pt x="41" y="47"/>
                    </a:lnTo>
                    <a:lnTo>
                      <a:pt x="38" y="54"/>
                    </a:lnTo>
                    <a:lnTo>
                      <a:pt x="0" y="37"/>
                    </a:lnTo>
                    <a:lnTo>
                      <a:pt x="19"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53" name="Line 145"/>
              <p:cNvSpPr>
                <a:spLocks noChangeShapeType="1"/>
              </p:cNvSpPr>
              <p:nvPr/>
            </p:nvSpPr>
            <p:spPr bwMode="auto">
              <a:xfrm flipH="1">
                <a:off x="1748972" y="2610448"/>
                <a:ext cx="3304469" cy="1260070"/>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54" name="Freeform 146"/>
              <p:cNvSpPr>
                <a:spLocks/>
              </p:cNvSpPr>
              <p:nvPr/>
            </p:nvSpPr>
            <p:spPr bwMode="auto">
              <a:xfrm>
                <a:off x="1739972" y="3825514"/>
                <a:ext cx="54003" cy="69432"/>
              </a:xfrm>
              <a:custGeom>
                <a:avLst/>
                <a:gdLst>
                  <a:gd name="T0" fmla="*/ 19 w 42"/>
                  <a:gd name="T1" fmla="*/ 0 h 54"/>
                  <a:gd name="T2" fmla="*/ 23 w 42"/>
                  <a:gd name="T3" fmla="*/ 2 h 54"/>
                  <a:gd name="T4" fmla="*/ 9 w 42"/>
                  <a:gd name="T5" fmla="*/ 33 h 54"/>
                  <a:gd name="T6" fmla="*/ 42 w 42"/>
                  <a:gd name="T7" fmla="*/ 47 h 54"/>
                  <a:gd name="T8" fmla="*/ 37 w 42"/>
                  <a:gd name="T9" fmla="*/ 54 h 54"/>
                  <a:gd name="T10" fmla="*/ 0 w 42"/>
                  <a:gd name="T11" fmla="*/ 37 h 54"/>
                  <a:gd name="T12" fmla="*/ 19 w 42"/>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42" h="54">
                    <a:moveTo>
                      <a:pt x="19" y="0"/>
                    </a:moveTo>
                    <a:lnTo>
                      <a:pt x="23" y="2"/>
                    </a:lnTo>
                    <a:lnTo>
                      <a:pt x="9" y="33"/>
                    </a:lnTo>
                    <a:lnTo>
                      <a:pt x="42" y="47"/>
                    </a:lnTo>
                    <a:lnTo>
                      <a:pt x="37" y="54"/>
                    </a:lnTo>
                    <a:lnTo>
                      <a:pt x="0" y="37"/>
                    </a:lnTo>
                    <a:lnTo>
                      <a:pt x="19"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55" name="Line 147"/>
              <p:cNvSpPr>
                <a:spLocks noChangeShapeType="1"/>
              </p:cNvSpPr>
              <p:nvPr/>
            </p:nvSpPr>
            <p:spPr bwMode="auto">
              <a:xfrm flipH="1">
                <a:off x="3722653" y="2610448"/>
                <a:ext cx="1330789" cy="1257498"/>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56" name="Freeform 148"/>
              <p:cNvSpPr>
                <a:spLocks/>
              </p:cNvSpPr>
              <p:nvPr/>
            </p:nvSpPr>
            <p:spPr bwMode="auto">
              <a:xfrm>
                <a:off x="3713653" y="3819086"/>
                <a:ext cx="55289" cy="54003"/>
              </a:xfrm>
              <a:custGeom>
                <a:avLst/>
                <a:gdLst>
                  <a:gd name="T0" fmla="*/ 3 w 43"/>
                  <a:gd name="T1" fmla="*/ 0 h 42"/>
                  <a:gd name="T2" fmla="*/ 10 w 43"/>
                  <a:gd name="T3" fmla="*/ 0 h 42"/>
                  <a:gd name="T4" fmla="*/ 7 w 43"/>
                  <a:gd name="T5" fmla="*/ 35 h 42"/>
                  <a:gd name="T6" fmla="*/ 43 w 43"/>
                  <a:gd name="T7" fmla="*/ 35 h 42"/>
                  <a:gd name="T8" fmla="*/ 43 w 43"/>
                  <a:gd name="T9" fmla="*/ 42 h 42"/>
                  <a:gd name="T10" fmla="*/ 0 w 43"/>
                  <a:gd name="T11" fmla="*/ 42 h 42"/>
                  <a:gd name="T12" fmla="*/ 3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 y="0"/>
                    </a:moveTo>
                    <a:lnTo>
                      <a:pt x="10" y="0"/>
                    </a:lnTo>
                    <a:lnTo>
                      <a:pt x="7" y="35"/>
                    </a:lnTo>
                    <a:lnTo>
                      <a:pt x="43" y="35"/>
                    </a:lnTo>
                    <a:lnTo>
                      <a:pt x="43" y="42"/>
                    </a:lnTo>
                    <a:lnTo>
                      <a:pt x="0" y="42"/>
                    </a:lnTo>
                    <a:lnTo>
                      <a:pt x="3"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57" name="Line 149"/>
              <p:cNvSpPr>
                <a:spLocks noChangeShapeType="1"/>
              </p:cNvSpPr>
              <p:nvPr/>
            </p:nvSpPr>
            <p:spPr bwMode="auto">
              <a:xfrm flipH="1">
                <a:off x="2632307" y="2610448"/>
                <a:ext cx="2421135" cy="1248498"/>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58" name="Freeform 150"/>
              <p:cNvSpPr>
                <a:spLocks/>
              </p:cNvSpPr>
              <p:nvPr/>
            </p:nvSpPr>
            <p:spPr bwMode="auto">
              <a:xfrm>
                <a:off x="2623307" y="3812656"/>
                <a:ext cx="55289" cy="64289"/>
              </a:xfrm>
              <a:custGeom>
                <a:avLst/>
                <a:gdLst>
                  <a:gd name="T0" fmla="*/ 14 w 43"/>
                  <a:gd name="T1" fmla="*/ 0 h 50"/>
                  <a:gd name="T2" fmla="*/ 21 w 43"/>
                  <a:gd name="T3" fmla="*/ 3 h 50"/>
                  <a:gd name="T4" fmla="*/ 10 w 43"/>
                  <a:gd name="T5" fmla="*/ 33 h 50"/>
                  <a:gd name="T6" fmla="*/ 43 w 43"/>
                  <a:gd name="T7" fmla="*/ 43 h 50"/>
                  <a:gd name="T8" fmla="*/ 40 w 43"/>
                  <a:gd name="T9" fmla="*/ 50 h 50"/>
                  <a:gd name="T10" fmla="*/ 0 w 43"/>
                  <a:gd name="T11" fmla="*/ 38 h 50"/>
                  <a:gd name="T12" fmla="*/ 14 w 4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43" h="50">
                    <a:moveTo>
                      <a:pt x="14" y="0"/>
                    </a:moveTo>
                    <a:lnTo>
                      <a:pt x="21" y="3"/>
                    </a:lnTo>
                    <a:lnTo>
                      <a:pt x="10" y="33"/>
                    </a:lnTo>
                    <a:lnTo>
                      <a:pt x="43" y="43"/>
                    </a:lnTo>
                    <a:lnTo>
                      <a:pt x="40" y="50"/>
                    </a:lnTo>
                    <a:lnTo>
                      <a:pt x="0" y="38"/>
                    </a:lnTo>
                    <a:lnTo>
                      <a:pt x="14"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59" name="Line 151"/>
              <p:cNvSpPr>
                <a:spLocks noChangeShapeType="1"/>
              </p:cNvSpPr>
              <p:nvPr/>
            </p:nvSpPr>
            <p:spPr bwMode="auto">
              <a:xfrm flipH="1">
                <a:off x="1644823" y="2610448"/>
                <a:ext cx="5471018" cy="1260070"/>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60" name="Freeform 152"/>
              <p:cNvSpPr>
                <a:spLocks/>
              </p:cNvSpPr>
              <p:nvPr/>
            </p:nvSpPr>
            <p:spPr bwMode="auto">
              <a:xfrm>
                <a:off x="1635823" y="3828086"/>
                <a:ext cx="51431" cy="73290"/>
              </a:xfrm>
              <a:custGeom>
                <a:avLst/>
                <a:gdLst>
                  <a:gd name="T0" fmla="*/ 24 w 40"/>
                  <a:gd name="T1" fmla="*/ 0 h 57"/>
                  <a:gd name="T2" fmla="*/ 31 w 40"/>
                  <a:gd name="T3" fmla="*/ 5 h 57"/>
                  <a:gd name="T4" fmla="*/ 12 w 40"/>
                  <a:gd name="T5" fmla="*/ 33 h 57"/>
                  <a:gd name="T6" fmla="*/ 40 w 40"/>
                  <a:gd name="T7" fmla="*/ 50 h 57"/>
                  <a:gd name="T8" fmla="*/ 38 w 40"/>
                  <a:gd name="T9" fmla="*/ 57 h 57"/>
                  <a:gd name="T10" fmla="*/ 0 w 40"/>
                  <a:gd name="T11" fmla="*/ 35 h 57"/>
                  <a:gd name="T12" fmla="*/ 24 w 4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0" h="57">
                    <a:moveTo>
                      <a:pt x="24" y="0"/>
                    </a:moveTo>
                    <a:lnTo>
                      <a:pt x="31" y="5"/>
                    </a:lnTo>
                    <a:lnTo>
                      <a:pt x="12" y="33"/>
                    </a:lnTo>
                    <a:lnTo>
                      <a:pt x="40" y="50"/>
                    </a:lnTo>
                    <a:lnTo>
                      <a:pt x="38" y="57"/>
                    </a:lnTo>
                    <a:lnTo>
                      <a:pt x="0" y="35"/>
                    </a:lnTo>
                    <a:lnTo>
                      <a:pt x="24"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61" name="Line 153"/>
              <p:cNvSpPr>
                <a:spLocks noChangeShapeType="1"/>
              </p:cNvSpPr>
              <p:nvPr/>
            </p:nvSpPr>
            <p:spPr bwMode="auto">
              <a:xfrm flipH="1">
                <a:off x="2772458" y="2610448"/>
                <a:ext cx="4343384" cy="1251070"/>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62" name="Freeform 154"/>
              <p:cNvSpPr>
                <a:spLocks/>
              </p:cNvSpPr>
              <p:nvPr/>
            </p:nvSpPr>
            <p:spPr bwMode="auto">
              <a:xfrm>
                <a:off x="2763457" y="3816514"/>
                <a:ext cx="51431" cy="72004"/>
              </a:xfrm>
              <a:custGeom>
                <a:avLst/>
                <a:gdLst>
                  <a:gd name="T0" fmla="*/ 21 w 40"/>
                  <a:gd name="T1" fmla="*/ 0 h 56"/>
                  <a:gd name="T2" fmla="*/ 28 w 40"/>
                  <a:gd name="T3" fmla="*/ 4 h 56"/>
                  <a:gd name="T4" fmla="*/ 9 w 40"/>
                  <a:gd name="T5" fmla="*/ 33 h 56"/>
                  <a:gd name="T6" fmla="*/ 40 w 40"/>
                  <a:gd name="T7" fmla="*/ 49 h 56"/>
                  <a:gd name="T8" fmla="*/ 38 w 40"/>
                  <a:gd name="T9" fmla="*/ 56 h 56"/>
                  <a:gd name="T10" fmla="*/ 0 w 40"/>
                  <a:gd name="T11" fmla="*/ 35 h 56"/>
                  <a:gd name="T12" fmla="*/ 21 w 40"/>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0" h="56">
                    <a:moveTo>
                      <a:pt x="21" y="0"/>
                    </a:moveTo>
                    <a:lnTo>
                      <a:pt x="28" y="4"/>
                    </a:lnTo>
                    <a:lnTo>
                      <a:pt x="9" y="33"/>
                    </a:lnTo>
                    <a:lnTo>
                      <a:pt x="40" y="49"/>
                    </a:lnTo>
                    <a:lnTo>
                      <a:pt x="38" y="56"/>
                    </a:lnTo>
                    <a:lnTo>
                      <a:pt x="0" y="35"/>
                    </a:lnTo>
                    <a:lnTo>
                      <a:pt x="21"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63" name="Rectangle 159"/>
              <p:cNvSpPr>
                <a:spLocks noChangeArrowheads="1"/>
              </p:cNvSpPr>
              <p:nvPr/>
            </p:nvSpPr>
            <p:spPr bwMode="auto">
              <a:xfrm>
                <a:off x="945356" y="1828690"/>
                <a:ext cx="3271039" cy="85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64" name="Rectangle 161"/>
              <p:cNvSpPr>
                <a:spLocks noChangeArrowheads="1"/>
              </p:cNvSpPr>
              <p:nvPr/>
            </p:nvSpPr>
            <p:spPr bwMode="auto">
              <a:xfrm>
                <a:off x="4450408" y="1828690"/>
                <a:ext cx="3273610" cy="85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65" name="Rectangle 163"/>
              <p:cNvSpPr>
                <a:spLocks noChangeArrowheads="1"/>
              </p:cNvSpPr>
              <p:nvPr/>
            </p:nvSpPr>
            <p:spPr bwMode="auto">
              <a:xfrm>
                <a:off x="945356" y="3605645"/>
                <a:ext cx="3271039" cy="1393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66" name="Rectangle 165"/>
              <p:cNvSpPr>
                <a:spLocks noChangeArrowheads="1"/>
              </p:cNvSpPr>
              <p:nvPr/>
            </p:nvSpPr>
            <p:spPr bwMode="auto">
              <a:xfrm>
                <a:off x="4450408" y="3605645"/>
                <a:ext cx="3273610" cy="1393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67" name="Rectangle 169"/>
              <p:cNvSpPr>
                <a:spLocks noChangeArrowheads="1"/>
              </p:cNvSpPr>
              <p:nvPr/>
            </p:nvSpPr>
            <p:spPr bwMode="auto">
              <a:xfrm>
                <a:off x="6637529" y="4451195"/>
                <a:ext cx="965625" cy="243013"/>
              </a:xfrm>
              <a:prstGeom prst="rect">
                <a:avLst/>
              </a:prstGeom>
              <a:solidFill>
                <a:srgbClr val="03B3EB"/>
              </a:solidFill>
              <a:ln>
                <a:noFill/>
                <a:headEnd/>
                <a:tailEnd/>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indent="-228531" eaLnBrk="0" fontAlgn="ctr" hangingPunct="0">
                  <a:buClr>
                    <a:srgbClr val="CC9900"/>
                  </a:buClr>
                  <a:buSzPct val="60000"/>
                  <a:buFont typeface="Wingdings" pitchFamily="2" charset="2"/>
                  <a:buChar char="n"/>
                </a:pPr>
                <a:endParaRPr lang="zh-CN" altLang="en-US" sz="1000">
                  <a:solidFill>
                    <a:schemeClr val="tx1"/>
                  </a:solidFill>
                  <a:latin typeface="Times New Roman" panose="02020603050405020304" pitchFamily="18" charset="0"/>
                  <a:cs typeface="Times New Roman" panose="02020603050405020304" pitchFamily="18" charset="0"/>
                </a:endParaRPr>
              </a:p>
            </p:txBody>
          </p:sp>
          <p:sp>
            <p:nvSpPr>
              <p:cNvPr id="168" name="Rectangle 170"/>
              <p:cNvSpPr>
                <a:spLocks noChangeArrowheads="1"/>
              </p:cNvSpPr>
              <p:nvPr/>
            </p:nvSpPr>
            <p:spPr bwMode="auto">
              <a:xfrm>
                <a:off x="5603757" y="4451195"/>
                <a:ext cx="966911" cy="243013"/>
              </a:xfrm>
              <a:prstGeom prst="rect">
                <a:avLst/>
              </a:prstGeom>
              <a:solidFill>
                <a:srgbClr val="03B3EB"/>
              </a:solidFill>
              <a:ln>
                <a:noFill/>
                <a:headEnd/>
                <a:tailEnd/>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indent="-228531" eaLnBrk="0" fontAlgn="ctr" hangingPunct="0">
                  <a:buClr>
                    <a:srgbClr val="CC9900"/>
                  </a:buClr>
                  <a:buSzPct val="60000"/>
                  <a:buFont typeface="Wingdings" pitchFamily="2" charset="2"/>
                  <a:buChar char="n"/>
                </a:pPr>
                <a:endParaRPr lang="zh-CN" altLang="en-US" sz="1000">
                  <a:solidFill>
                    <a:schemeClr val="tx1"/>
                  </a:solidFill>
                  <a:latin typeface="Times New Roman" panose="02020603050405020304" pitchFamily="18" charset="0"/>
                  <a:cs typeface="Times New Roman" panose="02020603050405020304" pitchFamily="18" charset="0"/>
                </a:endParaRPr>
              </a:p>
            </p:txBody>
          </p:sp>
          <p:sp>
            <p:nvSpPr>
              <p:cNvPr id="169" name="Rectangle 171"/>
              <p:cNvSpPr>
                <a:spLocks noChangeArrowheads="1"/>
              </p:cNvSpPr>
              <p:nvPr/>
            </p:nvSpPr>
            <p:spPr bwMode="auto">
              <a:xfrm>
                <a:off x="4571271" y="4451195"/>
                <a:ext cx="965625" cy="243013"/>
              </a:xfrm>
              <a:prstGeom prst="rect">
                <a:avLst/>
              </a:prstGeom>
              <a:solidFill>
                <a:srgbClr val="03B3EB"/>
              </a:solidFill>
              <a:ln>
                <a:noFill/>
                <a:headEnd/>
                <a:tailEnd/>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indent="-228531" eaLnBrk="0" fontAlgn="ctr" hangingPunct="0">
                  <a:buClr>
                    <a:srgbClr val="CC9900"/>
                  </a:buClr>
                  <a:buSzPct val="60000"/>
                  <a:buFont typeface="Wingdings" pitchFamily="2" charset="2"/>
                  <a:buChar char="n"/>
                </a:pPr>
                <a:endParaRPr lang="zh-CN" altLang="en-US" sz="1000">
                  <a:solidFill>
                    <a:schemeClr val="tx1"/>
                  </a:solidFill>
                  <a:latin typeface="Times New Roman" panose="02020603050405020304" pitchFamily="18" charset="0"/>
                  <a:cs typeface="Times New Roman" panose="02020603050405020304" pitchFamily="18" charset="0"/>
                </a:endParaRPr>
              </a:p>
            </p:txBody>
          </p:sp>
          <p:sp>
            <p:nvSpPr>
              <p:cNvPr id="170" name="TextBox 1"/>
              <p:cNvSpPr txBox="1"/>
              <p:nvPr/>
            </p:nvSpPr>
            <p:spPr>
              <a:xfrm>
                <a:off x="4664457" y="4451015"/>
                <a:ext cx="849961" cy="257376"/>
              </a:xfrm>
              <a:prstGeom prst="rect">
                <a:avLst/>
              </a:prstGeom>
              <a:noFill/>
            </p:spPr>
            <p:txBody>
              <a:bodyPr wrap="none" lIns="0" tIns="0" rIns="0" bIns="0" rtlCol="0">
                <a:spAutoFit/>
              </a:bodyPr>
              <a:lstStyle/>
              <a:p>
                <a:pPr algn="ctr">
                  <a:lnSpc>
                    <a:spcPts val="1200"/>
                  </a:lnSpc>
                </a:pPr>
                <a:r>
                  <a:rPr lang="en-US" altLang="zh-CN" sz="400" dirty="0">
                    <a:latin typeface="Times New Roman" panose="02020603050405020304" pitchFamily="18" charset="0"/>
                    <a:cs typeface="Times New Roman" pitchFamily="18" charset="0"/>
                  </a:rPr>
                  <a:t>Scale-Out Block</a:t>
                </a:r>
              </a:p>
            </p:txBody>
          </p:sp>
          <p:sp>
            <p:nvSpPr>
              <p:cNvPr id="171" name="TextBox 1"/>
              <p:cNvSpPr txBox="1"/>
              <p:nvPr/>
            </p:nvSpPr>
            <p:spPr>
              <a:xfrm>
                <a:off x="5701711" y="4451015"/>
                <a:ext cx="801850" cy="257376"/>
              </a:xfrm>
              <a:prstGeom prst="rect">
                <a:avLst/>
              </a:prstGeom>
              <a:noFill/>
            </p:spPr>
            <p:txBody>
              <a:bodyPr wrap="none" lIns="0" tIns="0" rIns="0" bIns="0" rtlCol="0">
                <a:spAutoFit/>
              </a:bodyPr>
              <a:lstStyle/>
              <a:p>
                <a:pPr algn="ctr">
                  <a:lnSpc>
                    <a:spcPts val="1200"/>
                  </a:lnSpc>
                </a:pPr>
                <a:r>
                  <a:rPr lang="en-US" altLang="zh-CN" sz="400" dirty="0">
                    <a:latin typeface="Times New Roman" panose="02020603050405020304" pitchFamily="18" charset="0"/>
                    <a:cs typeface="Times New Roman" pitchFamily="18" charset="0"/>
                  </a:rPr>
                  <a:t>Scale-Out NAS</a:t>
                </a:r>
              </a:p>
            </p:txBody>
          </p:sp>
          <p:sp>
            <p:nvSpPr>
              <p:cNvPr id="172" name="TextBox 1"/>
              <p:cNvSpPr txBox="1"/>
              <p:nvPr/>
            </p:nvSpPr>
            <p:spPr>
              <a:xfrm>
                <a:off x="6771343" y="4451015"/>
                <a:ext cx="765764" cy="257376"/>
              </a:xfrm>
              <a:prstGeom prst="rect">
                <a:avLst/>
              </a:prstGeom>
              <a:noFill/>
            </p:spPr>
            <p:txBody>
              <a:bodyPr wrap="none" lIns="0" tIns="0" rIns="0" bIns="0" rtlCol="0">
                <a:spAutoFit/>
              </a:bodyPr>
              <a:lstStyle/>
              <a:p>
                <a:pPr algn="ctr">
                  <a:lnSpc>
                    <a:spcPts val="1200"/>
                  </a:lnSpc>
                </a:pPr>
                <a:r>
                  <a:rPr lang="en-US" altLang="zh-CN" sz="400" dirty="0">
                    <a:latin typeface="Times New Roman" panose="02020603050405020304" pitchFamily="18" charset="0"/>
                    <a:cs typeface="Times New Roman" pitchFamily="18" charset="0"/>
                  </a:rPr>
                  <a:t>Object Storage</a:t>
                </a:r>
              </a:p>
            </p:txBody>
          </p:sp>
          <p:grpSp>
            <p:nvGrpSpPr>
              <p:cNvPr id="173" name="组合 172"/>
              <p:cNvGrpSpPr/>
              <p:nvPr/>
            </p:nvGrpSpPr>
            <p:grpSpPr>
              <a:xfrm>
                <a:off x="1064934" y="4395748"/>
                <a:ext cx="3031883" cy="377486"/>
                <a:chOff x="695325" y="4247962"/>
                <a:chExt cx="3743326" cy="466065"/>
              </a:xfrm>
            </p:grpSpPr>
            <p:sp>
              <p:nvSpPr>
                <p:cNvPr id="203" name="Rectangle 172"/>
                <p:cNvSpPr>
                  <a:spLocks noChangeArrowheads="1"/>
                </p:cNvSpPr>
                <p:nvPr/>
              </p:nvSpPr>
              <p:spPr bwMode="auto">
                <a:xfrm>
                  <a:off x="3246438" y="4316413"/>
                  <a:ext cx="1192213" cy="300037"/>
                </a:xfrm>
                <a:prstGeom prst="rect">
                  <a:avLst/>
                </a:prstGeom>
                <a:gradFill>
                  <a:gsLst>
                    <a:gs pos="0">
                      <a:schemeClr val="tx2">
                        <a:lumMod val="20000"/>
                        <a:lumOff val="80000"/>
                        <a:alpha val="25000"/>
                      </a:schemeClr>
                    </a:gs>
                    <a:gs pos="100000">
                      <a:schemeClr val="tx2">
                        <a:lumMod val="20000"/>
                        <a:lumOff val="80000"/>
                        <a:alpha val="15000"/>
                      </a:schemeClr>
                    </a:gs>
                  </a:gsLst>
                  <a:lin ang="4200000" scaled="0"/>
                </a:gradFill>
                <a:ln>
                  <a:noFill/>
                  <a:headEnd/>
                  <a:tailEnd/>
                </a:ln>
                <a:effectLst/>
                <a:scene3d>
                  <a:camera prst="orthographicFront">
                    <a:rot lat="0" lon="0" rev="0"/>
                  </a:camera>
                  <a:lightRig rig="threePt" dir="t">
                    <a:rot lat="0" lon="0" rev="1200000"/>
                  </a:lightRig>
                </a:scene3d>
                <a:extLst>
                  <a:ext uri="{91240B29-F687-4F45-9708-019B960494DF}">
                    <a14:hiddenLine xmlns:a14="http://schemas.microsoft.com/office/drawing/2010/main" w="9525">
                      <a:solidFill>
                        <a:srgbClr val="000000"/>
                      </a:solidFill>
                      <a:miter lim="800000"/>
                      <a:headEnd/>
                      <a:tailEnd/>
                    </a14:hiddenLine>
                  </a:ext>
                </a:extLst>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indent="-228531" eaLnBrk="0" fontAlgn="ctr" hangingPunct="0">
                    <a:buClr>
                      <a:srgbClr val="CC9900"/>
                    </a:buClr>
                    <a:buSzPct val="60000"/>
                    <a:buFont typeface="Wingdings" pitchFamily="2" charset="2"/>
                    <a:buChar char="n"/>
                  </a:pPr>
                  <a:endParaRPr lang="zh-CN" altLang="en-US" sz="1000">
                    <a:solidFill>
                      <a:schemeClr val="tx1"/>
                    </a:solidFill>
                    <a:latin typeface="Times New Roman" panose="02020603050405020304" pitchFamily="18" charset="0"/>
                    <a:cs typeface="Times New Roman" panose="02020603050405020304" pitchFamily="18" charset="0"/>
                  </a:endParaRPr>
                </a:p>
              </p:txBody>
            </p:sp>
            <p:sp>
              <p:nvSpPr>
                <p:cNvPr id="204" name="Rectangle 173"/>
                <p:cNvSpPr>
                  <a:spLocks noChangeArrowheads="1"/>
                </p:cNvSpPr>
                <p:nvPr/>
              </p:nvSpPr>
              <p:spPr bwMode="auto">
                <a:xfrm>
                  <a:off x="1970088" y="4316413"/>
                  <a:ext cx="1193800" cy="300037"/>
                </a:xfrm>
                <a:prstGeom prst="rect">
                  <a:avLst/>
                </a:prstGeom>
                <a:gradFill>
                  <a:gsLst>
                    <a:gs pos="0">
                      <a:schemeClr val="tx2">
                        <a:lumMod val="20000"/>
                        <a:lumOff val="80000"/>
                        <a:alpha val="25000"/>
                      </a:schemeClr>
                    </a:gs>
                    <a:gs pos="100000">
                      <a:schemeClr val="tx2">
                        <a:lumMod val="20000"/>
                        <a:lumOff val="80000"/>
                        <a:alpha val="15000"/>
                      </a:schemeClr>
                    </a:gs>
                  </a:gsLst>
                  <a:lin ang="4200000" scaled="0"/>
                </a:gradFill>
                <a:ln>
                  <a:noFill/>
                  <a:headEnd/>
                  <a:tailEnd/>
                </a:ln>
                <a:effectLst/>
                <a:scene3d>
                  <a:camera prst="orthographicFront">
                    <a:rot lat="0" lon="0" rev="0"/>
                  </a:camera>
                  <a:lightRig rig="threePt" dir="t">
                    <a:rot lat="0" lon="0" rev="1200000"/>
                  </a:lightRig>
                </a:scene3d>
                <a:extLst>
                  <a:ext uri="{91240B29-F687-4F45-9708-019B960494DF}">
                    <a14:hiddenLine xmlns:a14="http://schemas.microsoft.com/office/drawing/2010/main" w="9525">
                      <a:solidFill>
                        <a:srgbClr val="000000"/>
                      </a:solidFill>
                      <a:miter lim="800000"/>
                      <a:headEnd/>
                      <a:tailEnd/>
                    </a14:hiddenLine>
                  </a:ext>
                </a:extLst>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indent="-228531" eaLnBrk="0" fontAlgn="ctr" hangingPunct="0">
                    <a:buClr>
                      <a:srgbClr val="CC9900"/>
                    </a:buClr>
                    <a:buSzPct val="60000"/>
                    <a:buFont typeface="Wingdings" pitchFamily="2" charset="2"/>
                    <a:buChar char="n"/>
                  </a:pPr>
                  <a:endParaRPr lang="zh-CN" altLang="en-US" sz="1000">
                    <a:solidFill>
                      <a:schemeClr val="tx1"/>
                    </a:solidFill>
                    <a:latin typeface="Times New Roman" panose="02020603050405020304" pitchFamily="18" charset="0"/>
                    <a:cs typeface="Times New Roman" panose="02020603050405020304" pitchFamily="18" charset="0"/>
                  </a:endParaRPr>
                </a:p>
              </p:txBody>
            </p:sp>
            <p:sp>
              <p:nvSpPr>
                <p:cNvPr id="205" name="Rectangle 174"/>
                <p:cNvSpPr>
                  <a:spLocks noChangeArrowheads="1"/>
                </p:cNvSpPr>
                <p:nvPr/>
              </p:nvSpPr>
              <p:spPr bwMode="auto">
                <a:xfrm>
                  <a:off x="695325" y="4316413"/>
                  <a:ext cx="1189038" cy="300037"/>
                </a:xfrm>
                <a:prstGeom prst="rect">
                  <a:avLst/>
                </a:prstGeom>
                <a:gradFill>
                  <a:gsLst>
                    <a:gs pos="0">
                      <a:schemeClr val="tx2">
                        <a:lumMod val="20000"/>
                        <a:lumOff val="80000"/>
                        <a:alpha val="25000"/>
                      </a:schemeClr>
                    </a:gs>
                    <a:gs pos="100000">
                      <a:schemeClr val="tx2">
                        <a:lumMod val="20000"/>
                        <a:lumOff val="80000"/>
                        <a:alpha val="15000"/>
                      </a:schemeClr>
                    </a:gs>
                  </a:gsLst>
                  <a:lin ang="4200000" scaled="0"/>
                </a:gradFill>
                <a:ln>
                  <a:noFill/>
                  <a:headEnd/>
                  <a:tailEnd/>
                </a:ln>
                <a:effectLst/>
                <a:scene3d>
                  <a:camera prst="orthographicFront">
                    <a:rot lat="0" lon="0" rev="0"/>
                  </a:camera>
                  <a:lightRig rig="threePt" dir="t">
                    <a:rot lat="0" lon="0" rev="1200000"/>
                  </a:lightRig>
                </a:scene3d>
                <a:extLst>
                  <a:ext uri="{91240B29-F687-4F45-9708-019B960494DF}">
                    <a14:hiddenLine xmlns:a14="http://schemas.microsoft.com/office/drawing/2010/main" w="9525">
                      <a:solidFill>
                        <a:srgbClr val="000000"/>
                      </a:solidFill>
                      <a:miter lim="800000"/>
                      <a:headEnd/>
                      <a:tailEnd/>
                    </a14:hiddenLine>
                  </a:ext>
                </a:extLst>
              </p:spPr>
              <p:style>
                <a:lnRef idx="0">
                  <a:schemeClr val="accent1"/>
                </a:lnRef>
                <a:fillRef idx="3">
                  <a:schemeClr val="accent1"/>
                </a:fillRef>
                <a:effectRef idx="3">
                  <a:schemeClr val="accent1"/>
                </a:effectRef>
                <a:fontRef idx="minor">
                  <a:schemeClr val="lt1"/>
                </a:fontRef>
              </p:style>
              <p:txBody>
                <a:bodyPr wrap="square" lIns="16840" tIns="8420" rIns="16840" bIns="8420" anchor="ctr" anchorCtr="0">
                  <a:noAutofit/>
                </a:bodyPr>
                <a:lstStyle/>
                <a:p>
                  <a:pPr indent="-228531" eaLnBrk="0" fontAlgn="ctr" hangingPunct="0">
                    <a:buClr>
                      <a:srgbClr val="CC9900"/>
                    </a:buClr>
                    <a:buSzPct val="60000"/>
                    <a:buFont typeface="Wingdings" pitchFamily="2" charset="2"/>
                    <a:buChar char="n"/>
                  </a:pPr>
                  <a:endParaRPr lang="zh-CN" altLang="en-US" sz="1000">
                    <a:solidFill>
                      <a:schemeClr val="tx1"/>
                    </a:solidFill>
                    <a:latin typeface="Times New Roman" panose="02020603050405020304" pitchFamily="18" charset="0"/>
                    <a:cs typeface="Times New Roman" panose="02020603050405020304" pitchFamily="18" charset="0"/>
                  </a:endParaRPr>
                </a:p>
              </p:txBody>
            </p:sp>
            <p:sp>
              <p:nvSpPr>
                <p:cNvPr id="206" name="TextBox 1"/>
                <p:cNvSpPr txBox="1"/>
                <p:nvPr/>
              </p:nvSpPr>
              <p:spPr>
                <a:xfrm>
                  <a:off x="1060756" y="4247962"/>
                  <a:ext cx="480155" cy="466065"/>
                </a:xfrm>
                <a:prstGeom prst="rect">
                  <a:avLst/>
                </a:prstGeom>
                <a:noFill/>
              </p:spPr>
              <p:txBody>
                <a:bodyPr wrap="none" lIns="0" tIns="0" rIns="0" rtlCol="0">
                  <a:spAutoFit/>
                </a:bodyPr>
                <a:lstStyle/>
                <a:p>
                  <a:pPr>
                    <a:lnSpc>
                      <a:spcPts val="1400"/>
                    </a:lnSpc>
                  </a:pPr>
                  <a:r>
                    <a:rPr lang="en-US" altLang="zh-CN" sz="600" dirty="0">
                      <a:latin typeface="Times New Roman" panose="02020603050405020304" pitchFamily="18" charset="0"/>
                      <a:cs typeface="Times New Roman" panose="02020603050405020304" pitchFamily="18" charset="0"/>
                    </a:rPr>
                    <a:t>SAN</a:t>
                  </a:r>
                </a:p>
              </p:txBody>
            </p:sp>
            <p:sp>
              <p:nvSpPr>
                <p:cNvPr id="207" name="TextBox 1"/>
                <p:cNvSpPr txBox="1"/>
                <p:nvPr/>
              </p:nvSpPr>
              <p:spPr>
                <a:xfrm>
                  <a:off x="2337898" y="4247962"/>
                  <a:ext cx="480155" cy="466065"/>
                </a:xfrm>
                <a:prstGeom prst="rect">
                  <a:avLst/>
                </a:prstGeom>
                <a:noFill/>
              </p:spPr>
              <p:txBody>
                <a:bodyPr wrap="none" lIns="0" tIns="0" rIns="0" rtlCol="0">
                  <a:spAutoFit/>
                </a:bodyPr>
                <a:lstStyle/>
                <a:p>
                  <a:pPr>
                    <a:lnSpc>
                      <a:spcPts val="1400"/>
                    </a:lnSpc>
                  </a:pPr>
                  <a:r>
                    <a:rPr lang="en-US" altLang="zh-CN" sz="600" dirty="0">
                      <a:latin typeface="Times New Roman" panose="02020603050405020304" pitchFamily="18" charset="0"/>
                      <a:cs typeface="Times New Roman" panose="02020603050405020304" pitchFamily="18" charset="0"/>
                    </a:rPr>
                    <a:t>NAS</a:t>
                  </a:r>
                </a:p>
              </p:txBody>
            </p:sp>
            <p:sp>
              <p:nvSpPr>
                <p:cNvPr id="208" name="TextBox 1"/>
                <p:cNvSpPr txBox="1"/>
                <p:nvPr/>
              </p:nvSpPr>
              <p:spPr>
                <a:xfrm>
                  <a:off x="3632505" y="4247962"/>
                  <a:ext cx="480155" cy="466065"/>
                </a:xfrm>
                <a:prstGeom prst="rect">
                  <a:avLst/>
                </a:prstGeom>
                <a:noFill/>
              </p:spPr>
              <p:txBody>
                <a:bodyPr wrap="none" lIns="0" tIns="0" rIns="0" rtlCol="0">
                  <a:spAutoFit/>
                </a:bodyPr>
                <a:lstStyle/>
                <a:p>
                  <a:pPr>
                    <a:lnSpc>
                      <a:spcPts val="1400"/>
                    </a:lnSpc>
                  </a:pPr>
                  <a:r>
                    <a:rPr lang="en-US" altLang="zh-CN" sz="600" dirty="0">
                      <a:latin typeface="Times New Roman" panose="02020603050405020304" pitchFamily="18" charset="0"/>
                      <a:cs typeface="Times New Roman" panose="02020603050405020304" pitchFamily="18" charset="0"/>
                    </a:rPr>
                    <a:t>AFA</a:t>
                  </a:r>
                </a:p>
              </p:txBody>
            </p:sp>
          </p:grpSp>
          <p:sp>
            <p:nvSpPr>
              <p:cNvPr id="174" name="Line 178"/>
              <p:cNvSpPr>
                <a:spLocks noChangeShapeType="1"/>
              </p:cNvSpPr>
              <p:nvPr/>
            </p:nvSpPr>
            <p:spPr bwMode="auto">
              <a:xfrm>
                <a:off x="2586019" y="4999437"/>
                <a:ext cx="4370386" cy="65575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75" name="Freeform 179"/>
              <p:cNvSpPr>
                <a:spLocks/>
              </p:cNvSpPr>
              <p:nvPr/>
            </p:nvSpPr>
            <p:spPr bwMode="auto">
              <a:xfrm>
                <a:off x="6916545" y="5615328"/>
                <a:ext cx="48860" cy="73290"/>
              </a:xfrm>
              <a:custGeom>
                <a:avLst/>
                <a:gdLst>
                  <a:gd name="T0" fmla="*/ 5 w 38"/>
                  <a:gd name="T1" fmla="*/ 57 h 57"/>
                  <a:gd name="T2" fmla="*/ 0 w 38"/>
                  <a:gd name="T3" fmla="*/ 50 h 57"/>
                  <a:gd name="T4" fmla="*/ 28 w 38"/>
                  <a:gd name="T5" fmla="*/ 31 h 57"/>
                  <a:gd name="T6" fmla="*/ 7 w 38"/>
                  <a:gd name="T7" fmla="*/ 3 h 57"/>
                  <a:gd name="T8" fmla="*/ 12 w 38"/>
                  <a:gd name="T9" fmla="*/ 0 h 57"/>
                  <a:gd name="T10" fmla="*/ 38 w 38"/>
                  <a:gd name="T11" fmla="*/ 33 h 57"/>
                  <a:gd name="T12" fmla="*/ 5 w 38"/>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38" h="57">
                    <a:moveTo>
                      <a:pt x="5" y="57"/>
                    </a:moveTo>
                    <a:lnTo>
                      <a:pt x="0" y="50"/>
                    </a:lnTo>
                    <a:lnTo>
                      <a:pt x="28" y="31"/>
                    </a:lnTo>
                    <a:lnTo>
                      <a:pt x="7" y="3"/>
                    </a:lnTo>
                    <a:lnTo>
                      <a:pt x="12" y="0"/>
                    </a:lnTo>
                    <a:lnTo>
                      <a:pt x="38" y="33"/>
                    </a:lnTo>
                    <a:lnTo>
                      <a:pt x="5" y="57"/>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76" name="Line 180"/>
              <p:cNvSpPr>
                <a:spLocks noChangeShapeType="1"/>
              </p:cNvSpPr>
              <p:nvPr/>
            </p:nvSpPr>
            <p:spPr bwMode="auto">
              <a:xfrm>
                <a:off x="2586019" y="4999437"/>
                <a:ext cx="3556483" cy="60689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77" name="Freeform 181"/>
              <p:cNvSpPr>
                <a:spLocks/>
              </p:cNvSpPr>
              <p:nvPr/>
            </p:nvSpPr>
            <p:spPr bwMode="auto">
              <a:xfrm>
                <a:off x="6102643" y="5563896"/>
                <a:ext cx="48860" cy="73290"/>
              </a:xfrm>
              <a:custGeom>
                <a:avLst/>
                <a:gdLst>
                  <a:gd name="T0" fmla="*/ 2 w 38"/>
                  <a:gd name="T1" fmla="*/ 57 h 57"/>
                  <a:gd name="T2" fmla="*/ 0 w 38"/>
                  <a:gd name="T3" fmla="*/ 52 h 57"/>
                  <a:gd name="T4" fmla="*/ 28 w 38"/>
                  <a:gd name="T5" fmla="*/ 33 h 57"/>
                  <a:gd name="T6" fmla="*/ 7 w 38"/>
                  <a:gd name="T7" fmla="*/ 5 h 57"/>
                  <a:gd name="T8" fmla="*/ 12 w 38"/>
                  <a:gd name="T9" fmla="*/ 0 h 57"/>
                  <a:gd name="T10" fmla="*/ 38 w 38"/>
                  <a:gd name="T11" fmla="*/ 36 h 57"/>
                  <a:gd name="T12" fmla="*/ 2 w 38"/>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38" h="57">
                    <a:moveTo>
                      <a:pt x="2" y="57"/>
                    </a:moveTo>
                    <a:lnTo>
                      <a:pt x="0" y="52"/>
                    </a:lnTo>
                    <a:lnTo>
                      <a:pt x="28" y="33"/>
                    </a:lnTo>
                    <a:lnTo>
                      <a:pt x="7" y="5"/>
                    </a:lnTo>
                    <a:lnTo>
                      <a:pt x="12" y="0"/>
                    </a:lnTo>
                    <a:lnTo>
                      <a:pt x="38" y="36"/>
                    </a:lnTo>
                    <a:lnTo>
                      <a:pt x="2" y="57"/>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78" name="Line 182"/>
              <p:cNvSpPr>
                <a:spLocks noChangeShapeType="1"/>
              </p:cNvSpPr>
              <p:nvPr/>
            </p:nvSpPr>
            <p:spPr bwMode="auto">
              <a:xfrm>
                <a:off x="2586019" y="4999437"/>
                <a:ext cx="2705293" cy="63132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79" name="Freeform 183"/>
              <p:cNvSpPr>
                <a:spLocks/>
              </p:cNvSpPr>
              <p:nvPr/>
            </p:nvSpPr>
            <p:spPr bwMode="auto">
              <a:xfrm>
                <a:off x="5248881" y="5588326"/>
                <a:ext cx="51431" cy="73290"/>
              </a:xfrm>
              <a:custGeom>
                <a:avLst/>
                <a:gdLst>
                  <a:gd name="T0" fmla="*/ 3 w 40"/>
                  <a:gd name="T1" fmla="*/ 57 h 57"/>
                  <a:gd name="T2" fmla="*/ 0 w 40"/>
                  <a:gd name="T3" fmla="*/ 52 h 57"/>
                  <a:gd name="T4" fmla="*/ 29 w 40"/>
                  <a:gd name="T5" fmla="*/ 33 h 57"/>
                  <a:gd name="T6" fmla="*/ 10 w 40"/>
                  <a:gd name="T7" fmla="*/ 5 h 57"/>
                  <a:gd name="T8" fmla="*/ 17 w 40"/>
                  <a:gd name="T9" fmla="*/ 0 h 57"/>
                  <a:gd name="T10" fmla="*/ 40 w 40"/>
                  <a:gd name="T11" fmla="*/ 35 h 57"/>
                  <a:gd name="T12" fmla="*/ 3 w 40"/>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40" h="57">
                    <a:moveTo>
                      <a:pt x="3" y="57"/>
                    </a:moveTo>
                    <a:lnTo>
                      <a:pt x="0" y="52"/>
                    </a:lnTo>
                    <a:lnTo>
                      <a:pt x="29" y="33"/>
                    </a:lnTo>
                    <a:lnTo>
                      <a:pt x="10" y="5"/>
                    </a:lnTo>
                    <a:lnTo>
                      <a:pt x="17" y="0"/>
                    </a:lnTo>
                    <a:lnTo>
                      <a:pt x="40" y="35"/>
                    </a:lnTo>
                    <a:lnTo>
                      <a:pt x="3" y="57"/>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80" name="Line 184"/>
              <p:cNvSpPr>
                <a:spLocks noChangeShapeType="1"/>
              </p:cNvSpPr>
              <p:nvPr/>
            </p:nvSpPr>
            <p:spPr bwMode="auto">
              <a:xfrm>
                <a:off x="2586019" y="4999437"/>
                <a:ext cx="1623948" cy="662180"/>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81" name="Freeform 185"/>
              <p:cNvSpPr>
                <a:spLocks/>
              </p:cNvSpPr>
              <p:nvPr/>
            </p:nvSpPr>
            <p:spPr bwMode="auto">
              <a:xfrm>
                <a:off x="4167535" y="5615328"/>
                <a:ext cx="52718" cy="70719"/>
              </a:xfrm>
              <a:custGeom>
                <a:avLst/>
                <a:gdLst>
                  <a:gd name="T0" fmla="*/ 3 w 41"/>
                  <a:gd name="T1" fmla="*/ 55 h 55"/>
                  <a:gd name="T2" fmla="*/ 0 w 41"/>
                  <a:gd name="T3" fmla="*/ 48 h 55"/>
                  <a:gd name="T4" fmla="*/ 31 w 41"/>
                  <a:gd name="T5" fmla="*/ 36 h 55"/>
                  <a:gd name="T6" fmla="*/ 17 w 41"/>
                  <a:gd name="T7" fmla="*/ 3 h 55"/>
                  <a:gd name="T8" fmla="*/ 24 w 41"/>
                  <a:gd name="T9" fmla="*/ 0 h 55"/>
                  <a:gd name="T10" fmla="*/ 41 w 41"/>
                  <a:gd name="T11" fmla="*/ 38 h 55"/>
                  <a:gd name="T12" fmla="*/ 3 w 41"/>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41" h="55">
                    <a:moveTo>
                      <a:pt x="3" y="55"/>
                    </a:moveTo>
                    <a:lnTo>
                      <a:pt x="0" y="48"/>
                    </a:lnTo>
                    <a:lnTo>
                      <a:pt x="31" y="36"/>
                    </a:lnTo>
                    <a:lnTo>
                      <a:pt x="17" y="3"/>
                    </a:lnTo>
                    <a:lnTo>
                      <a:pt x="24" y="0"/>
                    </a:lnTo>
                    <a:lnTo>
                      <a:pt x="41" y="38"/>
                    </a:lnTo>
                    <a:lnTo>
                      <a:pt x="3" y="55"/>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82" name="Line 186"/>
              <p:cNvSpPr>
                <a:spLocks noChangeShapeType="1"/>
              </p:cNvSpPr>
              <p:nvPr/>
            </p:nvSpPr>
            <p:spPr bwMode="auto">
              <a:xfrm>
                <a:off x="2586019" y="4999437"/>
                <a:ext cx="69432" cy="615892"/>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83" name="Freeform 187"/>
              <p:cNvSpPr>
                <a:spLocks/>
              </p:cNvSpPr>
              <p:nvPr/>
            </p:nvSpPr>
            <p:spPr bwMode="auto">
              <a:xfrm>
                <a:off x="2615592" y="5576754"/>
                <a:ext cx="73290" cy="47574"/>
              </a:xfrm>
              <a:custGeom>
                <a:avLst/>
                <a:gdLst>
                  <a:gd name="T0" fmla="*/ 0 w 57"/>
                  <a:gd name="T1" fmla="*/ 9 h 37"/>
                  <a:gd name="T2" fmla="*/ 5 w 57"/>
                  <a:gd name="T3" fmla="*/ 4 h 37"/>
                  <a:gd name="T4" fmla="*/ 31 w 57"/>
                  <a:gd name="T5" fmla="*/ 28 h 37"/>
                  <a:gd name="T6" fmla="*/ 52 w 57"/>
                  <a:gd name="T7" fmla="*/ 0 h 37"/>
                  <a:gd name="T8" fmla="*/ 57 w 57"/>
                  <a:gd name="T9" fmla="*/ 2 h 37"/>
                  <a:gd name="T10" fmla="*/ 33 w 57"/>
                  <a:gd name="T11" fmla="*/ 37 h 37"/>
                  <a:gd name="T12" fmla="*/ 0 w 57"/>
                  <a:gd name="T13" fmla="*/ 9 h 37"/>
                </a:gdLst>
                <a:ahLst/>
                <a:cxnLst>
                  <a:cxn ang="0">
                    <a:pos x="T0" y="T1"/>
                  </a:cxn>
                  <a:cxn ang="0">
                    <a:pos x="T2" y="T3"/>
                  </a:cxn>
                  <a:cxn ang="0">
                    <a:pos x="T4" y="T5"/>
                  </a:cxn>
                  <a:cxn ang="0">
                    <a:pos x="T6" y="T7"/>
                  </a:cxn>
                  <a:cxn ang="0">
                    <a:pos x="T8" y="T9"/>
                  </a:cxn>
                  <a:cxn ang="0">
                    <a:pos x="T10" y="T11"/>
                  </a:cxn>
                  <a:cxn ang="0">
                    <a:pos x="T12" y="T13"/>
                  </a:cxn>
                </a:cxnLst>
                <a:rect l="0" t="0" r="r" b="b"/>
                <a:pathLst>
                  <a:path w="57" h="37">
                    <a:moveTo>
                      <a:pt x="0" y="9"/>
                    </a:moveTo>
                    <a:lnTo>
                      <a:pt x="5" y="4"/>
                    </a:lnTo>
                    <a:lnTo>
                      <a:pt x="31" y="28"/>
                    </a:lnTo>
                    <a:lnTo>
                      <a:pt x="52" y="0"/>
                    </a:lnTo>
                    <a:lnTo>
                      <a:pt x="57" y="2"/>
                    </a:lnTo>
                    <a:lnTo>
                      <a:pt x="33" y="37"/>
                    </a:lnTo>
                    <a:lnTo>
                      <a:pt x="0" y="9"/>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84" name="Line 188"/>
              <p:cNvSpPr>
                <a:spLocks noChangeShapeType="1"/>
              </p:cNvSpPr>
              <p:nvPr/>
            </p:nvSpPr>
            <p:spPr bwMode="auto">
              <a:xfrm flipH="1">
                <a:off x="1850549" y="4999437"/>
                <a:ext cx="4240521" cy="691753"/>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85" name="Freeform 189"/>
              <p:cNvSpPr>
                <a:spLocks/>
              </p:cNvSpPr>
              <p:nvPr/>
            </p:nvSpPr>
            <p:spPr bwMode="auto">
              <a:xfrm>
                <a:off x="1838977" y="5648758"/>
                <a:ext cx="51431" cy="73290"/>
              </a:xfrm>
              <a:custGeom>
                <a:avLst/>
                <a:gdLst>
                  <a:gd name="T0" fmla="*/ 26 w 40"/>
                  <a:gd name="T1" fmla="*/ 0 h 57"/>
                  <a:gd name="T2" fmla="*/ 33 w 40"/>
                  <a:gd name="T3" fmla="*/ 5 h 57"/>
                  <a:gd name="T4" fmla="*/ 11 w 40"/>
                  <a:gd name="T5" fmla="*/ 33 h 57"/>
                  <a:gd name="T6" fmla="*/ 40 w 40"/>
                  <a:gd name="T7" fmla="*/ 52 h 57"/>
                  <a:gd name="T8" fmla="*/ 35 w 40"/>
                  <a:gd name="T9" fmla="*/ 57 h 57"/>
                  <a:gd name="T10" fmla="*/ 0 w 40"/>
                  <a:gd name="T11" fmla="*/ 36 h 57"/>
                  <a:gd name="T12" fmla="*/ 26 w 4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0" h="57">
                    <a:moveTo>
                      <a:pt x="26" y="0"/>
                    </a:moveTo>
                    <a:lnTo>
                      <a:pt x="33" y="5"/>
                    </a:lnTo>
                    <a:lnTo>
                      <a:pt x="11" y="33"/>
                    </a:lnTo>
                    <a:lnTo>
                      <a:pt x="40" y="52"/>
                    </a:lnTo>
                    <a:lnTo>
                      <a:pt x="35" y="57"/>
                    </a:lnTo>
                    <a:lnTo>
                      <a:pt x="0" y="36"/>
                    </a:lnTo>
                    <a:lnTo>
                      <a:pt x="26"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86" name="Line 190"/>
              <p:cNvSpPr>
                <a:spLocks noChangeShapeType="1"/>
              </p:cNvSpPr>
              <p:nvPr/>
            </p:nvSpPr>
            <p:spPr bwMode="auto">
              <a:xfrm flipH="1">
                <a:off x="2706882" y="4999437"/>
                <a:ext cx="3384188" cy="610748"/>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87" name="Freeform 191"/>
              <p:cNvSpPr>
                <a:spLocks/>
              </p:cNvSpPr>
              <p:nvPr/>
            </p:nvSpPr>
            <p:spPr bwMode="auto">
              <a:xfrm>
                <a:off x="2695311" y="5570325"/>
                <a:ext cx="51431" cy="73290"/>
              </a:xfrm>
              <a:custGeom>
                <a:avLst/>
                <a:gdLst>
                  <a:gd name="T0" fmla="*/ 26 w 40"/>
                  <a:gd name="T1" fmla="*/ 0 h 57"/>
                  <a:gd name="T2" fmla="*/ 30 w 40"/>
                  <a:gd name="T3" fmla="*/ 2 h 57"/>
                  <a:gd name="T4" fmla="*/ 12 w 40"/>
                  <a:gd name="T5" fmla="*/ 31 h 57"/>
                  <a:gd name="T6" fmla="*/ 40 w 40"/>
                  <a:gd name="T7" fmla="*/ 49 h 57"/>
                  <a:gd name="T8" fmla="*/ 35 w 40"/>
                  <a:gd name="T9" fmla="*/ 57 h 57"/>
                  <a:gd name="T10" fmla="*/ 0 w 40"/>
                  <a:gd name="T11" fmla="*/ 33 h 57"/>
                  <a:gd name="T12" fmla="*/ 26 w 4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0" h="57">
                    <a:moveTo>
                      <a:pt x="26" y="0"/>
                    </a:moveTo>
                    <a:lnTo>
                      <a:pt x="30" y="2"/>
                    </a:lnTo>
                    <a:lnTo>
                      <a:pt x="12" y="31"/>
                    </a:lnTo>
                    <a:lnTo>
                      <a:pt x="40" y="49"/>
                    </a:lnTo>
                    <a:lnTo>
                      <a:pt x="35" y="57"/>
                    </a:lnTo>
                    <a:lnTo>
                      <a:pt x="0" y="33"/>
                    </a:lnTo>
                    <a:lnTo>
                      <a:pt x="26"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88" name="Line 192"/>
              <p:cNvSpPr>
                <a:spLocks noChangeShapeType="1"/>
              </p:cNvSpPr>
              <p:nvPr/>
            </p:nvSpPr>
            <p:spPr bwMode="auto">
              <a:xfrm flipH="1">
                <a:off x="3357490" y="4999437"/>
                <a:ext cx="2733580" cy="604319"/>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89" name="Freeform 193"/>
              <p:cNvSpPr>
                <a:spLocks/>
              </p:cNvSpPr>
              <p:nvPr/>
            </p:nvSpPr>
            <p:spPr bwMode="auto">
              <a:xfrm>
                <a:off x="3348490" y="5561325"/>
                <a:ext cx="51431" cy="72004"/>
              </a:xfrm>
              <a:custGeom>
                <a:avLst/>
                <a:gdLst>
                  <a:gd name="T0" fmla="*/ 23 w 40"/>
                  <a:gd name="T1" fmla="*/ 0 h 56"/>
                  <a:gd name="T2" fmla="*/ 30 w 40"/>
                  <a:gd name="T3" fmla="*/ 4 h 56"/>
                  <a:gd name="T4" fmla="*/ 9 w 40"/>
                  <a:gd name="T5" fmla="*/ 33 h 56"/>
                  <a:gd name="T6" fmla="*/ 40 w 40"/>
                  <a:gd name="T7" fmla="*/ 49 h 56"/>
                  <a:gd name="T8" fmla="*/ 35 w 40"/>
                  <a:gd name="T9" fmla="*/ 56 h 56"/>
                  <a:gd name="T10" fmla="*/ 0 w 40"/>
                  <a:gd name="T11" fmla="*/ 35 h 56"/>
                  <a:gd name="T12" fmla="*/ 23 w 40"/>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0" h="56">
                    <a:moveTo>
                      <a:pt x="23" y="0"/>
                    </a:moveTo>
                    <a:lnTo>
                      <a:pt x="30" y="4"/>
                    </a:lnTo>
                    <a:lnTo>
                      <a:pt x="9" y="33"/>
                    </a:lnTo>
                    <a:lnTo>
                      <a:pt x="40" y="49"/>
                    </a:lnTo>
                    <a:lnTo>
                      <a:pt x="35" y="56"/>
                    </a:lnTo>
                    <a:lnTo>
                      <a:pt x="0" y="35"/>
                    </a:lnTo>
                    <a:lnTo>
                      <a:pt x="23"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90" name="Line 194"/>
              <p:cNvSpPr>
                <a:spLocks noChangeShapeType="1"/>
              </p:cNvSpPr>
              <p:nvPr/>
            </p:nvSpPr>
            <p:spPr bwMode="auto">
              <a:xfrm flipH="1">
                <a:off x="4247254" y="4999437"/>
                <a:ext cx="1843817" cy="66475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91" name="Freeform 195"/>
              <p:cNvSpPr>
                <a:spLocks/>
              </p:cNvSpPr>
              <p:nvPr/>
            </p:nvSpPr>
            <p:spPr bwMode="auto">
              <a:xfrm>
                <a:off x="4238253" y="5619185"/>
                <a:ext cx="54003" cy="69432"/>
              </a:xfrm>
              <a:custGeom>
                <a:avLst/>
                <a:gdLst>
                  <a:gd name="T0" fmla="*/ 21 w 42"/>
                  <a:gd name="T1" fmla="*/ 0 h 54"/>
                  <a:gd name="T2" fmla="*/ 26 w 42"/>
                  <a:gd name="T3" fmla="*/ 2 h 54"/>
                  <a:gd name="T4" fmla="*/ 9 w 42"/>
                  <a:gd name="T5" fmla="*/ 33 h 54"/>
                  <a:gd name="T6" fmla="*/ 42 w 42"/>
                  <a:gd name="T7" fmla="*/ 47 h 54"/>
                  <a:gd name="T8" fmla="*/ 40 w 42"/>
                  <a:gd name="T9" fmla="*/ 54 h 54"/>
                  <a:gd name="T10" fmla="*/ 0 w 42"/>
                  <a:gd name="T11" fmla="*/ 37 h 54"/>
                  <a:gd name="T12" fmla="*/ 21 w 42"/>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42" h="54">
                    <a:moveTo>
                      <a:pt x="21" y="0"/>
                    </a:moveTo>
                    <a:lnTo>
                      <a:pt x="26" y="2"/>
                    </a:lnTo>
                    <a:lnTo>
                      <a:pt x="9" y="33"/>
                    </a:lnTo>
                    <a:lnTo>
                      <a:pt x="42" y="47"/>
                    </a:lnTo>
                    <a:lnTo>
                      <a:pt x="40" y="54"/>
                    </a:lnTo>
                    <a:lnTo>
                      <a:pt x="0" y="37"/>
                    </a:lnTo>
                    <a:lnTo>
                      <a:pt x="21"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92" name="Line 196"/>
              <p:cNvSpPr>
                <a:spLocks noChangeShapeType="1"/>
              </p:cNvSpPr>
              <p:nvPr/>
            </p:nvSpPr>
            <p:spPr bwMode="auto">
              <a:xfrm flipH="1">
                <a:off x="5324742" y="4999437"/>
                <a:ext cx="766328" cy="631321"/>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93" name="Freeform 197"/>
              <p:cNvSpPr>
                <a:spLocks/>
              </p:cNvSpPr>
              <p:nvPr/>
            </p:nvSpPr>
            <p:spPr bwMode="auto">
              <a:xfrm>
                <a:off x="5319599" y="5585755"/>
                <a:ext cx="54003" cy="54003"/>
              </a:xfrm>
              <a:custGeom>
                <a:avLst/>
                <a:gdLst>
                  <a:gd name="T0" fmla="*/ 4 w 42"/>
                  <a:gd name="T1" fmla="*/ 0 h 42"/>
                  <a:gd name="T2" fmla="*/ 11 w 42"/>
                  <a:gd name="T3" fmla="*/ 0 h 42"/>
                  <a:gd name="T4" fmla="*/ 7 w 42"/>
                  <a:gd name="T5" fmla="*/ 35 h 42"/>
                  <a:gd name="T6" fmla="*/ 42 w 42"/>
                  <a:gd name="T7" fmla="*/ 35 h 42"/>
                  <a:gd name="T8" fmla="*/ 42 w 42"/>
                  <a:gd name="T9" fmla="*/ 42 h 42"/>
                  <a:gd name="T10" fmla="*/ 0 w 42"/>
                  <a:gd name="T11" fmla="*/ 40 h 42"/>
                  <a:gd name="T12" fmla="*/ 4 w 42"/>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2" h="42">
                    <a:moveTo>
                      <a:pt x="4" y="0"/>
                    </a:moveTo>
                    <a:lnTo>
                      <a:pt x="11" y="0"/>
                    </a:lnTo>
                    <a:lnTo>
                      <a:pt x="7" y="35"/>
                    </a:lnTo>
                    <a:lnTo>
                      <a:pt x="42" y="35"/>
                    </a:lnTo>
                    <a:lnTo>
                      <a:pt x="42" y="42"/>
                    </a:lnTo>
                    <a:lnTo>
                      <a:pt x="0" y="40"/>
                    </a:lnTo>
                    <a:lnTo>
                      <a:pt x="4"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94" name="Line 198"/>
              <p:cNvSpPr>
                <a:spLocks noChangeShapeType="1"/>
              </p:cNvSpPr>
              <p:nvPr/>
            </p:nvSpPr>
            <p:spPr bwMode="auto">
              <a:xfrm>
                <a:off x="6091070" y="4999437"/>
                <a:ext cx="87433" cy="604319"/>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95" name="Freeform 199"/>
              <p:cNvSpPr>
                <a:spLocks/>
              </p:cNvSpPr>
              <p:nvPr/>
            </p:nvSpPr>
            <p:spPr bwMode="auto">
              <a:xfrm>
                <a:off x="6136073" y="5563896"/>
                <a:ext cx="75862" cy="48860"/>
              </a:xfrm>
              <a:custGeom>
                <a:avLst/>
                <a:gdLst>
                  <a:gd name="T0" fmla="*/ 0 w 59"/>
                  <a:gd name="T1" fmla="*/ 12 h 38"/>
                  <a:gd name="T2" fmla="*/ 5 w 59"/>
                  <a:gd name="T3" fmla="*/ 7 h 38"/>
                  <a:gd name="T4" fmla="*/ 33 w 59"/>
                  <a:gd name="T5" fmla="*/ 28 h 38"/>
                  <a:gd name="T6" fmla="*/ 52 w 59"/>
                  <a:gd name="T7" fmla="*/ 0 h 38"/>
                  <a:gd name="T8" fmla="*/ 59 w 59"/>
                  <a:gd name="T9" fmla="*/ 5 h 38"/>
                  <a:gd name="T10" fmla="*/ 33 w 59"/>
                  <a:gd name="T11" fmla="*/ 38 h 38"/>
                  <a:gd name="T12" fmla="*/ 0 w 59"/>
                  <a:gd name="T13" fmla="*/ 12 h 38"/>
                </a:gdLst>
                <a:ahLst/>
                <a:cxnLst>
                  <a:cxn ang="0">
                    <a:pos x="T0" y="T1"/>
                  </a:cxn>
                  <a:cxn ang="0">
                    <a:pos x="T2" y="T3"/>
                  </a:cxn>
                  <a:cxn ang="0">
                    <a:pos x="T4" y="T5"/>
                  </a:cxn>
                  <a:cxn ang="0">
                    <a:pos x="T6" y="T7"/>
                  </a:cxn>
                  <a:cxn ang="0">
                    <a:pos x="T8" y="T9"/>
                  </a:cxn>
                  <a:cxn ang="0">
                    <a:pos x="T10" y="T11"/>
                  </a:cxn>
                  <a:cxn ang="0">
                    <a:pos x="T12" y="T13"/>
                  </a:cxn>
                </a:cxnLst>
                <a:rect l="0" t="0" r="r" b="b"/>
                <a:pathLst>
                  <a:path w="59" h="38">
                    <a:moveTo>
                      <a:pt x="0" y="12"/>
                    </a:moveTo>
                    <a:lnTo>
                      <a:pt x="5" y="7"/>
                    </a:lnTo>
                    <a:lnTo>
                      <a:pt x="33" y="28"/>
                    </a:lnTo>
                    <a:lnTo>
                      <a:pt x="52" y="0"/>
                    </a:lnTo>
                    <a:lnTo>
                      <a:pt x="59" y="5"/>
                    </a:lnTo>
                    <a:lnTo>
                      <a:pt x="33" y="38"/>
                    </a:lnTo>
                    <a:lnTo>
                      <a:pt x="0" y="12"/>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96" name="Line 200"/>
              <p:cNvSpPr>
                <a:spLocks noChangeShapeType="1"/>
              </p:cNvSpPr>
              <p:nvPr/>
            </p:nvSpPr>
            <p:spPr bwMode="auto">
              <a:xfrm>
                <a:off x="6091070" y="4999437"/>
                <a:ext cx="925766" cy="644179"/>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97" name="Freeform 201"/>
              <p:cNvSpPr>
                <a:spLocks/>
              </p:cNvSpPr>
              <p:nvPr/>
            </p:nvSpPr>
            <p:spPr bwMode="auto">
              <a:xfrm>
                <a:off x="6967976" y="5594755"/>
                <a:ext cx="55289" cy="60432"/>
              </a:xfrm>
              <a:custGeom>
                <a:avLst/>
                <a:gdLst>
                  <a:gd name="T0" fmla="*/ 3 w 43"/>
                  <a:gd name="T1" fmla="*/ 47 h 47"/>
                  <a:gd name="T2" fmla="*/ 0 w 43"/>
                  <a:gd name="T3" fmla="*/ 40 h 47"/>
                  <a:gd name="T4" fmla="*/ 36 w 43"/>
                  <a:gd name="T5" fmla="*/ 35 h 47"/>
                  <a:gd name="T6" fmla="*/ 29 w 43"/>
                  <a:gd name="T7" fmla="*/ 2 h 47"/>
                  <a:gd name="T8" fmla="*/ 36 w 43"/>
                  <a:gd name="T9" fmla="*/ 0 h 47"/>
                  <a:gd name="T10" fmla="*/ 43 w 43"/>
                  <a:gd name="T11" fmla="*/ 42 h 47"/>
                  <a:gd name="T12" fmla="*/ 3 w 43"/>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3" h="47">
                    <a:moveTo>
                      <a:pt x="3" y="47"/>
                    </a:moveTo>
                    <a:lnTo>
                      <a:pt x="0" y="40"/>
                    </a:lnTo>
                    <a:lnTo>
                      <a:pt x="36" y="35"/>
                    </a:lnTo>
                    <a:lnTo>
                      <a:pt x="29" y="2"/>
                    </a:lnTo>
                    <a:lnTo>
                      <a:pt x="36" y="0"/>
                    </a:lnTo>
                    <a:lnTo>
                      <a:pt x="43" y="42"/>
                    </a:lnTo>
                    <a:lnTo>
                      <a:pt x="3" y="47"/>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98" name="Line 202"/>
              <p:cNvSpPr>
                <a:spLocks noChangeShapeType="1"/>
              </p:cNvSpPr>
              <p:nvPr/>
            </p:nvSpPr>
            <p:spPr bwMode="auto">
              <a:xfrm>
                <a:off x="2586019" y="4999437"/>
                <a:ext cx="731612" cy="615892"/>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199" name="Freeform 203"/>
              <p:cNvSpPr>
                <a:spLocks/>
              </p:cNvSpPr>
              <p:nvPr/>
            </p:nvSpPr>
            <p:spPr bwMode="auto">
              <a:xfrm>
                <a:off x="3268771" y="5566468"/>
                <a:ext cx="55289" cy="57861"/>
              </a:xfrm>
              <a:custGeom>
                <a:avLst/>
                <a:gdLst>
                  <a:gd name="T0" fmla="*/ 0 w 43"/>
                  <a:gd name="T1" fmla="*/ 45 h 45"/>
                  <a:gd name="T2" fmla="*/ 0 w 43"/>
                  <a:gd name="T3" fmla="*/ 38 h 45"/>
                  <a:gd name="T4" fmla="*/ 36 w 43"/>
                  <a:gd name="T5" fmla="*/ 36 h 45"/>
                  <a:gd name="T6" fmla="*/ 31 w 43"/>
                  <a:gd name="T7" fmla="*/ 3 h 45"/>
                  <a:gd name="T8" fmla="*/ 38 w 43"/>
                  <a:gd name="T9" fmla="*/ 0 h 45"/>
                  <a:gd name="T10" fmla="*/ 43 w 43"/>
                  <a:gd name="T11" fmla="*/ 43 h 45"/>
                  <a:gd name="T12" fmla="*/ 0 w 43"/>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3" h="45">
                    <a:moveTo>
                      <a:pt x="0" y="45"/>
                    </a:moveTo>
                    <a:lnTo>
                      <a:pt x="0" y="38"/>
                    </a:lnTo>
                    <a:lnTo>
                      <a:pt x="36" y="36"/>
                    </a:lnTo>
                    <a:lnTo>
                      <a:pt x="31" y="3"/>
                    </a:lnTo>
                    <a:lnTo>
                      <a:pt x="38" y="0"/>
                    </a:lnTo>
                    <a:lnTo>
                      <a:pt x="43" y="43"/>
                    </a:lnTo>
                    <a:lnTo>
                      <a:pt x="0" y="45"/>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00" name="Line 204"/>
              <p:cNvSpPr>
                <a:spLocks noChangeShapeType="1"/>
              </p:cNvSpPr>
              <p:nvPr/>
            </p:nvSpPr>
            <p:spPr bwMode="auto">
              <a:xfrm flipH="1">
                <a:off x="1763116" y="4999437"/>
                <a:ext cx="822903" cy="711040"/>
              </a:xfrm>
              <a:prstGeom prst="line">
                <a:avLst/>
              </a:prstGeom>
              <a:noFill/>
              <a:ln w="12700" cap="flat">
                <a:solidFill>
                  <a:srgbClr val="007CD6"/>
                </a:solidFill>
                <a:prstDash val="solid"/>
                <a:miter lim="800000"/>
                <a:headEnd/>
                <a:tailEnd/>
              </a:ln>
              <a:extLst>
                <a:ext uri="{909E8E84-426E-40DD-AFC4-6F175D3DCCD1}">
                  <a14:hiddenFill xmlns:a14="http://schemas.microsoft.com/office/drawing/2010/main">
                    <a:noFill/>
                  </a14:hiddenFill>
                </a:ext>
              </a:extLst>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sp>
            <p:nvSpPr>
              <p:cNvPr id="201" name="Freeform 205"/>
              <p:cNvSpPr>
                <a:spLocks/>
              </p:cNvSpPr>
              <p:nvPr/>
            </p:nvSpPr>
            <p:spPr bwMode="auto">
              <a:xfrm>
                <a:off x="1754116" y="5664187"/>
                <a:ext cx="54003" cy="55289"/>
              </a:xfrm>
              <a:custGeom>
                <a:avLst/>
                <a:gdLst>
                  <a:gd name="T0" fmla="*/ 4 w 42"/>
                  <a:gd name="T1" fmla="*/ 0 h 43"/>
                  <a:gd name="T2" fmla="*/ 11 w 42"/>
                  <a:gd name="T3" fmla="*/ 0 h 43"/>
                  <a:gd name="T4" fmla="*/ 9 w 42"/>
                  <a:gd name="T5" fmla="*/ 36 h 43"/>
                  <a:gd name="T6" fmla="*/ 42 w 42"/>
                  <a:gd name="T7" fmla="*/ 36 h 43"/>
                  <a:gd name="T8" fmla="*/ 42 w 42"/>
                  <a:gd name="T9" fmla="*/ 43 h 43"/>
                  <a:gd name="T10" fmla="*/ 0 w 42"/>
                  <a:gd name="T11" fmla="*/ 43 h 43"/>
                  <a:gd name="T12" fmla="*/ 4 w 4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2" h="43">
                    <a:moveTo>
                      <a:pt x="4" y="0"/>
                    </a:moveTo>
                    <a:lnTo>
                      <a:pt x="11" y="0"/>
                    </a:lnTo>
                    <a:lnTo>
                      <a:pt x="9" y="36"/>
                    </a:lnTo>
                    <a:lnTo>
                      <a:pt x="42" y="36"/>
                    </a:lnTo>
                    <a:lnTo>
                      <a:pt x="42" y="43"/>
                    </a:lnTo>
                    <a:lnTo>
                      <a:pt x="0" y="43"/>
                    </a:lnTo>
                    <a:lnTo>
                      <a:pt x="4" y="0"/>
                    </a:lnTo>
                    <a:close/>
                  </a:path>
                </a:pathLst>
              </a:custGeom>
              <a:solidFill>
                <a:srgbClr val="FFFFFF"/>
              </a:solidFill>
              <a:ln w="9525">
                <a:solidFill>
                  <a:srgbClr val="007CD6"/>
                </a:solidFill>
                <a:round/>
                <a:headEnd/>
                <a:tailEnd/>
              </a:ln>
            </p:spPr>
            <p:txBody>
              <a:bodyPr vert="horz" wrap="square" lIns="91407" tIns="45703" rIns="91407" bIns="45703" numCol="1" anchor="t" anchorCtr="0" compatLnSpc="1">
                <a:prstTxWarp prst="textNoShape">
                  <a:avLst/>
                </a:prstTxWarp>
              </a:bodyPr>
              <a:lstStyle/>
              <a:p>
                <a:endParaRPr lang="zh-CN" altLang="en-US" sz="1000">
                  <a:latin typeface="Times New Roman" panose="02020603050405020304" pitchFamily="18" charset="0"/>
                  <a:cs typeface="Times New Roman" panose="02020603050405020304" pitchFamily="18" charset="0"/>
                </a:endParaRPr>
              </a:p>
            </p:txBody>
          </p:sp>
          <p:pic>
            <p:nvPicPr>
              <p:cNvPr id="202" name="图片 20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514027" y="5674498"/>
                <a:ext cx="315016" cy="315165"/>
              </a:xfrm>
              <a:prstGeom prst="rect">
                <a:avLst/>
              </a:prstGeom>
            </p:spPr>
          </p:pic>
        </p:grpSp>
        <p:sp>
          <p:nvSpPr>
            <p:cNvPr id="4" name="右箭头 3"/>
            <p:cNvSpPr/>
            <p:nvPr/>
          </p:nvSpPr>
          <p:spPr>
            <a:xfrm>
              <a:off x="3442157" y="3681398"/>
              <a:ext cx="401307" cy="299182"/>
            </a:xfrm>
            <a:prstGeom prst="right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1512092" y="2141664"/>
              <a:ext cx="1363267" cy="528419"/>
            </a:xfrm>
            <a:prstGeom prst="rect">
              <a:avLst/>
            </a:prstGeom>
            <a:noFill/>
          </p:spPr>
          <p:txBody>
            <a:bodyPr wrap="square" rtlCol="0">
              <a:spAutoFit/>
            </a:bodyPr>
            <a:lstStyle/>
            <a:p>
              <a:pPr>
                <a:lnSpc>
                  <a:spcPts val="3439"/>
                </a:lnSpc>
              </a:pPr>
              <a:r>
                <a:rPr lang="en-US" altLang="zh-CN" sz="1600" dirty="0">
                  <a:latin typeface="Times New Roman" panose="02020603050405020304" pitchFamily="18" charset="0"/>
                  <a:ea typeface="Microsoft YaHei" panose="020B0503020204020204" pitchFamily="34" charset="-122"/>
                  <a:cs typeface="Times New Roman" panose="02020603050405020304" pitchFamily="18" charset="0"/>
                </a:rPr>
                <a:t>AS is</a:t>
              </a:r>
              <a:endParaRPr lang="zh-CN" altLang="en-US" sz="1600"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266" name="文本框 265"/>
            <p:cNvSpPr txBox="1"/>
            <p:nvPr/>
          </p:nvSpPr>
          <p:spPr>
            <a:xfrm>
              <a:off x="5212106" y="2204416"/>
              <a:ext cx="1363267" cy="528419"/>
            </a:xfrm>
            <a:prstGeom prst="rect">
              <a:avLst/>
            </a:prstGeom>
            <a:noFill/>
          </p:spPr>
          <p:txBody>
            <a:bodyPr wrap="square" rtlCol="0">
              <a:spAutoFit/>
            </a:bodyPr>
            <a:lstStyle/>
            <a:p>
              <a:pPr>
                <a:lnSpc>
                  <a:spcPts val="3439"/>
                </a:lnSpc>
              </a:pP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To be</a:t>
              </a:r>
              <a:endParaRPr lang="zh-CN" alt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267" name="矩形 266"/>
          <p:cNvSpPr/>
          <p:nvPr/>
        </p:nvSpPr>
        <p:spPr>
          <a:xfrm>
            <a:off x="7577157" y="1676762"/>
            <a:ext cx="4618018" cy="3807453"/>
          </a:xfrm>
          <a:prstGeom prst="rect">
            <a:avLst/>
          </a:prstGeom>
        </p:spPr>
        <p:txBody>
          <a:bodyPr wrap="square">
            <a:spAutoFit/>
          </a:bodyPr>
          <a:lstStyle/>
          <a:p>
            <a:pPr marL="285750" indent="-285750" defTabSz="913897">
              <a:lnSpc>
                <a:spcPct val="200000"/>
              </a:lnSpc>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rPr>
              <a:t>Converged :  </a:t>
            </a:r>
          </a:p>
          <a:p>
            <a:pPr defTabSz="913897">
              <a:lnSpc>
                <a:spcPct val="200000"/>
              </a:lnSpc>
            </a:pPr>
            <a:r>
              <a:rPr lang="en-US" altLang="zh-CN" sz="1334" dirty="0">
                <a:latin typeface="Arial" panose="020B0604020202020204" pitchFamily="34" charset="0"/>
                <a:ea typeface="微软雅黑" panose="020B0503020204020204" pitchFamily="34" charset="-122"/>
                <a:cs typeface="Arial" panose="020B0604020202020204" pitchFamily="34" charset="0"/>
              </a:rPr>
              <a:t>Centralized storage pool deploy across multiple Data Centers, hybrid storages, protocols, and workloads.</a:t>
            </a:r>
          </a:p>
          <a:p>
            <a:pPr marL="285750" indent="-285750" defTabSz="913897">
              <a:lnSpc>
                <a:spcPct val="200000"/>
              </a:lnSpc>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rPr>
              <a:t>Intelligent :</a:t>
            </a: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a:p>
            <a:pPr defTabSz="913897">
              <a:lnSpc>
                <a:spcPct val="150000"/>
              </a:lnSpc>
            </a:pPr>
            <a:r>
              <a:rPr lang="en-US" altLang="zh-CN" sz="1334" dirty="0">
                <a:latin typeface="Arial" panose="020B0604020202020204" pitchFamily="34" charset="0"/>
                <a:ea typeface="微软雅黑" panose="020B0503020204020204" pitchFamily="34" charset="-122"/>
                <a:cs typeface="Arial" panose="020B0604020202020204" pitchFamily="34" charset="0"/>
              </a:rPr>
              <a:t>AI: device, data center, and cloud AI technologies enable data full-lifecycle automation, analytics and optimization.</a:t>
            </a:r>
          </a:p>
          <a:p>
            <a:pPr marL="285750" indent="-285750" defTabSz="913897">
              <a:lnSpc>
                <a:spcPct val="200000"/>
              </a:lnSpc>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Arial" panose="020B0604020202020204" pitchFamily="34" charset="0"/>
              </a:rPr>
              <a:t>Open:</a:t>
            </a: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a:p>
            <a:pPr defTabSz="913897">
              <a:lnSpc>
                <a:spcPct val="150000"/>
              </a:lnSpc>
            </a:pPr>
            <a:r>
              <a:rPr lang="en-US" altLang="zh-CN" sz="1334" dirty="0">
                <a:latin typeface="Arial" panose="020B0604020202020204" pitchFamily="34" charset="0"/>
                <a:ea typeface="微软雅黑" panose="020B0503020204020204" pitchFamily="34" charset="-122"/>
                <a:cs typeface="Arial" panose="020B0604020202020204" pitchFamily="34" charset="0"/>
              </a:rPr>
              <a:t>Offers consistent experience across multiple cloud and storage vendors.</a:t>
            </a:r>
          </a:p>
        </p:txBody>
      </p:sp>
      <p:sp>
        <p:nvSpPr>
          <p:cNvPr id="268" name="Text Box 9"/>
          <p:cNvSpPr txBox="1">
            <a:spLocks noChangeArrowheads="1"/>
          </p:cNvSpPr>
          <p:nvPr/>
        </p:nvSpPr>
        <p:spPr bwMode="gray">
          <a:xfrm>
            <a:off x="5784733" y="5124378"/>
            <a:ext cx="1752681" cy="639188"/>
          </a:xfrm>
          <a:prstGeom prst="rect">
            <a:avLst/>
          </a:prstGeom>
          <a:noFill/>
          <a:ln w="9525" algn="ctr">
            <a:noFill/>
            <a:miter lim="800000"/>
            <a:headEnd/>
            <a:tailEnd/>
          </a:ln>
        </p:spPr>
        <p:txBody>
          <a:bodyPr wrap="square" lIns="0" tIns="0" rIns="0" bIns="0">
            <a:noAutofit/>
          </a:bodyPr>
          <a:lstStyle/>
          <a:p>
            <a:pPr algn="ctr" fontAlgn="ctr">
              <a:spcBef>
                <a:spcPct val="30000"/>
              </a:spcBef>
              <a:buClr>
                <a:srgbClr val="F8E5B9"/>
              </a:buClr>
              <a:buSzPct val="50000"/>
              <a:buFont typeface="Wingdings" pitchFamily="2" charset="2"/>
              <a:buNone/>
            </a:pPr>
            <a:r>
              <a:rPr lang="en-US" sz="1200" dirty="0">
                <a:solidFill>
                  <a:srgbClr val="1D1D1A">
                    <a:lumMod val="75000"/>
                    <a:lumOff val="25000"/>
                  </a:srgbClr>
                </a:solidFill>
                <a:latin typeface="Times New Roman" panose="02020603050405020304" pitchFamily="18" charset="0"/>
                <a:ea typeface="微软雅黑" panose="020B0503020204020204" pitchFamily="34" charset="-122"/>
                <a:cs typeface="Times New Roman" panose="02020603050405020304" pitchFamily="18" charset="0"/>
              </a:rPr>
              <a:t>OceanStor</a:t>
            </a:r>
          </a:p>
          <a:p>
            <a:pPr algn="ctr" fontAlgn="ctr">
              <a:spcBef>
                <a:spcPct val="30000"/>
              </a:spcBef>
              <a:buClr>
                <a:srgbClr val="F8E5B9"/>
              </a:buClr>
              <a:buSzPct val="50000"/>
              <a:buFont typeface="Wingdings" pitchFamily="2" charset="2"/>
              <a:buNone/>
            </a:pPr>
            <a:r>
              <a:rPr lang="en-US" sz="1200" dirty="0">
                <a:solidFill>
                  <a:srgbClr val="1D1D1A">
                    <a:lumMod val="75000"/>
                    <a:lumOff val="25000"/>
                  </a:srgbClr>
                </a:solidFill>
                <a:latin typeface="Times New Roman" panose="02020603050405020304" pitchFamily="18" charset="0"/>
                <a:ea typeface="微软雅黑" panose="020B0503020204020204" pitchFamily="34" charset="-122"/>
                <a:cs typeface="Times New Roman" panose="02020603050405020304" pitchFamily="18" charset="0"/>
              </a:rPr>
              <a:t> distributed storage</a:t>
            </a:r>
          </a:p>
        </p:txBody>
      </p:sp>
      <p:sp>
        <p:nvSpPr>
          <p:cNvPr id="269" name="Text Box 9"/>
          <p:cNvSpPr txBox="1">
            <a:spLocks noChangeArrowheads="1"/>
          </p:cNvSpPr>
          <p:nvPr/>
        </p:nvSpPr>
        <p:spPr bwMode="gray">
          <a:xfrm>
            <a:off x="3789418" y="5175106"/>
            <a:ext cx="1559102" cy="156930"/>
          </a:xfrm>
          <a:prstGeom prst="rect">
            <a:avLst/>
          </a:prstGeom>
          <a:noFill/>
          <a:ln w="9525" algn="ctr">
            <a:noFill/>
            <a:miter lim="800000"/>
            <a:headEnd/>
            <a:tailEnd/>
          </a:ln>
        </p:spPr>
        <p:txBody>
          <a:bodyPr wrap="square" lIns="0" tIns="0" rIns="0" bIns="0">
            <a:noAutofit/>
          </a:bodyPr>
          <a:lstStyle/>
          <a:p>
            <a:pPr algn="ctr" fontAlgn="ctr">
              <a:spcBef>
                <a:spcPct val="30000"/>
              </a:spcBef>
              <a:buClr>
                <a:srgbClr val="F8E5B9"/>
              </a:buClr>
              <a:buSzPct val="50000"/>
              <a:buFont typeface="Wingdings" pitchFamily="2" charset="2"/>
              <a:buNone/>
            </a:pPr>
            <a:r>
              <a:rPr lang="en-US" sz="1200" dirty="0">
                <a:solidFill>
                  <a:srgbClr val="1D1D1A">
                    <a:lumMod val="75000"/>
                    <a:lumOff val="25000"/>
                  </a:srgbClr>
                </a:solidFill>
                <a:latin typeface="Times New Roman" panose="02020603050405020304" pitchFamily="18" charset="0"/>
                <a:ea typeface="微软雅黑" panose="020B0503020204020204" pitchFamily="34" charset="-122"/>
                <a:cs typeface="Times New Roman" panose="02020603050405020304" pitchFamily="18" charset="0"/>
              </a:rPr>
              <a:t>OceanStor </a:t>
            </a:r>
          </a:p>
          <a:p>
            <a:pPr algn="ctr" fontAlgn="ctr">
              <a:spcBef>
                <a:spcPct val="30000"/>
              </a:spcBef>
              <a:buClr>
                <a:srgbClr val="F8E5B9"/>
              </a:buClr>
              <a:buSzPct val="50000"/>
              <a:buFont typeface="Wingdings" pitchFamily="2" charset="2"/>
              <a:buNone/>
            </a:pPr>
            <a:r>
              <a:rPr lang="en-US" sz="1200" dirty="0">
                <a:solidFill>
                  <a:srgbClr val="1D1D1A">
                    <a:lumMod val="75000"/>
                    <a:lumOff val="25000"/>
                  </a:srgbClr>
                </a:solidFill>
                <a:latin typeface="Times New Roman" panose="02020603050405020304" pitchFamily="18" charset="0"/>
                <a:ea typeface="微软雅黑" panose="020B0503020204020204" pitchFamily="34" charset="-122"/>
                <a:cs typeface="Times New Roman" panose="02020603050405020304" pitchFamily="18" charset="0"/>
              </a:rPr>
              <a:t>all-flash</a:t>
            </a:r>
          </a:p>
        </p:txBody>
      </p:sp>
      <p:pic>
        <p:nvPicPr>
          <p:cNvPr id="270" name="image53.png" descr="图片 11"/>
          <p:cNvPicPr>
            <a:picLocks noChangeAspect="1"/>
          </p:cNvPicPr>
          <p:nvPr/>
        </p:nvPicPr>
        <p:blipFill>
          <a:blip r:embed="rId21"/>
          <a:stretch>
            <a:fillRect/>
          </a:stretch>
        </p:blipFill>
        <p:spPr>
          <a:xfrm>
            <a:off x="6339199" y="4514569"/>
            <a:ext cx="449614" cy="667281"/>
          </a:xfrm>
          <a:prstGeom prst="rect">
            <a:avLst/>
          </a:prstGeom>
          <a:ln w="12700">
            <a:miter lim="400000"/>
          </a:ln>
        </p:spPr>
      </p:pic>
      <p:grpSp>
        <p:nvGrpSpPr>
          <p:cNvPr id="271" name="Group 1609" descr="组合 30"/>
          <p:cNvGrpSpPr/>
          <p:nvPr/>
        </p:nvGrpSpPr>
        <p:grpSpPr>
          <a:xfrm>
            <a:off x="4089210" y="4594574"/>
            <a:ext cx="944649" cy="560986"/>
            <a:chOff x="0" y="0"/>
            <a:chExt cx="1405785" cy="950743"/>
          </a:xfrm>
        </p:grpSpPr>
        <p:pic>
          <p:nvPicPr>
            <p:cNvPr id="272" name="image54.png" descr="Picture 2"/>
            <p:cNvPicPr>
              <a:picLocks noChangeAspect="1"/>
            </p:cNvPicPr>
            <p:nvPr/>
          </p:nvPicPr>
          <p:blipFill>
            <a:blip r:embed="rId22"/>
            <a:stretch>
              <a:fillRect/>
            </a:stretch>
          </p:blipFill>
          <p:spPr>
            <a:xfrm>
              <a:off x="0" y="86993"/>
              <a:ext cx="1386644" cy="863751"/>
            </a:xfrm>
            <a:prstGeom prst="rect">
              <a:avLst/>
            </a:prstGeom>
            <a:ln w="12700" cap="flat">
              <a:noFill/>
              <a:miter lim="400000"/>
            </a:ln>
            <a:effectLst>
              <a:outerShdw blurRad="241300" dist="114300" dir="2700000" rotWithShape="0">
                <a:srgbClr val="333333">
                  <a:alpha val="64999"/>
                </a:srgbClr>
              </a:outerShdw>
            </a:effectLst>
          </p:spPr>
        </p:pic>
        <p:pic>
          <p:nvPicPr>
            <p:cNvPr id="273" name="image55.png" descr="图片 13"/>
            <p:cNvPicPr>
              <a:picLocks noChangeAspect="1"/>
            </p:cNvPicPr>
            <p:nvPr/>
          </p:nvPicPr>
          <p:blipFill>
            <a:blip r:embed="rId23"/>
            <a:stretch>
              <a:fillRect/>
            </a:stretch>
          </p:blipFill>
          <p:spPr>
            <a:xfrm>
              <a:off x="545124" y="-1"/>
              <a:ext cx="860662" cy="669828"/>
            </a:xfrm>
            <a:prstGeom prst="rect">
              <a:avLst/>
            </a:prstGeom>
            <a:ln w="12700" cap="flat">
              <a:noFill/>
              <a:miter lim="400000"/>
            </a:ln>
            <a:effectLst/>
          </p:spPr>
        </p:pic>
      </p:grpSp>
      <p:graphicFrame>
        <p:nvGraphicFramePr>
          <p:cNvPr id="274" name="表格 273"/>
          <p:cNvGraphicFramePr>
            <a:graphicFrameLocks noGrp="1"/>
          </p:cNvGraphicFramePr>
          <p:nvPr>
            <p:extLst>
              <p:ext uri="{D42A27DB-BD31-4B8C-83A1-F6EECF244321}">
                <p14:modId xmlns:p14="http://schemas.microsoft.com/office/powerpoint/2010/main" val="1501914700"/>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2006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txBox="1">
            <a:spLocks/>
          </p:cNvSpPr>
          <p:nvPr/>
        </p:nvSpPr>
        <p:spPr>
          <a:xfrm>
            <a:off x="901145" y="138102"/>
            <a:ext cx="8203525" cy="470670"/>
          </a:xfrm>
          <a:prstGeom prst="rect">
            <a:avLst/>
          </a:prstGeom>
        </p:spPr>
        <p:txBody>
          <a:bodyPr>
            <a:noAutofit/>
          </a:bodyPr>
          <a:lstStyle>
            <a:defPPr>
              <a:defRPr lang="en-US"/>
            </a:defPPr>
            <a:lvl1pPr marL="296950" indent="-296950" defTabSz="1187798">
              <a:lnSpc>
                <a:spcPct val="90000"/>
              </a:lnSpc>
              <a:spcBef>
                <a:spcPts val="1299"/>
              </a:spcBef>
              <a:defRPr sz="3200">
                <a:solidFill>
                  <a:srgbClr val="1D1D1A"/>
                </a:solidFill>
              </a:defRPr>
            </a:lvl1pPr>
          </a:lstStyle>
          <a:p>
            <a:pPr marL="0" indent="0" defTabSz="914387" fontAlgn="ctr">
              <a:lnSpc>
                <a:spcPct val="100000"/>
              </a:lnSpc>
              <a:spcBef>
                <a:spcPts val="0"/>
              </a:spcBef>
            </a:pPr>
            <a:r>
              <a:rPr lang="en-US" altLang="zh-CN" sz="2800" dirty="0">
                <a:latin typeface="Arial" panose="020B0604020202020204" pitchFamily="34" charset="0"/>
                <a:ea typeface="Microsoft YaHei" panose="020B0503020204020204" pitchFamily="34" charset="-122"/>
              </a:rPr>
              <a:t>Proposed All-Flash and Hybrid Storage</a:t>
            </a:r>
          </a:p>
        </p:txBody>
      </p:sp>
      <p:grpSp>
        <p:nvGrpSpPr>
          <p:cNvPr id="2" name="组合 1"/>
          <p:cNvGrpSpPr/>
          <p:nvPr/>
        </p:nvGrpSpPr>
        <p:grpSpPr>
          <a:xfrm>
            <a:off x="370721" y="1224410"/>
            <a:ext cx="11116429" cy="4881115"/>
            <a:chOff x="332621" y="1091060"/>
            <a:chExt cx="11746308" cy="5320826"/>
          </a:xfrm>
        </p:grpSpPr>
        <p:cxnSp>
          <p:nvCxnSpPr>
            <p:cNvPr id="52" name="Straight Connector 126"/>
            <p:cNvCxnSpPr/>
            <p:nvPr/>
          </p:nvCxnSpPr>
          <p:spPr>
            <a:xfrm flipV="1">
              <a:off x="2182865" y="4562168"/>
              <a:ext cx="8475303" cy="1550254"/>
            </a:xfrm>
            <a:prstGeom prst="line">
              <a:avLst/>
            </a:prstGeom>
            <a:ln w="19050">
              <a:solidFill>
                <a:schemeClr val="accent2"/>
              </a:solidFill>
              <a:prstDash val="sysDash"/>
              <a:miter lim="800000"/>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0366" y="5216168"/>
              <a:ext cx="1096565" cy="394616"/>
            </a:xfrm>
            <a:prstGeom prst="rect">
              <a:avLst/>
            </a:prstGeom>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436" y="4826226"/>
              <a:ext cx="1096565" cy="394616"/>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665" y="4069201"/>
              <a:ext cx="1674877" cy="940722"/>
            </a:xfrm>
            <a:prstGeom prst="rect">
              <a:avLst/>
            </a:prstGeom>
          </p:spPr>
        </p:pic>
        <p:sp>
          <p:nvSpPr>
            <p:cNvPr id="93" name="TextBox 98"/>
            <p:cNvSpPr txBox="1"/>
            <p:nvPr/>
          </p:nvSpPr>
          <p:spPr>
            <a:xfrm>
              <a:off x="4594184" y="4544398"/>
              <a:ext cx="2313594" cy="184666"/>
            </a:xfrm>
            <a:prstGeom prst="rect">
              <a:avLst/>
            </a:prstGeom>
            <a:noFill/>
          </p:spPr>
          <p:txBody>
            <a:bodyPr wrap="square" lIns="0" tIns="0" rIns="0" bIns="0" rtlCol="0">
              <a:spAutoFit/>
            </a:bodyPr>
            <a:lstStyle/>
            <a:p>
              <a:pPr algn="ctr">
                <a:buSzPct val="100000"/>
              </a:pPr>
              <a:r>
                <a:rPr lang="en-US" altLang="zh-CN" sz="1200" dirty="0">
                  <a:solidFill>
                    <a:srgbClr val="1D1D1A"/>
                  </a:solidFill>
                  <a:latin typeface="Arial" panose="020B0604020202020204" pitchFamily="34" charset="0"/>
                </a:rPr>
                <a:t>OceanStor 5300 V5</a:t>
              </a:r>
            </a:p>
          </p:txBody>
        </p:sp>
        <p:sp>
          <p:nvSpPr>
            <p:cNvPr id="97" name="TextBox 98"/>
            <p:cNvSpPr txBox="1"/>
            <p:nvPr/>
          </p:nvSpPr>
          <p:spPr>
            <a:xfrm>
              <a:off x="8881027" y="3080143"/>
              <a:ext cx="1973264" cy="184666"/>
            </a:xfrm>
            <a:prstGeom prst="rect">
              <a:avLst/>
            </a:prstGeom>
            <a:noFill/>
          </p:spPr>
          <p:txBody>
            <a:bodyPr wrap="square" lIns="0" tIns="0" rIns="0" bIns="0" rtlCol="0">
              <a:spAutoFit/>
            </a:bodyPr>
            <a:lstStyle/>
            <a:p>
              <a:pPr algn="ctr">
                <a:buSzPct val="100000"/>
              </a:pPr>
              <a:r>
                <a:rPr lang="en-US" sz="1200" dirty="0">
                  <a:solidFill>
                    <a:srgbClr val="1D1D1A"/>
                  </a:solidFill>
                  <a:latin typeface="Arial" panose="020B0604020202020204" pitchFamily="34" charset="0"/>
                </a:rPr>
                <a:t>OceanStor 6800 V5</a:t>
              </a:r>
            </a:p>
          </p:txBody>
        </p:sp>
        <p:sp>
          <p:nvSpPr>
            <p:cNvPr id="117" name="TextBox 98"/>
            <p:cNvSpPr txBox="1"/>
            <p:nvPr/>
          </p:nvSpPr>
          <p:spPr>
            <a:xfrm>
              <a:off x="6745829" y="4042657"/>
              <a:ext cx="2053027" cy="184666"/>
            </a:xfrm>
            <a:prstGeom prst="rect">
              <a:avLst/>
            </a:prstGeom>
            <a:noFill/>
          </p:spPr>
          <p:txBody>
            <a:bodyPr wrap="square" lIns="0" tIns="0" rIns="0" bIns="0" rtlCol="0">
              <a:spAutoFit/>
            </a:bodyPr>
            <a:lstStyle/>
            <a:p>
              <a:pPr algn="ctr">
                <a:buSzPct val="100000"/>
              </a:pPr>
              <a:r>
                <a:rPr lang="en-US" sz="1200" dirty="0">
                  <a:solidFill>
                    <a:srgbClr val="1D1D1A"/>
                  </a:solidFill>
                  <a:latin typeface="Arial" panose="020B0604020202020204" pitchFamily="34" charset="0"/>
                </a:rPr>
                <a:t>OceanStor 5500 V5</a:t>
              </a:r>
            </a:p>
          </p:txBody>
        </p:sp>
        <p:cxnSp>
          <p:nvCxnSpPr>
            <p:cNvPr id="5" name="直接箭头连接符 4"/>
            <p:cNvCxnSpPr/>
            <p:nvPr/>
          </p:nvCxnSpPr>
          <p:spPr>
            <a:xfrm>
              <a:off x="498791" y="6229358"/>
              <a:ext cx="11184292" cy="0"/>
            </a:xfrm>
            <a:prstGeom prst="straightConnector1">
              <a:avLst/>
            </a:prstGeom>
            <a:ln w="57150">
              <a:solidFill>
                <a:schemeClr val="tx1"/>
              </a:solidFill>
              <a:tailEnd type="stealth"/>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524005" y="1091060"/>
              <a:ext cx="0" cy="5150532"/>
            </a:xfrm>
            <a:prstGeom prst="straightConnector1">
              <a:avLst/>
            </a:prstGeom>
            <a:ln w="57150">
              <a:solidFill>
                <a:schemeClr val="tx1"/>
              </a:solidFill>
              <a:tailEnd type="stealth"/>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904744" y="6031094"/>
              <a:ext cx="2162217" cy="380792"/>
              <a:chOff x="4905383" y="6031433"/>
              <a:chExt cx="2162498" cy="380842"/>
            </a:xfrm>
          </p:grpSpPr>
          <p:sp>
            <p:nvSpPr>
              <p:cNvPr id="47" name="对角圆角矩形 46"/>
              <p:cNvSpPr/>
              <p:nvPr/>
            </p:nvSpPr>
            <p:spPr>
              <a:xfrm>
                <a:off x="4905383" y="6031433"/>
                <a:ext cx="2162498" cy="380842"/>
              </a:xfrm>
              <a:prstGeom prst="round2DiagRect">
                <a:avLst>
                  <a:gd name="adj1" fmla="val 50000"/>
                  <a:gd name="adj2" fmla="val 5000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dirty="0">
                  <a:latin typeface="Arial" panose="020B0604020202020204" pitchFamily="34" charset="0"/>
                </a:endParaRPr>
              </a:p>
            </p:txBody>
          </p:sp>
          <p:sp>
            <p:nvSpPr>
              <p:cNvPr id="49" name="矩形 48"/>
              <p:cNvSpPr/>
              <p:nvPr/>
            </p:nvSpPr>
            <p:spPr>
              <a:xfrm>
                <a:off x="5198769" y="6085305"/>
                <a:ext cx="1547683" cy="286079"/>
              </a:xfrm>
              <a:prstGeom prst="rect">
                <a:avLst/>
              </a:prstGeom>
              <a:noFill/>
              <a:ln>
                <a:noFill/>
              </a:ln>
            </p:spPr>
            <p:txBody>
              <a:bodyPr wrap="square" lIns="91276" tIns="45638" rIns="91276" bIns="45638">
                <a:spAutoFit/>
              </a:bodyPr>
              <a:lstStyle/>
              <a:p>
                <a:pPr algn="ctr">
                  <a:lnSpc>
                    <a:spcPct val="90000"/>
                  </a:lnSpc>
                </a:pPr>
                <a:r>
                  <a:rPr lang="en-US" altLang="zh-CN" sz="1400" dirty="0">
                    <a:latin typeface="Arial" panose="020B0604020202020204" pitchFamily="34" charset="0"/>
                  </a:rPr>
                  <a:t>Scalability</a:t>
                </a:r>
              </a:p>
            </p:txBody>
          </p:sp>
        </p:grpSp>
        <p:grpSp>
          <p:nvGrpSpPr>
            <p:cNvPr id="55" name="组合 54"/>
            <p:cNvGrpSpPr/>
            <p:nvPr/>
          </p:nvGrpSpPr>
          <p:grpSpPr>
            <a:xfrm rot="16200000">
              <a:off x="-558092" y="3427655"/>
              <a:ext cx="2162217" cy="380792"/>
              <a:chOff x="4905383" y="6031433"/>
              <a:chExt cx="2162498" cy="380842"/>
            </a:xfrm>
          </p:grpSpPr>
          <p:sp>
            <p:nvSpPr>
              <p:cNvPr id="56" name="对角圆角矩形 55"/>
              <p:cNvSpPr/>
              <p:nvPr/>
            </p:nvSpPr>
            <p:spPr>
              <a:xfrm>
                <a:off x="4905383" y="6031433"/>
                <a:ext cx="2162498" cy="380842"/>
              </a:xfrm>
              <a:prstGeom prst="round2DiagRect">
                <a:avLst>
                  <a:gd name="adj1" fmla="val 50000"/>
                  <a:gd name="adj2" fmla="val 5000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dirty="0">
                  <a:latin typeface="Arial" panose="020B0604020202020204" pitchFamily="34" charset="0"/>
                </a:endParaRPr>
              </a:p>
            </p:txBody>
          </p:sp>
          <p:sp>
            <p:nvSpPr>
              <p:cNvPr id="57" name="矩形 56"/>
              <p:cNvSpPr/>
              <p:nvPr/>
            </p:nvSpPr>
            <p:spPr>
              <a:xfrm>
                <a:off x="5198769" y="6085305"/>
                <a:ext cx="1547683" cy="28607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r>
                  <a:rPr lang="en-US" altLang="zh-CN" sz="1400" dirty="0">
                    <a:solidFill>
                      <a:schemeClr val="tx1"/>
                    </a:solidFill>
                    <a:latin typeface="Arial" panose="020B0604020202020204" pitchFamily="34" charset="0"/>
                    <a:ea typeface="宋体" charset="-122"/>
                  </a:rPr>
                  <a:t>Performance</a:t>
                </a:r>
              </a:p>
            </p:txBody>
          </p:sp>
        </p:grpSp>
        <p:pic>
          <p:nvPicPr>
            <p:cNvPr id="89" name="Picture 16" descr="PPP_CSHAP_CLP_RoundBallOrange"/>
            <p:cNvPicPr>
              <a:picLocks noChangeAspect="1" noChangeArrowheads="1"/>
            </p:cNvPicPr>
            <p:nvPr/>
          </p:nvPicPr>
          <p:blipFill>
            <a:blip r:embed="rId5" cstate="print"/>
            <a:srcRect/>
            <a:stretch>
              <a:fillRect/>
            </a:stretch>
          </p:blipFill>
          <p:spPr bwMode="auto">
            <a:xfrm>
              <a:off x="3890916" y="5646030"/>
              <a:ext cx="225784" cy="316879"/>
            </a:xfrm>
            <a:prstGeom prst="rect">
              <a:avLst/>
            </a:prstGeom>
            <a:noFill/>
          </p:spPr>
        </p:pic>
        <p:pic>
          <p:nvPicPr>
            <p:cNvPr id="90" name="Picture 16" descr="PPP_CSHAP_CLP_RoundBallOrange"/>
            <p:cNvPicPr>
              <a:picLocks noChangeAspect="1" noChangeArrowheads="1"/>
            </p:cNvPicPr>
            <p:nvPr/>
          </p:nvPicPr>
          <p:blipFill>
            <a:blip r:embed="rId5" cstate="print"/>
            <a:srcRect/>
            <a:stretch>
              <a:fillRect/>
            </a:stretch>
          </p:blipFill>
          <p:spPr bwMode="auto">
            <a:xfrm>
              <a:off x="6051884" y="5274886"/>
              <a:ext cx="225784" cy="316879"/>
            </a:xfrm>
            <a:prstGeom prst="rect">
              <a:avLst/>
            </a:prstGeom>
            <a:noFill/>
          </p:spPr>
        </p:pic>
        <p:pic>
          <p:nvPicPr>
            <p:cNvPr id="91" name="Picture 16" descr="PPP_CSHAP_CLP_RoundBallOrange"/>
            <p:cNvPicPr>
              <a:picLocks noChangeAspect="1" noChangeArrowheads="1"/>
            </p:cNvPicPr>
            <p:nvPr/>
          </p:nvPicPr>
          <p:blipFill>
            <a:blip r:embed="rId5" cstate="print"/>
            <a:srcRect/>
            <a:stretch>
              <a:fillRect/>
            </a:stretch>
          </p:blipFill>
          <p:spPr bwMode="auto">
            <a:xfrm>
              <a:off x="7954289" y="4904302"/>
              <a:ext cx="225784" cy="316879"/>
            </a:xfrm>
            <a:prstGeom prst="rect">
              <a:avLst/>
            </a:prstGeom>
            <a:noFill/>
          </p:spPr>
        </p:pic>
        <p:pic>
          <p:nvPicPr>
            <p:cNvPr id="92" name="Picture 16" descr="PPP_CSHAP_CLP_RoundBallOrange"/>
            <p:cNvPicPr>
              <a:picLocks noChangeAspect="1" noChangeArrowheads="1"/>
            </p:cNvPicPr>
            <p:nvPr/>
          </p:nvPicPr>
          <p:blipFill>
            <a:blip r:embed="rId5" cstate="print"/>
            <a:srcRect/>
            <a:stretch>
              <a:fillRect/>
            </a:stretch>
          </p:blipFill>
          <p:spPr bwMode="auto">
            <a:xfrm>
              <a:off x="10054057" y="4541566"/>
              <a:ext cx="225784" cy="316879"/>
            </a:xfrm>
            <a:prstGeom prst="rect">
              <a:avLst/>
            </a:prstGeom>
            <a:noFill/>
          </p:spPr>
        </p:pic>
        <p:sp>
          <p:nvSpPr>
            <p:cNvPr id="104" name="矩形 103"/>
            <p:cNvSpPr/>
            <p:nvPr/>
          </p:nvSpPr>
          <p:spPr>
            <a:xfrm>
              <a:off x="775125" y="3985956"/>
              <a:ext cx="1305672" cy="129057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5" name="矩形 104"/>
            <p:cNvSpPr/>
            <p:nvPr/>
          </p:nvSpPr>
          <p:spPr>
            <a:xfrm>
              <a:off x="597835" y="4689473"/>
              <a:ext cx="787595" cy="129057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0" name="TextBox 98"/>
            <p:cNvSpPr txBox="1"/>
            <p:nvPr/>
          </p:nvSpPr>
          <p:spPr>
            <a:xfrm>
              <a:off x="2572732" y="4931133"/>
              <a:ext cx="2294522" cy="184666"/>
            </a:xfrm>
            <a:prstGeom prst="rect">
              <a:avLst/>
            </a:prstGeom>
            <a:noFill/>
          </p:spPr>
          <p:txBody>
            <a:bodyPr wrap="square" lIns="0" tIns="0" rIns="0" bIns="0" rtlCol="0">
              <a:spAutoFit/>
            </a:bodyPr>
            <a:lstStyle/>
            <a:p>
              <a:pPr algn="ctr">
                <a:buSzPct val="100000"/>
              </a:pPr>
              <a:r>
                <a:rPr lang="en-US" altLang="zh-CN" sz="1200" dirty="0">
                  <a:solidFill>
                    <a:srgbClr val="1D1D1A"/>
                  </a:solidFill>
                  <a:latin typeface="Arial" panose="020B0604020202020204" pitchFamily="34" charset="0"/>
                </a:rPr>
                <a:t>OceanStor </a:t>
              </a:r>
              <a:r>
                <a:rPr lang="en-US" sz="1200" dirty="0">
                  <a:solidFill>
                    <a:srgbClr val="1D1D1A"/>
                  </a:solidFill>
                  <a:latin typeface="Arial" panose="020B0604020202020204" pitchFamily="34" charset="0"/>
                </a:rPr>
                <a:t>2600 V5</a:t>
              </a:r>
            </a:p>
          </p:txBody>
        </p:sp>
        <p:sp>
          <p:nvSpPr>
            <p:cNvPr id="18" name="右中括号 17"/>
            <p:cNvSpPr/>
            <p:nvPr/>
          </p:nvSpPr>
          <p:spPr>
            <a:xfrm rot="4792138">
              <a:off x="7091461" y="4508704"/>
              <a:ext cx="189391" cy="1858246"/>
            </a:xfrm>
            <a:prstGeom prst="rightBracket">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ndParaRPr>
            </a:p>
          </p:txBody>
        </p:sp>
        <p:sp>
          <p:nvSpPr>
            <p:cNvPr id="111" name="TextBox 98"/>
            <p:cNvSpPr txBox="1"/>
            <p:nvPr/>
          </p:nvSpPr>
          <p:spPr>
            <a:xfrm rot="20959899">
              <a:off x="6538763" y="5216689"/>
              <a:ext cx="1256230" cy="246189"/>
            </a:xfrm>
            <a:prstGeom prst="rect">
              <a:avLst/>
            </a:prstGeom>
            <a:noFill/>
          </p:spPr>
          <p:txBody>
            <a:bodyPr wrap="square" lIns="0" tIns="0" rIns="0" bIns="0" rtlCol="0">
              <a:spAutoFit/>
            </a:bodyPr>
            <a:lstStyle/>
            <a:p>
              <a:pPr algn="ctr">
                <a:buSzPct val="100000"/>
              </a:pPr>
              <a:r>
                <a:rPr lang="en-US" sz="1600" dirty="0">
                  <a:solidFill>
                    <a:srgbClr val="1D1D1A"/>
                  </a:solidFill>
                  <a:latin typeface="Arial" panose="020B0604020202020204" pitchFamily="34" charset="0"/>
                </a:rPr>
                <a:t>Mid-range</a:t>
              </a:r>
            </a:p>
          </p:txBody>
        </p:sp>
        <p:sp>
          <p:nvSpPr>
            <p:cNvPr id="113" name="TextBox 98"/>
            <p:cNvSpPr txBox="1"/>
            <p:nvPr/>
          </p:nvSpPr>
          <p:spPr>
            <a:xfrm rot="21096631">
              <a:off x="9633813" y="4734804"/>
              <a:ext cx="1256230" cy="246189"/>
            </a:xfrm>
            <a:prstGeom prst="rect">
              <a:avLst/>
            </a:prstGeom>
            <a:noFill/>
          </p:spPr>
          <p:txBody>
            <a:bodyPr wrap="square" lIns="0" tIns="0" rIns="0" bIns="0" rtlCol="0">
              <a:spAutoFit/>
            </a:bodyPr>
            <a:lstStyle/>
            <a:p>
              <a:pPr algn="ctr">
                <a:buSzPct val="100000"/>
              </a:pPr>
              <a:r>
                <a:rPr lang="en-US" sz="1600" dirty="0">
                  <a:solidFill>
                    <a:srgbClr val="1D1D1A"/>
                  </a:solidFill>
                  <a:latin typeface="Arial" panose="020B0604020202020204" pitchFamily="34" charset="0"/>
                </a:rPr>
                <a:t>High-end</a:t>
              </a:r>
            </a:p>
          </p:txBody>
        </p:sp>
        <p:pic>
          <p:nvPicPr>
            <p:cNvPr id="114" name="Picture 2" descr="C:\Users\w00223424\AppData\Roaming\eSpace_Desktop\UserData\w00223424\imagefiles\originalImgfiles\616C7E66-F9C6-4976-8A60-3B92307C0DA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90618" y="1342212"/>
              <a:ext cx="1357692" cy="752090"/>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126"/>
            <p:cNvCxnSpPr/>
            <p:nvPr/>
          </p:nvCxnSpPr>
          <p:spPr>
            <a:xfrm flipV="1">
              <a:off x="840762" y="1936955"/>
              <a:ext cx="9601096" cy="2292590"/>
            </a:xfrm>
            <a:prstGeom prst="line">
              <a:avLst/>
            </a:prstGeom>
            <a:ln w="19050">
              <a:solidFill>
                <a:schemeClr val="accent2"/>
              </a:solidFill>
              <a:prstDash val="sysDash"/>
              <a:miter lim="800000"/>
            </a:ln>
          </p:spPr>
          <p:style>
            <a:lnRef idx="1">
              <a:schemeClr val="accent1"/>
            </a:lnRef>
            <a:fillRef idx="0">
              <a:schemeClr val="accent1"/>
            </a:fillRef>
            <a:effectRef idx="0">
              <a:schemeClr val="accent1"/>
            </a:effectRef>
            <a:fontRef idx="minor">
              <a:schemeClr val="tx1"/>
            </a:fontRef>
          </p:style>
        </p:cxnSp>
        <p:pic>
          <p:nvPicPr>
            <p:cNvPr id="63" name="Picture 16" descr="PPP_CSHAP_CLP_RoundBallOrange"/>
            <p:cNvPicPr>
              <a:picLocks noChangeAspect="1" noChangeArrowheads="1"/>
            </p:cNvPicPr>
            <p:nvPr/>
          </p:nvPicPr>
          <p:blipFill>
            <a:blip r:embed="rId5" cstate="print"/>
            <a:srcRect/>
            <a:stretch>
              <a:fillRect/>
            </a:stretch>
          </p:blipFill>
          <p:spPr bwMode="auto">
            <a:xfrm>
              <a:off x="2116195" y="3743489"/>
              <a:ext cx="225784" cy="316879"/>
            </a:xfrm>
            <a:prstGeom prst="rect">
              <a:avLst/>
            </a:prstGeom>
            <a:noFill/>
          </p:spPr>
        </p:pic>
        <p:pic>
          <p:nvPicPr>
            <p:cNvPr id="64" name="Picture 16" descr="PPP_CSHAP_CLP_RoundBallOrange"/>
            <p:cNvPicPr>
              <a:picLocks noChangeAspect="1" noChangeArrowheads="1"/>
            </p:cNvPicPr>
            <p:nvPr/>
          </p:nvPicPr>
          <p:blipFill>
            <a:blip r:embed="rId5" cstate="print"/>
            <a:srcRect/>
            <a:stretch>
              <a:fillRect/>
            </a:stretch>
          </p:blipFill>
          <p:spPr bwMode="auto">
            <a:xfrm>
              <a:off x="4631123" y="3205196"/>
              <a:ext cx="225784" cy="316879"/>
            </a:xfrm>
            <a:prstGeom prst="rect">
              <a:avLst/>
            </a:prstGeom>
            <a:noFill/>
          </p:spPr>
        </p:pic>
        <p:pic>
          <p:nvPicPr>
            <p:cNvPr id="65" name="Picture 16" descr="PPP_CSHAP_CLP_RoundBallOrange"/>
            <p:cNvPicPr>
              <a:picLocks noChangeAspect="1" noChangeArrowheads="1"/>
            </p:cNvPicPr>
            <p:nvPr/>
          </p:nvPicPr>
          <p:blipFill>
            <a:blip r:embed="rId5" cstate="print"/>
            <a:srcRect/>
            <a:stretch>
              <a:fillRect/>
            </a:stretch>
          </p:blipFill>
          <p:spPr bwMode="auto">
            <a:xfrm>
              <a:off x="6779333" y="2657632"/>
              <a:ext cx="225784" cy="316879"/>
            </a:xfrm>
            <a:prstGeom prst="rect">
              <a:avLst/>
            </a:prstGeom>
            <a:noFill/>
          </p:spPr>
        </p:pic>
        <p:pic>
          <p:nvPicPr>
            <p:cNvPr id="66" name="Picture 16" descr="PPP_CSHAP_CLP_RoundBallOrange"/>
            <p:cNvPicPr>
              <a:picLocks noChangeAspect="1" noChangeArrowheads="1"/>
            </p:cNvPicPr>
            <p:nvPr/>
          </p:nvPicPr>
          <p:blipFill>
            <a:blip r:embed="rId5" cstate="print"/>
            <a:srcRect/>
            <a:stretch>
              <a:fillRect/>
            </a:stretch>
          </p:blipFill>
          <p:spPr bwMode="auto">
            <a:xfrm>
              <a:off x="9262560" y="2049088"/>
              <a:ext cx="225784" cy="316879"/>
            </a:xfrm>
            <a:prstGeom prst="rect">
              <a:avLst/>
            </a:prstGeom>
            <a:noFill/>
          </p:spPr>
        </p:pic>
        <p:sp>
          <p:nvSpPr>
            <p:cNvPr id="67" name="右中括号 66"/>
            <p:cNvSpPr/>
            <p:nvPr/>
          </p:nvSpPr>
          <p:spPr>
            <a:xfrm rot="4626369">
              <a:off x="5732503" y="2133412"/>
              <a:ext cx="316051" cy="2208075"/>
            </a:xfrm>
            <a:prstGeom prst="rightBracket">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ndParaRPr>
            </a:p>
          </p:txBody>
        </p:sp>
        <p:sp>
          <p:nvSpPr>
            <p:cNvPr id="68" name="TextBox 98"/>
            <p:cNvSpPr txBox="1"/>
            <p:nvPr/>
          </p:nvSpPr>
          <p:spPr>
            <a:xfrm rot="20755961">
              <a:off x="5255659" y="3068338"/>
              <a:ext cx="1256230" cy="246189"/>
            </a:xfrm>
            <a:prstGeom prst="rect">
              <a:avLst/>
            </a:prstGeom>
            <a:noFill/>
          </p:spPr>
          <p:txBody>
            <a:bodyPr wrap="square" lIns="0" tIns="0" rIns="0" bIns="0" rtlCol="0">
              <a:spAutoFit/>
            </a:bodyPr>
            <a:lstStyle/>
            <a:p>
              <a:pPr algn="ctr">
                <a:buSzPct val="100000"/>
              </a:pPr>
              <a:r>
                <a:rPr lang="en-US" sz="1600" dirty="0">
                  <a:solidFill>
                    <a:srgbClr val="1D1D1A"/>
                  </a:solidFill>
                  <a:latin typeface="Arial" panose="020B0604020202020204" pitchFamily="34" charset="0"/>
                </a:rPr>
                <a:t>Mid-range</a:t>
              </a:r>
            </a:p>
          </p:txBody>
        </p:sp>
        <p:sp>
          <p:nvSpPr>
            <p:cNvPr id="74" name="TextBox 98"/>
            <p:cNvSpPr txBox="1"/>
            <p:nvPr/>
          </p:nvSpPr>
          <p:spPr>
            <a:xfrm rot="20788284">
              <a:off x="8753825" y="2291483"/>
              <a:ext cx="1256230" cy="246189"/>
            </a:xfrm>
            <a:prstGeom prst="rect">
              <a:avLst/>
            </a:prstGeom>
            <a:noFill/>
          </p:spPr>
          <p:txBody>
            <a:bodyPr wrap="square" lIns="0" tIns="0" rIns="0" bIns="0" rtlCol="0">
              <a:spAutoFit/>
            </a:bodyPr>
            <a:lstStyle/>
            <a:p>
              <a:pPr algn="ctr">
                <a:buSzPct val="100000"/>
              </a:pPr>
              <a:r>
                <a:rPr lang="en-US" sz="1600" dirty="0">
                  <a:solidFill>
                    <a:srgbClr val="1D1D1A"/>
                  </a:solidFill>
                  <a:latin typeface="Arial" panose="020B0604020202020204" pitchFamily="34" charset="0"/>
                </a:rPr>
                <a:t>High-end</a:t>
              </a:r>
            </a:p>
          </p:txBody>
        </p:sp>
        <p:pic>
          <p:nvPicPr>
            <p:cNvPr id="75" name="图片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348" y="3163277"/>
              <a:ext cx="1200882" cy="550849"/>
            </a:xfrm>
            <a:prstGeom prst="rect">
              <a:avLst/>
            </a:prstGeom>
          </p:spPr>
        </p:pic>
        <p:pic>
          <p:nvPicPr>
            <p:cNvPr id="78" name="图片 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47165" y="2624143"/>
              <a:ext cx="1416871" cy="649923"/>
            </a:xfrm>
            <a:prstGeom prst="rect">
              <a:avLst/>
            </a:prstGeom>
          </p:spPr>
        </p:pic>
        <p:pic>
          <p:nvPicPr>
            <p:cNvPr id="80" name="图片 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4372" y="2935525"/>
              <a:ext cx="1379343" cy="1741351"/>
            </a:xfrm>
            <a:prstGeom prst="rect">
              <a:avLst/>
            </a:prstGeom>
          </p:spPr>
        </p:pic>
        <p:pic>
          <p:nvPicPr>
            <p:cNvPr id="81" name="图片 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68806" y="2037560"/>
              <a:ext cx="1416871" cy="649923"/>
            </a:xfrm>
            <a:prstGeom prst="rect">
              <a:avLst/>
            </a:prstGeom>
          </p:spPr>
        </p:pic>
        <p:sp>
          <p:nvSpPr>
            <p:cNvPr id="82" name="TextBox 98"/>
            <p:cNvSpPr txBox="1"/>
            <p:nvPr/>
          </p:nvSpPr>
          <p:spPr>
            <a:xfrm rot="20781078">
              <a:off x="1740628" y="3987653"/>
              <a:ext cx="1256230" cy="246189"/>
            </a:xfrm>
            <a:prstGeom prst="rect">
              <a:avLst/>
            </a:prstGeom>
            <a:noFill/>
          </p:spPr>
          <p:txBody>
            <a:bodyPr wrap="square" lIns="0" tIns="0" rIns="0" bIns="0" rtlCol="0">
              <a:spAutoFit/>
            </a:bodyPr>
            <a:lstStyle/>
            <a:p>
              <a:pPr algn="ctr">
                <a:buSzPct val="100000"/>
              </a:pPr>
              <a:r>
                <a:rPr lang="en-US" altLang="zh-CN" sz="1600" dirty="0">
                  <a:solidFill>
                    <a:srgbClr val="1D1D1A"/>
                  </a:solidFill>
                  <a:latin typeface="Arial" panose="020B0604020202020204" pitchFamily="34" charset="0"/>
                </a:rPr>
                <a:t>Entry-Level</a:t>
              </a:r>
              <a:endParaRPr lang="en-US" sz="1600" dirty="0">
                <a:solidFill>
                  <a:srgbClr val="1D1D1A"/>
                </a:solidFill>
                <a:latin typeface="Arial" panose="020B0604020202020204" pitchFamily="34" charset="0"/>
              </a:endParaRPr>
            </a:p>
          </p:txBody>
        </p:sp>
        <p:sp>
          <p:nvSpPr>
            <p:cNvPr id="85" name="TextBox 98"/>
            <p:cNvSpPr txBox="1"/>
            <p:nvPr/>
          </p:nvSpPr>
          <p:spPr>
            <a:xfrm rot="21132228">
              <a:off x="3525184" y="5772207"/>
              <a:ext cx="1256230" cy="246189"/>
            </a:xfrm>
            <a:prstGeom prst="rect">
              <a:avLst/>
            </a:prstGeom>
            <a:noFill/>
          </p:spPr>
          <p:txBody>
            <a:bodyPr wrap="square" lIns="0" tIns="0" rIns="0" bIns="0" rtlCol="0">
              <a:spAutoFit/>
            </a:bodyPr>
            <a:lstStyle/>
            <a:p>
              <a:pPr algn="ctr">
                <a:buSzPct val="100000"/>
              </a:pPr>
              <a:r>
                <a:rPr lang="en-US" altLang="zh-CN" sz="1600" dirty="0">
                  <a:solidFill>
                    <a:srgbClr val="1D1D1A"/>
                  </a:solidFill>
                  <a:latin typeface="Arial" panose="020B0604020202020204" pitchFamily="34" charset="0"/>
                </a:rPr>
                <a:t>Entry-Level</a:t>
              </a:r>
              <a:endParaRPr lang="en-US" sz="1600" dirty="0">
                <a:solidFill>
                  <a:srgbClr val="1D1D1A"/>
                </a:solidFill>
                <a:latin typeface="Arial" panose="020B0604020202020204" pitchFamily="34" charset="0"/>
              </a:endParaRPr>
            </a:p>
          </p:txBody>
        </p:sp>
        <p:sp>
          <p:nvSpPr>
            <p:cNvPr id="86" name="76d5ef14-bf5b-4add-8de4-6061565fe070"/>
            <p:cNvSpPr txBox="1">
              <a:spLocks noChangeArrowheads="1"/>
            </p:cNvSpPr>
            <p:nvPr/>
          </p:nvSpPr>
          <p:spPr bwMode="auto">
            <a:xfrm>
              <a:off x="1157572" y="2829702"/>
              <a:ext cx="2095785" cy="258055"/>
            </a:xfrm>
            <a:prstGeom prst="rect">
              <a:avLst/>
            </a:prstGeom>
            <a:noFill/>
            <a:ln w="9525">
              <a:noFill/>
              <a:miter lim="800000"/>
              <a:headEnd/>
              <a:tailEnd/>
            </a:ln>
          </p:spPr>
          <p:txBody>
            <a:bodyPr wrap="none" lIns="0" tIns="0" rIns="0" bIns="0">
              <a:no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lvl="0">
                <a:defRPr/>
              </a:pPr>
              <a:r>
                <a:rPr lang="en-US" sz="1200" b="0" dirty="0">
                  <a:solidFill>
                    <a:srgbClr val="1D1D1A"/>
                  </a:solidFill>
                  <a:latin typeface="Arial" panose="020B0604020202020204" pitchFamily="34" charset="0"/>
                  <a:ea typeface="宋体" charset="-122"/>
                  <a:cs typeface="+mn-cs"/>
                </a:rPr>
                <a:t>OceanStor </a:t>
              </a:r>
              <a:r>
                <a:rPr lang="en-US" altLang="zh-CN" sz="1200" b="0" dirty="0">
                  <a:solidFill>
                    <a:srgbClr val="1D1D1A"/>
                  </a:solidFill>
                  <a:latin typeface="Arial" panose="020B0604020202020204" pitchFamily="34" charset="0"/>
                  <a:ea typeface="宋体" charset="-122"/>
                  <a:cs typeface="+mn-cs"/>
                </a:rPr>
                <a:t>Dorado 3000 V6</a:t>
              </a:r>
            </a:p>
          </p:txBody>
        </p:sp>
        <p:sp>
          <p:nvSpPr>
            <p:cNvPr id="94" name="76d5ef14-bf5b-4add-8de4-6061565fe070"/>
            <p:cNvSpPr txBox="1">
              <a:spLocks noChangeArrowheads="1"/>
            </p:cNvSpPr>
            <p:nvPr/>
          </p:nvSpPr>
          <p:spPr bwMode="auto">
            <a:xfrm>
              <a:off x="3387749" y="2290941"/>
              <a:ext cx="2095785" cy="258055"/>
            </a:xfrm>
            <a:prstGeom prst="rect">
              <a:avLst/>
            </a:prstGeom>
            <a:noFill/>
            <a:ln w="9525">
              <a:noFill/>
              <a:miter lim="800000"/>
              <a:headEnd/>
              <a:tailEnd/>
            </a:ln>
          </p:spPr>
          <p:txBody>
            <a:bodyPr wrap="none" lIns="0" tIns="0" rIns="0" bIns="0">
              <a:no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a:defRPr/>
              </a:pPr>
              <a:r>
                <a:rPr lang="en-US" sz="1200" b="0" dirty="0">
                  <a:solidFill>
                    <a:srgbClr val="1D1D1A"/>
                  </a:solidFill>
                  <a:latin typeface="Arial" panose="020B0604020202020204" pitchFamily="34" charset="0"/>
                  <a:ea typeface="宋体" charset="-122"/>
                  <a:cs typeface="+mn-cs"/>
                </a:rPr>
                <a:t>OceanStor </a:t>
              </a:r>
              <a:r>
                <a:rPr lang="en-US" altLang="zh-CN" sz="1200" b="0" dirty="0">
                  <a:solidFill>
                    <a:srgbClr val="1D1D1A"/>
                  </a:solidFill>
                  <a:latin typeface="Arial" panose="020B0604020202020204" pitchFamily="34" charset="0"/>
                  <a:ea typeface="宋体" charset="-122"/>
                  <a:cs typeface="+mn-cs"/>
                </a:rPr>
                <a:t>Dorado 5000 V6</a:t>
              </a:r>
            </a:p>
          </p:txBody>
        </p:sp>
        <p:sp>
          <p:nvSpPr>
            <p:cNvPr id="99" name="98405c7d-3455-4f82-a73c-08abaf898a5c"/>
            <p:cNvSpPr txBox="1">
              <a:spLocks noChangeArrowheads="1"/>
            </p:cNvSpPr>
            <p:nvPr/>
          </p:nvSpPr>
          <p:spPr bwMode="auto">
            <a:xfrm>
              <a:off x="7976409" y="1127435"/>
              <a:ext cx="2095785" cy="258055"/>
            </a:xfrm>
            <a:prstGeom prst="rect">
              <a:avLst/>
            </a:prstGeom>
            <a:noFill/>
            <a:ln w="9525">
              <a:noFill/>
              <a:miter lim="800000"/>
              <a:headEnd/>
              <a:tailEnd/>
            </a:ln>
          </p:spPr>
          <p:txBody>
            <a:bodyPr wrap="none" lIns="0" tIns="0" rIns="0" bIns="0">
              <a:no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a:defRPr/>
              </a:pPr>
              <a:r>
                <a:rPr lang="en-US" sz="1200" b="0" dirty="0">
                  <a:solidFill>
                    <a:srgbClr val="1D1D1A"/>
                  </a:solidFill>
                  <a:latin typeface="Arial" panose="020B0604020202020204" pitchFamily="34" charset="0"/>
                  <a:ea typeface="宋体" charset="-122"/>
                  <a:cs typeface="+mn-cs"/>
                </a:rPr>
                <a:t>OceanStor </a:t>
              </a:r>
              <a:r>
                <a:rPr lang="en-US" altLang="zh-CN" sz="1200" b="0" dirty="0">
                  <a:solidFill>
                    <a:srgbClr val="1D1D1A"/>
                  </a:solidFill>
                  <a:latin typeface="Arial" panose="020B0604020202020204" pitchFamily="34" charset="0"/>
                  <a:ea typeface="宋体" charset="-122"/>
                  <a:cs typeface="+mn-cs"/>
                </a:rPr>
                <a:t>Dorado 8000 V6</a:t>
              </a:r>
            </a:p>
          </p:txBody>
        </p:sp>
        <p:sp>
          <p:nvSpPr>
            <p:cNvPr id="102" name="76d5ef14-bf5b-4add-8de4-6061565fe070"/>
            <p:cNvSpPr txBox="1">
              <a:spLocks noChangeArrowheads="1"/>
            </p:cNvSpPr>
            <p:nvPr/>
          </p:nvSpPr>
          <p:spPr bwMode="auto">
            <a:xfrm>
              <a:off x="5727381" y="1685282"/>
              <a:ext cx="2095785" cy="258055"/>
            </a:xfrm>
            <a:prstGeom prst="rect">
              <a:avLst/>
            </a:prstGeom>
            <a:noFill/>
            <a:ln w="9525">
              <a:noFill/>
              <a:miter lim="800000"/>
              <a:headEnd/>
              <a:tailEnd/>
            </a:ln>
          </p:spPr>
          <p:txBody>
            <a:bodyPr wrap="none" lIns="0" tIns="0" rIns="0" bIns="0">
              <a:noAutofit/>
            </a:bodyPr>
            <a:lstStyle>
              <a:defPPr>
                <a:defRPr lang="en-US"/>
              </a:defPPr>
              <a:lvl1pPr defTabSz="913790" fontAlgn="ctr">
                <a:defRPr sz="1734" b="1">
                  <a:solidFill>
                    <a:schemeClr val="tx2"/>
                  </a:solidFill>
                  <a:latin typeface="微软雅黑" panose="020B0503020204020204" pitchFamily="34" charset="-122"/>
                  <a:ea typeface="微软雅黑" panose="020B0503020204020204" pitchFamily="34" charset="-122"/>
                  <a:cs typeface="Arial" pitchFamily="34" charset="0"/>
                </a:defRPr>
              </a:lvl1pPr>
              <a:lvl2pPr marL="609722" defTabSz="1219444">
                <a:defRPr sz="2400"/>
              </a:lvl2pPr>
              <a:lvl3pPr marL="1219444" defTabSz="1219444">
                <a:defRPr sz="2400"/>
              </a:lvl3pPr>
              <a:lvl4pPr marL="1829166" defTabSz="1219444">
                <a:defRPr sz="2400"/>
              </a:lvl4pPr>
              <a:lvl5pPr marL="2438888" defTabSz="1219444">
                <a:defRPr sz="2400"/>
              </a:lvl5pPr>
              <a:lvl6pPr marL="3048610" defTabSz="1219444">
                <a:defRPr sz="2400"/>
              </a:lvl6pPr>
              <a:lvl7pPr marL="3658332" defTabSz="1219444">
                <a:defRPr sz="2400"/>
              </a:lvl7pPr>
              <a:lvl8pPr marL="4268053" defTabSz="1219444">
                <a:defRPr sz="2400"/>
              </a:lvl8pPr>
              <a:lvl9pPr marL="4877775" defTabSz="1219444">
                <a:defRPr sz="2400"/>
              </a:lvl9pPr>
            </a:lstStyle>
            <a:p>
              <a:pPr>
                <a:defRPr/>
              </a:pPr>
              <a:r>
                <a:rPr lang="en-US" sz="1200" b="0" dirty="0">
                  <a:solidFill>
                    <a:srgbClr val="1D1D1A"/>
                  </a:solidFill>
                  <a:latin typeface="Arial" panose="020B0604020202020204" pitchFamily="34" charset="0"/>
                  <a:ea typeface="宋体" charset="-122"/>
                  <a:cs typeface="+mn-cs"/>
                </a:rPr>
                <a:t>OceanStor </a:t>
              </a:r>
              <a:r>
                <a:rPr lang="en-US" altLang="zh-CN" sz="1200" b="0" dirty="0">
                  <a:solidFill>
                    <a:srgbClr val="1D1D1A"/>
                  </a:solidFill>
                  <a:latin typeface="Arial" panose="020B0604020202020204" pitchFamily="34" charset="0"/>
                  <a:ea typeface="宋体" charset="-122"/>
                  <a:cs typeface="+mn-cs"/>
                </a:rPr>
                <a:t>Dorado 5000 V6</a:t>
              </a:r>
            </a:p>
          </p:txBody>
        </p:sp>
        <p:sp>
          <p:nvSpPr>
            <p:cNvPr id="15" name="文本框 14"/>
            <p:cNvSpPr txBox="1"/>
            <p:nvPr/>
          </p:nvSpPr>
          <p:spPr>
            <a:xfrm>
              <a:off x="10638503" y="1710812"/>
              <a:ext cx="1297858" cy="402603"/>
            </a:xfrm>
            <a:prstGeom prst="rect">
              <a:avLst/>
            </a:prstGeom>
            <a:noFill/>
          </p:spPr>
          <p:txBody>
            <a:bodyPr wrap="square" rtlCol="0">
              <a:spAutoFit/>
            </a:bodyPr>
            <a:lstStyle/>
            <a:p>
              <a:pPr algn="l">
                <a:buNone/>
              </a:pPr>
              <a:r>
                <a:rPr lang="en-US" altLang="zh-CN" b="1" dirty="0">
                  <a:solidFill>
                    <a:srgbClr val="C00000"/>
                  </a:solidFill>
                </a:rPr>
                <a:t>All-Flash</a:t>
              </a:r>
              <a:endParaRPr lang="zh-CN" altLang="en-US" b="1" dirty="0">
                <a:solidFill>
                  <a:srgbClr val="C00000"/>
                </a:solidFill>
              </a:endParaRPr>
            </a:p>
          </p:txBody>
        </p:sp>
        <p:sp>
          <p:nvSpPr>
            <p:cNvPr id="103" name="文本框 102"/>
            <p:cNvSpPr txBox="1"/>
            <p:nvPr/>
          </p:nvSpPr>
          <p:spPr>
            <a:xfrm>
              <a:off x="10781071" y="4370437"/>
              <a:ext cx="1297858" cy="369332"/>
            </a:xfrm>
            <a:prstGeom prst="rect">
              <a:avLst/>
            </a:prstGeom>
            <a:noFill/>
          </p:spPr>
          <p:txBody>
            <a:bodyPr wrap="square" rtlCol="0">
              <a:spAutoFit/>
            </a:bodyPr>
            <a:lstStyle/>
            <a:p>
              <a:pPr algn="l">
                <a:buNone/>
              </a:pPr>
              <a:r>
                <a:rPr lang="en-US" altLang="zh-CN" b="1" dirty="0">
                  <a:solidFill>
                    <a:srgbClr val="C00000"/>
                  </a:solidFill>
                </a:rPr>
                <a:t>Hybrid</a:t>
              </a:r>
              <a:endParaRPr lang="zh-CN" altLang="en-US" b="1" dirty="0">
                <a:solidFill>
                  <a:srgbClr val="C00000"/>
                </a:solidFill>
              </a:endParaRPr>
            </a:p>
          </p:txBody>
        </p:sp>
      </p:grpSp>
      <p:graphicFrame>
        <p:nvGraphicFramePr>
          <p:cNvPr id="51" name="表格 50"/>
          <p:cNvGraphicFramePr>
            <a:graphicFrameLocks noGrp="1"/>
          </p:cNvGraphicFramePr>
          <p:nvPr>
            <p:extLst>
              <p:ext uri="{D42A27DB-BD31-4B8C-83A1-F6EECF244321}">
                <p14:modId xmlns:p14="http://schemas.microsoft.com/office/powerpoint/2010/main" val="2603452803"/>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5042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07708" y="144860"/>
            <a:ext cx="10984212" cy="3854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1D1D1A"/>
                </a:solidFill>
                <a:latin typeface="Arial" panose="020B0604020202020204" pitchFamily="34" charset="0"/>
                <a:ea typeface="Microsoft YaHei" panose="020B0503020204020204" pitchFamily="34" charset="-122"/>
                <a:cs typeface="+mn-cs"/>
              </a:rPr>
              <a:t>Proposed Object and File Storage</a:t>
            </a:r>
            <a:endParaRPr lang="zh-CN" altLang="en-US" sz="2800" dirty="0">
              <a:solidFill>
                <a:srgbClr val="1D1D1A"/>
              </a:solidFill>
              <a:latin typeface="Arial" panose="020B0604020202020204" pitchFamily="34" charset="0"/>
              <a:ea typeface="Microsoft YaHei" panose="020B0503020204020204" pitchFamily="34" charset="-122"/>
              <a:cs typeface="+mn-cs"/>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2816" y="1034622"/>
            <a:ext cx="6752899" cy="5522639"/>
          </a:xfrm>
          <a:prstGeom prst="rect">
            <a:avLst/>
          </a:prstGeom>
        </p:spPr>
      </p:pic>
      <p:grpSp>
        <p:nvGrpSpPr>
          <p:cNvPr id="4" name="组合 3"/>
          <p:cNvGrpSpPr/>
          <p:nvPr/>
        </p:nvGrpSpPr>
        <p:grpSpPr>
          <a:xfrm>
            <a:off x="538933" y="1789472"/>
            <a:ext cx="5960190" cy="3870300"/>
            <a:chOff x="617591" y="2761972"/>
            <a:chExt cx="5758916" cy="2986289"/>
          </a:xfrm>
        </p:grpSpPr>
        <p:sp>
          <p:nvSpPr>
            <p:cNvPr id="310" name="梯形 309">
              <a:extLst>
                <a:ext uri="{FF2B5EF4-FFF2-40B4-BE49-F238E27FC236}">
                  <a16:creationId xmlns:a16="http://schemas.microsoft.com/office/drawing/2014/main" id="{82AA404F-13A4-40BC-8FF1-96D8D35719CA}"/>
                </a:ext>
              </a:extLst>
            </p:cNvPr>
            <p:cNvSpPr>
              <a:spLocks noChangeAspect="1"/>
            </p:cNvSpPr>
            <p:nvPr/>
          </p:nvSpPr>
          <p:spPr>
            <a:xfrm>
              <a:off x="657323" y="5371302"/>
              <a:ext cx="5699050" cy="265772"/>
            </a:xfrm>
            <a:prstGeom prst="trapezoid">
              <a:avLst>
                <a:gd name="adj" fmla="val 147274"/>
              </a:avLst>
            </a:prstGeom>
            <a:gradFill flip="none" rotWithShape="1">
              <a:gsLst>
                <a:gs pos="0">
                  <a:schemeClr val="tx2">
                    <a:lumMod val="85000"/>
                    <a:alpha val="79000"/>
                  </a:schemeClr>
                </a:gs>
                <a:gs pos="85000">
                  <a:schemeClr val="bg1">
                    <a:lumMod val="20000"/>
                    <a:lumOff val="80000"/>
                    <a:alpha val="31000"/>
                  </a:schemeClr>
                </a:gs>
              </a:gsLst>
              <a:lin ang="16200000" scaled="1"/>
              <a:tileRect/>
            </a:gradFill>
            <a:ln w="15875" cap="flat" cmpd="sng">
              <a:gradFill flip="none" rotWithShape="1">
                <a:gsLst>
                  <a:gs pos="0">
                    <a:schemeClr val="tx2"/>
                  </a:gs>
                  <a:gs pos="100000">
                    <a:schemeClr val="tx2">
                      <a:lumMod val="95000"/>
                      <a:alpha val="0"/>
                    </a:schemeClr>
                  </a:gs>
                </a:gsLst>
                <a:lin ang="16200000" scaled="1"/>
                <a:tileRect/>
              </a:gradFill>
              <a:prstDash val="solid"/>
              <a:round/>
            </a:ln>
            <a:effectLst>
              <a:outerShdw blurRad="177800" dir="7800000" algn="r" rotWithShape="0">
                <a:prstClr val="black">
                  <a:alpha val="15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5C5C5"/>
                </a:solidFill>
                <a:latin typeface="Arial" pitchFamily="34" charset="0"/>
                <a:cs typeface="Arial" pitchFamily="34" charset="0"/>
                <a:sym typeface="Arial" pitchFamily="34" charset="0"/>
              </a:endParaRPr>
            </a:p>
          </p:txBody>
        </p:sp>
        <p:pic>
          <p:nvPicPr>
            <p:cNvPr id="311" name="图片 310"/>
            <p:cNvPicPr>
              <a:picLocks noChangeAspect="1"/>
            </p:cNvPicPr>
            <p:nvPr/>
          </p:nvPicPr>
          <p:blipFill>
            <a:blip r:embed="rId4"/>
            <a:stretch>
              <a:fillRect/>
            </a:stretch>
          </p:blipFill>
          <p:spPr>
            <a:xfrm>
              <a:off x="2191852" y="5317237"/>
              <a:ext cx="704825" cy="141767"/>
            </a:xfrm>
            <a:prstGeom prst="rect">
              <a:avLst/>
            </a:prstGeom>
          </p:spPr>
        </p:pic>
        <p:pic>
          <p:nvPicPr>
            <p:cNvPr id="312" name="图片 311"/>
            <p:cNvPicPr>
              <a:picLocks noChangeAspect="1"/>
            </p:cNvPicPr>
            <p:nvPr/>
          </p:nvPicPr>
          <p:blipFill>
            <a:blip r:embed="rId5"/>
            <a:stretch>
              <a:fillRect/>
            </a:stretch>
          </p:blipFill>
          <p:spPr>
            <a:xfrm>
              <a:off x="3533869" y="5317237"/>
              <a:ext cx="704827" cy="134176"/>
            </a:xfrm>
            <a:prstGeom prst="rect">
              <a:avLst/>
            </a:prstGeom>
          </p:spPr>
        </p:pic>
        <p:pic>
          <p:nvPicPr>
            <p:cNvPr id="313" name="图片 312"/>
            <p:cNvPicPr>
              <a:picLocks noChangeAspect="1"/>
            </p:cNvPicPr>
            <p:nvPr/>
          </p:nvPicPr>
          <p:blipFill>
            <a:blip r:embed="rId5"/>
            <a:stretch>
              <a:fillRect/>
            </a:stretch>
          </p:blipFill>
          <p:spPr>
            <a:xfrm>
              <a:off x="4921084" y="5176041"/>
              <a:ext cx="704827" cy="272146"/>
            </a:xfrm>
            <a:prstGeom prst="rect">
              <a:avLst/>
            </a:prstGeom>
          </p:spPr>
        </p:pic>
        <p:sp>
          <p:nvSpPr>
            <p:cNvPr id="314" name="文本框 313"/>
            <p:cNvSpPr txBox="1"/>
            <p:nvPr/>
          </p:nvSpPr>
          <p:spPr>
            <a:xfrm>
              <a:off x="4880127" y="5145086"/>
              <a:ext cx="351332" cy="138481"/>
            </a:xfrm>
            <a:prstGeom prst="rect">
              <a:avLst/>
            </a:prstGeom>
            <a:noFill/>
          </p:spPr>
          <p:txBody>
            <a:bodyPr wrap="none" rtlCol="0">
              <a:spAutoFit/>
            </a:bodyPr>
            <a:lstStyle/>
            <a:p>
              <a:r>
                <a:rPr lang="en-US" altLang="zh-CN" sz="300" b="1" dirty="0">
                  <a:solidFill>
                    <a:schemeClr val="tx2"/>
                  </a:solidFill>
                </a:rPr>
                <a:t>OceanStor</a:t>
              </a:r>
              <a:endParaRPr lang="zh-CN" altLang="en-US" sz="300" b="1" dirty="0">
                <a:solidFill>
                  <a:schemeClr val="tx2"/>
                </a:solidFill>
              </a:endParaRPr>
            </a:p>
          </p:txBody>
        </p:sp>
        <p:sp>
          <p:nvSpPr>
            <p:cNvPr id="315" name="文本框 314"/>
            <p:cNvSpPr txBox="1"/>
            <p:nvPr/>
          </p:nvSpPr>
          <p:spPr>
            <a:xfrm>
              <a:off x="3502697" y="5291754"/>
              <a:ext cx="351332" cy="138481"/>
            </a:xfrm>
            <a:prstGeom prst="rect">
              <a:avLst/>
            </a:prstGeom>
            <a:noFill/>
          </p:spPr>
          <p:txBody>
            <a:bodyPr wrap="none" rtlCol="0">
              <a:spAutoFit/>
            </a:bodyPr>
            <a:lstStyle/>
            <a:p>
              <a:r>
                <a:rPr lang="en-US" altLang="zh-CN" sz="300" b="1" dirty="0">
                  <a:solidFill>
                    <a:schemeClr val="tx2"/>
                  </a:solidFill>
                </a:rPr>
                <a:t>OceanStor</a:t>
              </a:r>
              <a:endParaRPr lang="zh-CN" altLang="en-US" sz="300" b="1" dirty="0">
                <a:solidFill>
                  <a:schemeClr val="tx2"/>
                </a:solidFill>
              </a:endParaRPr>
            </a:p>
          </p:txBody>
        </p:sp>
        <p:sp>
          <p:nvSpPr>
            <p:cNvPr id="316" name="文本框 315"/>
            <p:cNvSpPr txBox="1"/>
            <p:nvPr/>
          </p:nvSpPr>
          <p:spPr>
            <a:xfrm>
              <a:off x="2211624" y="5339677"/>
              <a:ext cx="239137" cy="107708"/>
            </a:xfrm>
            <a:prstGeom prst="rect">
              <a:avLst/>
            </a:prstGeom>
            <a:noFill/>
          </p:spPr>
          <p:txBody>
            <a:bodyPr wrap="none" rtlCol="0">
              <a:spAutoFit/>
            </a:bodyPr>
            <a:lstStyle/>
            <a:p>
              <a:r>
                <a:rPr lang="en-US" altLang="zh-CN" sz="100" b="1" dirty="0">
                  <a:solidFill>
                    <a:schemeClr val="tx2"/>
                  </a:solidFill>
                </a:rPr>
                <a:t>OceanStor</a:t>
              </a:r>
              <a:endParaRPr lang="zh-CN" altLang="en-US" sz="100" b="1" dirty="0">
                <a:solidFill>
                  <a:schemeClr val="tx2"/>
                </a:solidFill>
              </a:endParaRPr>
            </a:p>
          </p:txBody>
        </p:sp>
        <p:sp>
          <p:nvSpPr>
            <p:cNvPr id="321" name="矩形 320"/>
            <p:cNvSpPr/>
            <p:nvPr/>
          </p:nvSpPr>
          <p:spPr>
            <a:xfrm>
              <a:off x="4161180" y="5270390"/>
              <a:ext cx="886666" cy="230802"/>
            </a:xfrm>
            <a:prstGeom prst="rect">
              <a:avLst/>
            </a:prstGeom>
          </p:spPr>
          <p:txBody>
            <a:bodyPr wrap="none">
              <a:spAutoFit/>
            </a:bodyPr>
            <a:lstStyle/>
            <a:p>
              <a:r>
                <a:rPr kumimoji="1" lang="en-US" altLang="zh-CN" sz="900" dirty="0">
                  <a:solidFill>
                    <a:srgbClr val="000000"/>
                  </a:solidFill>
                  <a:latin typeface="Microsoft YaHei" panose="020B0503020204020204" pitchFamily="34" charset="-122"/>
                  <a:ea typeface="Microsoft YaHei" panose="020B0503020204020204" pitchFamily="34" charset="-122"/>
                </a:rPr>
                <a:t>Performance</a:t>
              </a:r>
              <a:endParaRPr lang="zh-CN" altLang="en-US" sz="900" dirty="0"/>
            </a:p>
          </p:txBody>
        </p:sp>
        <p:sp>
          <p:nvSpPr>
            <p:cNvPr id="322" name="矩形 321"/>
            <p:cNvSpPr/>
            <p:nvPr/>
          </p:nvSpPr>
          <p:spPr>
            <a:xfrm>
              <a:off x="2851188" y="5288960"/>
              <a:ext cx="655864" cy="230802"/>
            </a:xfrm>
            <a:prstGeom prst="rect">
              <a:avLst/>
            </a:prstGeom>
          </p:spPr>
          <p:txBody>
            <a:bodyPr wrap="none">
              <a:spAutoFit/>
            </a:bodyPr>
            <a:lstStyle/>
            <a:p>
              <a:r>
                <a:rPr kumimoji="1" lang="en-US" altLang="zh-CN" sz="900" dirty="0">
                  <a:solidFill>
                    <a:srgbClr val="000000"/>
                  </a:solidFill>
                  <a:latin typeface="Microsoft YaHei" panose="020B0503020204020204" pitchFamily="34" charset="-122"/>
                  <a:ea typeface="Microsoft YaHei" panose="020B0503020204020204" pitchFamily="34" charset="-122"/>
                </a:rPr>
                <a:t>All-Flash</a:t>
              </a:r>
              <a:endParaRPr lang="zh-CN" altLang="en-US" sz="900" dirty="0"/>
            </a:p>
          </p:txBody>
        </p:sp>
        <p:sp>
          <p:nvSpPr>
            <p:cNvPr id="323" name="矩形 322"/>
            <p:cNvSpPr/>
            <p:nvPr/>
          </p:nvSpPr>
          <p:spPr>
            <a:xfrm>
              <a:off x="5597078" y="5264457"/>
              <a:ext cx="655864" cy="230802"/>
            </a:xfrm>
            <a:prstGeom prst="rect">
              <a:avLst/>
            </a:prstGeom>
          </p:spPr>
          <p:txBody>
            <a:bodyPr wrap="none">
              <a:spAutoFit/>
            </a:bodyPr>
            <a:lstStyle/>
            <a:p>
              <a:r>
                <a:rPr kumimoji="1" lang="en-US" altLang="zh-CN" sz="900" dirty="0">
                  <a:solidFill>
                    <a:srgbClr val="000000"/>
                  </a:solidFill>
                  <a:latin typeface="Microsoft YaHei" panose="020B0503020204020204" pitchFamily="34" charset="-122"/>
                  <a:ea typeface="Microsoft YaHei" panose="020B0503020204020204" pitchFamily="34" charset="-122"/>
                </a:rPr>
                <a:t>Capacity</a:t>
              </a:r>
              <a:endParaRPr lang="zh-CN" altLang="en-US" sz="900" dirty="0"/>
            </a:p>
          </p:txBody>
        </p:sp>
        <p:sp>
          <p:nvSpPr>
            <p:cNvPr id="404" name="梯形 403">
              <a:extLst>
                <a:ext uri="{FF2B5EF4-FFF2-40B4-BE49-F238E27FC236}">
                  <a16:creationId xmlns:a16="http://schemas.microsoft.com/office/drawing/2014/main" id="{82AA404F-13A4-40BC-8FF1-96D8D35719CA}"/>
                </a:ext>
              </a:extLst>
            </p:cNvPr>
            <p:cNvSpPr>
              <a:spLocks noChangeAspect="1"/>
            </p:cNvSpPr>
            <p:nvPr/>
          </p:nvSpPr>
          <p:spPr>
            <a:xfrm>
              <a:off x="677457" y="4436339"/>
              <a:ext cx="5699050" cy="265772"/>
            </a:xfrm>
            <a:prstGeom prst="trapezoid">
              <a:avLst>
                <a:gd name="adj" fmla="val 147274"/>
              </a:avLst>
            </a:prstGeom>
            <a:gradFill flip="none" rotWithShape="1">
              <a:gsLst>
                <a:gs pos="0">
                  <a:schemeClr val="tx2">
                    <a:lumMod val="85000"/>
                    <a:alpha val="79000"/>
                  </a:schemeClr>
                </a:gs>
                <a:gs pos="85000">
                  <a:schemeClr val="bg1">
                    <a:lumMod val="20000"/>
                    <a:lumOff val="80000"/>
                    <a:alpha val="31000"/>
                  </a:schemeClr>
                </a:gs>
              </a:gsLst>
              <a:lin ang="16200000" scaled="1"/>
              <a:tileRect/>
            </a:gradFill>
            <a:ln w="15875" cap="flat" cmpd="sng">
              <a:gradFill flip="none" rotWithShape="1">
                <a:gsLst>
                  <a:gs pos="0">
                    <a:schemeClr val="tx2"/>
                  </a:gs>
                  <a:gs pos="100000">
                    <a:schemeClr val="tx2">
                      <a:lumMod val="95000"/>
                      <a:alpha val="0"/>
                    </a:schemeClr>
                  </a:gs>
                </a:gsLst>
                <a:lin ang="16200000" scaled="1"/>
                <a:tileRect/>
              </a:gradFill>
              <a:prstDash val="solid"/>
              <a:round/>
            </a:ln>
            <a:effectLst>
              <a:outerShdw blurRad="177800" dir="7800000" algn="r" rotWithShape="0">
                <a:prstClr val="black">
                  <a:alpha val="15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5C5C5"/>
                </a:solidFill>
                <a:latin typeface="Arial" pitchFamily="34" charset="0"/>
                <a:cs typeface="Arial" pitchFamily="34" charset="0"/>
                <a:sym typeface="Arial" pitchFamily="34" charset="0"/>
              </a:endParaRPr>
            </a:p>
          </p:txBody>
        </p:sp>
        <p:sp>
          <p:nvSpPr>
            <p:cNvPr id="405" name="矩形 267"/>
            <p:cNvSpPr txBox="1"/>
            <p:nvPr/>
          </p:nvSpPr>
          <p:spPr>
            <a:xfrm>
              <a:off x="2197950" y="3912889"/>
              <a:ext cx="401659" cy="2538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3" tIns="45713" rIns="45713" bIns="45713" numCol="1" anchor="t">
              <a:spAutoFit/>
            </a:bodyPr>
            <a:lstStyle>
              <a:defPPr>
                <a:defRPr lang="en-US"/>
              </a:defPPr>
              <a:lvl1pPr algn="ctr" defTabSz="825169">
                <a:defRPr sz="1000" b="1" spc="175">
                  <a:solidFill>
                    <a:srgbClr val="575756"/>
                  </a:solidFill>
                  <a:latin typeface="微软雅黑" panose="020B0503020204020204" pitchFamily="34" charset="-122"/>
                  <a:ea typeface="微软雅黑" panose="020B0503020204020204" pitchFamily="34" charset="-122"/>
                </a:defRPr>
              </a:lvl1pPr>
            </a:lstStyle>
            <a:p>
              <a:r>
                <a:rPr lang="en-US" sz="1050" b="0" dirty="0">
                  <a:solidFill>
                    <a:schemeClr val="tx1"/>
                  </a:solidFill>
                </a:rPr>
                <a:t>F</a:t>
              </a:r>
              <a:r>
                <a:rPr lang="en-US" altLang="zh-CN" sz="1050" b="0" dirty="0">
                  <a:solidFill>
                    <a:schemeClr val="tx1"/>
                  </a:solidFill>
                </a:rPr>
                <a:t>ile</a:t>
              </a:r>
              <a:endParaRPr sz="1050" b="0" dirty="0">
                <a:solidFill>
                  <a:schemeClr val="tx1"/>
                </a:solidFill>
              </a:endParaRPr>
            </a:p>
          </p:txBody>
        </p:sp>
        <p:sp>
          <p:nvSpPr>
            <p:cNvPr id="406" name="矩形 268"/>
            <p:cNvSpPr txBox="1"/>
            <p:nvPr/>
          </p:nvSpPr>
          <p:spPr>
            <a:xfrm>
              <a:off x="4154089" y="3928074"/>
              <a:ext cx="651694" cy="2538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3" tIns="45713" rIns="45713" bIns="45713" numCol="1" anchor="t">
              <a:spAutoFit/>
            </a:bodyPr>
            <a:lstStyle>
              <a:defPPr>
                <a:defRPr lang="en-US"/>
              </a:defPPr>
              <a:lvl1pPr algn="ctr" defTabSz="825169">
                <a:defRPr sz="1000" b="1" spc="175">
                  <a:solidFill>
                    <a:srgbClr val="575756"/>
                  </a:solidFill>
                  <a:latin typeface="微软雅黑" panose="020B0503020204020204" pitchFamily="34" charset="-122"/>
                  <a:ea typeface="微软雅黑" panose="020B0503020204020204" pitchFamily="34" charset="-122"/>
                </a:defRPr>
              </a:lvl1pPr>
            </a:lstStyle>
            <a:p>
              <a:r>
                <a:rPr lang="en-US" sz="1050" b="0" dirty="0">
                  <a:solidFill>
                    <a:schemeClr val="tx1"/>
                  </a:solidFill>
                </a:rPr>
                <a:t>O</a:t>
              </a:r>
              <a:r>
                <a:rPr lang="en-US" altLang="zh-CN" sz="1050" b="0" dirty="0">
                  <a:solidFill>
                    <a:schemeClr val="tx1"/>
                  </a:solidFill>
                </a:rPr>
                <a:t>bject</a:t>
              </a:r>
              <a:endParaRPr sz="1050" b="0" dirty="0">
                <a:solidFill>
                  <a:schemeClr val="tx1"/>
                </a:solidFill>
              </a:endParaRPr>
            </a:p>
          </p:txBody>
        </p:sp>
        <p:sp>
          <p:nvSpPr>
            <p:cNvPr id="407" name="矩形 269"/>
            <p:cNvSpPr txBox="1"/>
            <p:nvPr/>
          </p:nvSpPr>
          <p:spPr>
            <a:xfrm>
              <a:off x="3160834" y="3928074"/>
              <a:ext cx="459358" cy="2538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3" tIns="45713" rIns="45713" bIns="45713" numCol="1" anchor="t">
              <a:spAutoFit/>
            </a:bodyPr>
            <a:lstStyle>
              <a:defPPr>
                <a:defRPr lang="en-US"/>
              </a:defPPr>
              <a:lvl1pPr algn="ctr" defTabSz="825169">
                <a:defRPr sz="1000" b="1" spc="175">
                  <a:solidFill>
                    <a:srgbClr val="575756"/>
                  </a:solidFill>
                  <a:latin typeface="微软雅黑" panose="020B0503020204020204" pitchFamily="34" charset="-122"/>
                  <a:ea typeface="微软雅黑" panose="020B0503020204020204" pitchFamily="34" charset="-122"/>
                </a:defRPr>
              </a:lvl1pPr>
            </a:lstStyle>
            <a:p>
              <a:r>
                <a:rPr sz="1050" b="0" spc="0" dirty="0">
                  <a:solidFill>
                    <a:schemeClr val="tx1"/>
                  </a:solidFill>
                  <a:latin typeface="Arial" panose="020B0604020202020204" pitchFamily="34" charset="0"/>
                  <a:cs typeface="Arial" panose="020B0604020202020204" pitchFamily="34" charset="0"/>
                </a:rPr>
                <a:t>HDFS</a:t>
              </a:r>
            </a:p>
          </p:txBody>
        </p:sp>
        <p:sp>
          <p:nvSpPr>
            <p:cNvPr id="408" name="矩形 266"/>
            <p:cNvSpPr txBox="1"/>
            <p:nvPr/>
          </p:nvSpPr>
          <p:spPr>
            <a:xfrm>
              <a:off x="5216325" y="3936008"/>
              <a:ext cx="550719" cy="2538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3" tIns="45713" rIns="45713" bIns="45713" numCol="1" anchor="t">
              <a:spAutoFit/>
            </a:bodyPr>
            <a:lstStyle>
              <a:defPPr>
                <a:defRPr lang="en-US"/>
              </a:defPPr>
              <a:lvl1pPr algn="ctr" defTabSz="825169">
                <a:defRPr sz="1000" b="1" spc="175">
                  <a:solidFill>
                    <a:srgbClr val="575756"/>
                  </a:solidFill>
                  <a:latin typeface="微软雅黑" panose="020B0503020204020204" pitchFamily="34" charset="-122"/>
                  <a:ea typeface="微软雅黑" panose="020B0503020204020204" pitchFamily="34" charset="-122"/>
                </a:defRPr>
              </a:lvl1pPr>
            </a:lstStyle>
            <a:p>
              <a:r>
                <a:rPr lang="en-US" sz="1050" b="0" dirty="0">
                  <a:solidFill>
                    <a:schemeClr val="tx1"/>
                  </a:solidFill>
                </a:rPr>
                <a:t>B</a:t>
              </a:r>
              <a:r>
                <a:rPr lang="en-US" altLang="zh-CN" sz="1050" b="0" dirty="0">
                  <a:solidFill>
                    <a:schemeClr val="tx1"/>
                  </a:solidFill>
                </a:rPr>
                <a:t>lock</a:t>
              </a:r>
              <a:endParaRPr sz="1050" b="0" dirty="0">
                <a:solidFill>
                  <a:schemeClr val="tx1"/>
                </a:solidFill>
              </a:endParaRPr>
            </a:p>
          </p:txBody>
        </p:sp>
        <p:grpSp>
          <p:nvGrpSpPr>
            <p:cNvPr id="409" name="组合 408"/>
            <p:cNvGrpSpPr/>
            <p:nvPr/>
          </p:nvGrpSpPr>
          <p:grpSpPr>
            <a:xfrm>
              <a:off x="2133094" y="4128603"/>
              <a:ext cx="535193" cy="501652"/>
              <a:chOff x="3410915" y="3002589"/>
              <a:chExt cx="574040" cy="581660"/>
            </a:xfrm>
          </p:grpSpPr>
          <p:pic>
            <p:nvPicPr>
              <p:cNvPr id="410" name="图片 409" descr="球.png"/>
              <p:cNvPicPr>
                <a:picLocks noChangeAspect="1"/>
              </p:cNvPicPr>
              <p:nvPr/>
            </p:nvPicPr>
            <p:blipFill>
              <a:blip r:embed="rId6" cstate="print">
                <a:duotone>
                  <a:schemeClr val="bg2">
                    <a:shade val="45000"/>
                    <a:satMod val="135000"/>
                  </a:schemeClr>
                  <a:prstClr val="white"/>
                </a:duotone>
              </a:blip>
              <a:stretch>
                <a:fillRect/>
              </a:stretch>
            </p:blipFill>
            <p:spPr>
              <a:xfrm>
                <a:off x="3445837" y="3042821"/>
                <a:ext cx="504184" cy="501196"/>
              </a:xfrm>
              <a:prstGeom prst="rect">
                <a:avLst/>
              </a:prstGeom>
            </p:spPr>
          </p:pic>
          <p:sp>
            <p:nvSpPr>
              <p:cNvPr id="411" name="椭圆 410"/>
              <p:cNvSpPr/>
              <p:nvPr/>
            </p:nvSpPr>
            <p:spPr>
              <a:xfrm>
                <a:off x="3410915" y="3002589"/>
                <a:ext cx="574040" cy="581660"/>
              </a:xfrm>
              <a:prstGeom prst="ellipse">
                <a:avLst/>
              </a:pr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412" name="组合 411"/>
            <p:cNvGrpSpPr/>
            <p:nvPr/>
          </p:nvGrpSpPr>
          <p:grpSpPr>
            <a:xfrm>
              <a:off x="2314679" y="4279144"/>
              <a:ext cx="187515" cy="200564"/>
              <a:chOff x="4884443" y="4077924"/>
              <a:chExt cx="203200" cy="234950"/>
            </a:xfrm>
            <a:solidFill>
              <a:schemeClr val="tx1"/>
            </a:solidFill>
          </p:grpSpPr>
          <p:sp>
            <p:nvSpPr>
              <p:cNvPr id="413" name="Freeform 5"/>
              <p:cNvSpPr>
                <a:spLocks noEditPoints="1"/>
              </p:cNvSpPr>
              <p:nvPr/>
            </p:nvSpPr>
            <p:spPr bwMode="auto">
              <a:xfrm>
                <a:off x="4884443" y="4077924"/>
                <a:ext cx="203200" cy="234950"/>
              </a:xfrm>
              <a:custGeom>
                <a:avLst/>
                <a:gdLst>
                  <a:gd name="T0" fmla="*/ 257 w 311"/>
                  <a:gd name="T1" fmla="*/ 0 h 365"/>
                  <a:gd name="T2" fmla="*/ 54 w 311"/>
                  <a:gd name="T3" fmla="*/ 0 h 365"/>
                  <a:gd name="T4" fmla="*/ 0 w 311"/>
                  <a:gd name="T5" fmla="*/ 54 h 365"/>
                  <a:gd name="T6" fmla="*/ 0 w 311"/>
                  <a:gd name="T7" fmla="*/ 311 h 365"/>
                  <a:gd name="T8" fmla="*/ 54 w 311"/>
                  <a:gd name="T9" fmla="*/ 365 h 365"/>
                  <a:gd name="T10" fmla="*/ 203 w 311"/>
                  <a:gd name="T11" fmla="*/ 365 h 365"/>
                  <a:gd name="T12" fmla="*/ 242 w 311"/>
                  <a:gd name="T13" fmla="*/ 349 h 365"/>
                  <a:gd name="T14" fmla="*/ 295 w 311"/>
                  <a:gd name="T15" fmla="*/ 296 h 365"/>
                  <a:gd name="T16" fmla="*/ 311 w 311"/>
                  <a:gd name="T17" fmla="*/ 257 h 365"/>
                  <a:gd name="T18" fmla="*/ 311 w 311"/>
                  <a:gd name="T19" fmla="*/ 54 h 365"/>
                  <a:gd name="T20" fmla="*/ 257 w 311"/>
                  <a:gd name="T21" fmla="*/ 0 h 365"/>
                  <a:gd name="T22" fmla="*/ 27 w 311"/>
                  <a:gd name="T23" fmla="*/ 311 h 365"/>
                  <a:gd name="T24" fmla="*/ 27 w 311"/>
                  <a:gd name="T25" fmla="*/ 54 h 365"/>
                  <a:gd name="T26" fmla="*/ 54 w 311"/>
                  <a:gd name="T27" fmla="*/ 27 h 365"/>
                  <a:gd name="T28" fmla="*/ 257 w 311"/>
                  <a:gd name="T29" fmla="*/ 27 h 365"/>
                  <a:gd name="T30" fmla="*/ 284 w 311"/>
                  <a:gd name="T31" fmla="*/ 54 h 365"/>
                  <a:gd name="T32" fmla="*/ 284 w 311"/>
                  <a:gd name="T33" fmla="*/ 250 h 365"/>
                  <a:gd name="T34" fmla="*/ 243 w 311"/>
                  <a:gd name="T35" fmla="*/ 250 h 365"/>
                  <a:gd name="T36" fmla="*/ 189 w 311"/>
                  <a:gd name="T37" fmla="*/ 304 h 365"/>
                  <a:gd name="T38" fmla="*/ 189 w 311"/>
                  <a:gd name="T39" fmla="*/ 338 h 365"/>
                  <a:gd name="T40" fmla="*/ 54 w 311"/>
                  <a:gd name="T41" fmla="*/ 338 h 365"/>
                  <a:gd name="T42" fmla="*/ 27 w 311"/>
                  <a:gd name="T43" fmla="*/ 311 h 365"/>
                  <a:gd name="T44" fmla="*/ 222 w 311"/>
                  <a:gd name="T45" fmla="*/ 330 h 365"/>
                  <a:gd name="T46" fmla="*/ 216 w 311"/>
                  <a:gd name="T47" fmla="*/ 334 h 365"/>
                  <a:gd name="T48" fmla="*/ 216 w 311"/>
                  <a:gd name="T49" fmla="*/ 304 h 365"/>
                  <a:gd name="T50" fmla="*/ 243 w 311"/>
                  <a:gd name="T51" fmla="*/ 277 h 365"/>
                  <a:gd name="T52" fmla="*/ 275 w 311"/>
                  <a:gd name="T53" fmla="*/ 277 h 365"/>
                  <a:gd name="T54" fmla="*/ 222 w 311"/>
                  <a:gd name="T55" fmla="*/ 330 h 365"/>
                  <a:gd name="T56" fmla="*/ 222 w 311"/>
                  <a:gd name="T57" fmla="*/ 330 h 365"/>
                  <a:gd name="T58" fmla="*/ 222 w 311"/>
                  <a:gd name="T59" fmla="*/ 33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65">
                    <a:moveTo>
                      <a:pt x="257" y="0"/>
                    </a:moveTo>
                    <a:cubicBezTo>
                      <a:pt x="54" y="0"/>
                      <a:pt x="54" y="0"/>
                      <a:pt x="54" y="0"/>
                    </a:cubicBezTo>
                    <a:cubicBezTo>
                      <a:pt x="24" y="0"/>
                      <a:pt x="0" y="25"/>
                      <a:pt x="0" y="54"/>
                    </a:cubicBezTo>
                    <a:cubicBezTo>
                      <a:pt x="0" y="311"/>
                      <a:pt x="0" y="311"/>
                      <a:pt x="0" y="311"/>
                    </a:cubicBezTo>
                    <a:cubicBezTo>
                      <a:pt x="0" y="340"/>
                      <a:pt x="24" y="365"/>
                      <a:pt x="54" y="365"/>
                    </a:cubicBezTo>
                    <a:cubicBezTo>
                      <a:pt x="203" y="365"/>
                      <a:pt x="203" y="365"/>
                      <a:pt x="203" y="365"/>
                    </a:cubicBezTo>
                    <a:cubicBezTo>
                      <a:pt x="217" y="365"/>
                      <a:pt x="231" y="359"/>
                      <a:pt x="242" y="349"/>
                    </a:cubicBezTo>
                    <a:cubicBezTo>
                      <a:pt x="295" y="296"/>
                      <a:pt x="295" y="296"/>
                      <a:pt x="295" y="296"/>
                    </a:cubicBezTo>
                    <a:cubicBezTo>
                      <a:pt x="305" y="286"/>
                      <a:pt x="311" y="272"/>
                      <a:pt x="311" y="257"/>
                    </a:cubicBezTo>
                    <a:cubicBezTo>
                      <a:pt x="311" y="54"/>
                      <a:pt x="311" y="54"/>
                      <a:pt x="311" y="54"/>
                    </a:cubicBezTo>
                    <a:cubicBezTo>
                      <a:pt x="311" y="25"/>
                      <a:pt x="286" y="0"/>
                      <a:pt x="257" y="0"/>
                    </a:cubicBezTo>
                    <a:close/>
                    <a:moveTo>
                      <a:pt x="27" y="311"/>
                    </a:moveTo>
                    <a:cubicBezTo>
                      <a:pt x="27" y="54"/>
                      <a:pt x="27" y="54"/>
                      <a:pt x="27" y="54"/>
                    </a:cubicBezTo>
                    <a:cubicBezTo>
                      <a:pt x="27" y="39"/>
                      <a:pt x="39" y="27"/>
                      <a:pt x="54" y="27"/>
                    </a:cubicBezTo>
                    <a:cubicBezTo>
                      <a:pt x="257" y="27"/>
                      <a:pt x="257" y="27"/>
                      <a:pt x="257" y="27"/>
                    </a:cubicBezTo>
                    <a:cubicBezTo>
                      <a:pt x="271" y="27"/>
                      <a:pt x="284" y="39"/>
                      <a:pt x="284" y="54"/>
                    </a:cubicBezTo>
                    <a:cubicBezTo>
                      <a:pt x="284" y="250"/>
                      <a:pt x="284" y="250"/>
                      <a:pt x="284" y="250"/>
                    </a:cubicBezTo>
                    <a:cubicBezTo>
                      <a:pt x="243" y="250"/>
                      <a:pt x="243" y="250"/>
                      <a:pt x="243" y="250"/>
                    </a:cubicBezTo>
                    <a:cubicBezTo>
                      <a:pt x="213" y="250"/>
                      <a:pt x="189" y="274"/>
                      <a:pt x="189" y="304"/>
                    </a:cubicBezTo>
                    <a:cubicBezTo>
                      <a:pt x="189" y="338"/>
                      <a:pt x="189" y="338"/>
                      <a:pt x="189" y="338"/>
                    </a:cubicBezTo>
                    <a:cubicBezTo>
                      <a:pt x="54" y="338"/>
                      <a:pt x="54" y="338"/>
                      <a:pt x="54" y="338"/>
                    </a:cubicBezTo>
                    <a:cubicBezTo>
                      <a:pt x="39" y="338"/>
                      <a:pt x="27" y="326"/>
                      <a:pt x="27" y="311"/>
                    </a:cubicBezTo>
                    <a:close/>
                    <a:moveTo>
                      <a:pt x="222" y="330"/>
                    </a:moveTo>
                    <a:cubicBezTo>
                      <a:pt x="220" y="332"/>
                      <a:pt x="218" y="333"/>
                      <a:pt x="216" y="334"/>
                    </a:cubicBezTo>
                    <a:cubicBezTo>
                      <a:pt x="216" y="304"/>
                      <a:pt x="216" y="304"/>
                      <a:pt x="216" y="304"/>
                    </a:cubicBezTo>
                    <a:cubicBezTo>
                      <a:pt x="216" y="289"/>
                      <a:pt x="228" y="277"/>
                      <a:pt x="243" y="277"/>
                    </a:cubicBezTo>
                    <a:cubicBezTo>
                      <a:pt x="275" y="277"/>
                      <a:pt x="275" y="277"/>
                      <a:pt x="275" y="277"/>
                    </a:cubicBezTo>
                    <a:lnTo>
                      <a:pt x="222" y="330"/>
                    </a:lnTo>
                    <a:close/>
                    <a:moveTo>
                      <a:pt x="222" y="330"/>
                    </a:moveTo>
                    <a:cubicBezTo>
                      <a:pt x="222" y="330"/>
                      <a:pt x="222" y="330"/>
                      <a:pt x="222" y="330"/>
                    </a:cubicBezTo>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600"/>
              </a:p>
            </p:txBody>
          </p:sp>
          <p:sp>
            <p:nvSpPr>
              <p:cNvPr id="414" name="Freeform 6"/>
              <p:cNvSpPr>
                <a:spLocks noEditPoints="1"/>
              </p:cNvSpPr>
              <p:nvPr/>
            </p:nvSpPr>
            <p:spPr bwMode="auto">
              <a:xfrm>
                <a:off x="4938426" y="4135074"/>
                <a:ext cx="96838" cy="104775"/>
              </a:xfrm>
              <a:custGeom>
                <a:avLst/>
                <a:gdLst>
                  <a:gd name="T0" fmla="*/ 14 w 149"/>
                  <a:gd name="T1" fmla="*/ 27 h 162"/>
                  <a:gd name="T2" fmla="*/ 135 w 149"/>
                  <a:gd name="T3" fmla="*/ 27 h 162"/>
                  <a:gd name="T4" fmla="*/ 149 w 149"/>
                  <a:gd name="T5" fmla="*/ 14 h 162"/>
                  <a:gd name="T6" fmla="*/ 135 w 149"/>
                  <a:gd name="T7" fmla="*/ 0 h 162"/>
                  <a:gd name="T8" fmla="*/ 14 w 149"/>
                  <a:gd name="T9" fmla="*/ 0 h 162"/>
                  <a:gd name="T10" fmla="*/ 0 w 149"/>
                  <a:gd name="T11" fmla="*/ 14 h 162"/>
                  <a:gd name="T12" fmla="*/ 14 w 149"/>
                  <a:gd name="T13" fmla="*/ 27 h 162"/>
                  <a:gd name="T14" fmla="*/ 68 w 149"/>
                  <a:gd name="T15" fmla="*/ 135 h 162"/>
                  <a:gd name="T16" fmla="*/ 14 w 149"/>
                  <a:gd name="T17" fmla="*/ 135 h 162"/>
                  <a:gd name="T18" fmla="*/ 0 w 149"/>
                  <a:gd name="T19" fmla="*/ 149 h 162"/>
                  <a:gd name="T20" fmla="*/ 14 w 149"/>
                  <a:gd name="T21" fmla="*/ 162 h 162"/>
                  <a:gd name="T22" fmla="*/ 68 w 149"/>
                  <a:gd name="T23" fmla="*/ 162 h 162"/>
                  <a:gd name="T24" fmla="*/ 81 w 149"/>
                  <a:gd name="T25" fmla="*/ 149 h 162"/>
                  <a:gd name="T26" fmla="*/ 68 w 149"/>
                  <a:gd name="T27" fmla="*/ 135 h 162"/>
                  <a:gd name="T28" fmla="*/ 14 w 149"/>
                  <a:gd name="T29" fmla="*/ 95 h 162"/>
                  <a:gd name="T30" fmla="*/ 135 w 149"/>
                  <a:gd name="T31" fmla="*/ 95 h 162"/>
                  <a:gd name="T32" fmla="*/ 149 w 149"/>
                  <a:gd name="T33" fmla="*/ 81 h 162"/>
                  <a:gd name="T34" fmla="*/ 135 w 149"/>
                  <a:gd name="T35" fmla="*/ 68 h 162"/>
                  <a:gd name="T36" fmla="*/ 14 w 149"/>
                  <a:gd name="T37" fmla="*/ 68 h 162"/>
                  <a:gd name="T38" fmla="*/ 0 w 149"/>
                  <a:gd name="T39" fmla="*/ 81 h 162"/>
                  <a:gd name="T40" fmla="*/ 14 w 149"/>
                  <a:gd name="T41" fmla="*/ 95 h 162"/>
                  <a:gd name="T42" fmla="*/ 14 w 149"/>
                  <a:gd name="T43" fmla="*/ 95 h 162"/>
                  <a:gd name="T44" fmla="*/ 14 w 149"/>
                  <a:gd name="T45" fmla="*/ 9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2">
                    <a:moveTo>
                      <a:pt x="14" y="27"/>
                    </a:moveTo>
                    <a:cubicBezTo>
                      <a:pt x="135" y="27"/>
                      <a:pt x="135" y="27"/>
                      <a:pt x="135" y="27"/>
                    </a:cubicBezTo>
                    <a:cubicBezTo>
                      <a:pt x="142" y="27"/>
                      <a:pt x="149" y="21"/>
                      <a:pt x="149" y="14"/>
                    </a:cubicBezTo>
                    <a:cubicBezTo>
                      <a:pt x="149" y="6"/>
                      <a:pt x="142" y="0"/>
                      <a:pt x="135" y="0"/>
                    </a:cubicBezTo>
                    <a:cubicBezTo>
                      <a:pt x="14" y="0"/>
                      <a:pt x="14" y="0"/>
                      <a:pt x="14" y="0"/>
                    </a:cubicBezTo>
                    <a:cubicBezTo>
                      <a:pt x="6" y="0"/>
                      <a:pt x="0" y="6"/>
                      <a:pt x="0" y="14"/>
                    </a:cubicBezTo>
                    <a:cubicBezTo>
                      <a:pt x="0" y="21"/>
                      <a:pt x="6" y="27"/>
                      <a:pt x="14" y="27"/>
                    </a:cubicBezTo>
                    <a:close/>
                    <a:moveTo>
                      <a:pt x="68" y="135"/>
                    </a:moveTo>
                    <a:cubicBezTo>
                      <a:pt x="14" y="135"/>
                      <a:pt x="14" y="135"/>
                      <a:pt x="14" y="135"/>
                    </a:cubicBezTo>
                    <a:cubicBezTo>
                      <a:pt x="6" y="135"/>
                      <a:pt x="0" y="141"/>
                      <a:pt x="0" y="149"/>
                    </a:cubicBezTo>
                    <a:cubicBezTo>
                      <a:pt x="0" y="156"/>
                      <a:pt x="6" y="162"/>
                      <a:pt x="14" y="162"/>
                    </a:cubicBezTo>
                    <a:cubicBezTo>
                      <a:pt x="68" y="162"/>
                      <a:pt x="68" y="162"/>
                      <a:pt x="68" y="162"/>
                    </a:cubicBezTo>
                    <a:cubicBezTo>
                      <a:pt x="75" y="162"/>
                      <a:pt x="81" y="156"/>
                      <a:pt x="81" y="149"/>
                    </a:cubicBezTo>
                    <a:cubicBezTo>
                      <a:pt x="81" y="141"/>
                      <a:pt x="75" y="135"/>
                      <a:pt x="68" y="135"/>
                    </a:cubicBezTo>
                    <a:close/>
                    <a:moveTo>
                      <a:pt x="14" y="95"/>
                    </a:moveTo>
                    <a:cubicBezTo>
                      <a:pt x="135" y="95"/>
                      <a:pt x="135" y="95"/>
                      <a:pt x="135" y="95"/>
                    </a:cubicBezTo>
                    <a:cubicBezTo>
                      <a:pt x="142" y="95"/>
                      <a:pt x="149" y="88"/>
                      <a:pt x="149" y="81"/>
                    </a:cubicBezTo>
                    <a:cubicBezTo>
                      <a:pt x="149" y="74"/>
                      <a:pt x="142" y="68"/>
                      <a:pt x="135" y="68"/>
                    </a:cubicBezTo>
                    <a:cubicBezTo>
                      <a:pt x="14" y="68"/>
                      <a:pt x="14" y="68"/>
                      <a:pt x="14" y="68"/>
                    </a:cubicBezTo>
                    <a:cubicBezTo>
                      <a:pt x="6" y="68"/>
                      <a:pt x="0" y="74"/>
                      <a:pt x="0" y="81"/>
                    </a:cubicBezTo>
                    <a:cubicBezTo>
                      <a:pt x="0" y="88"/>
                      <a:pt x="6" y="95"/>
                      <a:pt x="14" y="95"/>
                    </a:cubicBezTo>
                    <a:close/>
                    <a:moveTo>
                      <a:pt x="14" y="95"/>
                    </a:moveTo>
                    <a:cubicBezTo>
                      <a:pt x="14" y="95"/>
                      <a:pt x="14" y="95"/>
                      <a:pt x="14" y="95"/>
                    </a:cubicBezTo>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600"/>
              </a:p>
            </p:txBody>
          </p:sp>
        </p:grpSp>
        <p:pic>
          <p:nvPicPr>
            <p:cNvPr id="415" name="图片 414" descr="球.png"/>
            <p:cNvPicPr>
              <a:picLocks noChangeAspect="1"/>
            </p:cNvPicPr>
            <p:nvPr/>
          </p:nvPicPr>
          <p:blipFill>
            <a:blip r:embed="rId6" cstate="print">
              <a:duotone>
                <a:schemeClr val="bg2">
                  <a:shade val="45000"/>
                  <a:satMod val="135000"/>
                </a:schemeClr>
                <a:prstClr val="white"/>
              </a:duotone>
            </a:blip>
            <a:stretch>
              <a:fillRect/>
            </a:stretch>
          </p:blipFill>
          <p:spPr>
            <a:xfrm>
              <a:off x="3167755" y="4163297"/>
              <a:ext cx="470066" cy="432254"/>
            </a:xfrm>
            <a:prstGeom prst="rect">
              <a:avLst/>
            </a:prstGeom>
          </p:spPr>
        </p:pic>
        <p:sp>
          <p:nvSpPr>
            <p:cNvPr id="416" name="椭圆 415"/>
            <p:cNvSpPr/>
            <p:nvPr/>
          </p:nvSpPr>
          <p:spPr>
            <a:xfrm>
              <a:off x="3135188" y="4128603"/>
              <a:ext cx="535193" cy="501652"/>
            </a:xfrm>
            <a:prstGeom prst="ellipse">
              <a:avLst/>
            </a:pr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nvGrpSpPr>
            <p:cNvPr id="417" name="组合 416"/>
            <p:cNvGrpSpPr/>
            <p:nvPr/>
          </p:nvGrpSpPr>
          <p:grpSpPr>
            <a:xfrm>
              <a:off x="4215953" y="4128603"/>
              <a:ext cx="535193" cy="501652"/>
              <a:chOff x="3410915" y="3002589"/>
              <a:chExt cx="574040" cy="581660"/>
            </a:xfrm>
          </p:grpSpPr>
          <p:pic>
            <p:nvPicPr>
              <p:cNvPr id="418" name="图片 417" descr="球.png"/>
              <p:cNvPicPr>
                <a:picLocks noChangeAspect="1"/>
              </p:cNvPicPr>
              <p:nvPr/>
            </p:nvPicPr>
            <p:blipFill>
              <a:blip r:embed="rId6" cstate="print">
                <a:duotone>
                  <a:schemeClr val="bg2">
                    <a:shade val="45000"/>
                    <a:satMod val="135000"/>
                  </a:schemeClr>
                  <a:prstClr val="white"/>
                </a:duotone>
              </a:blip>
              <a:stretch>
                <a:fillRect/>
              </a:stretch>
            </p:blipFill>
            <p:spPr>
              <a:xfrm>
                <a:off x="3445845" y="3042815"/>
                <a:ext cx="504185" cy="501195"/>
              </a:xfrm>
              <a:prstGeom prst="rect">
                <a:avLst/>
              </a:prstGeom>
            </p:spPr>
          </p:pic>
          <p:sp>
            <p:nvSpPr>
              <p:cNvPr id="419" name="椭圆 418"/>
              <p:cNvSpPr/>
              <p:nvPr/>
            </p:nvSpPr>
            <p:spPr>
              <a:xfrm>
                <a:off x="3410915" y="3002589"/>
                <a:ext cx="574040" cy="581660"/>
              </a:xfrm>
              <a:prstGeom prst="ellipse">
                <a:avLst/>
              </a:pr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420" name="组合 419"/>
            <p:cNvGrpSpPr/>
            <p:nvPr/>
          </p:nvGrpSpPr>
          <p:grpSpPr>
            <a:xfrm>
              <a:off x="3281740" y="4248410"/>
              <a:ext cx="225027" cy="233882"/>
              <a:chOff x="6428072" y="4473983"/>
              <a:chExt cx="178776" cy="200868"/>
            </a:xfrm>
            <a:solidFill>
              <a:srgbClr val="C7000B"/>
            </a:solidFill>
          </p:grpSpPr>
          <p:sp>
            <p:nvSpPr>
              <p:cNvPr id="421" name="Freeform 10"/>
              <p:cNvSpPr/>
              <p:nvPr/>
            </p:nvSpPr>
            <p:spPr>
              <a:xfrm>
                <a:off x="6428072" y="4473983"/>
                <a:ext cx="178776" cy="200868"/>
              </a:xfrm>
              <a:custGeom>
                <a:avLst/>
                <a:gdLst/>
                <a:ahLst/>
                <a:cxnLst>
                  <a:cxn ang="0">
                    <a:pos x="wd2" y="hd2"/>
                  </a:cxn>
                  <a:cxn ang="5400000">
                    <a:pos x="wd2" y="hd2"/>
                  </a:cxn>
                  <a:cxn ang="10800000">
                    <a:pos x="wd2" y="hd2"/>
                  </a:cxn>
                  <a:cxn ang="16200000">
                    <a:pos x="wd2" y="hd2"/>
                  </a:cxn>
                </a:cxnLst>
                <a:rect l="0" t="0" r="r" b="b"/>
                <a:pathLst>
                  <a:path w="21600" h="21570" extrusionOk="0">
                    <a:moveTo>
                      <a:pt x="21316" y="5188"/>
                    </a:moveTo>
                    <a:cubicBezTo>
                      <a:pt x="10942" y="91"/>
                      <a:pt x="10942" y="91"/>
                      <a:pt x="10942" y="91"/>
                    </a:cubicBezTo>
                    <a:cubicBezTo>
                      <a:pt x="10800" y="-30"/>
                      <a:pt x="10658" y="-30"/>
                      <a:pt x="10516" y="91"/>
                    </a:cubicBezTo>
                    <a:cubicBezTo>
                      <a:pt x="142" y="5188"/>
                      <a:pt x="142" y="5188"/>
                      <a:pt x="142" y="5188"/>
                    </a:cubicBezTo>
                    <a:cubicBezTo>
                      <a:pt x="0" y="5309"/>
                      <a:pt x="0" y="5431"/>
                      <a:pt x="0" y="5673"/>
                    </a:cubicBezTo>
                    <a:cubicBezTo>
                      <a:pt x="0" y="15867"/>
                      <a:pt x="0" y="15867"/>
                      <a:pt x="0" y="15867"/>
                    </a:cubicBezTo>
                    <a:cubicBezTo>
                      <a:pt x="0" y="16109"/>
                      <a:pt x="0" y="16231"/>
                      <a:pt x="142" y="16352"/>
                    </a:cubicBezTo>
                    <a:cubicBezTo>
                      <a:pt x="10516" y="21449"/>
                      <a:pt x="10516" y="21449"/>
                      <a:pt x="10516" y="21449"/>
                    </a:cubicBezTo>
                    <a:cubicBezTo>
                      <a:pt x="10658" y="21449"/>
                      <a:pt x="10658" y="21570"/>
                      <a:pt x="10800" y="21570"/>
                    </a:cubicBezTo>
                    <a:cubicBezTo>
                      <a:pt x="10942" y="21570"/>
                      <a:pt x="10942" y="21449"/>
                      <a:pt x="11084" y="21449"/>
                    </a:cubicBezTo>
                    <a:cubicBezTo>
                      <a:pt x="21458" y="16352"/>
                      <a:pt x="21458" y="16352"/>
                      <a:pt x="21458" y="16352"/>
                    </a:cubicBezTo>
                    <a:cubicBezTo>
                      <a:pt x="21600" y="16231"/>
                      <a:pt x="21600" y="16109"/>
                      <a:pt x="21600" y="15867"/>
                    </a:cubicBezTo>
                    <a:cubicBezTo>
                      <a:pt x="21600" y="5673"/>
                      <a:pt x="21600" y="5673"/>
                      <a:pt x="21600" y="5673"/>
                    </a:cubicBezTo>
                    <a:cubicBezTo>
                      <a:pt x="21600" y="5431"/>
                      <a:pt x="21600" y="5309"/>
                      <a:pt x="21316" y="5188"/>
                    </a:cubicBezTo>
                    <a:close/>
                    <a:moveTo>
                      <a:pt x="20463" y="15624"/>
                    </a:moveTo>
                    <a:cubicBezTo>
                      <a:pt x="10800" y="20478"/>
                      <a:pt x="10800" y="20478"/>
                      <a:pt x="10800" y="20478"/>
                    </a:cubicBezTo>
                    <a:cubicBezTo>
                      <a:pt x="1137" y="15624"/>
                      <a:pt x="1137" y="15624"/>
                      <a:pt x="1137" y="15624"/>
                    </a:cubicBezTo>
                    <a:cubicBezTo>
                      <a:pt x="1137" y="5916"/>
                      <a:pt x="1137" y="5916"/>
                      <a:pt x="1137" y="5916"/>
                    </a:cubicBezTo>
                    <a:cubicBezTo>
                      <a:pt x="10800" y="1062"/>
                      <a:pt x="10800" y="1062"/>
                      <a:pt x="10800" y="1062"/>
                    </a:cubicBezTo>
                    <a:cubicBezTo>
                      <a:pt x="20463" y="5916"/>
                      <a:pt x="20463" y="5916"/>
                      <a:pt x="20463" y="5916"/>
                    </a:cubicBezTo>
                    <a:lnTo>
                      <a:pt x="20463" y="15624"/>
                    </a:lnTo>
                    <a:close/>
                  </a:path>
                </a:pathLst>
              </a:custGeom>
              <a:grpFill/>
              <a:ln w="3175" cap="flat">
                <a:solidFill>
                  <a:srgbClr val="C7000B"/>
                </a:solidFill>
                <a:prstDash val="solid"/>
                <a:round/>
              </a:ln>
              <a:effectLst/>
            </p:spPr>
            <p:txBody>
              <a:bodyPr wrap="square" lIns="93121" tIns="93121" rIns="93121" bIns="93121" numCol="1" anchor="t">
                <a:noAutofit/>
              </a:bodyPr>
              <a:lstStyle/>
              <a:p>
                <a:pPr algn="ctr" defTabSz="825086">
                  <a:defRPr sz="2000" b="1">
                    <a:solidFill>
                      <a:srgbClr val="EEEEEE"/>
                    </a:solidFill>
                    <a:latin typeface="Arial"/>
                    <a:ea typeface="Arial"/>
                    <a:cs typeface="Arial"/>
                    <a:sym typeface="Arial"/>
                  </a:defRPr>
                </a:pPr>
                <a:endParaRPr sz="3200">
                  <a:solidFill>
                    <a:srgbClr val="EEEEEE"/>
                  </a:solidFill>
                  <a:latin typeface="微软雅黑" panose="020B0503020204020204" pitchFamily="34" charset="-122"/>
                  <a:ea typeface="微软雅黑" panose="020B0503020204020204" pitchFamily="34" charset="-122"/>
                  <a:cs typeface="Arial"/>
                  <a:sym typeface="Arial"/>
                </a:endParaRPr>
              </a:p>
            </p:txBody>
          </p:sp>
          <p:sp>
            <p:nvSpPr>
              <p:cNvPr id="422" name="Freeform 11"/>
              <p:cNvSpPr/>
              <p:nvPr/>
            </p:nvSpPr>
            <p:spPr>
              <a:xfrm>
                <a:off x="6525644" y="4546577"/>
                <a:ext cx="14177" cy="7877"/>
              </a:xfrm>
              <a:custGeom>
                <a:avLst/>
                <a:gdLst/>
                <a:ahLst/>
                <a:cxnLst>
                  <a:cxn ang="0">
                    <a:pos x="wd2" y="hd2"/>
                  </a:cxn>
                  <a:cxn ang="5400000">
                    <a:pos x="wd2" y="hd2"/>
                  </a:cxn>
                  <a:cxn ang="10800000">
                    <a:pos x="wd2" y="hd2"/>
                  </a:cxn>
                  <a:cxn ang="16200000">
                    <a:pos x="wd2" y="hd2"/>
                  </a:cxn>
                </a:cxnLst>
                <a:rect l="0" t="0" r="r" b="b"/>
                <a:pathLst>
                  <a:path w="21150" h="21600" extrusionOk="0">
                    <a:moveTo>
                      <a:pt x="1800" y="21600"/>
                    </a:moveTo>
                    <a:cubicBezTo>
                      <a:pt x="1800" y="21600"/>
                      <a:pt x="1800" y="21600"/>
                      <a:pt x="3600" y="21600"/>
                    </a:cubicBezTo>
                    <a:cubicBezTo>
                      <a:pt x="3600" y="21600"/>
                      <a:pt x="5400" y="18514"/>
                      <a:pt x="5400" y="18514"/>
                    </a:cubicBezTo>
                    <a:cubicBezTo>
                      <a:pt x="5400" y="18514"/>
                      <a:pt x="9000" y="12343"/>
                      <a:pt x="12600" y="12343"/>
                    </a:cubicBezTo>
                    <a:cubicBezTo>
                      <a:pt x="14400" y="12343"/>
                      <a:pt x="14400" y="12343"/>
                      <a:pt x="16200" y="12343"/>
                    </a:cubicBezTo>
                    <a:cubicBezTo>
                      <a:pt x="16200" y="12343"/>
                      <a:pt x="16200" y="12343"/>
                      <a:pt x="16200" y="12343"/>
                    </a:cubicBezTo>
                    <a:cubicBezTo>
                      <a:pt x="18000" y="12343"/>
                      <a:pt x="19800" y="9257"/>
                      <a:pt x="19800" y="6171"/>
                    </a:cubicBezTo>
                    <a:cubicBezTo>
                      <a:pt x="21600" y="6171"/>
                      <a:pt x="21600" y="3086"/>
                      <a:pt x="19800" y="3086"/>
                    </a:cubicBezTo>
                    <a:cubicBezTo>
                      <a:pt x="19800" y="0"/>
                      <a:pt x="19800" y="0"/>
                      <a:pt x="18000" y="0"/>
                    </a:cubicBezTo>
                    <a:cubicBezTo>
                      <a:pt x="16200" y="0"/>
                      <a:pt x="14400" y="0"/>
                      <a:pt x="12600" y="0"/>
                    </a:cubicBezTo>
                    <a:cubicBezTo>
                      <a:pt x="7200" y="0"/>
                      <a:pt x="1800" y="6171"/>
                      <a:pt x="0" y="12343"/>
                    </a:cubicBezTo>
                    <a:cubicBezTo>
                      <a:pt x="0" y="12343"/>
                      <a:pt x="0" y="15429"/>
                      <a:pt x="0" y="15429"/>
                    </a:cubicBezTo>
                    <a:cubicBezTo>
                      <a:pt x="0" y="18514"/>
                      <a:pt x="0" y="18514"/>
                      <a:pt x="1800" y="21600"/>
                    </a:cubicBezTo>
                    <a:close/>
                  </a:path>
                </a:pathLst>
              </a:custGeom>
              <a:grpFill/>
              <a:ln w="9525" cap="flat">
                <a:solidFill>
                  <a:srgbClr val="C7000B"/>
                </a:solidFill>
                <a:prstDash val="solid"/>
                <a:round/>
              </a:ln>
              <a:effectLst/>
            </p:spPr>
            <p:txBody>
              <a:bodyPr wrap="square" lIns="93121" tIns="93121" rIns="93121" bIns="93121" numCol="1" anchor="t">
                <a:noAutofit/>
              </a:bodyPr>
              <a:lstStyle/>
              <a:p>
                <a:pPr algn="ctr" defTabSz="825086">
                  <a:defRPr sz="2000" b="1">
                    <a:solidFill>
                      <a:srgbClr val="EEEEEE"/>
                    </a:solidFill>
                    <a:latin typeface="Arial"/>
                    <a:ea typeface="Arial"/>
                    <a:cs typeface="Arial"/>
                    <a:sym typeface="Arial"/>
                  </a:defRPr>
                </a:pPr>
                <a:endParaRPr sz="3200">
                  <a:solidFill>
                    <a:srgbClr val="EEEEEE"/>
                  </a:solidFill>
                  <a:latin typeface="微软雅黑" panose="020B0503020204020204" pitchFamily="34" charset="-122"/>
                  <a:ea typeface="微软雅黑" panose="020B0503020204020204" pitchFamily="34" charset="-122"/>
                  <a:cs typeface="Arial"/>
                  <a:sym typeface="Arial"/>
                </a:endParaRPr>
              </a:p>
            </p:txBody>
          </p:sp>
          <p:sp>
            <p:nvSpPr>
              <p:cNvPr id="423" name="Freeform 12"/>
              <p:cNvSpPr/>
              <p:nvPr/>
            </p:nvSpPr>
            <p:spPr>
              <a:xfrm>
                <a:off x="6451487" y="4518079"/>
                <a:ext cx="123172" cy="92699"/>
              </a:xfrm>
              <a:custGeom>
                <a:avLst/>
                <a:gdLst/>
                <a:ahLst/>
                <a:cxnLst>
                  <a:cxn ang="0">
                    <a:pos x="wd2" y="hd2"/>
                  </a:cxn>
                  <a:cxn ang="5400000">
                    <a:pos x="wd2" y="hd2"/>
                  </a:cxn>
                  <a:cxn ang="10800000">
                    <a:pos x="wd2" y="hd2"/>
                  </a:cxn>
                  <a:cxn ang="16200000">
                    <a:pos x="wd2" y="hd2"/>
                  </a:cxn>
                </a:cxnLst>
                <a:rect l="0" t="0" r="r" b="b"/>
                <a:pathLst>
                  <a:path w="20820" h="21600" extrusionOk="0">
                    <a:moveTo>
                      <a:pt x="13333" y="790"/>
                    </a:moveTo>
                    <a:cubicBezTo>
                      <a:pt x="12343" y="263"/>
                      <a:pt x="11352" y="0"/>
                      <a:pt x="10361" y="0"/>
                    </a:cubicBezTo>
                    <a:cubicBezTo>
                      <a:pt x="8379" y="0"/>
                      <a:pt x="6398" y="1317"/>
                      <a:pt x="5209" y="3161"/>
                    </a:cubicBezTo>
                    <a:cubicBezTo>
                      <a:pt x="4218" y="3688"/>
                      <a:pt x="3425" y="4478"/>
                      <a:pt x="2632" y="5268"/>
                    </a:cubicBezTo>
                    <a:cubicBezTo>
                      <a:pt x="2632" y="5268"/>
                      <a:pt x="2632" y="5268"/>
                      <a:pt x="2632" y="5268"/>
                    </a:cubicBezTo>
                    <a:cubicBezTo>
                      <a:pt x="2632" y="5532"/>
                      <a:pt x="2434" y="5532"/>
                      <a:pt x="2434" y="5532"/>
                    </a:cubicBezTo>
                    <a:cubicBezTo>
                      <a:pt x="2434" y="5795"/>
                      <a:pt x="2236" y="5795"/>
                      <a:pt x="2236" y="5795"/>
                    </a:cubicBezTo>
                    <a:cubicBezTo>
                      <a:pt x="2236" y="5795"/>
                      <a:pt x="2236" y="5795"/>
                      <a:pt x="2236" y="5795"/>
                    </a:cubicBezTo>
                    <a:cubicBezTo>
                      <a:pt x="1443" y="6849"/>
                      <a:pt x="-340" y="10010"/>
                      <a:pt x="56" y="12907"/>
                    </a:cubicBezTo>
                    <a:cubicBezTo>
                      <a:pt x="254" y="14224"/>
                      <a:pt x="1245" y="15541"/>
                      <a:pt x="2831" y="16332"/>
                    </a:cubicBezTo>
                    <a:cubicBezTo>
                      <a:pt x="3029" y="16332"/>
                      <a:pt x="3029" y="16595"/>
                      <a:pt x="3029" y="17385"/>
                    </a:cubicBezTo>
                    <a:cubicBezTo>
                      <a:pt x="3029" y="18176"/>
                      <a:pt x="3029" y="18966"/>
                      <a:pt x="3425" y="19493"/>
                    </a:cubicBezTo>
                    <a:cubicBezTo>
                      <a:pt x="3623" y="19756"/>
                      <a:pt x="3821" y="20020"/>
                      <a:pt x="4218" y="20020"/>
                    </a:cubicBezTo>
                    <a:cubicBezTo>
                      <a:pt x="4218" y="20020"/>
                      <a:pt x="4416" y="20020"/>
                      <a:pt x="4416" y="20020"/>
                    </a:cubicBezTo>
                    <a:cubicBezTo>
                      <a:pt x="4614" y="20020"/>
                      <a:pt x="6199" y="20283"/>
                      <a:pt x="7190" y="18702"/>
                    </a:cubicBezTo>
                    <a:cubicBezTo>
                      <a:pt x="8379" y="16859"/>
                      <a:pt x="8776" y="13961"/>
                      <a:pt x="8181" y="10010"/>
                    </a:cubicBezTo>
                    <a:cubicBezTo>
                      <a:pt x="8181" y="9746"/>
                      <a:pt x="7983" y="9483"/>
                      <a:pt x="7983" y="9483"/>
                    </a:cubicBezTo>
                    <a:cubicBezTo>
                      <a:pt x="7785" y="9483"/>
                      <a:pt x="7785" y="9483"/>
                      <a:pt x="7785" y="9483"/>
                    </a:cubicBezTo>
                    <a:cubicBezTo>
                      <a:pt x="7587" y="9483"/>
                      <a:pt x="7388" y="9746"/>
                      <a:pt x="7388" y="10010"/>
                    </a:cubicBezTo>
                    <a:cubicBezTo>
                      <a:pt x="7983" y="13698"/>
                      <a:pt x="7587" y="16595"/>
                      <a:pt x="6596" y="17912"/>
                    </a:cubicBezTo>
                    <a:cubicBezTo>
                      <a:pt x="5803" y="18966"/>
                      <a:pt x="4812" y="18966"/>
                      <a:pt x="4614" y="18966"/>
                    </a:cubicBezTo>
                    <a:cubicBezTo>
                      <a:pt x="4416" y="18966"/>
                      <a:pt x="4416" y="18966"/>
                      <a:pt x="4218" y="18966"/>
                    </a:cubicBezTo>
                    <a:cubicBezTo>
                      <a:pt x="4218" y="18966"/>
                      <a:pt x="4020" y="18966"/>
                      <a:pt x="4020" y="18702"/>
                    </a:cubicBezTo>
                    <a:cubicBezTo>
                      <a:pt x="3821" y="18702"/>
                      <a:pt x="3821" y="17912"/>
                      <a:pt x="3821" y="17385"/>
                    </a:cubicBezTo>
                    <a:cubicBezTo>
                      <a:pt x="3821" y="16595"/>
                      <a:pt x="3821" y="15541"/>
                      <a:pt x="3029" y="15278"/>
                    </a:cubicBezTo>
                    <a:cubicBezTo>
                      <a:pt x="1840" y="14488"/>
                      <a:pt x="1047" y="13698"/>
                      <a:pt x="849" y="12644"/>
                    </a:cubicBezTo>
                    <a:cubicBezTo>
                      <a:pt x="453" y="9746"/>
                      <a:pt x="3227" y="6059"/>
                      <a:pt x="3227" y="6059"/>
                    </a:cubicBezTo>
                    <a:cubicBezTo>
                      <a:pt x="3227" y="6059"/>
                      <a:pt x="3227" y="6059"/>
                      <a:pt x="3227" y="6059"/>
                    </a:cubicBezTo>
                    <a:cubicBezTo>
                      <a:pt x="3821" y="5268"/>
                      <a:pt x="4614" y="4478"/>
                      <a:pt x="5407" y="4215"/>
                    </a:cubicBezTo>
                    <a:cubicBezTo>
                      <a:pt x="5605" y="4215"/>
                      <a:pt x="5605" y="4215"/>
                      <a:pt x="5605" y="3951"/>
                    </a:cubicBezTo>
                    <a:cubicBezTo>
                      <a:pt x="6794" y="2107"/>
                      <a:pt x="8577" y="1054"/>
                      <a:pt x="10361" y="1054"/>
                    </a:cubicBezTo>
                    <a:cubicBezTo>
                      <a:pt x="11154" y="1054"/>
                      <a:pt x="11946" y="1317"/>
                      <a:pt x="12541" y="1317"/>
                    </a:cubicBezTo>
                    <a:cubicBezTo>
                      <a:pt x="12541" y="1580"/>
                      <a:pt x="12541" y="1580"/>
                      <a:pt x="12739" y="1580"/>
                    </a:cubicBezTo>
                    <a:cubicBezTo>
                      <a:pt x="12739" y="1580"/>
                      <a:pt x="12937" y="1580"/>
                      <a:pt x="12937" y="1580"/>
                    </a:cubicBezTo>
                    <a:cubicBezTo>
                      <a:pt x="13928" y="2107"/>
                      <a:pt x="14721" y="2634"/>
                      <a:pt x="15315" y="3688"/>
                    </a:cubicBezTo>
                    <a:cubicBezTo>
                      <a:pt x="15315" y="3951"/>
                      <a:pt x="15513" y="4215"/>
                      <a:pt x="15711" y="4478"/>
                    </a:cubicBezTo>
                    <a:cubicBezTo>
                      <a:pt x="15910" y="5005"/>
                      <a:pt x="16108" y="5268"/>
                      <a:pt x="16108" y="5795"/>
                    </a:cubicBezTo>
                    <a:cubicBezTo>
                      <a:pt x="16306" y="6849"/>
                      <a:pt x="16306" y="7902"/>
                      <a:pt x="16306" y="8693"/>
                    </a:cubicBezTo>
                    <a:cubicBezTo>
                      <a:pt x="16108" y="8956"/>
                      <a:pt x="16306" y="8956"/>
                      <a:pt x="16306" y="9220"/>
                    </a:cubicBezTo>
                    <a:cubicBezTo>
                      <a:pt x="16702" y="8166"/>
                      <a:pt x="16702" y="7376"/>
                      <a:pt x="16900" y="6322"/>
                    </a:cubicBezTo>
                    <a:cubicBezTo>
                      <a:pt x="16900" y="5795"/>
                      <a:pt x="16900" y="5268"/>
                      <a:pt x="16702" y="5005"/>
                    </a:cubicBezTo>
                    <a:cubicBezTo>
                      <a:pt x="16702" y="5005"/>
                      <a:pt x="16702" y="5005"/>
                      <a:pt x="16702" y="5005"/>
                    </a:cubicBezTo>
                    <a:cubicBezTo>
                      <a:pt x="18882" y="5268"/>
                      <a:pt x="18882" y="5268"/>
                      <a:pt x="18882" y="5268"/>
                    </a:cubicBezTo>
                    <a:cubicBezTo>
                      <a:pt x="18882" y="5532"/>
                      <a:pt x="18882" y="5532"/>
                      <a:pt x="18882" y="5532"/>
                    </a:cubicBezTo>
                    <a:cubicBezTo>
                      <a:pt x="20269" y="10010"/>
                      <a:pt x="20467" y="13698"/>
                      <a:pt x="19278" y="15805"/>
                    </a:cubicBezTo>
                    <a:cubicBezTo>
                      <a:pt x="18089" y="17912"/>
                      <a:pt x="16108" y="18439"/>
                      <a:pt x="15117" y="18439"/>
                    </a:cubicBezTo>
                    <a:cubicBezTo>
                      <a:pt x="15117" y="18439"/>
                      <a:pt x="15117" y="18439"/>
                      <a:pt x="15117" y="18439"/>
                    </a:cubicBezTo>
                    <a:cubicBezTo>
                      <a:pt x="15117" y="17912"/>
                      <a:pt x="15117" y="17912"/>
                      <a:pt x="15117" y="17912"/>
                    </a:cubicBezTo>
                    <a:cubicBezTo>
                      <a:pt x="14919" y="17912"/>
                      <a:pt x="14919" y="17912"/>
                      <a:pt x="14919" y="17912"/>
                    </a:cubicBezTo>
                    <a:cubicBezTo>
                      <a:pt x="14919" y="18966"/>
                      <a:pt x="14324" y="19756"/>
                      <a:pt x="13730" y="20283"/>
                    </a:cubicBezTo>
                    <a:cubicBezTo>
                      <a:pt x="13333" y="20283"/>
                      <a:pt x="12937" y="20546"/>
                      <a:pt x="12739" y="20546"/>
                    </a:cubicBezTo>
                    <a:cubicBezTo>
                      <a:pt x="11946" y="20546"/>
                      <a:pt x="11154" y="19756"/>
                      <a:pt x="10757" y="18966"/>
                    </a:cubicBezTo>
                    <a:cubicBezTo>
                      <a:pt x="11154" y="20810"/>
                      <a:pt x="11154" y="20810"/>
                      <a:pt x="11154" y="20810"/>
                    </a:cubicBezTo>
                    <a:cubicBezTo>
                      <a:pt x="11550" y="21337"/>
                      <a:pt x="12144" y="21600"/>
                      <a:pt x="12739" y="21600"/>
                    </a:cubicBezTo>
                    <a:cubicBezTo>
                      <a:pt x="13135" y="21600"/>
                      <a:pt x="13532" y="21337"/>
                      <a:pt x="13928" y="21337"/>
                    </a:cubicBezTo>
                    <a:cubicBezTo>
                      <a:pt x="14721" y="20810"/>
                      <a:pt x="15315" y="20020"/>
                      <a:pt x="15513" y="18966"/>
                    </a:cubicBezTo>
                    <a:cubicBezTo>
                      <a:pt x="16900" y="18966"/>
                      <a:pt x="18684" y="18439"/>
                      <a:pt x="19873" y="16068"/>
                    </a:cubicBezTo>
                    <a:cubicBezTo>
                      <a:pt x="21260" y="13698"/>
                      <a:pt x="21062" y="10010"/>
                      <a:pt x="19675" y="5268"/>
                    </a:cubicBezTo>
                    <a:cubicBezTo>
                      <a:pt x="19477" y="4478"/>
                      <a:pt x="19477" y="4478"/>
                      <a:pt x="19477" y="4478"/>
                    </a:cubicBezTo>
                    <a:cubicBezTo>
                      <a:pt x="19477" y="4215"/>
                      <a:pt x="19278" y="4215"/>
                      <a:pt x="19080" y="4215"/>
                    </a:cubicBezTo>
                    <a:cubicBezTo>
                      <a:pt x="16306" y="3688"/>
                      <a:pt x="16306" y="3688"/>
                      <a:pt x="16306" y="3688"/>
                    </a:cubicBezTo>
                    <a:cubicBezTo>
                      <a:pt x="16306" y="3688"/>
                      <a:pt x="16306" y="3688"/>
                      <a:pt x="16306" y="3688"/>
                    </a:cubicBezTo>
                    <a:cubicBezTo>
                      <a:pt x="15513" y="2107"/>
                      <a:pt x="14522" y="1317"/>
                      <a:pt x="13333" y="790"/>
                    </a:cubicBezTo>
                    <a:close/>
                  </a:path>
                </a:pathLst>
              </a:custGeom>
              <a:grpFill/>
              <a:ln w="9525" cap="flat">
                <a:solidFill>
                  <a:srgbClr val="C7000B"/>
                </a:solidFill>
                <a:prstDash val="solid"/>
                <a:round/>
              </a:ln>
              <a:effectLst/>
            </p:spPr>
            <p:txBody>
              <a:bodyPr wrap="square" lIns="93121" tIns="93121" rIns="93121" bIns="93121" numCol="1" anchor="t">
                <a:noAutofit/>
              </a:bodyPr>
              <a:lstStyle/>
              <a:p>
                <a:pPr algn="ctr" defTabSz="825086">
                  <a:defRPr sz="2000" b="1">
                    <a:solidFill>
                      <a:srgbClr val="EEEEEE"/>
                    </a:solidFill>
                    <a:latin typeface="Arial"/>
                    <a:ea typeface="Arial"/>
                    <a:cs typeface="Arial"/>
                    <a:sym typeface="Arial"/>
                  </a:defRPr>
                </a:pPr>
                <a:endParaRPr sz="3200">
                  <a:solidFill>
                    <a:srgbClr val="EEEEEE"/>
                  </a:solidFill>
                  <a:latin typeface="微软雅黑" panose="020B0503020204020204" pitchFamily="34" charset="-122"/>
                  <a:ea typeface="微软雅黑" panose="020B0503020204020204" pitchFamily="34" charset="-122"/>
                  <a:cs typeface="Arial"/>
                  <a:sym typeface="Arial"/>
                </a:endParaRPr>
              </a:p>
            </p:txBody>
          </p:sp>
        </p:grpSp>
        <p:grpSp>
          <p:nvGrpSpPr>
            <p:cNvPr id="424" name="组合 423"/>
            <p:cNvGrpSpPr/>
            <p:nvPr/>
          </p:nvGrpSpPr>
          <p:grpSpPr>
            <a:xfrm>
              <a:off x="5214768" y="4136536"/>
              <a:ext cx="535193" cy="501652"/>
              <a:chOff x="3410915" y="3002589"/>
              <a:chExt cx="574040" cy="581660"/>
            </a:xfrm>
          </p:grpSpPr>
          <p:pic>
            <p:nvPicPr>
              <p:cNvPr id="425" name="图片 424" descr="球.png"/>
              <p:cNvPicPr>
                <a:picLocks noChangeAspect="1"/>
              </p:cNvPicPr>
              <p:nvPr/>
            </p:nvPicPr>
            <p:blipFill>
              <a:blip r:embed="rId6" cstate="print">
                <a:duotone>
                  <a:schemeClr val="bg2">
                    <a:shade val="45000"/>
                    <a:satMod val="135000"/>
                  </a:schemeClr>
                  <a:prstClr val="white"/>
                </a:duotone>
              </a:blip>
              <a:stretch>
                <a:fillRect/>
              </a:stretch>
            </p:blipFill>
            <p:spPr>
              <a:xfrm>
                <a:off x="3445845" y="3042818"/>
                <a:ext cx="504184" cy="501195"/>
              </a:xfrm>
              <a:prstGeom prst="rect">
                <a:avLst/>
              </a:prstGeom>
            </p:spPr>
          </p:pic>
          <p:sp>
            <p:nvSpPr>
              <p:cNvPr id="426" name="椭圆 425"/>
              <p:cNvSpPr/>
              <p:nvPr/>
            </p:nvSpPr>
            <p:spPr>
              <a:xfrm>
                <a:off x="3410915" y="3002589"/>
                <a:ext cx="574040" cy="581660"/>
              </a:xfrm>
              <a:prstGeom prst="ellipse">
                <a:avLst/>
              </a:pr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427" name="组合 248"/>
            <p:cNvGrpSpPr/>
            <p:nvPr/>
          </p:nvGrpSpPr>
          <p:grpSpPr>
            <a:xfrm>
              <a:off x="4373318" y="4261041"/>
              <a:ext cx="207025" cy="215919"/>
              <a:chOff x="3" y="0"/>
              <a:chExt cx="763704" cy="833062"/>
            </a:xfrm>
            <a:solidFill>
              <a:srgbClr val="C7000B"/>
            </a:solidFill>
          </p:grpSpPr>
          <p:sp>
            <p:nvSpPr>
              <p:cNvPr id="428" name="Oval 40"/>
              <p:cNvSpPr/>
              <p:nvPr/>
            </p:nvSpPr>
            <p:spPr>
              <a:xfrm>
                <a:off x="93639" y="245137"/>
                <a:ext cx="64512" cy="59793"/>
              </a:xfrm>
              <a:prstGeom prst="ellipse">
                <a:avLst/>
              </a:prstGeom>
              <a:grpFill/>
              <a:ln w="3175" cap="flat">
                <a:solidFill>
                  <a:srgbClr val="C7000B"/>
                </a:solidFill>
                <a:prstDash val="solid"/>
                <a:round/>
              </a:ln>
              <a:effectLst/>
            </p:spPr>
            <p:txBody>
              <a:bodyPr wrap="square" lIns="93121" tIns="93121" rIns="93121" bIns="93121" numCol="1" anchor="t">
                <a:noAutofit/>
              </a:bodyPr>
              <a:lstStyle/>
              <a:p>
                <a:pPr algn="ctr" defTabSz="825086">
                  <a:defRPr sz="2000" b="1">
                    <a:solidFill>
                      <a:srgbClr val="EEEEEE"/>
                    </a:solidFill>
                    <a:latin typeface="Arial"/>
                    <a:ea typeface="Arial"/>
                    <a:cs typeface="Arial"/>
                    <a:sym typeface="Arial"/>
                  </a:defRPr>
                </a:pPr>
                <a:endParaRPr sz="3200">
                  <a:solidFill>
                    <a:sysClr val="windowText" lastClr="000000"/>
                  </a:solidFill>
                  <a:latin typeface="微软雅黑" panose="020B0503020204020204" pitchFamily="34" charset="-122"/>
                  <a:ea typeface="微软雅黑" panose="020B0503020204020204" pitchFamily="34" charset="-122"/>
                  <a:cs typeface="Arial"/>
                  <a:sym typeface="Arial"/>
                </a:endParaRPr>
              </a:p>
            </p:txBody>
          </p:sp>
          <p:sp>
            <p:nvSpPr>
              <p:cNvPr id="429" name="Freeform 41"/>
              <p:cNvSpPr/>
              <p:nvPr/>
            </p:nvSpPr>
            <p:spPr>
              <a:xfrm>
                <a:off x="354255" y="654172"/>
                <a:ext cx="63318" cy="60833"/>
              </a:xfrm>
              <a:custGeom>
                <a:avLst/>
                <a:gdLst/>
                <a:ahLst/>
                <a:cxnLst>
                  <a:cxn ang="0">
                    <a:pos x="wd2" y="hd2"/>
                  </a:cxn>
                  <a:cxn ang="5400000">
                    <a:pos x="wd2" y="hd2"/>
                  </a:cxn>
                  <a:cxn ang="10800000">
                    <a:pos x="wd2" y="hd2"/>
                  </a:cxn>
                  <a:cxn ang="16200000">
                    <a:pos x="wd2" y="hd2"/>
                  </a:cxn>
                </a:cxnLst>
                <a:rect l="0" t="0" r="r" b="b"/>
                <a:pathLst>
                  <a:path w="18778" h="18837" extrusionOk="0">
                    <a:moveTo>
                      <a:pt x="4378" y="1498"/>
                    </a:moveTo>
                    <a:cubicBezTo>
                      <a:pt x="8698" y="-1382"/>
                      <a:pt x="14458" y="58"/>
                      <a:pt x="17338" y="4378"/>
                    </a:cubicBezTo>
                    <a:cubicBezTo>
                      <a:pt x="20218" y="8698"/>
                      <a:pt x="18778" y="14458"/>
                      <a:pt x="13018" y="17338"/>
                    </a:cubicBezTo>
                    <a:cubicBezTo>
                      <a:pt x="8698" y="20218"/>
                      <a:pt x="2938" y="18778"/>
                      <a:pt x="1498" y="14458"/>
                    </a:cubicBezTo>
                    <a:cubicBezTo>
                      <a:pt x="-1382" y="10138"/>
                      <a:pt x="58" y="4378"/>
                      <a:pt x="4378" y="1498"/>
                    </a:cubicBezTo>
                    <a:close/>
                  </a:path>
                </a:pathLst>
              </a:custGeom>
              <a:grpFill/>
              <a:ln w="3175" cap="flat">
                <a:solidFill>
                  <a:srgbClr val="C7000B"/>
                </a:solidFill>
                <a:prstDash val="solid"/>
                <a:round/>
              </a:ln>
              <a:effectLst/>
            </p:spPr>
            <p:txBody>
              <a:bodyPr wrap="square" lIns="93121" tIns="93121" rIns="93121" bIns="93121" numCol="1" anchor="t">
                <a:noAutofit/>
              </a:bodyPr>
              <a:lstStyle/>
              <a:p>
                <a:pPr algn="ctr" defTabSz="825086">
                  <a:defRPr sz="2000" b="1">
                    <a:solidFill>
                      <a:srgbClr val="EEEEEE"/>
                    </a:solidFill>
                    <a:latin typeface="Arial"/>
                    <a:ea typeface="Arial"/>
                    <a:cs typeface="Arial"/>
                    <a:sym typeface="Arial"/>
                  </a:defRPr>
                </a:pPr>
                <a:endParaRPr sz="3200">
                  <a:solidFill>
                    <a:sysClr val="windowText" lastClr="000000"/>
                  </a:solidFill>
                  <a:latin typeface="微软雅黑" panose="020B0503020204020204" pitchFamily="34" charset="-122"/>
                  <a:ea typeface="微软雅黑" panose="020B0503020204020204" pitchFamily="34" charset="-122"/>
                  <a:cs typeface="Arial"/>
                  <a:sym typeface="Arial"/>
                </a:endParaRPr>
              </a:p>
            </p:txBody>
          </p:sp>
          <p:sp>
            <p:nvSpPr>
              <p:cNvPr id="430" name="Freeform 42"/>
              <p:cNvSpPr/>
              <p:nvPr/>
            </p:nvSpPr>
            <p:spPr>
              <a:xfrm>
                <a:off x="595644" y="235646"/>
                <a:ext cx="63515" cy="60833"/>
              </a:xfrm>
              <a:custGeom>
                <a:avLst/>
                <a:gdLst/>
                <a:ahLst/>
                <a:cxnLst>
                  <a:cxn ang="0">
                    <a:pos x="wd2" y="hd2"/>
                  </a:cxn>
                  <a:cxn ang="5400000">
                    <a:pos x="wd2" y="hd2"/>
                  </a:cxn>
                  <a:cxn ang="10800000">
                    <a:pos x="wd2" y="hd2"/>
                  </a:cxn>
                  <a:cxn ang="16200000">
                    <a:pos x="wd2" y="hd2"/>
                  </a:cxn>
                </a:cxnLst>
                <a:rect l="0" t="0" r="r" b="b"/>
                <a:pathLst>
                  <a:path w="18837" h="18837" extrusionOk="0">
                    <a:moveTo>
                      <a:pt x="4378" y="17338"/>
                    </a:moveTo>
                    <a:cubicBezTo>
                      <a:pt x="58" y="14458"/>
                      <a:pt x="-1382" y="8698"/>
                      <a:pt x="1498" y="4378"/>
                    </a:cubicBezTo>
                    <a:cubicBezTo>
                      <a:pt x="4378" y="58"/>
                      <a:pt x="10138" y="-1382"/>
                      <a:pt x="14458" y="1498"/>
                    </a:cubicBezTo>
                    <a:cubicBezTo>
                      <a:pt x="18778" y="4378"/>
                      <a:pt x="20218" y="10138"/>
                      <a:pt x="17338" y="14458"/>
                    </a:cubicBezTo>
                    <a:cubicBezTo>
                      <a:pt x="14458" y="18778"/>
                      <a:pt x="8698" y="20218"/>
                      <a:pt x="4378" y="17338"/>
                    </a:cubicBezTo>
                    <a:close/>
                  </a:path>
                </a:pathLst>
              </a:custGeom>
              <a:grpFill/>
              <a:ln w="3175" cap="flat">
                <a:solidFill>
                  <a:srgbClr val="C7000B"/>
                </a:solidFill>
                <a:prstDash val="solid"/>
                <a:round/>
              </a:ln>
              <a:effectLst/>
            </p:spPr>
            <p:txBody>
              <a:bodyPr wrap="square" lIns="93121" tIns="93121" rIns="93121" bIns="93121" numCol="1" anchor="t">
                <a:noAutofit/>
              </a:bodyPr>
              <a:lstStyle/>
              <a:p>
                <a:pPr algn="ctr" defTabSz="825086">
                  <a:defRPr sz="2000" b="1">
                    <a:solidFill>
                      <a:srgbClr val="EEEEEE"/>
                    </a:solidFill>
                    <a:latin typeface="Arial"/>
                    <a:ea typeface="Arial"/>
                    <a:cs typeface="Arial"/>
                    <a:sym typeface="Arial"/>
                  </a:defRPr>
                </a:pPr>
                <a:endParaRPr sz="3200">
                  <a:solidFill>
                    <a:sysClr val="windowText" lastClr="000000"/>
                  </a:solidFill>
                  <a:latin typeface="微软雅黑" panose="020B0503020204020204" pitchFamily="34" charset="-122"/>
                  <a:ea typeface="微软雅黑" panose="020B0503020204020204" pitchFamily="34" charset="-122"/>
                  <a:cs typeface="Arial"/>
                  <a:sym typeface="Arial"/>
                </a:endParaRPr>
              </a:p>
            </p:txBody>
          </p:sp>
          <p:sp>
            <p:nvSpPr>
              <p:cNvPr id="431" name="Freeform 43"/>
              <p:cNvSpPr/>
              <p:nvPr/>
            </p:nvSpPr>
            <p:spPr>
              <a:xfrm>
                <a:off x="3" y="0"/>
                <a:ext cx="763704" cy="833062"/>
              </a:xfrm>
              <a:custGeom>
                <a:avLst/>
                <a:gdLst/>
                <a:ahLst/>
                <a:cxnLst>
                  <a:cxn ang="0">
                    <a:pos x="wd2" y="hd2"/>
                  </a:cxn>
                  <a:cxn ang="5400000">
                    <a:pos x="wd2" y="hd2"/>
                  </a:cxn>
                  <a:cxn ang="10800000">
                    <a:pos x="wd2" y="hd2"/>
                  </a:cxn>
                  <a:cxn ang="16200000">
                    <a:pos x="wd2" y="hd2"/>
                  </a:cxn>
                </a:cxnLst>
                <a:rect l="0" t="0" r="r" b="b"/>
                <a:pathLst>
                  <a:path w="21600" h="21600" extrusionOk="0">
                    <a:moveTo>
                      <a:pt x="10730" y="21600"/>
                    </a:moveTo>
                    <a:cubicBezTo>
                      <a:pt x="10591" y="21600"/>
                      <a:pt x="10591" y="21600"/>
                      <a:pt x="10452" y="21600"/>
                    </a:cubicBezTo>
                    <a:cubicBezTo>
                      <a:pt x="279" y="16353"/>
                      <a:pt x="279" y="16353"/>
                      <a:pt x="279" y="16353"/>
                    </a:cubicBezTo>
                    <a:cubicBezTo>
                      <a:pt x="139" y="16353"/>
                      <a:pt x="0" y="16108"/>
                      <a:pt x="0" y="15986"/>
                    </a:cubicBezTo>
                    <a:cubicBezTo>
                      <a:pt x="0" y="5614"/>
                      <a:pt x="0" y="5614"/>
                      <a:pt x="0" y="5614"/>
                    </a:cubicBezTo>
                    <a:cubicBezTo>
                      <a:pt x="0" y="5492"/>
                      <a:pt x="139" y="5247"/>
                      <a:pt x="279" y="5247"/>
                    </a:cubicBezTo>
                    <a:cubicBezTo>
                      <a:pt x="10452" y="0"/>
                      <a:pt x="10452" y="0"/>
                      <a:pt x="10452" y="0"/>
                    </a:cubicBezTo>
                    <a:cubicBezTo>
                      <a:pt x="10591" y="0"/>
                      <a:pt x="10870" y="0"/>
                      <a:pt x="11009" y="0"/>
                    </a:cubicBezTo>
                    <a:cubicBezTo>
                      <a:pt x="21321" y="5247"/>
                      <a:pt x="21321" y="5247"/>
                      <a:pt x="21321" y="5247"/>
                    </a:cubicBezTo>
                    <a:cubicBezTo>
                      <a:pt x="21461" y="5247"/>
                      <a:pt x="21600" y="5492"/>
                      <a:pt x="21600" y="5614"/>
                    </a:cubicBezTo>
                    <a:cubicBezTo>
                      <a:pt x="21600" y="15986"/>
                      <a:pt x="21600" y="15986"/>
                      <a:pt x="21600" y="15986"/>
                    </a:cubicBezTo>
                    <a:cubicBezTo>
                      <a:pt x="21600" y="16108"/>
                      <a:pt x="21461" y="16353"/>
                      <a:pt x="21321" y="16353"/>
                    </a:cubicBezTo>
                    <a:cubicBezTo>
                      <a:pt x="11009" y="21600"/>
                      <a:pt x="11009" y="21600"/>
                      <a:pt x="11009" y="21600"/>
                    </a:cubicBezTo>
                    <a:cubicBezTo>
                      <a:pt x="11009" y="21600"/>
                      <a:pt x="10870" y="21600"/>
                      <a:pt x="10730" y="21600"/>
                    </a:cubicBezTo>
                    <a:close/>
                    <a:moveTo>
                      <a:pt x="1115" y="15742"/>
                    </a:moveTo>
                    <a:cubicBezTo>
                      <a:pt x="10730" y="20624"/>
                      <a:pt x="10730" y="20624"/>
                      <a:pt x="10730" y="20624"/>
                    </a:cubicBezTo>
                    <a:cubicBezTo>
                      <a:pt x="20485" y="15742"/>
                      <a:pt x="20485" y="15742"/>
                      <a:pt x="20485" y="15742"/>
                    </a:cubicBezTo>
                    <a:cubicBezTo>
                      <a:pt x="20485" y="5980"/>
                      <a:pt x="20485" y="5980"/>
                      <a:pt x="20485" y="5980"/>
                    </a:cubicBezTo>
                    <a:cubicBezTo>
                      <a:pt x="10730" y="976"/>
                      <a:pt x="10730" y="976"/>
                      <a:pt x="10730" y="976"/>
                    </a:cubicBezTo>
                    <a:cubicBezTo>
                      <a:pt x="1115" y="5980"/>
                      <a:pt x="1115" y="5980"/>
                      <a:pt x="1115" y="5980"/>
                    </a:cubicBezTo>
                    <a:lnTo>
                      <a:pt x="1115" y="15742"/>
                    </a:lnTo>
                    <a:close/>
                  </a:path>
                </a:pathLst>
              </a:custGeom>
              <a:grpFill/>
              <a:ln w="9525" cap="flat">
                <a:solidFill>
                  <a:srgbClr val="C7000B"/>
                </a:solidFill>
                <a:prstDash val="solid"/>
                <a:round/>
              </a:ln>
              <a:effectLst/>
            </p:spPr>
            <p:txBody>
              <a:bodyPr wrap="square" lIns="93121" tIns="93121" rIns="93121" bIns="93121" numCol="1" anchor="t">
                <a:noAutofit/>
              </a:bodyPr>
              <a:lstStyle/>
              <a:p>
                <a:pPr algn="ctr" defTabSz="825086">
                  <a:defRPr sz="2000" b="1">
                    <a:solidFill>
                      <a:srgbClr val="EEEEEE"/>
                    </a:solidFill>
                    <a:latin typeface="Arial"/>
                    <a:ea typeface="Arial"/>
                    <a:cs typeface="Arial"/>
                    <a:sym typeface="Arial"/>
                  </a:defRPr>
                </a:pPr>
                <a:endParaRPr sz="3200">
                  <a:solidFill>
                    <a:sysClr val="windowText" lastClr="000000"/>
                  </a:solidFill>
                  <a:latin typeface="微软雅黑" panose="020B0503020204020204" pitchFamily="34" charset="-122"/>
                  <a:ea typeface="微软雅黑" panose="020B0503020204020204" pitchFamily="34" charset="-122"/>
                  <a:cs typeface="Arial"/>
                  <a:sym typeface="Arial"/>
                </a:endParaRPr>
              </a:p>
            </p:txBody>
          </p:sp>
          <p:sp>
            <p:nvSpPr>
              <p:cNvPr id="432" name="Freeform 44"/>
              <p:cNvSpPr/>
              <p:nvPr/>
            </p:nvSpPr>
            <p:spPr>
              <a:xfrm>
                <a:off x="115274" y="264250"/>
                <a:ext cx="273871" cy="154276"/>
              </a:xfrm>
              <a:custGeom>
                <a:avLst/>
                <a:gdLst/>
                <a:ahLst/>
                <a:cxnLst>
                  <a:cxn ang="0">
                    <a:pos x="wd2" y="hd2"/>
                  </a:cxn>
                  <a:cxn ang="5400000">
                    <a:pos x="wd2" y="hd2"/>
                  </a:cxn>
                  <a:cxn ang="10800000">
                    <a:pos x="wd2" y="hd2"/>
                  </a:cxn>
                  <a:cxn ang="16200000">
                    <a:pos x="wd2" y="hd2"/>
                  </a:cxn>
                </a:cxnLst>
                <a:rect l="0" t="0" r="r" b="b"/>
                <a:pathLst>
                  <a:path w="21374" h="21436" extrusionOk="0">
                    <a:moveTo>
                      <a:pt x="20603" y="21436"/>
                    </a:moveTo>
                    <a:cubicBezTo>
                      <a:pt x="20603" y="21436"/>
                      <a:pt x="20603" y="21436"/>
                      <a:pt x="20217" y="21436"/>
                    </a:cubicBezTo>
                    <a:cubicBezTo>
                      <a:pt x="545" y="2454"/>
                      <a:pt x="545" y="2454"/>
                      <a:pt x="545" y="2454"/>
                    </a:cubicBezTo>
                    <a:cubicBezTo>
                      <a:pt x="160" y="2454"/>
                      <a:pt x="-226" y="1145"/>
                      <a:pt x="160" y="491"/>
                    </a:cubicBezTo>
                    <a:cubicBezTo>
                      <a:pt x="160" y="-164"/>
                      <a:pt x="931" y="-164"/>
                      <a:pt x="1317" y="491"/>
                    </a:cubicBezTo>
                    <a:cubicBezTo>
                      <a:pt x="20988" y="18818"/>
                      <a:pt x="20988" y="18818"/>
                      <a:pt x="20988" y="18818"/>
                    </a:cubicBezTo>
                    <a:cubicBezTo>
                      <a:pt x="21374" y="19472"/>
                      <a:pt x="21374" y="20127"/>
                      <a:pt x="21374" y="20781"/>
                    </a:cubicBezTo>
                    <a:cubicBezTo>
                      <a:pt x="21374" y="20781"/>
                      <a:pt x="20988" y="21436"/>
                      <a:pt x="20603" y="21436"/>
                    </a:cubicBezTo>
                    <a:close/>
                  </a:path>
                </a:pathLst>
              </a:custGeom>
              <a:grpFill/>
              <a:ln w="12700" cap="flat">
                <a:solidFill>
                  <a:srgbClr val="C7000B"/>
                </a:solidFill>
                <a:prstDash val="solid"/>
                <a:round/>
              </a:ln>
              <a:effectLst/>
            </p:spPr>
            <p:txBody>
              <a:bodyPr wrap="square" lIns="93121" tIns="93121" rIns="93121" bIns="93121" numCol="1" anchor="t">
                <a:noAutofit/>
              </a:bodyPr>
              <a:lstStyle/>
              <a:p>
                <a:pPr algn="ctr" defTabSz="825086">
                  <a:defRPr sz="2000" b="1">
                    <a:solidFill>
                      <a:srgbClr val="EEEEEE"/>
                    </a:solidFill>
                    <a:latin typeface="Arial"/>
                    <a:ea typeface="Arial"/>
                    <a:cs typeface="Arial"/>
                    <a:sym typeface="Arial"/>
                  </a:defRPr>
                </a:pPr>
                <a:endParaRPr sz="3200">
                  <a:solidFill>
                    <a:sysClr val="windowText" lastClr="000000"/>
                  </a:solidFill>
                  <a:latin typeface="微软雅黑" panose="020B0503020204020204" pitchFamily="34" charset="-122"/>
                  <a:ea typeface="微软雅黑" panose="020B0503020204020204" pitchFamily="34" charset="-122"/>
                  <a:cs typeface="Arial"/>
                  <a:sym typeface="Arial"/>
                </a:endParaRPr>
              </a:p>
            </p:txBody>
          </p:sp>
          <p:sp>
            <p:nvSpPr>
              <p:cNvPr id="433" name="Freeform 45"/>
              <p:cNvSpPr/>
              <p:nvPr/>
            </p:nvSpPr>
            <p:spPr>
              <a:xfrm>
                <a:off x="368339" y="400597"/>
                <a:ext cx="24973" cy="294960"/>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8640" y="21600"/>
                      <a:pt x="4320" y="21257"/>
                      <a:pt x="4320" y="20914"/>
                    </a:cubicBezTo>
                    <a:cubicBezTo>
                      <a:pt x="0" y="686"/>
                      <a:pt x="0" y="686"/>
                      <a:pt x="0" y="686"/>
                    </a:cubicBezTo>
                    <a:cubicBezTo>
                      <a:pt x="0" y="343"/>
                      <a:pt x="4320" y="0"/>
                      <a:pt x="8640" y="0"/>
                    </a:cubicBezTo>
                    <a:cubicBezTo>
                      <a:pt x="12960" y="0"/>
                      <a:pt x="17280" y="343"/>
                      <a:pt x="17280" y="686"/>
                    </a:cubicBezTo>
                    <a:cubicBezTo>
                      <a:pt x="21600" y="20914"/>
                      <a:pt x="21600" y="20914"/>
                      <a:pt x="21600" y="20914"/>
                    </a:cubicBezTo>
                    <a:cubicBezTo>
                      <a:pt x="21600" y="21257"/>
                      <a:pt x="17280" y="21600"/>
                      <a:pt x="12960" y="21600"/>
                    </a:cubicBezTo>
                    <a:cubicBezTo>
                      <a:pt x="12960" y="21600"/>
                      <a:pt x="12960" y="21600"/>
                      <a:pt x="12960" y="21600"/>
                    </a:cubicBezTo>
                    <a:close/>
                  </a:path>
                </a:pathLst>
              </a:custGeom>
              <a:grpFill/>
              <a:ln w="12700" cap="flat">
                <a:solidFill>
                  <a:srgbClr val="C7000B"/>
                </a:solidFill>
                <a:prstDash val="solid"/>
                <a:round/>
              </a:ln>
              <a:effectLst/>
            </p:spPr>
            <p:txBody>
              <a:bodyPr wrap="square" lIns="93121" tIns="93121" rIns="93121" bIns="93121" numCol="1" anchor="t">
                <a:noAutofit/>
              </a:bodyPr>
              <a:lstStyle/>
              <a:p>
                <a:pPr algn="ctr" defTabSz="825086">
                  <a:defRPr sz="2000" b="1">
                    <a:solidFill>
                      <a:srgbClr val="EEEEEE"/>
                    </a:solidFill>
                    <a:latin typeface="Arial"/>
                    <a:ea typeface="Arial"/>
                    <a:cs typeface="Arial"/>
                    <a:sym typeface="Arial"/>
                  </a:defRPr>
                </a:pPr>
                <a:endParaRPr sz="3200">
                  <a:solidFill>
                    <a:sysClr val="windowText" lastClr="000000"/>
                  </a:solidFill>
                  <a:latin typeface="微软雅黑" panose="020B0503020204020204" pitchFamily="34" charset="-122"/>
                  <a:ea typeface="微软雅黑" panose="020B0503020204020204" pitchFamily="34" charset="-122"/>
                  <a:cs typeface="Arial"/>
                  <a:sym typeface="Arial"/>
                </a:endParaRPr>
              </a:p>
            </p:txBody>
          </p:sp>
          <p:sp>
            <p:nvSpPr>
              <p:cNvPr id="434" name="Freeform 46"/>
              <p:cNvSpPr/>
              <p:nvPr/>
            </p:nvSpPr>
            <p:spPr>
              <a:xfrm>
                <a:off x="368316" y="254302"/>
                <a:ext cx="271364" cy="164236"/>
              </a:xfrm>
              <a:custGeom>
                <a:avLst/>
                <a:gdLst/>
                <a:ahLst/>
                <a:cxnLst>
                  <a:cxn ang="0">
                    <a:pos x="wd2" y="hd2"/>
                  </a:cxn>
                  <a:cxn ang="5400000">
                    <a:pos x="wd2" y="hd2"/>
                  </a:cxn>
                  <a:cxn ang="10800000">
                    <a:pos x="wd2" y="hd2"/>
                  </a:cxn>
                  <a:cxn ang="16200000">
                    <a:pos x="wd2" y="hd2"/>
                  </a:cxn>
                </a:cxnLst>
                <a:rect l="0" t="0" r="r" b="b"/>
                <a:pathLst>
                  <a:path w="21502" h="21446" extrusionOk="0">
                    <a:moveTo>
                      <a:pt x="785" y="21446"/>
                    </a:moveTo>
                    <a:cubicBezTo>
                      <a:pt x="785" y="21446"/>
                      <a:pt x="393" y="20829"/>
                      <a:pt x="0" y="20829"/>
                    </a:cubicBezTo>
                    <a:cubicBezTo>
                      <a:pt x="0" y="20212"/>
                      <a:pt x="0" y="19595"/>
                      <a:pt x="393" y="18977"/>
                    </a:cubicBezTo>
                    <a:cubicBezTo>
                      <a:pt x="20422" y="463"/>
                      <a:pt x="20422" y="463"/>
                      <a:pt x="20422" y="463"/>
                    </a:cubicBezTo>
                    <a:cubicBezTo>
                      <a:pt x="20422" y="-154"/>
                      <a:pt x="21207" y="-154"/>
                      <a:pt x="21207" y="463"/>
                    </a:cubicBezTo>
                    <a:cubicBezTo>
                      <a:pt x="21600" y="1080"/>
                      <a:pt x="21600" y="2315"/>
                      <a:pt x="21207" y="2315"/>
                    </a:cubicBezTo>
                    <a:cubicBezTo>
                      <a:pt x="1178" y="20829"/>
                      <a:pt x="1178" y="20829"/>
                      <a:pt x="1178" y="20829"/>
                    </a:cubicBezTo>
                    <a:cubicBezTo>
                      <a:pt x="1178" y="21446"/>
                      <a:pt x="1178" y="21446"/>
                      <a:pt x="785" y="21446"/>
                    </a:cubicBezTo>
                    <a:close/>
                  </a:path>
                </a:pathLst>
              </a:custGeom>
              <a:grpFill/>
              <a:ln w="12700" cap="flat">
                <a:solidFill>
                  <a:srgbClr val="C7000B"/>
                </a:solidFill>
                <a:prstDash val="solid"/>
                <a:round/>
              </a:ln>
              <a:effectLst/>
            </p:spPr>
            <p:txBody>
              <a:bodyPr wrap="square" lIns="93121" tIns="93121" rIns="93121" bIns="93121" numCol="1" anchor="t">
                <a:noAutofit/>
              </a:bodyPr>
              <a:lstStyle/>
              <a:p>
                <a:pPr algn="ctr" defTabSz="825086">
                  <a:defRPr sz="2000" b="1">
                    <a:solidFill>
                      <a:srgbClr val="EEEEEE"/>
                    </a:solidFill>
                    <a:latin typeface="Arial"/>
                    <a:ea typeface="Arial"/>
                    <a:cs typeface="Arial"/>
                    <a:sym typeface="Arial"/>
                  </a:defRPr>
                </a:pPr>
                <a:endParaRPr sz="3200">
                  <a:solidFill>
                    <a:sysClr val="windowText" lastClr="000000"/>
                  </a:solidFill>
                  <a:latin typeface="微软雅黑" panose="020B0503020204020204" pitchFamily="34" charset="-122"/>
                  <a:ea typeface="微软雅黑" panose="020B0503020204020204" pitchFamily="34" charset="-122"/>
                  <a:cs typeface="Arial"/>
                  <a:sym typeface="Arial"/>
                </a:endParaRPr>
              </a:p>
            </p:txBody>
          </p:sp>
        </p:grpSp>
        <p:grpSp>
          <p:nvGrpSpPr>
            <p:cNvPr id="435" name="组合 434"/>
            <p:cNvGrpSpPr/>
            <p:nvPr/>
          </p:nvGrpSpPr>
          <p:grpSpPr>
            <a:xfrm>
              <a:off x="5374685" y="4256344"/>
              <a:ext cx="223833" cy="236635"/>
              <a:chOff x="10406087" y="236538"/>
              <a:chExt cx="755650" cy="863600"/>
            </a:xfrm>
            <a:solidFill>
              <a:srgbClr val="C7000B"/>
            </a:solidFill>
          </p:grpSpPr>
          <p:sp>
            <p:nvSpPr>
              <p:cNvPr id="436" name="Freeform 10"/>
              <p:cNvSpPr>
                <a:spLocks noEditPoints="1"/>
              </p:cNvSpPr>
              <p:nvPr/>
            </p:nvSpPr>
            <p:spPr bwMode="auto">
              <a:xfrm>
                <a:off x="10406087" y="236538"/>
                <a:ext cx="415925" cy="274637"/>
              </a:xfrm>
              <a:custGeom>
                <a:avLst/>
                <a:gdLst>
                  <a:gd name="T0" fmla="*/ 496 w 508"/>
                  <a:gd name="T1" fmla="*/ 27 h 335"/>
                  <a:gd name="T2" fmla="*/ 481 w 508"/>
                  <a:gd name="T3" fmla="*/ 86 h 335"/>
                  <a:gd name="T4" fmla="*/ 70 w 508"/>
                  <a:gd name="T5" fmla="*/ 323 h 335"/>
                  <a:gd name="T6" fmla="*/ 11 w 508"/>
                  <a:gd name="T7" fmla="*/ 307 h 335"/>
                  <a:gd name="T8" fmla="*/ 27 w 508"/>
                  <a:gd name="T9" fmla="*/ 248 h 335"/>
                  <a:gd name="T10" fmla="*/ 437 w 508"/>
                  <a:gd name="T11" fmla="*/ 11 h 335"/>
                  <a:gd name="T12" fmla="*/ 496 w 508"/>
                  <a:gd name="T13" fmla="*/ 27 h 335"/>
                  <a:gd name="T14" fmla="*/ 496 w 508"/>
                  <a:gd name="T15" fmla="*/ 27 h 335"/>
                  <a:gd name="T16" fmla="*/ 496 w 508"/>
                  <a:gd name="T17" fmla="*/ 2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335">
                    <a:moveTo>
                      <a:pt x="496" y="27"/>
                    </a:moveTo>
                    <a:cubicBezTo>
                      <a:pt x="508" y="48"/>
                      <a:pt x="501" y="74"/>
                      <a:pt x="481" y="86"/>
                    </a:cubicBezTo>
                    <a:cubicBezTo>
                      <a:pt x="70" y="323"/>
                      <a:pt x="70" y="323"/>
                      <a:pt x="70" y="323"/>
                    </a:cubicBezTo>
                    <a:cubicBezTo>
                      <a:pt x="50" y="335"/>
                      <a:pt x="23" y="328"/>
                      <a:pt x="11" y="307"/>
                    </a:cubicBezTo>
                    <a:cubicBezTo>
                      <a:pt x="0" y="287"/>
                      <a:pt x="7" y="260"/>
                      <a:pt x="27" y="248"/>
                    </a:cubicBezTo>
                    <a:cubicBezTo>
                      <a:pt x="437" y="11"/>
                      <a:pt x="437" y="11"/>
                      <a:pt x="437" y="11"/>
                    </a:cubicBezTo>
                    <a:cubicBezTo>
                      <a:pt x="458" y="0"/>
                      <a:pt x="484" y="7"/>
                      <a:pt x="496" y="27"/>
                    </a:cubicBezTo>
                    <a:close/>
                    <a:moveTo>
                      <a:pt x="496" y="27"/>
                    </a:moveTo>
                    <a:cubicBezTo>
                      <a:pt x="496" y="27"/>
                      <a:pt x="496" y="27"/>
                      <a:pt x="496"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600"/>
              </a:p>
            </p:txBody>
          </p:sp>
          <p:sp>
            <p:nvSpPr>
              <p:cNvPr id="437" name="Freeform 11"/>
              <p:cNvSpPr>
                <a:spLocks noEditPoints="1"/>
              </p:cNvSpPr>
              <p:nvPr/>
            </p:nvSpPr>
            <p:spPr bwMode="auto">
              <a:xfrm>
                <a:off x="10406087" y="236538"/>
                <a:ext cx="754063" cy="473075"/>
              </a:xfrm>
              <a:custGeom>
                <a:avLst/>
                <a:gdLst>
                  <a:gd name="T0" fmla="*/ 421 w 922"/>
                  <a:gd name="T1" fmla="*/ 27 h 576"/>
                  <a:gd name="T2" fmla="*/ 437 w 922"/>
                  <a:gd name="T3" fmla="*/ 86 h 576"/>
                  <a:gd name="T4" fmla="*/ 852 w 922"/>
                  <a:gd name="T5" fmla="*/ 325 h 576"/>
                  <a:gd name="T6" fmla="*/ 910 w 922"/>
                  <a:gd name="T7" fmla="*/ 310 h 576"/>
                  <a:gd name="T8" fmla="*/ 895 w 922"/>
                  <a:gd name="T9" fmla="*/ 251 h 576"/>
                  <a:gd name="T10" fmla="*/ 480 w 922"/>
                  <a:gd name="T11" fmla="*/ 11 h 576"/>
                  <a:gd name="T12" fmla="*/ 421 w 922"/>
                  <a:gd name="T13" fmla="*/ 27 h 576"/>
                  <a:gd name="T14" fmla="*/ 12 w 922"/>
                  <a:gd name="T15" fmla="*/ 266 h 576"/>
                  <a:gd name="T16" fmla="*/ 28 w 922"/>
                  <a:gd name="T17" fmla="*/ 325 h 576"/>
                  <a:gd name="T18" fmla="*/ 443 w 922"/>
                  <a:gd name="T19" fmla="*/ 564 h 576"/>
                  <a:gd name="T20" fmla="*/ 502 w 922"/>
                  <a:gd name="T21" fmla="*/ 548 h 576"/>
                  <a:gd name="T22" fmla="*/ 486 w 922"/>
                  <a:gd name="T23" fmla="*/ 489 h 576"/>
                  <a:gd name="T24" fmla="*/ 71 w 922"/>
                  <a:gd name="T25" fmla="*/ 250 h 576"/>
                  <a:gd name="T26" fmla="*/ 12 w 922"/>
                  <a:gd name="T27" fmla="*/ 266 h 576"/>
                  <a:gd name="T28" fmla="*/ 12 w 922"/>
                  <a:gd name="T29" fmla="*/ 266 h 576"/>
                  <a:gd name="T30" fmla="*/ 12 w 922"/>
                  <a:gd name="T31" fmla="*/ 26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2" h="576">
                    <a:moveTo>
                      <a:pt x="421" y="27"/>
                    </a:moveTo>
                    <a:cubicBezTo>
                      <a:pt x="410" y="48"/>
                      <a:pt x="417" y="74"/>
                      <a:pt x="437" y="86"/>
                    </a:cubicBezTo>
                    <a:cubicBezTo>
                      <a:pt x="852" y="325"/>
                      <a:pt x="852" y="325"/>
                      <a:pt x="852" y="325"/>
                    </a:cubicBezTo>
                    <a:cubicBezTo>
                      <a:pt x="872" y="337"/>
                      <a:pt x="899" y="330"/>
                      <a:pt x="910" y="310"/>
                    </a:cubicBezTo>
                    <a:cubicBezTo>
                      <a:pt x="922" y="289"/>
                      <a:pt x="915" y="263"/>
                      <a:pt x="895" y="251"/>
                    </a:cubicBezTo>
                    <a:cubicBezTo>
                      <a:pt x="480" y="11"/>
                      <a:pt x="480" y="11"/>
                      <a:pt x="480" y="11"/>
                    </a:cubicBezTo>
                    <a:cubicBezTo>
                      <a:pt x="460" y="0"/>
                      <a:pt x="433" y="7"/>
                      <a:pt x="421" y="27"/>
                    </a:cubicBezTo>
                    <a:close/>
                    <a:moveTo>
                      <a:pt x="12" y="266"/>
                    </a:moveTo>
                    <a:cubicBezTo>
                      <a:pt x="0" y="286"/>
                      <a:pt x="7" y="313"/>
                      <a:pt x="28" y="325"/>
                    </a:cubicBezTo>
                    <a:cubicBezTo>
                      <a:pt x="443" y="564"/>
                      <a:pt x="443" y="564"/>
                      <a:pt x="443" y="564"/>
                    </a:cubicBezTo>
                    <a:cubicBezTo>
                      <a:pt x="463" y="576"/>
                      <a:pt x="490" y="569"/>
                      <a:pt x="502" y="548"/>
                    </a:cubicBezTo>
                    <a:cubicBezTo>
                      <a:pt x="513" y="528"/>
                      <a:pt x="506" y="501"/>
                      <a:pt x="486" y="489"/>
                    </a:cubicBezTo>
                    <a:cubicBezTo>
                      <a:pt x="71" y="250"/>
                      <a:pt x="71" y="250"/>
                      <a:pt x="71" y="250"/>
                    </a:cubicBezTo>
                    <a:cubicBezTo>
                      <a:pt x="50" y="238"/>
                      <a:pt x="24" y="245"/>
                      <a:pt x="12" y="266"/>
                    </a:cubicBezTo>
                    <a:close/>
                    <a:moveTo>
                      <a:pt x="12" y="266"/>
                    </a:moveTo>
                    <a:cubicBezTo>
                      <a:pt x="12" y="266"/>
                      <a:pt x="12" y="266"/>
                      <a:pt x="12" y="2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600"/>
              </a:p>
            </p:txBody>
          </p:sp>
          <p:sp>
            <p:nvSpPr>
              <p:cNvPr id="438" name="Freeform 12"/>
              <p:cNvSpPr>
                <a:spLocks noEditPoints="1"/>
              </p:cNvSpPr>
              <p:nvPr/>
            </p:nvSpPr>
            <p:spPr bwMode="auto">
              <a:xfrm>
                <a:off x="10406087" y="433388"/>
                <a:ext cx="755650" cy="666750"/>
              </a:xfrm>
              <a:custGeom>
                <a:avLst/>
                <a:gdLst>
                  <a:gd name="T0" fmla="*/ 911 w 923"/>
                  <a:gd name="T1" fmla="*/ 28 h 814"/>
                  <a:gd name="T2" fmla="*/ 896 w 923"/>
                  <a:gd name="T3" fmla="*/ 87 h 814"/>
                  <a:gd name="T4" fmla="*/ 485 w 923"/>
                  <a:gd name="T5" fmla="*/ 324 h 814"/>
                  <a:gd name="T6" fmla="*/ 426 w 923"/>
                  <a:gd name="T7" fmla="*/ 308 h 814"/>
                  <a:gd name="T8" fmla="*/ 442 w 923"/>
                  <a:gd name="T9" fmla="*/ 249 h 814"/>
                  <a:gd name="T10" fmla="*/ 853 w 923"/>
                  <a:gd name="T11" fmla="*/ 12 h 814"/>
                  <a:gd name="T12" fmla="*/ 911 w 923"/>
                  <a:gd name="T13" fmla="*/ 28 h 814"/>
                  <a:gd name="T14" fmla="*/ 12 w 923"/>
                  <a:gd name="T15" fmla="*/ 504 h 814"/>
                  <a:gd name="T16" fmla="*/ 28 w 923"/>
                  <a:gd name="T17" fmla="*/ 563 h 814"/>
                  <a:gd name="T18" fmla="*/ 443 w 923"/>
                  <a:gd name="T19" fmla="*/ 802 h 814"/>
                  <a:gd name="T20" fmla="*/ 502 w 923"/>
                  <a:gd name="T21" fmla="*/ 787 h 814"/>
                  <a:gd name="T22" fmla="*/ 486 w 923"/>
                  <a:gd name="T23" fmla="*/ 728 h 814"/>
                  <a:gd name="T24" fmla="*/ 71 w 923"/>
                  <a:gd name="T25" fmla="*/ 488 h 814"/>
                  <a:gd name="T26" fmla="*/ 12 w 923"/>
                  <a:gd name="T27" fmla="*/ 504 h 814"/>
                  <a:gd name="T28" fmla="*/ 12 w 923"/>
                  <a:gd name="T29" fmla="*/ 504 h 814"/>
                  <a:gd name="T30" fmla="*/ 12 w 923"/>
                  <a:gd name="T31" fmla="*/ 5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3" h="814">
                    <a:moveTo>
                      <a:pt x="911" y="28"/>
                    </a:moveTo>
                    <a:cubicBezTo>
                      <a:pt x="923" y="49"/>
                      <a:pt x="916" y="75"/>
                      <a:pt x="896" y="87"/>
                    </a:cubicBezTo>
                    <a:cubicBezTo>
                      <a:pt x="485" y="324"/>
                      <a:pt x="485" y="324"/>
                      <a:pt x="485" y="324"/>
                    </a:cubicBezTo>
                    <a:cubicBezTo>
                      <a:pt x="464" y="336"/>
                      <a:pt x="438" y="329"/>
                      <a:pt x="426" y="308"/>
                    </a:cubicBezTo>
                    <a:cubicBezTo>
                      <a:pt x="414" y="288"/>
                      <a:pt x="421" y="261"/>
                      <a:pt x="442" y="249"/>
                    </a:cubicBezTo>
                    <a:cubicBezTo>
                      <a:pt x="853" y="12"/>
                      <a:pt x="853" y="12"/>
                      <a:pt x="853" y="12"/>
                    </a:cubicBezTo>
                    <a:cubicBezTo>
                      <a:pt x="873" y="0"/>
                      <a:pt x="899" y="7"/>
                      <a:pt x="911" y="28"/>
                    </a:cubicBezTo>
                    <a:close/>
                    <a:moveTo>
                      <a:pt x="12" y="504"/>
                    </a:moveTo>
                    <a:cubicBezTo>
                      <a:pt x="0" y="525"/>
                      <a:pt x="7" y="551"/>
                      <a:pt x="28" y="563"/>
                    </a:cubicBezTo>
                    <a:cubicBezTo>
                      <a:pt x="443" y="802"/>
                      <a:pt x="443" y="802"/>
                      <a:pt x="443" y="802"/>
                    </a:cubicBezTo>
                    <a:cubicBezTo>
                      <a:pt x="463" y="814"/>
                      <a:pt x="490" y="807"/>
                      <a:pt x="502" y="787"/>
                    </a:cubicBezTo>
                    <a:cubicBezTo>
                      <a:pt x="513" y="766"/>
                      <a:pt x="506" y="740"/>
                      <a:pt x="486" y="728"/>
                    </a:cubicBezTo>
                    <a:cubicBezTo>
                      <a:pt x="71" y="488"/>
                      <a:pt x="71" y="488"/>
                      <a:pt x="71" y="488"/>
                    </a:cubicBezTo>
                    <a:cubicBezTo>
                      <a:pt x="50" y="476"/>
                      <a:pt x="24" y="483"/>
                      <a:pt x="12" y="504"/>
                    </a:cubicBezTo>
                    <a:close/>
                    <a:moveTo>
                      <a:pt x="12" y="504"/>
                    </a:moveTo>
                    <a:cubicBezTo>
                      <a:pt x="12" y="504"/>
                      <a:pt x="12" y="504"/>
                      <a:pt x="12" y="50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600"/>
              </a:p>
            </p:txBody>
          </p:sp>
          <p:sp>
            <p:nvSpPr>
              <p:cNvPr id="439" name="Freeform 13"/>
              <p:cNvSpPr>
                <a:spLocks noEditPoints="1"/>
              </p:cNvSpPr>
              <p:nvPr/>
            </p:nvSpPr>
            <p:spPr bwMode="auto">
              <a:xfrm>
                <a:off x="10410849" y="436563"/>
                <a:ext cx="750888" cy="663575"/>
              </a:xfrm>
              <a:custGeom>
                <a:avLst/>
                <a:gdLst>
                  <a:gd name="T0" fmla="*/ 905 w 917"/>
                  <a:gd name="T1" fmla="*/ 502 h 810"/>
                  <a:gd name="T2" fmla="*/ 890 w 917"/>
                  <a:gd name="T3" fmla="*/ 561 h 810"/>
                  <a:gd name="T4" fmla="*/ 479 w 917"/>
                  <a:gd name="T5" fmla="*/ 798 h 810"/>
                  <a:gd name="T6" fmla="*/ 420 w 917"/>
                  <a:gd name="T7" fmla="*/ 783 h 810"/>
                  <a:gd name="T8" fmla="*/ 435 w 917"/>
                  <a:gd name="T9" fmla="*/ 724 h 810"/>
                  <a:gd name="T10" fmla="*/ 846 w 917"/>
                  <a:gd name="T11" fmla="*/ 486 h 810"/>
                  <a:gd name="T12" fmla="*/ 905 w 917"/>
                  <a:gd name="T13" fmla="*/ 502 h 810"/>
                  <a:gd name="T14" fmla="*/ 43 w 917"/>
                  <a:gd name="T15" fmla="*/ 0 h 810"/>
                  <a:gd name="T16" fmla="*/ 87 w 917"/>
                  <a:gd name="T17" fmla="*/ 44 h 810"/>
                  <a:gd name="T18" fmla="*/ 87 w 917"/>
                  <a:gd name="T19" fmla="*/ 519 h 810"/>
                  <a:gd name="T20" fmla="*/ 43 w 917"/>
                  <a:gd name="T21" fmla="*/ 563 h 810"/>
                  <a:gd name="T22" fmla="*/ 0 w 917"/>
                  <a:gd name="T23" fmla="*/ 519 h 810"/>
                  <a:gd name="T24" fmla="*/ 0 w 917"/>
                  <a:gd name="T25" fmla="*/ 44 h 810"/>
                  <a:gd name="T26" fmla="*/ 43 w 917"/>
                  <a:gd name="T27" fmla="*/ 0 h 810"/>
                  <a:gd name="T28" fmla="*/ 43 w 917"/>
                  <a:gd name="T29" fmla="*/ 0 h 810"/>
                  <a:gd name="T30" fmla="*/ 43 w 917"/>
                  <a:gd name="T31" fmla="*/ 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7" h="810">
                    <a:moveTo>
                      <a:pt x="905" y="502"/>
                    </a:moveTo>
                    <a:cubicBezTo>
                      <a:pt x="917" y="523"/>
                      <a:pt x="910" y="549"/>
                      <a:pt x="890" y="561"/>
                    </a:cubicBezTo>
                    <a:cubicBezTo>
                      <a:pt x="479" y="798"/>
                      <a:pt x="479" y="798"/>
                      <a:pt x="479" y="798"/>
                    </a:cubicBezTo>
                    <a:cubicBezTo>
                      <a:pt x="458" y="810"/>
                      <a:pt x="432" y="803"/>
                      <a:pt x="420" y="783"/>
                    </a:cubicBezTo>
                    <a:cubicBezTo>
                      <a:pt x="408" y="762"/>
                      <a:pt x="415" y="736"/>
                      <a:pt x="435" y="724"/>
                    </a:cubicBezTo>
                    <a:cubicBezTo>
                      <a:pt x="846" y="486"/>
                      <a:pt x="846" y="486"/>
                      <a:pt x="846" y="486"/>
                    </a:cubicBezTo>
                    <a:cubicBezTo>
                      <a:pt x="867" y="475"/>
                      <a:pt x="893" y="482"/>
                      <a:pt x="905" y="502"/>
                    </a:cubicBezTo>
                    <a:close/>
                    <a:moveTo>
                      <a:pt x="43" y="0"/>
                    </a:moveTo>
                    <a:cubicBezTo>
                      <a:pt x="67" y="0"/>
                      <a:pt x="87" y="20"/>
                      <a:pt x="87" y="44"/>
                    </a:cubicBezTo>
                    <a:cubicBezTo>
                      <a:pt x="87" y="519"/>
                      <a:pt x="87" y="519"/>
                      <a:pt x="87" y="519"/>
                    </a:cubicBezTo>
                    <a:cubicBezTo>
                      <a:pt x="87" y="543"/>
                      <a:pt x="67" y="563"/>
                      <a:pt x="43" y="563"/>
                    </a:cubicBezTo>
                    <a:cubicBezTo>
                      <a:pt x="20" y="563"/>
                      <a:pt x="0" y="543"/>
                      <a:pt x="0" y="519"/>
                    </a:cubicBezTo>
                    <a:cubicBezTo>
                      <a:pt x="0" y="44"/>
                      <a:pt x="0" y="44"/>
                      <a:pt x="0" y="44"/>
                    </a:cubicBezTo>
                    <a:cubicBezTo>
                      <a:pt x="0" y="20"/>
                      <a:pt x="20" y="0"/>
                      <a:pt x="43" y="0"/>
                    </a:cubicBezTo>
                    <a:close/>
                    <a:moveTo>
                      <a:pt x="43" y="0"/>
                    </a:moveTo>
                    <a:cubicBezTo>
                      <a:pt x="43" y="0"/>
                      <a:pt x="43"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600"/>
              </a:p>
            </p:txBody>
          </p:sp>
          <p:sp>
            <p:nvSpPr>
              <p:cNvPr id="440" name="Freeform 14"/>
              <p:cNvSpPr>
                <a:spLocks noEditPoints="1"/>
              </p:cNvSpPr>
              <p:nvPr/>
            </p:nvSpPr>
            <p:spPr bwMode="auto">
              <a:xfrm>
                <a:off x="10752162" y="623888"/>
                <a:ext cx="404813" cy="468312"/>
              </a:xfrm>
              <a:custGeom>
                <a:avLst/>
                <a:gdLst>
                  <a:gd name="T0" fmla="*/ 43 w 494"/>
                  <a:gd name="T1" fmla="*/ 9 h 572"/>
                  <a:gd name="T2" fmla="*/ 86 w 494"/>
                  <a:gd name="T3" fmla="*/ 53 h 572"/>
                  <a:gd name="T4" fmla="*/ 86 w 494"/>
                  <a:gd name="T5" fmla="*/ 528 h 572"/>
                  <a:gd name="T6" fmla="*/ 43 w 494"/>
                  <a:gd name="T7" fmla="*/ 572 h 572"/>
                  <a:gd name="T8" fmla="*/ 0 w 494"/>
                  <a:gd name="T9" fmla="*/ 528 h 572"/>
                  <a:gd name="T10" fmla="*/ 0 w 494"/>
                  <a:gd name="T11" fmla="*/ 53 h 572"/>
                  <a:gd name="T12" fmla="*/ 43 w 494"/>
                  <a:gd name="T13" fmla="*/ 9 h 572"/>
                  <a:gd name="T14" fmla="*/ 451 w 494"/>
                  <a:gd name="T15" fmla="*/ 0 h 572"/>
                  <a:gd name="T16" fmla="*/ 494 w 494"/>
                  <a:gd name="T17" fmla="*/ 43 h 572"/>
                  <a:gd name="T18" fmla="*/ 494 w 494"/>
                  <a:gd name="T19" fmla="*/ 296 h 572"/>
                  <a:gd name="T20" fmla="*/ 451 w 494"/>
                  <a:gd name="T21" fmla="*/ 339 h 572"/>
                  <a:gd name="T22" fmla="*/ 407 w 494"/>
                  <a:gd name="T23" fmla="*/ 296 h 572"/>
                  <a:gd name="T24" fmla="*/ 407 w 494"/>
                  <a:gd name="T25" fmla="*/ 43 h 572"/>
                  <a:gd name="T26" fmla="*/ 451 w 494"/>
                  <a:gd name="T27" fmla="*/ 0 h 572"/>
                  <a:gd name="T28" fmla="*/ 451 w 494"/>
                  <a:gd name="T29" fmla="*/ 0 h 572"/>
                  <a:gd name="T30" fmla="*/ 451 w 494"/>
                  <a:gd name="T31"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4" h="572">
                    <a:moveTo>
                      <a:pt x="43" y="9"/>
                    </a:moveTo>
                    <a:cubicBezTo>
                      <a:pt x="67" y="9"/>
                      <a:pt x="86" y="29"/>
                      <a:pt x="86" y="53"/>
                    </a:cubicBezTo>
                    <a:cubicBezTo>
                      <a:pt x="86" y="528"/>
                      <a:pt x="86" y="528"/>
                      <a:pt x="86" y="528"/>
                    </a:cubicBezTo>
                    <a:cubicBezTo>
                      <a:pt x="86" y="552"/>
                      <a:pt x="67" y="572"/>
                      <a:pt x="43" y="572"/>
                    </a:cubicBezTo>
                    <a:cubicBezTo>
                      <a:pt x="19" y="572"/>
                      <a:pt x="0" y="552"/>
                      <a:pt x="0" y="528"/>
                    </a:cubicBezTo>
                    <a:cubicBezTo>
                      <a:pt x="0" y="53"/>
                      <a:pt x="0" y="53"/>
                      <a:pt x="0" y="53"/>
                    </a:cubicBezTo>
                    <a:cubicBezTo>
                      <a:pt x="0" y="29"/>
                      <a:pt x="19" y="9"/>
                      <a:pt x="43" y="9"/>
                    </a:cubicBezTo>
                    <a:close/>
                    <a:moveTo>
                      <a:pt x="451" y="0"/>
                    </a:moveTo>
                    <a:cubicBezTo>
                      <a:pt x="474" y="0"/>
                      <a:pt x="494" y="19"/>
                      <a:pt x="494" y="43"/>
                    </a:cubicBezTo>
                    <a:cubicBezTo>
                      <a:pt x="494" y="296"/>
                      <a:pt x="494" y="296"/>
                      <a:pt x="494" y="296"/>
                    </a:cubicBezTo>
                    <a:cubicBezTo>
                      <a:pt x="494" y="319"/>
                      <a:pt x="475" y="339"/>
                      <a:pt x="451" y="339"/>
                    </a:cubicBezTo>
                    <a:cubicBezTo>
                      <a:pt x="427" y="339"/>
                      <a:pt x="407" y="320"/>
                      <a:pt x="407" y="296"/>
                    </a:cubicBezTo>
                    <a:cubicBezTo>
                      <a:pt x="407" y="43"/>
                      <a:pt x="407" y="43"/>
                      <a:pt x="407" y="43"/>
                    </a:cubicBezTo>
                    <a:cubicBezTo>
                      <a:pt x="407" y="19"/>
                      <a:pt x="427" y="0"/>
                      <a:pt x="451" y="0"/>
                    </a:cubicBezTo>
                    <a:close/>
                    <a:moveTo>
                      <a:pt x="451" y="0"/>
                    </a:moveTo>
                    <a:cubicBezTo>
                      <a:pt x="451" y="0"/>
                      <a:pt x="451" y="0"/>
                      <a:pt x="4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600"/>
              </a:p>
            </p:txBody>
          </p:sp>
        </p:grpSp>
        <p:sp>
          <p:nvSpPr>
            <p:cNvPr id="443" name="矩形 442"/>
            <p:cNvSpPr/>
            <p:nvPr/>
          </p:nvSpPr>
          <p:spPr>
            <a:xfrm>
              <a:off x="786624" y="5136491"/>
              <a:ext cx="1148754" cy="523152"/>
            </a:xfrm>
            <a:prstGeom prst="rect">
              <a:avLst/>
            </a:prstGeom>
          </p:spPr>
          <p:txBody>
            <a:bodyPr wrap="non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Dedicated </a:t>
              </a:r>
            </a:p>
            <a:p>
              <a:r>
                <a:rPr lang="en-US" altLang="zh-CN" sz="1400" b="1" dirty="0">
                  <a:solidFill>
                    <a:srgbClr val="C00000"/>
                  </a:solidFill>
                  <a:latin typeface="微软雅黑" panose="020B0503020204020204" pitchFamily="34" charset="-122"/>
                  <a:ea typeface="微软雅黑" panose="020B0503020204020204" pitchFamily="34" charset="-122"/>
                </a:rPr>
                <a:t>Hardware</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44" name="矩形 443"/>
            <p:cNvSpPr/>
            <p:nvPr/>
          </p:nvSpPr>
          <p:spPr>
            <a:xfrm>
              <a:off x="805464" y="4124638"/>
              <a:ext cx="1044381" cy="523152"/>
            </a:xfrm>
            <a:prstGeom prst="rect">
              <a:avLst/>
            </a:prstGeom>
          </p:spPr>
          <p:txBody>
            <a:bodyPr wrap="non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4</a:t>
              </a:r>
              <a:r>
                <a:rPr lang="zh-CN" altLang="en-US" sz="1400" b="1" dirty="0">
                  <a:solidFill>
                    <a:srgbClr val="C00000"/>
                  </a:solidFill>
                  <a:latin typeface="微软雅黑" panose="020B0503020204020204" pitchFamily="34" charset="-122"/>
                  <a:ea typeface="微软雅黑" panose="020B0503020204020204" pitchFamily="34" charset="-122"/>
                </a:rPr>
                <a:t> </a:t>
              </a:r>
              <a:r>
                <a:rPr lang="en-US" altLang="zh-CN" sz="1400" b="1" dirty="0">
                  <a:solidFill>
                    <a:srgbClr val="C00000"/>
                  </a:solidFill>
                  <a:latin typeface="微软雅黑" panose="020B0503020204020204" pitchFamily="34" charset="-122"/>
                  <a:ea typeface="微软雅黑" panose="020B0503020204020204" pitchFamily="34" charset="-122"/>
                </a:rPr>
                <a:t>Storage</a:t>
              </a:r>
            </a:p>
            <a:p>
              <a:r>
                <a:rPr lang="en-US" altLang="zh-CN" sz="1400" b="1" dirty="0">
                  <a:solidFill>
                    <a:srgbClr val="C00000"/>
                  </a:solidFill>
                  <a:latin typeface="微软雅黑" panose="020B0503020204020204" pitchFamily="34" charset="-122"/>
                  <a:ea typeface="微软雅黑" panose="020B0503020204020204" pitchFamily="34" charset="-122"/>
                </a:rPr>
                <a:t>Services</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46" name="矩形 445"/>
            <p:cNvSpPr/>
            <p:nvPr/>
          </p:nvSpPr>
          <p:spPr>
            <a:xfrm>
              <a:off x="617591" y="2761972"/>
              <a:ext cx="5741668" cy="2986289"/>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zh-CN" altLang="en-US"/>
            </a:p>
          </p:txBody>
        </p:sp>
        <p:sp>
          <p:nvSpPr>
            <p:cNvPr id="447" name="梯形 446">
              <a:extLst>
                <a:ext uri="{FF2B5EF4-FFF2-40B4-BE49-F238E27FC236}">
                  <a16:creationId xmlns:a16="http://schemas.microsoft.com/office/drawing/2014/main" id="{82AA404F-13A4-40BC-8FF1-96D8D35719CA}"/>
                </a:ext>
              </a:extLst>
            </p:cNvPr>
            <p:cNvSpPr>
              <a:spLocks noChangeAspect="1"/>
            </p:cNvSpPr>
            <p:nvPr/>
          </p:nvSpPr>
          <p:spPr>
            <a:xfrm>
              <a:off x="677457" y="3362538"/>
              <a:ext cx="5699050" cy="265772"/>
            </a:xfrm>
            <a:prstGeom prst="trapezoid">
              <a:avLst>
                <a:gd name="adj" fmla="val 147274"/>
              </a:avLst>
            </a:prstGeom>
            <a:gradFill flip="none" rotWithShape="1">
              <a:gsLst>
                <a:gs pos="0">
                  <a:schemeClr val="tx2">
                    <a:lumMod val="85000"/>
                    <a:alpha val="79000"/>
                  </a:schemeClr>
                </a:gs>
                <a:gs pos="85000">
                  <a:schemeClr val="bg1">
                    <a:lumMod val="20000"/>
                    <a:lumOff val="80000"/>
                    <a:alpha val="31000"/>
                  </a:schemeClr>
                </a:gs>
              </a:gsLst>
              <a:lin ang="16200000" scaled="1"/>
              <a:tileRect/>
            </a:gradFill>
            <a:ln w="15875" cap="flat" cmpd="sng">
              <a:gradFill flip="none" rotWithShape="1">
                <a:gsLst>
                  <a:gs pos="0">
                    <a:schemeClr val="tx2"/>
                  </a:gs>
                  <a:gs pos="100000">
                    <a:schemeClr val="tx2">
                      <a:lumMod val="95000"/>
                      <a:alpha val="0"/>
                    </a:schemeClr>
                  </a:gs>
                </a:gsLst>
                <a:lin ang="16200000" scaled="1"/>
                <a:tileRect/>
              </a:gradFill>
              <a:prstDash val="solid"/>
              <a:round/>
            </a:ln>
            <a:effectLst>
              <a:outerShdw blurRad="177800" dir="7800000" algn="r" rotWithShape="0">
                <a:prstClr val="black">
                  <a:alpha val="15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5C5C5"/>
                </a:solidFill>
                <a:latin typeface="Arial" pitchFamily="34" charset="0"/>
                <a:cs typeface="Arial" pitchFamily="34" charset="0"/>
                <a:sym typeface="Arial" pitchFamily="34" charset="0"/>
              </a:endParaRPr>
            </a:p>
          </p:txBody>
        </p:sp>
        <p:sp>
          <p:nvSpPr>
            <p:cNvPr id="448" name="矩形 447"/>
            <p:cNvSpPr/>
            <p:nvPr/>
          </p:nvSpPr>
          <p:spPr>
            <a:xfrm>
              <a:off x="805465" y="3076235"/>
              <a:ext cx="1168778" cy="237478"/>
            </a:xfrm>
            <a:prstGeom prst="rect">
              <a:avLst/>
            </a:prstGeom>
          </p:spPr>
          <p:txBody>
            <a:bodyPr wrap="non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5 Scenarios</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449" name="组合 448"/>
            <p:cNvGrpSpPr/>
            <p:nvPr/>
          </p:nvGrpSpPr>
          <p:grpSpPr>
            <a:xfrm>
              <a:off x="2153705" y="2947968"/>
              <a:ext cx="3657741" cy="502880"/>
              <a:chOff x="6917529" y="2556688"/>
              <a:chExt cx="3658217" cy="502945"/>
            </a:xfrm>
          </p:grpSpPr>
          <p:sp>
            <p:nvSpPr>
              <p:cNvPr id="450" name="KSO_Shape"/>
              <p:cNvSpPr>
                <a:spLocks noChangeAspect="1"/>
              </p:cNvSpPr>
              <p:nvPr/>
            </p:nvSpPr>
            <p:spPr bwMode="auto">
              <a:xfrm>
                <a:off x="10187839" y="2682962"/>
                <a:ext cx="347023" cy="291121"/>
              </a:xfrm>
              <a:custGeom>
                <a:avLst/>
                <a:gdLst>
                  <a:gd name="T0" fmla="*/ 2956978 w 3478213"/>
                  <a:gd name="T1" fmla="*/ 1393784 h 3211513"/>
                  <a:gd name="T2" fmla="*/ 2998784 w 3478213"/>
                  <a:gd name="T3" fmla="*/ 1465108 h 3211513"/>
                  <a:gd name="T4" fmla="*/ 2984849 w 3478213"/>
                  <a:gd name="T5" fmla="*/ 1546733 h 3211513"/>
                  <a:gd name="T6" fmla="*/ 2919951 w 3478213"/>
                  <a:gd name="T7" fmla="*/ 1605377 h 3211513"/>
                  <a:gd name="T8" fmla="*/ 2837137 w 3478213"/>
                  <a:gd name="T9" fmla="*/ 1612113 h 3211513"/>
                  <a:gd name="T10" fmla="*/ 2769453 w 3478213"/>
                  <a:gd name="T11" fmla="*/ 1563771 h 3211513"/>
                  <a:gd name="T12" fmla="*/ 2751934 w 3478213"/>
                  <a:gd name="T13" fmla="*/ 1484127 h 3211513"/>
                  <a:gd name="T14" fmla="*/ 2789360 w 3478213"/>
                  <a:gd name="T15" fmla="*/ 1408049 h 3211513"/>
                  <a:gd name="T16" fmla="*/ 2866998 w 3478213"/>
                  <a:gd name="T17" fmla="*/ 1370010 h 3211513"/>
                  <a:gd name="T18" fmla="*/ 2788191 w 3478213"/>
                  <a:gd name="T19" fmla="*/ 1321594 h 3211513"/>
                  <a:gd name="T20" fmla="*/ 2694072 w 3478213"/>
                  <a:gd name="T21" fmla="*/ 1424385 h 3211513"/>
                  <a:gd name="T22" fmla="*/ 2684541 w 3478213"/>
                  <a:gd name="T23" fmla="*/ 1554957 h 3211513"/>
                  <a:gd name="T24" fmla="*/ 2762775 w 3478213"/>
                  <a:gd name="T25" fmla="*/ 1660923 h 3211513"/>
                  <a:gd name="T26" fmla="*/ 2889458 w 3478213"/>
                  <a:gd name="T27" fmla="*/ 1688307 h 3211513"/>
                  <a:gd name="T28" fmla="*/ 3012964 w 3478213"/>
                  <a:gd name="T29" fmla="*/ 1627585 h 3211513"/>
                  <a:gd name="T30" fmla="*/ 3072930 w 3478213"/>
                  <a:gd name="T31" fmla="*/ 1506141 h 3211513"/>
                  <a:gd name="T32" fmla="*/ 3043940 w 3478213"/>
                  <a:gd name="T33" fmla="*/ 1379538 h 3211513"/>
                  <a:gd name="T34" fmla="*/ 2937113 w 3478213"/>
                  <a:gd name="T35" fmla="*/ 1302544 h 3211513"/>
                  <a:gd name="T36" fmla="*/ 2987548 w 3478213"/>
                  <a:gd name="T37" fmla="*/ 1193801 h 3211513"/>
                  <a:gd name="T38" fmla="*/ 3151561 w 3478213"/>
                  <a:gd name="T39" fmla="*/ 1325166 h 3211513"/>
                  <a:gd name="T40" fmla="*/ 3186508 w 3478213"/>
                  <a:gd name="T41" fmla="*/ 1528366 h 3211513"/>
                  <a:gd name="T42" fmla="*/ 3081667 w 3478213"/>
                  <a:gd name="T43" fmla="*/ 1718470 h 3211513"/>
                  <a:gd name="T44" fmla="*/ 2882707 w 3478213"/>
                  <a:gd name="T45" fmla="*/ 1805782 h 3211513"/>
                  <a:gd name="T46" fmla="*/ 2683350 w 3478213"/>
                  <a:gd name="T47" fmla="*/ 1751807 h 3211513"/>
                  <a:gd name="T48" fmla="*/ 2567786 w 3478213"/>
                  <a:gd name="T49" fmla="*/ 1576785 h 3211513"/>
                  <a:gd name="T50" fmla="*/ 2593202 w 3478213"/>
                  <a:gd name="T51" fmla="*/ 1369616 h 3211513"/>
                  <a:gd name="T52" fmla="*/ 2750067 w 3478213"/>
                  <a:gd name="T53" fmla="*/ 1212851 h 3211513"/>
                  <a:gd name="T54" fmla="*/ 2576409 w 3478213"/>
                  <a:gd name="T55" fmla="*/ 1044344 h 3211513"/>
                  <a:gd name="T56" fmla="*/ 991109 w 3478213"/>
                  <a:gd name="T57" fmla="*/ 1076476 h 3211513"/>
                  <a:gd name="T58" fmla="*/ 1499961 w 3478213"/>
                  <a:gd name="T59" fmla="*/ 1286727 h 3211513"/>
                  <a:gd name="T60" fmla="*/ 1804796 w 3478213"/>
                  <a:gd name="T61" fmla="*/ 1336314 h 3211513"/>
                  <a:gd name="T62" fmla="*/ 1979838 w 3478213"/>
                  <a:gd name="T63" fmla="*/ 1293868 h 3211513"/>
                  <a:gd name="T64" fmla="*/ 2084625 w 3478213"/>
                  <a:gd name="T65" fmla="*/ 1155023 h 3211513"/>
                  <a:gd name="T66" fmla="*/ 2108043 w 3478213"/>
                  <a:gd name="T67" fmla="*/ 947152 h 3211513"/>
                  <a:gd name="T68" fmla="*/ 2172344 w 3478213"/>
                  <a:gd name="T69" fmla="*/ 873763 h 3211513"/>
                  <a:gd name="T70" fmla="*/ 2351355 w 3478213"/>
                  <a:gd name="T71" fmla="*/ 851547 h 3211513"/>
                  <a:gd name="T72" fmla="*/ 3124160 w 3478213"/>
                  <a:gd name="T73" fmla="*/ 1023318 h 3211513"/>
                  <a:gd name="T74" fmla="*/ 1244741 w 3478213"/>
                  <a:gd name="T75" fmla="*/ 2199136 h 3211513"/>
                  <a:gd name="T76" fmla="*/ 1290784 w 3478213"/>
                  <a:gd name="T77" fmla="*/ 2380824 h 3211513"/>
                  <a:gd name="T78" fmla="*/ 1214575 w 3478213"/>
                  <a:gd name="T79" fmla="*/ 2522049 h 3211513"/>
                  <a:gd name="T80" fmla="*/ 1065333 w 3478213"/>
                  <a:gd name="T81" fmla="*/ 2584331 h 3211513"/>
                  <a:gd name="T82" fmla="*/ 495752 w 3478213"/>
                  <a:gd name="T83" fmla="*/ 2943344 h 3211513"/>
                  <a:gd name="T84" fmla="*/ 411208 w 3478213"/>
                  <a:gd name="T85" fmla="*/ 3131380 h 3211513"/>
                  <a:gd name="T86" fmla="*/ 282209 w 3478213"/>
                  <a:gd name="T87" fmla="*/ 3211116 h 3211513"/>
                  <a:gd name="T88" fmla="*/ 187742 w 3478213"/>
                  <a:gd name="T89" fmla="*/ 3184141 h 3211513"/>
                  <a:gd name="T90" fmla="*/ 62712 w 3478213"/>
                  <a:gd name="T91" fmla="*/ 2994915 h 3211513"/>
                  <a:gd name="T92" fmla="*/ 30164 w 3478213"/>
                  <a:gd name="T93" fmla="*/ 2692630 h 3211513"/>
                  <a:gd name="T94" fmla="*/ 107564 w 3478213"/>
                  <a:gd name="T95" fmla="*/ 2428032 h 3211513"/>
                  <a:gd name="T96" fmla="*/ 228624 w 3478213"/>
                  <a:gd name="T97" fmla="*/ 2317749 h 3211513"/>
                  <a:gd name="T98" fmla="*/ 331030 w 3478213"/>
                  <a:gd name="T99" fmla="*/ 2324096 h 3211513"/>
                  <a:gd name="T100" fmla="*/ 431054 w 3478213"/>
                  <a:gd name="T101" fmla="*/ 2419304 h 3211513"/>
                  <a:gd name="T102" fmla="*/ 825990 w 3478213"/>
                  <a:gd name="T103" fmla="*/ 2264195 h 3211513"/>
                  <a:gd name="T104" fmla="*/ 910534 w 3478213"/>
                  <a:gd name="T105" fmla="*/ 2150738 h 3211513"/>
                  <a:gd name="T106" fmla="*/ 2583951 w 3478213"/>
                  <a:gd name="T107" fmla="*/ 833835 h 3211513"/>
                  <a:gd name="T108" fmla="*/ 2210392 w 3478213"/>
                  <a:gd name="T109" fmla="*/ 791369 h 3211513"/>
                  <a:gd name="T110" fmla="*/ 2083358 w 3478213"/>
                  <a:gd name="T111" fmla="*/ 839391 h 3211513"/>
                  <a:gd name="T112" fmla="*/ 2026986 w 3478213"/>
                  <a:gd name="T113" fmla="*/ 944960 h 3211513"/>
                  <a:gd name="T114" fmla="*/ 1999595 w 3478213"/>
                  <a:gd name="T115" fmla="*/ 1154113 h 3211513"/>
                  <a:gd name="T116" fmla="*/ 1890028 w 3478213"/>
                  <a:gd name="T117" fmla="*/ 1254919 h 3211513"/>
                  <a:gd name="T118" fmla="*/ 1709004 w 3478213"/>
                  <a:gd name="T119" fmla="*/ 1276351 h 3211513"/>
                  <a:gd name="T120" fmla="*/ 1346561 w 3478213"/>
                  <a:gd name="T121" fmla="*/ 1188641 h 3211513"/>
                  <a:gd name="T122" fmla="*/ 802299 w 3478213"/>
                  <a:gd name="T123" fmla="*/ 928291 h 321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8213" h="3211513">
                    <a:moveTo>
                      <a:pt x="2884914" y="1368425"/>
                    </a:moveTo>
                    <a:lnTo>
                      <a:pt x="2890488" y="1368821"/>
                    </a:lnTo>
                    <a:lnTo>
                      <a:pt x="2896859" y="1369218"/>
                    </a:lnTo>
                    <a:lnTo>
                      <a:pt x="2902433" y="1370406"/>
                    </a:lnTo>
                    <a:lnTo>
                      <a:pt x="2908405" y="1371595"/>
                    </a:lnTo>
                    <a:lnTo>
                      <a:pt x="2914377" y="1372784"/>
                    </a:lnTo>
                    <a:lnTo>
                      <a:pt x="2919951" y="1374369"/>
                    </a:lnTo>
                    <a:lnTo>
                      <a:pt x="2925525" y="1376350"/>
                    </a:lnTo>
                    <a:lnTo>
                      <a:pt x="2931099" y="1378728"/>
                    </a:lnTo>
                    <a:lnTo>
                      <a:pt x="2936673" y="1381105"/>
                    </a:lnTo>
                    <a:lnTo>
                      <a:pt x="2941849" y="1384275"/>
                    </a:lnTo>
                    <a:lnTo>
                      <a:pt x="2946627" y="1387048"/>
                    </a:lnTo>
                    <a:lnTo>
                      <a:pt x="2951803" y="1390218"/>
                    </a:lnTo>
                    <a:lnTo>
                      <a:pt x="2956978" y="1393784"/>
                    </a:lnTo>
                    <a:lnTo>
                      <a:pt x="2961756" y="1398143"/>
                    </a:lnTo>
                    <a:lnTo>
                      <a:pt x="2965738" y="1402105"/>
                    </a:lnTo>
                    <a:lnTo>
                      <a:pt x="2970515" y="1406464"/>
                    </a:lnTo>
                    <a:lnTo>
                      <a:pt x="2974099" y="1411219"/>
                    </a:lnTo>
                    <a:lnTo>
                      <a:pt x="2978080" y="1415974"/>
                    </a:lnTo>
                    <a:lnTo>
                      <a:pt x="2981265" y="1421125"/>
                    </a:lnTo>
                    <a:lnTo>
                      <a:pt x="2984849" y="1426276"/>
                    </a:lnTo>
                    <a:lnTo>
                      <a:pt x="2987636" y="1431427"/>
                    </a:lnTo>
                    <a:lnTo>
                      <a:pt x="2990423" y="1436975"/>
                    </a:lnTo>
                    <a:lnTo>
                      <a:pt x="2992413" y="1442522"/>
                    </a:lnTo>
                    <a:lnTo>
                      <a:pt x="2994404" y="1448070"/>
                    </a:lnTo>
                    <a:lnTo>
                      <a:pt x="2996395" y="1453221"/>
                    </a:lnTo>
                    <a:lnTo>
                      <a:pt x="2997987" y="1459164"/>
                    </a:lnTo>
                    <a:lnTo>
                      <a:pt x="2998784" y="1465108"/>
                    </a:lnTo>
                    <a:lnTo>
                      <a:pt x="2999580" y="1471051"/>
                    </a:lnTo>
                    <a:lnTo>
                      <a:pt x="3000376" y="1476995"/>
                    </a:lnTo>
                    <a:lnTo>
                      <a:pt x="3000376" y="1482939"/>
                    </a:lnTo>
                    <a:lnTo>
                      <a:pt x="3000376" y="1488882"/>
                    </a:lnTo>
                    <a:lnTo>
                      <a:pt x="3000376" y="1494429"/>
                    </a:lnTo>
                    <a:lnTo>
                      <a:pt x="2999580" y="1500373"/>
                    </a:lnTo>
                    <a:lnTo>
                      <a:pt x="2998784" y="1506317"/>
                    </a:lnTo>
                    <a:lnTo>
                      <a:pt x="2997589" y="1512260"/>
                    </a:lnTo>
                    <a:lnTo>
                      <a:pt x="2996395" y="1518204"/>
                    </a:lnTo>
                    <a:lnTo>
                      <a:pt x="2994404" y="1524147"/>
                    </a:lnTo>
                    <a:lnTo>
                      <a:pt x="2992413" y="1529695"/>
                    </a:lnTo>
                    <a:lnTo>
                      <a:pt x="2990423" y="1535242"/>
                    </a:lnTo>
                    <a:lnTo>
                      <a:pt x="2987636" y="1540789"/>
                    </a:lnTo>
                    <a:lnTo>
                      <a:pt x="2984849" y="1546733"/>
                    </a:lnTo>
                    <a:lnTo>
                      <a:pt x="2982062" y="1551884"/>
                    </a:lnTo>
                    <a:lnTo>
                      <a:pt x="2978478" y="1557035"/>
                    </a:lnTo>
                    <a:lnTo>
                      <a:pt x="2974497" y="1562187"/>
                    </a:lnTo>
                    <a:lnTo>
                      <a:pt x="2970913" y="1567338"/>
                    </a:lnTo>
                    <a:lnTo>
                      <a:pt x="2966534" y="1572489"/>
                    </a:lnTo>
                    <a:lnTo>
                      <a:pt x="2962154" y="1576847"/>
                    </a:lnTo>
                    <a:lnTo>
                      <a:pt x="2957377" y="1581602"/>
                    </a:lnTo>
                    <a:lnTo>
                      <a:pt x="2952201" y="1585565"/>
                    </a:lnTo>
                    <a:lnTo>
                      <a:pt x="2947423" y="1589923"/>
                    </a:lnTo>
                    <a:lnTo>
                      <a:pt x="2941849" y="1593489"/>
                    </a:lnTo>
                    <a:lnTo>
                      <a:pt x="2936275" y="1597056"/>
                    </a:lnTo>
                    <a:lnTo>
                      <a:pt x="2930701" y="1599829"/>
                    </a:lnTo>
                    <a:lnTo>
                      <a:pt x="2925127" y="1602999"/>
                    </a:lnTo>
                    <a:lnTo>
                      <a:pt x="2919951" y="1605377"/>
                    </a:lnTo>
                    <a:lnTo>
                      <a:pt x="2913979" y="1608150"/>
                    </a:lnTo>
                    <a:lnTo>
                      <a:pt x="2908007" y="1609735"/>
                    </a:lnTo>
                    <a:lnTo>
                      <a:pt x="2902035" y="1611716"/>
                    </a:lnTo>
                    <a:lnTo>
                      <a:pt x="2896062" y="1612905"/>
                    </a:lnTo>
                    <a:lnTo>
                      <a:pt x="2890090" y="1614490"/>
                    </a:lnTo>
                    <a:lnTo>
                      <a:pt x="2884516" y="1615283"/>
                    </a:lnTo>
                    <a:lnTo>
                      <a:pt x="2878544" y="1615679"/>
                    </a:lnTo>
                    <a:lnTo>
                      <a:pt x="2872572" y="1616075"/>
                    </a:lnTo>
                    <a:lnTo>
                      <a:pt x="2866202" y="1616075"/>
                    </a:lnTo>
                    <a:lnTo>
                      <a:pt x="2860230" y="1616075"/>
                    </a:lnTo>
                    <a:lnTo>
                      <a:pt x="2854257" y="1615283"/>
                    </a:lnTo>
                    <a:lnTo>
                      <a:pt x="2848285" y="1614490"/>
                    </a:lnTo>
                    <a:lnTo>
                      <a:pt x="2843109" y="1613301"/>
                    </a:lnTo>
                    <a:lnTo>
                      <a:pt x="2837137" y="1612113"/>
                    </a:lnTo>
                    <a:lnTo>
                      <a:pt x="2831165" y="1610528"/>
                    </a:lnTo>
                    <a:lnTo>
                      <a:pt x="2825591" y="1608547"/>
                    </a:lnTo>
                    <a:lnTo>
                      <a:pt x="2820017" y="1606169"/>
                    </a:lnTo>
                    <a:lnTo>
                      <a:pt x="2814841" y="1603792"/>
                    </a:lnTo>
                    <a:lnTo>
                      <a:pt x="2809665" y="1601018"/>
                    </a:lnTo>
                    <a:lnTo>
                      <a:pt x="2804489" y="1597848"/>
                    </a:lnTo>
                    <a:lnTo>
                      <a:pt x="2799314" y="1594678"/>
                    </a:lnTo>
                    <a:lnTo>
                      <a:pt x="2794536" y="1590716"/>
                    </a:lnTo>
                    <a:lnTo>
                      <a:pt x="2789758" y="1587150"/>
                    </a:lnTo>
                    <a:lnTo>
                      <a:pt x="2784980" y="1582791"/>
                    </a:lnTo>
                    <a:lnTo>
                      <a:pt x="2780999" y="1578036"/>
                    </a:lnTo>
                    <a:lnTo>
                      <a:pt x="2777017" y="1573677"/>
                    </a:lnTo>
                    <a:lnTo>
                      <a:pt x="2773434" y="1568923"/>
                    </a:lnTo>
                    <a:lnTo>
                      <a:pt x="2769453" y="1563771"/>
                    </a:lnTo>
                    <a:lnTo>
                      <a:pt x="2766666" y="1558620"/>
                    </a:lnTo>
                    <a:lnTo>
                      <a:pt x="2763481" y="1553469"/>
                    </a:lnTo>
                    <a:lnTo>
                      <a:pt x="2761092" y="1547922"/>
                    </a:lnTo>
                    <a:lnTo>
                      <a:pt x="2758703" y="1542374"/>
                    </a:lnTo>
                    <a:lnTo>
                      <a:pt x="2756712" y="1536827"/>
                    </a:lnTo>
                    <a:lnTo>
                      <a:pt x="2755120" y="1531280"/>
                    </a:lnTo>
                    <a:lnTo>
                      <a:pt x="2753527" y="1525732"/>
                    </a:lnTo>
                    <a:lnTo>
                      <a:pt x="2752731" y="1519789"/>
                    </a:lnTo>
                    <a:lnTo>
                      <a:pt x="2751536" y="1513845"/>
                    </a:lnTo>
                    <a:lnTo>
                      <a:pt x="2751138" y="1507902"/>
                    </a:lnTo>
                    <a:lnTo>
                      <a:pt x="2751138" y="1501958"/>
                    </a:lnTo>
                    <a:lnTo>
                      <a:pt x="2751138" y="1496411"/>
                    </a:lnTo>
                    <a:lnTo>
                      <a:pt x="2751138" y="1490467"/>
                    </a:lnTo>
                    <a:lnTo>
                      <a:pt x="2751934" y="1484127"/>
                    </a:lnTo>
                    <a:lnTo>
                      <a:pt x="2752731" y="1478184"/>
                    </a:lnTo>
                    <a:lnTo>
                      <a:pt x="2753527" y="1472240"/>
                    </a:lnTo>
                    <a:lnTo>
                      <a:pt x="2755120" y="1466296"/>
                    </a:lnTo>
                    <a:lnTo>
                      <a:pt x="2756712" y="1461145"/>
                    </a:lnTo>
                    <a:lnTo>
                      <a:pt x="2759101" y="1455202"/>
                    </a:lnTo>
                    <a:lnTo>
                      <a:pt x="2761092" y="1449258"/>
                    </a:lnTo>
                    <a:lnTo>
                      <a:pt x="2763481" y="1443711"/>
                    </a:lnTo>
                    <a:lnTo>
                      <a:pt x="2766666" y="1438163"/>
                    </a:lnTo>
                    <a:lnTo>
                      <a:pt x="2769453" y="1433012"/>
                    </a:lnTo>
                    <a:lnTo>
                      <a:pt x="2773036" y="1427861"/>
                    </a:lnTo>
                    <a:lnTo>
                      <a:pt x="2776619" y="1422314"/>
                    </a:lnTo>
                    <a:lnTo>
                      <a:pt x="2780601" y="1417559"/>
                    </a:lnTo>
                    <a:lnTo>
                      <a:pt x="2784582" y="1412804"/>
                    </a:lnTo>
                    <a:lnTo>
                      <a:pt x="2789360" y="1408049"/>
                    </a:lnTo>
                    <a:lnTo>
                      <a:pt x="2794138" y="1403294"/>
                    </a:lnTo>
                    <a:lnTo>
                      <a:pt x="2798915" y="1399332"/>
                    </a:lnTo>
                    <a:lnTo>
                      <a:pt x="2804091" y="1394973"/>
                    </a:lnTo>
                    <a:lnTo>
                      <a:pt x="2809665" y="1391407"/>
                    </a:lnTo>
                    <a:lnTo>
                      <a:pt x="2814841" y="1387841"/>
                    </a:lnTo>
                    <a:lnTo>
                      <a:pt x="2820017" y="1385067"/>
                    </a:lnTo>
                    <a:lnTo>
                      <a:pt x="2825989" y="1381897"/>
                    </a:lnTo>
                    <a:lnTo>
                      <a:pt x="2831563" y="1379520"/>
                    </a:lnTo>
                    <a:lnTo>
                      <a:pt x="2837535" y="1377142"/>
                    </a:lnTo>
                    <a:lnTo>
                      <a:pt x="2843109" y="1374765"/>
                    </a:lnTo>
                    <a:lnTo>
                      <a:pt x="2849081" y="1373180"/>
                    </a:lnTo>
                    <a:lnTo>
                      <a:pt x="2854656" y="1371991"/>
                    </a:lnTo>
                    <a:lnTo>
                      <a:pt x="2861026" y="1370803"/>
                    </a:lnTo>
                    <a:lnTo>
                      <a:pt x="2866998" y="1370010"/>
                    </a:lnTo>
                    <a:lnTo>
                      <a:pt x="2872970" y="1368821"/>
                    </a:lnTo>
                    <a:lnTo>
                      <a:pt x="2878942" y="1368821"/>
                    </a:lnTo>
                    <a:lnTo>
                      <a:pt x="2884914" y="1368425"/>
                    </a:lnTo>
                    <a:close/>
                    <a:moveTo>
                      <a:pt x="2881118" y="1296194"/>
                    </a:moveTo>
                    <a:lnTo>
                      <a:pt x="2871587" y="1296591"/>
                    </a:lnTo>
                    <a:lnTo>
                      <a:pt x="2862056" y="1297385"/>
                    </a:lnTo>
                    <a:lnTo>
                      <a:pt x="2852525" y="1298973"/>
                    </a:lnTo>
                    <a:lnTo>
                      <a:pt x="2843391" y="1300957"/>
                    </a:lnTo>
                    <a:lnTo>
                      <a:pt x="2833463" y="1303338"/>
                    </a:lnTo>
                    <a:lnTo>
                      <a:pt x="2824329" y="1305719"/>
                    </a:lnTo>
                    <a:lnTo>
                      <a:pt x="2815196" y="1309291"/>
                    </a:lnTo>
                    <a:lnTo>
                      <a:pt x="2805665" y="1312863"/>
                    </a:lnTo>
                    <a:lnTo>
                      <a:pt x="2796928" y="1316832"/>
                    </a:lnTo>
                    <a:lnTo>
                      <a:pt x="2788191" y="1321594"/>
                    </a:lnTo>
                    <a:lnTo>
                      <a:pt x="2779057" y="1326357"/>
                    </a:lnTo>
                    <a:lnTo>
                      <a:pt x="2770717" y="1331913"/>
                    </a:lnTo>
                    <a:lnTo>
                      <a:pt x="2762378" y="1337866"/>
                    </a:lnTo>
                    <a:lnTo>
                      <a:pt x="2754435" y="1344613"/>
                    </a:lnTo>
                    <a:lnTo>
                      <a:pt x="2746493" y="1351360"/>
                    </a:lnTo>
                    <a:lnTo>
                      <a:pt x="2738947" y="1358504"/>
                    </a:lnTo>
                    <a:lnTo>
                      <a:pt x="2731799" y="1366044"/>
                    </a:lnTo>
                    <a:lnTo>
                      <a:pt x="2725048" y="1373585"/>
                    </a:lnTo>
                    <a:lnTo>
                      <a:pt x="2719091" y="1381523"/>
                    </a:lnTo>
                    <a:lnTo>
                      <a:pt x="2713134" y="1389857"/>
                    </a:lnTo>
                    <a:lnTo>
                      <a:pt x="2707574" y="1398588"/>
                    </a:lnTo>
                    <a:lnTo>
                      <a:pt x="2702809" y="1406923"/>
                    </a:lnTo>
                    <a:lnTo>
                      <a:pt x="2698440" y="1415654"/>
                    </a:lnTo>
                    <a:lnTo>
                      <a:pt x="2694072" y="1424385"/>
                    </a:lnTo>
                    <a:lnTo>
                      <a:pt x="2690498" y="1433910"/>
                    </a:lnTo>
                    <a:lnTo>
                      <a:pt x="2687321" y="1442641"/>
                    </a:lnTo>
                    <a:lnTo>
                      <a:pt x="2684541" y="1451770"/>
                    </a:lnTo>
                    <a:lnTo>
                      <a:pt x="2682555" y="1461295"/>
                    </a:lnTo>
                    <a:lnTo>
                      <a:pt x="2680570" y="1470820"/>
                    </a:lnTo>
                    <a:lnTo>
                      <a:pt x="2678981" y="1479948"/>
                    </a:lnTo>
                    <a:lnTo>
                      <a:pt x="2678187" y="1489473"/>
                    </a:lnTo>
                    <a:lnTo>
                      <a:pt x="2677790" y="1498998"/>
                    </a:lnTo>
                    <a:lnTo>
                      <a:pt x="2677790" y="1508126"/>
                    </a:lnTo>
                    <a:lnTo>
                      <a:pt x="2678187" y="1518048"/>
                    </a:lnTo>
                    <a:lnTo>
                      <a:pt x="2678981" y="1527176"/>
                    </a:lnTo>
                    <a:lnTo>
                      <a:pt x="2680173" y="1536304"/>
                    </a:lnTo>
                    <a:lnTo>
                      <a:pt x="2682158" y="1545829"/>
                    </a:lnTo>
                    <a:lnTo>
                      <a:pt x="2684541" y="1554957"/>
                    </a:lnTo>
                    <a:lnTo>
                      <a:pt x="2686924" y="1563688"/>
                    </a:lnTo>
                    <a:lnTo>
                      <a:pt x="2690498" y="1572420"/>
                    </a:lnTo>
                    <a:lnTo>
                      <a:pt x="2694072" y="1581548"/>
                    </a:lnTo>
                    <a:lnTo>
                      <a:pt x="2698043" y="1589882"/>
                    </a:lnTo>
                    <a:lnTo>
                      <a:pt x="2702809" y="1598217"/>
                    </a:lnTo>
                    <a:lnTo>
                      <a:pt x="2707574" y="1606551"/>
                    </a:lnTo>
                    <a:lnTo>
                      <a:pt x="2713134" y="1614488"/>
                    </a:lnTo>
                    <a:lnTo>
                      <a:pt x="2719488" y="1622426"/>
                    </a:lnTo>
                    <a:lnTo>
                      <a:pt x="2725842" y="1629967"/>
                    </a:lnTo>
                    <a:lnTo>
                      <a:pt x="2732593" y="1637110"/>
                    </a:lnTo>
                    <a:lnTo>
                      <a:pt x="2739741" y="1643857"/>
                    </a:lnTo>
                    <a:lnTo>
                      <a:pt x="2747287" y="1649413"/>
                    </a:lnTo>
                    <a:lnTo>
                      <a:pt x="2754832" y="1655367"/>
                    </a:lnTo>
                    <a:lnTo>
                      <a:pt x="2762775" y="1660923"/>
                    </a:lnTo>
                    <a:lnTo>
                      <a:pt x="2770717" y="1666082"/>
                    </a:lnTo>
                    <a:lnTo>
                      <a:pt x="2779057" y="1670051"/>
                    </a:lnTo>
                    <a:lnTo>
                      <a:pt x="2788191" y="1674417"/>
                    </a:lnTo>
                    <a:lnTo>
                      <a:pt x="2796531" y="1677592"/>
                    </a:lnTo>
                    <a:lnTo>
                      <a:pt x="2805267" y="1680767"/>
                    </a:lnTo>
                    <a:lnTo>
                      <a:pt x="2814798" y="1683545"/>
                    </a:lnTo>
                    <a:lnTo>
                      <a:pt x="2823932" y="1685926"/>
                    </a:lnTo>
                    <a:lnTo>
                      <a:pt x="2833066" y="1687513"/>
                    </a:lnTo>
                    <a:lnTo>
                      <a:pt x="2842597" y="1688704"/>
                    </a:lnTo>
                    <a:lnTo>
                      <a:pt x="2851731" y="1689498"/>
                    </a:lnTo>
                    <a:lnTo>
                      <a:pt x="2861262" y="1689895"/>
                    </a:lnTo>
                    <a:lnTo>
                      <a:pt x="2870793" y="1689895"/>
                    </a:lnTo>
                    <a:lnTo>
                      <a:pt x="2880324" y="1689498"/>
                    </a:lnTo>
                    <a:lnTo>
                      <a:pt x="2889458" y="1688307"/>
                    </a:lnTo>
                    <a:lnTo>
                      <a:pt x="2899386" y="1687117"/>
                    </a:lnTo>
                    <a:lnTo>
                      <a:pt x="2908520" y="1685529"/>
                    </a:lnTo>
                    <a:lnTo>
                      <a:pt x="2918051" y="1682751"/>
                    </a:lnTo>
                    <a:lnTo>
                      <a:pt x="2927582" y="1680370"/>
                    </a:lnTo>
                    <a:lnTo>
                      <a:pt x="2936716" y="1676798"/>
                    </a:lnTo>
                    <a:lnTo>
                      <a:pt x="2945453" y="1673226"/>
                    </a:lnTo>
                    <a:lnTo>
                      <a:pt x="2954984" y="1668860"/>
                    </a:lnTo>
                    <a:lnTo>
                      <a:pt x="2963720" y="1664495"/>
                    </a:lnTo>
                    <a:lnTo>
                      <a:pt x="2972457" y="1659335"/>
                    </a:lnTo>
                    <a:lnTo>
                      <a:pt x="2980797" y="1653779"/>
                    </a:lnTo>
                    <a:lnTo>
                      <a:pt x="2989534" y="1647826"/>
                    </a:lnTo>
                    <a:lnTo>
                      <a:pt x="2997476" y="1641476"/>
                    </a:lnTo>
                    <a:lnTo>
                      <a:pt x="3005419" y="1634729"/>
                    </a:lnTo>
                    <a:lnTo>
                      <a:pt x="3012964" y="1627585"/>
                    </a:lnTo>
                    <a:lnTo>
                      <a:pt x="3020112" y="1620045"/>
                    </a:lnTo>
                    <a:lnTo>
                      <a:pt x="3026466" y="1612107"/>
                    </a:lnTo>
                    <a:lnTo>
                      <a:pt x="3032820" y="1604170"/>
                    </a:lnTo>
                    <a:lnTo>
                      <a:pt x="3038777" y="1596232"/>
                    </a:lnTo>
                    <a:lnTo>
                      <a:pt x="3043940" y="1587898"/>
                    </a:lnTo>
                    <a:lnTo>
                      <a:pt x="3049102" y="1579167"/>
                    </a:lnTo>
                    <a:lnTo>
                      <a:pt x="3053471" y="1570435"/>
                    </a:lnTo>
                    <a:lnTo>
                      <a:pt x="3057442" y="1561704"/>
                    </a:lnTo>
                    <a:lnTo>
                      <a:pt x="3061413" y="1552576"/>
                    </a:lnTo>
                    <a:lnTo>
                      <a:pt x="3064193" y="1543051"/>
                    </a:lnTo>
                    <a:lnTo>
                      <a:pt x="3067370" y="1533923"/>
                    </a:lnTo>
                    <a:lnTo>
                      <a:pt x="3069356" y="1524795"/>
                    </a:lnTo>
                    <a:lnTo>
                      <a:pt x="3070944" y="1515270"/>
                    </a:lnTo>
                    <a:lnTo>
                      <a:pt x="3072930" y="1506141"/>
                    </a:lnTo>
                    <a:lnTo>
                      <a:pt x="3073724" y="1496616"/>
                    </a:lnTo>
                    <a:lnTo>
                      <a:pt x="3074121" y="1487092"/>
                    </a:lnTo>
                    <a:lnTo>
                      <a:pt x="3074121" y="1477566"/>
                    </a:lnTo>
                    <a:lnTo>
                      <a:pt x="3073724" y="1468438"/>
                    </a:lnTo>
                    <a:lnTo>
                      <a:pt x="3072930" y="1458913"/>
                    </a:lnTo>
                    <a:lnTo>
                      <a:pt x="3071341" y="1449388"/>
                    </a:lnTo>
                    <a:lnTo>
                      <a:pt x="3069356" y="1440657"/>
                    </a:lnTo>
                    <a:lnTo>
                      <a:pt x="3067370" y="1431132"/>
                    </a:lnTo>
                    <a:lnTo>
                      <a:pt x="3064590" y="1422004"/>
                    </a:lnTo>
                    <a:lnTo>
                      <a:pt x="3061413" y="1413273"/>
                    </a:lnTo>
                    <a:lnTo>
                      <a:pt x="3057442" y="1404144"/>
                    </a:lnTo>
                    <a:lnTo>
                      <a:pt x="3053868" y="1395810"/>
                    </a:lnTo>
                    <a:lnTo>
                      <a:pt x="3049102" y="1387476"/>
                    </a:lnTo>
                    <a:lnTo>
                      <a:pt x="3043940" y="1379538"/>
                    </a:lnTo>
                    <a:lnTo>
                      <a:pt x="3038777" y="1371601"/>
                    </a:lnTo>
                    <a:lnTo>
                      <a:pt x="3032423" y="1363663"/>
                    </a:lnTo>
                    <a:lnTo>
                      <a:pt x="3026069" y="1356519"/>
                    </a:lnTo>
                    <a:lnTo>
                      <a:pt x="3019318" y="1349376"/>
                    </a:lnTo>
                    <a:lnTo>
                      <a:pt x="3012170" y="1342629"/>
                    </a:lnTo>
                    <a:lnTo>
                      <a:pt x="3004624" y="1336279"/>
                    </a:lnTo>
                    <a:lnTo>
                      <a:pt x="2997079" y="1330326"/>
                    </a:lnTo>
                    <a:lnTo>
                      <a:pt x="2989136" y="1325166"/>
                    </a:lnTo>
                    <a:lnTo>
                      <a:pt x="2980797" y="1320007"/>
                    </a:lnTo>
                    <a:lnTo>
                      <a:pt x="2972457" y="1316038"/>
                    </a:lnTo>
                    <a:lnTo>
                      <a:pt x="2963720" y="1311673"/>
                    </a:lnTo>
                    <a:lnTo>
                      <a:pt x="2955381" y="1308497"/>
                    </a:lnTo>
                    <a:lnTo>
                      <a:pt x="2945850" y="1304926"/>
                    </a:lnTo>
                    <a:lnTo>
                      <a:pt x="2937113" y="1302544"/>
                    </a:lnTo>
                    <a:lnTo>
                      <a:pt x="2927979" y="1300560"/>
                    </a:lnTo>
                    <a:lnTo>
                      <a:pt x="2918448" y="1298576"/>
                    </a:lnTo>
                    <a:lnTo>
                      <a:pt x="2909314" y="1297385"/>
                    </a:lnTo>
                    <a:lnTo>
                      <a:pt x="2900180" y="1296591"/>
                    </a:lnTo>
                    <a:lnTo>
                      <a:pt x="2890252" y="1296194"/>
                    </a:lnTo>
                    <a:lnTo>
                      <a:pt x="2881118" y="1296194"/>
                    </a:lnTo>
                    <a:close/>
                    <a:moveTo>
                      <a:pt x="2884295" y="1179513"/>
                    </a:moveTo>
                    <a:lnTo>
                      <a:pt x="2899386" y="1179513"/>
                    </a:lnTo>
                    <a:lnTo>
                      <a:pt x="2914477" y="1179910"/>
                    </a:lnTo>
                    <a:lnTo>
                      <a:pt x="2929171" y="1181894"/>
                    </a:lnTo>
                    <a:lnTo>
                      <a:pt x="2943864" y="1183879"/>
                    </a:lnTo>
                    <a:lnTo>
                      <a:pt x="2958558" y="1186260"/>
                    </a:lnTo>
                    <a:lnTo>
                      <a:pt x="2973251" y="1189832"/>
                    </a:lnTo>
                    <a:lnTo>
                      <a:pt x="2987548" y="1193801"/>
                    </a:lnTo>
                    <a:lnTo>
                      <a:pt x="3001844" y="1198960"/>
                    </a:lnTo>
                    <a:lnTo>
                      <a:pt x="3015744" y="1204516"/>
                    </a:lnTo>
                    <a:lnTo>
                      <a:pt x="3029246" y="1211263"/>
                    </a:lnTo>
                    <a:lnTo>
                      <a:pt x="3042748" y="1218010"/>
                    </a:lnTo>
                    <a:lnTo>
                      <a:pt x="3055854" y="1225947"/>
                    </a:lnTo>
                    <a:lnTo>
                      <a:pt x="3068562" y="1234282"/>
                    </a:lnTo>
                    <a:lnTo>
                      <a:pt x="3080872" y="1243410"/>
                    </a:lnTo>
                    <a:lnTo>
                      <a:pt x="3092389" y="1253332"/>
                    </a:lnTo>
                    <a:lnTo>
                      <a:pt x="3103906" y="1264047"/>
                    </a:lnTo>
                    <a:lnTo>
                      <a:pt x="3115025" y="1275160"/>
                    </a:lnTo>
                    <a:lnTo>
                      <a:pt x="3124953" y="1287463"/>
                    </a:lnTo>
                    <a:lnTo>
                      <a:pt x="3134484" y="1299369"/>
                    </a:lnTo>
                    <a:lnTo>
                      <a:pt x="3143618" y="1312069"/>
                    </a:lnTo>
                    <a:lnTo>
                      <a:pt x="3151561" y="1325166"/>
                    </a:lnTo>
                    <a:lnTo>
                      <a:pt x="3158709" y="1338660"/>
                    </a:lnTo>
                    <a:lnTo>
                      <a:pt x="3165460" y="1352154"/>
                    </a:lnTo>
                    <a:lnTo>
                      <a:pt x="3171020" y="1366044"/>
                    </a:lnTo>
                    <a:lnTo>
                      <a:pt x="3175785" y="1380332"/>
                    </a:lnTo>
                    <a:lnTo>
                      <a:pt x="3180551" y="1394619"/>
                    </a:lnTo>
                    <a:lnTo>
                      <a:pt x="3183728" y="1408907"/>
                    </a:lnTo>
                    <a:lnTo>
                      <a:pt x="3186905" y="1423591"/>
                    </a:lnTo>
                    <a:lnTo>
                      <a:pt x="3188891" y="1438673"/>
                    </a:lnTo>
                    <a:lnTo>
                      <a:pt x="3190082" y="1453357"/>
                    </a:lnTo>
                    <a:lnTo>
                      <a:pt x="3190876" y="1468835"/>
                    </a:lnTo>
                    <a:lnTo>
                      <a:pt x="3190876" y="1483520"/>
                    </a:lnTo>
                    <a:lnTo>
                      <a:pt x="3190082" y="1498601"/>
                    </a:lnTo>
                    <a:lnTo>
                      <a:pt x="3188891" y="1513682"/>
                    </a:lnTo>
                    <a:lnTo>
                      <a:pt x="3186508" y="1528366"/>
                    </a:lnTo>
                    <a:lnTo>
                      <a:pt x="3183728" y="1543448"/>
                    </a:lnTo>
                    <a:lnTo>
                      <a:pt x="3180154" y="1558132"/>
                    </a:lnTo>
                    <a:lnTo>
                      <a:pt x="3175785" y="1573213"/>
                    </a:lnTo>
                    <a:lnTo>
                      <a:pt x="3171020" y="1587898"/>
                    </a:lnTo>
                    <a:lnTo>
                      <a:pt x="3165063" y="1602185"/>
                    </a:lnTo>
                    <a:lnTo>
                      <a:pt x="3158709" y="1616076"/>
                    </a:lnTo>
                    <a:lnTo>
                      <a:pt x="3151561" y="1630363"/>
                    </a:lnTo>
                    <a:lnTo>
                      <a:pt x="3143618" y="1643857"/>
                    </a:lnTo>
                    <a:lnTo>
                      <a:pt x="3134881" y="1657351"/>
                    </a:lnTo>
                    <a:lnTo>
                      <a:pt x="3125748" y="1670051"/>
                    </a:lnTo>
                    <a:lnTo>
                      <a:pt x="3115819" y="1682751"/>
                    </a:lnTo>
                    <a:lnTo>
                      <a:pt x="3105097" y="1695054"/>
                    </a:lnTo>
                    <a:lnTo>
                      <a:pt x="3093978" y="1707357"/>
                    </a:lnTo>
                    <a:lnTo>
                      <a:pt x="3081667" y="1718470"/>
                    </a:lnTo>
                    <a:lnTo>
                      <a:pt x="3068959" y="1729582"/>
                    </a:lnTo>
                    <a:lnTo>
                      <a:pt x="3056251" y="1739504"/>
                    </a:lnTo>
                    <a:lnTo>
                      <a:pt x="3042748" y="1749029"/>
                    </a:lnTo>
                    <a:lnTo>
                      <a:pt x="3029246" y="1757760"/>
                    </a:lnTo>
                    <a:lnTo>
                      <a:pt x="3015347" y="1765698"/>
                    </a:lnTo>
                    <a:lnTo>
                      <a:pt x="3001447" y="1773239"/>
                    </a:lnTo>
                    <a:lnTo>
                      <a:pt x="2987151" y="1779589"/>
                    </a:lnTo>
                    <a:lnTo>
                      <a:pt x="2972457" y="1785542"/>
                    </a:lnTo>
                    <a:lnTo>
                      <a:pt x="2957764" y="1790701"/>
                    </a:lnTo>
                    <a:lnTo>
                      <a:pt x="2943070" y="1795067"/>
                    </a:lnTo>
                    <a:lnTo>
                      <a:pt x="2927979" y="1799035"/>
                    </a:lnTo>
                    <a:lnTo>
                      <a:pt x="2913285" y="1801814"/>
                    </a:lnTo>
                    <a:lnTo>
                      <a:pt x="2898195" y="1804195"/>
                    </a:lnTo>
                    <a:lnTo>
                      <a:pt x="2882707" y="1805782"/>
                    </a:lnTo>
                    <a:lnTo>
                      <a:pt x="2867616" y="1806179"/>
                    </a:lnTo>
                    <a:lnTo>
                      <a:pt x="2852525" y="1806576"/>
                    </a:lnTo>
                    <a:lnTo>
                      <a:pt x="2837435" y="1805782"/>
                    </a:lnTo>
                    <a:lnTo>
                      <a:pt x="2822741" y="1804592"/>
                    </a:lnTo>
                    <a:lnTo>
                      <a:pt x="2807650" y="1802210"/>
                    </a:lnTo>
                    <a:lnTo>
                      <a:pt x="2792559" y="1799432"/>
                    </a:lnTo>
                    <a:lnTo>
                      <a:pt x="2778263" y="1795860"/>
                    </a:lnTo>
                    <a:lnTo>
                      <a:pt x="2763966" y="1791892"/>
                    </a:lnTo>
                    <a:lnTo>
                      <a:pt x="2749670" y="1786732"/>
                    </a:lnTo>
                    <a:lnTo>
                      <a:pt x="2735770" y="1781176"/>
                    </a:lnTo>
                    <a:lnTo>
                      <a:pt x="2722268" y="1774826"/>
                    </a:lnTo>
                    <a:lnTo>
                      <a:pt x="2708766" y="1767682"/>
                    </a:lnTo>
                    <a:lnTo>
                      <a:pt x="2696058" y="1760142"/>
                    </a:lnTo>
                    <a:lnTo>
                      <a:pt x="2683350" y="1751807"/>
                    </a:lnTo>
                    <a:lnTo>
                      <a:pt x="2671039" y="1742679"/>
                    </a:lnTo>
                    <a:lnTo>
                      <a:pt x="2659125" y="1732360"/>
                    </a:lnTo>
                    <a:lnTo>
                      <a:pt x="2648006" y="1722042"/>
                    </a:lnTo>
                    <a:lnTo>
                      <a:pt x="2636886" y="1710532"/>
                    </a:lnTo>
                    <a:lnTo>
                      <a:pt x="2626958" y="1699023"/>
                    </a:lnTo>
                    <a:lnTo>
                      <a:pt x="2617030" y="1686720"/>
                    </a:lnTo>
                    <a:lnTo>
                      <a:pt x="2608293" y="1673623"/>
                    </a:lnTo>
                    <a:lnTo>
                      <a:pt x="2600350" y="1660923"/>
                    </a:lnTo>
                    <a:lnTo>
                      <a:pt x="2593202" y="1647429"/>
                    </a:lnTo>
                    <a:lnTo>
                      <a:pt x="2586451" y="1633538"/>
                    </a:lnTo>
                    <a:lnTo>
                      <a:pt x="2580891" y="1619648"/>
                    </a:lnTo>
                    <a:lnTo>
                      <a:pt x="2575332" y="1605757"/>
                    </a:lnTo>
                    <a:lnTo>
                      <a:pt x="2571360" y="1591470"/>
                    </a:lnTo>
                    <a:lnTo>
                      <a:pt x="2567786" y="1576785"/>
                    </a:lnTo>
                    <a:lnTo>
                      <a:pt x="2565006" y="1562101"/>
                    </a:lnTo>
                    <a:lnTo>
                      <a:pt x="2563021" y="1547416"/>
                    </a:lnTo>
                    <a:lnTo>
                      <a:pt x="2561035" y="1532732"/>
                    </a:lnTo>
                    <a:lnTo>
                      <a:pt x="2560638" y="1517651"/>
                    </a:lnTo>
                    <a:lnTo>
                      <a:pt x="2560638" y="1502173"/>
                    </a:lnTo>
                    <a:lnTo>
                      <a:pt x="2561432" y="1487488"/>
                    </a:lnTo>
                    <a:lnTo>
                      <a:pt x="2563021" y="1472407"/>
                    </a:lnTo>
                    <a:lnTo>
                      <a:pt x="2565006" y="1457326"/>
                    </a:lnTo>
                    <a:lnTo>
                      <a:pt x="2567786" y="1442641"/>
                    </a:lnTo>
                    <a:lnTo>
                      <a:pt x="2571757" y="1427957"/>
                    </a:lnTo>
                    <a:lnTo>
                      <a:pt x="2575729" y="1413273"/>
                    </a:lnTo>
                    <a:lnTo>
                      <a:pt x="2580891" y="1398588"/>
                    </a:lnTo>
                    <a:lnTo>
                      <a:pt x="2586848" y="1384301"/>
                    </a:lnTo>
                    <a:lnTo>
                      <a:pt x="2593202" y="1369616"/>
                    </a:lnTo>
                    <a:lnTo>
                      <a:pt x="2600350" y="1355726"/>
                    </a:lnTo>
                    <a:lnTo>
                      <a:pt x="2608293" y="1342629"/>
                    </a:lnTo>
                    <a:lnTo>
                      <a:pt x="2616633" y="1329135"/>
                    </a:lnTo>
                    <a:lnTo>
                      <a:pt x="2626164" y="1316038"/>
                    </a:lnTo>
                    <a:lnTo>
                      <a:pt x="2636092" y="1303338"/>
                    </a:lnTo>
                    <a:lnTo>
                      <a:pt x="2646814" y="1290638"/>
                    </a:lnTo>
                    <a:lnTo>
                      <a:pt x="2657934" y="1278732"/>
                    </a:lnTo>
                    <a:lnTo>
                      <a:pt x="2670244" y="1267619"/>
                    </a:lnTo>
                    <a:lnTo>
                      <a:pt x="2682555" y="1256507"/>
                    </a:lnTo>
                    <a:lnTo>
                      <a:pt x="2695263" y="1246585"/>
                    </a:lnTo>
                    <a:lnTo>
                      <a:pt x="2708766" y="1236663"/>
                    </a:lnTo>
                    <a:lnTo>
                      <a:pt x="2722268" y="1227932"/>
                    </a:lnTo>
                    <a:lnTo>
                      <a:pt x="2736167" y="1219994"/>
                    </a:lnTo>
                    <a:lnTo>
                      <a:pt x="2750067" y="1212851"/>
                    </a:lnTo>
                    <a:lnTo>
                      <a:pt x="2764363" y="1206104"/>
                    </a:lnTo>
                    <a:lnTo>
                      <a:pt x="2779057" y="1200547"/>
                    </a:lnTo>
                    <a:lnTo>
                      <a:pt x="2794148" y="1195388"/>
                    </a:lnTo>
                    <a:lnTo>
                      <a:pt x="2808842" y="1191022"/>
                    </a:lnTo>
                    <a:lnTo>
                      <a:pt x="2823535" y="1187054"/>
                    </a:lnTo>
                    <a:lnTo>
                      <a:pt x="2838626" y="1184276"/>
                    </a:lnTo>
                    <a:lnTo>
                      <a:pt x="2853717" y="1182291"/>
                    </a:lnTo>
                    <a:lnTo>
                      <a:pt x="2868807" y="1180307"/>
                    </a:lnTo>
                    <a:lnTo>
                      <a:pt x="2884295" y="1179513"/>
                    </a:lnTo>
                    <a:close/>
                    <a:moveTo>
                      <a:pt x="2576409" y="1044344"/>
                    </a:moveTo>
                    <a:lnTo>
                      <a:pt x="2328731" y="1792519"/>
                    </a:lnTo>
                    <a:lnTo>
                      <a:pt x="3144403" y="1911529"/>
                    </a:lnTo>
                    <a:lnTo>
                      <a:pt x="3376601" y="1210561"/>
                    </a:lnTo>
                    <a:lnTo>
                      <a:pt x="2576409" y="1044344"/>
                    </a:lnTo>
                    <a:close/>
                    <a:moveTo>
                      <a:pt x="20638" y="520700"/>
                    </a:moveTo>
                    <a:lnTo>
                      <a:pt x="54376" y="539742"/>
                    </a:lnTo>
                    <a:lnTo>
                      <a:pt x="217114" y="632173"/>
                    </a:lnTo>
                    <a:lnTo>
                      <a:pt x="380248" y="724604"/>
                    </a:lnTo>
                    <a:lnTo>
                      <a:pt x="461220" y="771414"/>
                    </a:lnTo>
                    <a:lnTo>
                      <a:pt x="542192" y="818622"/>
                    </a:lnTo>
                    <a:lnTo>
                      <a:pt x="622767" y="865432"/>
                    </a:lnTo>
                    <a:lnTo>
                      <a:pt x="703738" y="913036"/>
                    </a:lnTo>
                    <a:lnTo>
                      <a:pt x="774787" y="955086"/>
                    </a:lnTo>
                    <a:lnTo>
                      <a:pt x="846233" y="996740"/>
                    </a:lnTo>
                    <a:lnTo>
                      <a:pt x="882353" y="1016971"/>
                    </a:lnTo>
                    <a:lnTo>
                      <a:pt x="918472" y="1037203"/>
                    </a:lnTo>
                    <a:lnTo>
                      <a:pt x="954592" y="1057038"/>
                    </a:lnTo>
                    <a:lnTo>
                      <a:pt x="991109" y="1076476"/>
                    </a:lnTo>
                    <a:lnTo>
                      <a:pt x="1027626" y="1095121"/>
                    </a:lnTo>
                    <a:lnTo>
                      <a:pt x="1064539" y="1113766"/>
                    </a:lnTo>
                    <a:lnTo>
                      <a:pt x="1101453" y="1131617"/>
                    </a:lnTo>
                    <a:lnTo>
                      <a:pt x="1138763" y="1149072"/>
                    </a:lnTo>
                    <a:lnTo>
                      <a:pt x="1176471" y="1166130"/>
                    </a:lnTo>
                    <a:lnTo>
                      <a:pt x="1214575" y="1182792"/>
                    </a:lnTo>
                    <a:lnTo>
                      <a:pt x="1252679" y="1198263"/>
                    </a:lnTo>
                    <a:lnTo>
                      <a:pt x="1291181" y="1213734"/>
                    </a:lnTo>
                    <a:lnTo>
                      <a:pt x="1343177" y="1233173"/>
                    </a:lnTo>
                    <a:lnTo>
                      <a:pt x="1394777" y="1252214"/>
                    </a:lnTo>
                    <a:lnTo>
                      <a:pt x="1420974" y="1261338"/>
                    </a:lnTo>
                    <a:lnTo>
                      <a:pt x="1447567" y="1270066"/>
                    </a:lnTo>
                    <a:lnTo>
                      <a:pt x="1473367" y="1278396"/>
                    </a:lnTo>
                    <a:lnTo>
                      <a:pt x="1499961" y="1286727"/>
                    </a:lnTo>
                    <a:lnTo>
                      <a:pt x="1526555" y="1294264"/>
                    </a:lnTo>
                    <a:lnTo>
                      <a:pt x="1553545" y="1301405"/>
                    </a:lnTo>
                    <a:lnTo>
                      <a:pt x="1580139" y="1308149"/>
                    </a:lnTo>
                    <a:lnTo>
                      <a:pt x="1606733" y="1314496"/>
                    </a:lnTo>
                    <a:lnTo>
                      <a:pt x="1634120" y="1319653"/>
                    </a:lnTo>
                    <a:lnTo>
                      <a:pt x="1661111" y="1324810"/>
                    </a:lnTo>
                    <a:lnTo>
                      <a:pt x="1688498" y="1329174"/>
                    </a:lnTo>
                    <a:lnTo>
                      <a:pt x="1715886" y="1332347"/>
                    </a:lnTo>
                    <a:lnTo>
                      <a:pt x="1740892" y="1335124"/>
                    </a:lnTo>
                    <a:lnTo>
                      <a:pt x="1753196" y="1335918"/>
                    </a:lnTo>
                    <a:lnTo>
                      <a:pt x="1765898" y="1336314"/>
                    </a:lnTo>
                    <a:lnTo>
                      <a:pt x="1778996" y="1336711"/>
                    </a:lnTo>
                    <a:lnTo>
                      <a:pt x="1791697" y="1336711"/>
                    </a:lnTo>
                    <a:lnTo>
                      <a:pt x="1804796" y="1336314"/>
                    </a:lnTo>
                    <a:lnTo>
                      <a:pt x="1818291" y="1335918"/>
                    </a:lnTo>
                    <a:lnTo>
                      <a:pt x="1831390" y="1335124"/>
                    </a:lnTo>
                    <a:lnTo>
                      <a:pt x="1844091" y="1333538"/>
                    </a:lnTo>
                    <a:lnTo>
                      <a:pt x="1857189" y="1331951"/>
                    </a:lnTo>
                    <a:lnTo>
                      <a:pt x="1870288" y="1330364"/>
                    </a:lnTo>
                    <a:lnTo>
                      <a:pt x="1882989" y="1327984"/>
                    </a:lnTo>
                    <a:lnTo>
                      <a:pt x="1896088" y="1324810"/>
                    </a:lnTo>
                    <a:lnTo>
                      <a:pt x="1908789" y="1322033"/>
                    </a:lnTo>
                    <a:lnTo>
                      <a:pt x="1920697" y="1318463"/>
                    </a:lnTo>
                    <a:lnTo>
                      <a:pt x="1933398" y="1314496"/>
                    </a:lnTo>
                    <a:lnTo>
                      <a:pt x="1945306" y="1309736"/>
                    </a:lnTo>
                    <a:lnTo>
                      <a:pt x="1957213" y="1304975"/>
                    </a:lnTo>
                    <a:lnTo>
                      <a:pt x="1968327" y="1299421"/>
                    </a:lnTo>
                    <a:lnTo>
                      <a:pt x="1979838" y="1293868"/>
                    </a:lnTo>
                    <a:lnTo>
                      <a:pt x="1990158" y="1287124"/>
                    </a:lnTo>
                    <a:lnTo>
                      <a:pt x="2000875" y="1280380"/>
                    </a:lnTo>
                    <a:lnTo>
                      <a:pt x="2010798" y="1272842"/>
                    </a:lnTo>
                    <a:lnTo>
                      <a:pt x="2020721" y="1264512"/>
                    </a:lnTo>
                    <a:lnTo>
                      <a:pt x="2029453" y="1255784"/>
                    </a:lnTo>
                    <a:lnTo>
                      <a:pt x="2038185" y="1246660"/>
                    </a:lnTo>
                    <a:lnTo>
                      <a:pt x="2046124" y="1237139"/>
                    </a:lnTo>
                    <a:lnTo>
                      <a:pt x="2053665" y="1226429"/>
                    </a:lnTo>
                    <a:lnTo>
                      <a:pt x="2061207" y="1214924"/>
                    </a:lnTo>
                    <a:lnTo>
                      <a:pt x="2067160" y="1203420"/>
                    </a:lnTo>
                    <a:lnTo>
                      <a:pt x="2072717" y="1191122"/>
                    </a:lnTo>
                    <a:lnTo>
                      <a:pt x="2077480" y="1178825"/>
                    </a:lnTo>
                    <a:lnTo>
                      <a:pt x="2081449" y="1167320"/>
                    </a:lnTo>
                    <a:lnTo>
                      <a:pt x="2084625" y="1155023"/>
                    </a:lnTo>
                    <a:lnTo>
                      <a:pt x="2087403" y="1142328"/>
                    </a:lnTo>
                    <a:lnTo>
                      <a:pt x="2089785" y="1130031"/>
                    </a:lnTo>
                    <a:lnTo>
                      <a:pt x="2091373" y="1117336"/>
                    </a:lnTo>
                    <a:lnTo>
                      <a:pt x="2092563" y="1105039"/>
                    </a:lnTo>
                    <a:lnTo>
                      <a:pt x="2093357" y="1092344"/>
                    </a:lnTo>
                    <a:lnTo>
                      <a:pt x="2094945" y="1066955"/>
                    </a:lnTo>
                    <a:lnTo>
                      <a:pt x="2096136" y="1041567"/>
                    </a:lnTo>
                    <a:lnTo>
                      <a:pt x="2097326" y="1016178"/>
                    </a:lnTo>
                    <a:lnTo>
                      <a:pt x="2098120" y="1003483"/>
                    </a:lnTo>
                    <a:lnTo>
                      <a:pt x="2099311" y="990789"/>
                    </a:lnTo>
                    <a:lnTo>
                      <a:pt x="2100502" y="980078"/>
                    </a:lnTo>
                    <a:lnTo>
                      <a:pt x="2102089" y="968574"/>
                    </a:lnTo>
                    <a:lnTo>
                      <a:pt x="2104868" y="957863"/>
                    </a:lnTo>
                    <a:lnTo>
                      <a:pt x="2108043" y="947152"/>
                    </a:lnTo>
                    <a:lnTo>
                      <a:pt x="2112409" y="936838"/>
                    </a:lnTo>
                    <a:lnTo>
                      <a:pt x="2117172" y="926524"/>
                    </a:lnTo>
                    <a:lnTo>
                      <a:pt x="2119554" y="921367"/>
                    </a:lnTo>
                    <a:lnTo>
                      <a:pt x="2122332" y="917003"/>
                    </a:lnTo>
                    <a:lnTo>
                      <a:pt x="2125905" y="912243"/>
                    </a:lnTo>
                    <a:lnTo>
                      <a:pt x="2129080" y="907482"/>
                    </a:lnTo>
                    <a:lnTo>
                      <a:pt x="2133843" y="902325"/>
                    </a:lnTo>
                    <a:lnTo>
                      <a:pt x="2138606" y="897168"/>
                    </a:lnTo>
                    <a:lnTo>
                      <a:pt x="2143766" y="892408"/>
                    </a:lnTo>
                    <a:lnTo>
                      <a:pt x="2148926" y="888441"/>
                    </a:lnTo>
                    <a:lnTo>
                      <a:pt x="2154880" y="884077"/>
                    </a:lnTo>
                    <a:lnTo>
                      <a:pt x="2160437" y="880507"/>
                    </a:lnTo>
                    <a:lnTo>
                      <a:pt x="2166390" y="876936"/>
                    </a:lnTo>
                    <a:lnTo>
                      <a:pt x="2172344" y="873763"/>
                    </a:lnTo>
                    <a:lnTo>
                      <a:pt x="2178695" y="870589"/>
                    </a:lnTo>
                    <a:lnTo>
                      <a:pt x="2185046" y="867812"/>
                    </a:lnTo>
                    <a:lnTo>
                      <a:pt x="2198144" y="862655"/>
                    </a:lnTo>
                    <a:lnTo>
                      <a:pt x="2211639" y="858688"/>
                    </a:lnTo>
                    <a:lnTo>
                      <a:pt x="2225135" y="855514"/>
                    </a:lnTo>
                    <a:lnTo>
                      <a:pt x="2239027" y="853134"/>
                    </a:lnTo>
                    <a:lnTo>
                      <a:pt x="2252919" y="851151"/>
                    </a:lnTo>
                    <a:lnTo>
                      <a:pt x="2266811" y="849961"/>
                    </a:lnTo>
                    <a:lnTo>
                      <a:pt x="2280704" y="849167"/>
                    </a:lnTo>
                    <a:lnTo>
                      <a:pt x="2294993" y="848771"/>
                    </a:lnTo>
                    <a:lnTo>
                      <a:pt x="2308885" y="848771"/>
                    </a:lnTo>
                    <a:lnTo>
                      <a:pt x="2323174" y="849564"/>
                    </a:lnTo>
                    <a:lnTo>
                      <a:pt x="2337463" y="850357"/>
                    </a:lnTo>
                    <a:lnTo>
                      <a:pt x="2351355" y="851547"/>
                    </a:lnTo>
                    <a:lnTo>
                      <a:pt x="2365645" y="853134"/>
                    </a:lnTo>
                    <a:lnTo>
                      <a:pt x="2393826" y="856705"/>
                    </a:lnTo>
                    <a:lnTo>
                      <a:pt x="2421610" y="861068"/>
                    </a:lnTo>
                    <a:lnTo>
                      <a:pt x="2448998" y="865432"/>
                    </a:lnTo>
                    <a:lnTo>
                      <a:pt x="2568868" y="885267"/>
                    </a:lnTo>
                    <a:lnTo>
                      <a:pt x="2628803" y="895581"/>
                    </a:lnTo>
                    <a:lnTo>
                      <a:pt x="2688341" y="906292"/>
                    </a:lnTo>
                    <a:lnTo>
                      <a:pt x="2700249" y="909069"/>
                    </a:lnTo>
                    <a:lnTo>
                      <a:pt x="2715332" y="912243"/>
                    </a:lnTo>
                    <a:lnTo>
                      <a:pt x="2753833" y="921763"/>
                    </a:lnTo>
                    <a:lnTo>
                      <a:pt x="2801860" y="934061"/>
                    </a:lnTo>
                    <a:lnTo>
                      <a:pt x="2857826" y="949136"/>
                    </a:lnTo>
                    <a:lnTo>
                      <a:pt x="2986032" y="984442"/>
                    </a:lnTo>
                    <a:lnTo>
                      <a:pt x="3124160" y="1023318"/>
                    </a:lnTo>
                    <a:lnTo>
                      <a:pt x="3257128" y="1060608"/>
                    </a:lnTo>
                    <a:lnTo>
                      <a:pt x="3369854" y="1093138"/>
                    </a:lnTo>
                    <a:lnTo>
                      <a:pt x="3478213" y="1124080"/>
                    </a:lnTo>
                    <a:lnTo>
                      <a:pt x="3206719" y="2013480"/>
                    </a:lnTo>
                    <a:lnTo>
                      <a:pt x="2325159" y="1876619"/>
                    </a:lnTo>
                    <a:lnTo>
                      <a:pt x="1613480" y="1517209"/>
                    </a:lnTo>
                    <a:lnTo>
                      <a:pt x="1338414" y="1616384"/>
                    </a:lnTo>
                    <a:lnTo>
                      <a:pt x="1195126" y="1616384"/>
                    </a:lnTo>
                    <a:lnTo>
                      <a:pt x="1195126" y="2150738"/>
                    </a:lnTo>
                    <a:lnTo>
                      <a:pt x="1206240" y="2159069"/>
                    </a:lnTo>
                    <a:lnTo>
                      <a:pt x="1216957" y="2168590"/>
                    </a:lnTo>
                    <a:lnTo>
                      <a:pt x="1226483" y="2178111"/>
                    </a:lnTo>
                    <a:lnTo>
                      <a:pt x="1235612" y="2188425"/>
                    </a:lnTo>
                    <a:lnTo>
                      <a:pt x="1244741" y="2199136"/>
                    </a:lnTo>
                    <a:lnTo>
                      <a:pt x="1252679" y="2210243"/>
                    </a:lnTo>
                    <a:lnTo>
                      <a:pt x="1260221" y="2221748"/>
                    </a:lnTo>
                    <a:lnTo>
                      <a:pt x="1266969" y="2234045"/>
                    </a:lnTo>
                    <a:lnTo>
                      <a:pt x="1272922" y="2246740"/>
                    </a:lnTo>
                    <a:lnTo>
                      <a:pt x="1278082" y="2259831"/>
                    </a:lnTo>
                    <a:lnTo>
                      <a:pt x="1282845" y="2273319"/>
                    </a:lnTo>
                    <a:lnTo>
                      <a:pt x="1286815" y="2286806"/>
                    </a:lnTo>
                    <a:lnTo>
                      <a:pt x="1289593" y="2301088"/>
                    </a:lnTo>
                    <a:lnTo>
                      <a:pt x="1291578" y="2314972"/>
                    </a:lnTo>
                    <a:lnTo>
                      <a:pt x="1292768" y="2329650"/>
                    </a:lnTo>
                    <a:lnTo>
                      <a:pt x="1293562" y="2344328"/>
                    </a:lnTo>
                    <a:lnTo>
                      <a:pt x="1293562" y="2357022"/>
                    </a:lnTo>
                    <a:lnTo>
                      <a:pt x="1291975" y="2368923"/>
                    </a:lnTo>
                    <a:lnTo>
                      <a:pt x="1290784" y="2380824"/>
                    </a:lnTo>
                    <a:lnTo>
                      <a:pt x="1288799" y="2392725"/>
                    </a:lnTo>
                    <a:lnTo>
                      <a:pt x="1285624" y="2404230"/>
                    </a:lnTo>
                    <a:lnTo>
                      <a:pt x="1282845" y="2415734"/>
                    </a:lnTo>
                    <a:lnTo>
                      <a:pt x="1278876" y="2427238"/>
                    </a:lnTo>
                    <a:lnTo>
                      <a:pt x="1274510" y="2437949"/>
                    </a:lnTo>
                    <a:lnTo>
                      <a:pt x="1269747" y="2448660"/>
                    </a:lnTo>
                    <a:lnTo>
                      <a:pt x="1264190" y="2458974"/>
                    </a:lnTo>
                    <a:lnTo>
                      <a:pt x="1259030" y="2469288"/>
                    </a:lnTo>
                    <a:lnTo>
                      <a:pt x="1252679" y="2478809"/>
                    </a:lnTo>
                    <a:lnTo>
                      <a:pt x="1245932" y="2487933"/>
                    </a:lnTo>
                    <a:lnTo>
                      <a:pt x="1238787" y="2497454"/>
                    </a:lnTo>
                    <a:lnTo>
                      <a:pt x="1231246" y="2506181"/>
                    </a:lnTo>
                    <a:lnTo>
                      <a:pt x="1222910" y="2514115"/>
                    </a:lnTo>
                    <a:lnTo>
                      <a:pt x="1214575" y="2522049"/>
                    </a:lnTo>
                    <a:lnTo>
                      <a:pt x="1205843" y="2529587"/>
                    </a:lnTo>
                    <a:lnTo>
                      <a:pt x="1197111" y="2536727"/>
                    </a:lnTo>
                    <a:lnTo>
                      <a:pt x="1187188" y="2543471"/>
                    </a:lnTo>
                    <a:lnTo>
                      <a:pt x="1177661" y="2549818"/>
                    </a:lnTo>
                    <a:lnTo>
                      <a:pt x="1167342" y="2555769"/>
                    </a:lnTo>
                    <a:lnTo>
                      <a:pt x="1157022" y="2561323"/>
                    </a:lnTo>
                    <a:lnTo>
                      <a:pt x="1146305" y="2566083"/>
                    </a:lnTo>
                    <a:lnTo>
                      <a:pt x="1135588" y="2570050"/>
                    </a:lnTo>
                    <a:lnTo>
                      <a:pt x="1124474" y="2574017"/>
                    </a:lnTo>
                    <a:lnTo>
                      <a:pt x="1112963" y="2577191"/>
                    </a:lnTo>
                    <a:lnTo>
                      <a:pt x="1101453" y="2579968"/>
                    </a:lnTo>
                    <a:lnTo>
                      <a:pt x="1089545" y="2581951"/>
                    </a:lnTo>
                    <a:lnTo>
                      <a:pt x="1077638" y="2583538"/>
                    </a:lnTo>
                    <a:lnTo>
                      <a:pt x="1065333" y="2584331"/>
                    </a:lnTo>
                    <a:lnTo>
                      <a:pt x="1053028" y="2584728"/>
                    </a:lnTo>
                    <a:lnTo>
                      <a:pt x="1045090" y="2584728"/>
                    </a:lnTo>
                    <a:lnTo>
                      <a:pt x="1037152" y="2584331"/>
                    </a:lnTo>
                    <a:lnTo>
                      <a:pt x="1022069" y="2582744"/>
                    </a:lnTo>
                    <a:lnTo>
                      <a:pt x="1006589" y="2580364"/>
                    </a:lnTo>
                    <a:lnTo>
                      <a:pt x="991506" y="2576794"/>
                    </a:lnTo>
                    <a:lnTo>
                      <a:pt x="977217" y="2572827"/>
                    </a:lnTo>
                    <a:lnTo>
                      <a:pt x="963324" y="2567670"/>
                    </a:lnTo>
                    <a:lnTo>
                      <a:pt x="949432" y="2561719"/>
                    </a:lnTo>
                    <a:lnTo>
                      <a:pt x="936334" y="2554975"/>
                    </a:lnTo>
                    <a:lnTo>
                      <a:pt x="506072" y="2892567"/>
                    </a:lnTo>
                    <a:lnTo>
                      <a:pt x="502896" y="2909625"/>
                    </a:lnTo>
                    <a:lnTo>
                      <a:pt x="499721" y="2926683"/>
                    </a:lnTo>
                    <a:lnTo>
                      <a:pt x="495752" y="2943344"/>
                    </a:lnTo>
                    <a:lnTo>
                      <a:pt x="491783" y="2959212"/>
                    </a:lnTo>
                    <a:lnTo>
                      <a:pt x="487417" y="2975080"/>
                    </a:lnTo>
                    <a:lnTo>
                      <a:pt x="482257" y="2990551"/>
                    </a:lnTo>
                    <a:lnTo>
                      <a:pt x="477494" y="3005626"/>
                    </a:lnTo>
                    <a:lnTo>
                      <a:pt x="472334" y="3020304"/>
                    </a:lnTo>
                    <a:lnTo>
                      <a:pt x="466380" y="3034585"/>
                    </a:lnTo>
                    <a:lnTo>
                      <a:pt x="460426" y="3048470"/>
                    </a:lnTo>
                    <a:lnTo>
                      <a:pt x="454075" y="3061561"/>
                    </a:lnTo>
                    <a:lnTo>
                      <a:pt x="447328" y="3074652"/>
                    </a:lnTo>
                    <a:lnTo>
                      <a:pt x="440580" y="3086949"/>
                    </a:lnTo>
                    <a:lnTo>
                      <a:pt x="433435" y="3099247"/>
                    </a:lnTo>
                    <a:lnTo>
                      <a:pt x="426291" y="3110355"/>
                    </a:lnTo>
                    <a:lnTo>
                      <a:pt x="418749" y="3121462"/>
                    </a:lnTo>
                    <a:lnTo>
                      <a:pt x="411208" y="3131380"/>
                    </a:lnTo>
                    <a:lnTo>
                      <a:pt x="403269" y="3141694"/>
                    </a:lnTo>
                    <a:lnTo>
                      <a:pt x="394934" y="3150818"/>
                    </a:lnTo>
                    <a:lnTo>
                      <a:pt x="386599" y="3159149"/>
                    </a:lnTo>
                    <a:lnTo>
                      <a:pt x="377470" y="3167479"/>
                    </a:lnTo>
                    <a:lnTo>
                      <a:pt x="368737" y="3175017"/>
                    </a:lnTo>
                    <a:lnTo>
                      <a:pt x="360005" y="3181761"/>
                    </a:lnTo>
                    <a:lnTo>
                      <a:pt x="350479" y="3188108"/>
                    </a:lnTo>
                    <a:lnTo>
                      <a:pt x="341350" y="3193265"/>
                    </a:lnTo>
                    <a:lnTo>
                      <a:pt x="331824" y="3198025"/>
                    </a:lnTo>
                    <a:lnTo>
                      <a:pt x="321901" y="3202389"/>
                    </a:lnTo>
                    <a:lnTo>
                      <a:pt x="312375" y="3205563"/>
                    </a:lnTo>
                    <a:lnTo>
                      <a:pt x="302849" y="3207943"/>
                    </a:lnTo>
                    <a:lnTo>
                      <a:pt x="292529" y="3210323"/>
                    </a:lnTo>
                    <a:lnTo>
                      <a:pt x="282209" y="3211116"/>
                    </a:lnTo>
                    <a:lnTo>
                      <a:pt x="271889" y="3211513"/>
                    </a:lnTo>
                    <a:lnTo>
                      <a:pt x="265538" y="3211513"/>
                    </a:lnTo>
                    <a:lnTo>
                      <a:pt x="259187" y="3211116"/>
                    </a:lnTo>
                    <a:lnTo>
                      <a:pt x="252837" y="3210323"/>
                    </a:lnTo>
                    <a:lnTo>
                      <a:pt x="246883" y="3209530"/>
                    </a:lnTo>
                    <a:lnTo>
                      <a:pt x="240929" y="3207943"/>
                    </a:lnTo>
                    <a:lnTo>
                      <a:pt x="234578" y="3206356"/>
                    </a:lnTo>
                    <a:lnTo>
                      <a:pt x="228624" y="3204769"/>
                    </a:lnTo>
                    <a:lnTo>
                      <a:pt x="222671" y="3202786"/>
                    </a:lnTo>
                    <a:lnTo>
                      <a:pt x="216717" y="3200009"/>
                    </a:lnTo>
                    <a:lnTo>
                      <a:pt x="210763" y="3197629"/>
                    </a:lnTo>
                    <a:lnTo>
                      <a:pt x="205206" y="3194455"/>
                    </a:lnTo>
                    <a:lnTo>
                      <a:pt x="199252" y="3191281"/>
                    </a:lnTo>
                    <a:lnTo>
                      <a:pt x="187742" y="3184141"/>
                    </a:lnTo>
                    <a:lnTo>
                      <a:pt x="177025" y="3176207"/>
                    </a:lnTo>
                    <a:lnTo>
                      <a:pt x="165911" y="3167479"/>
                    </a:lnTo>
                    <a:lnTo>
                      <a:pt x="155194" y="3157165"/>
                    </a:lnTo>
                    <a:lnTo>
                      <a:pt x="144874" y="3146454"/>
                    </a:lnTo>
                    <a:lnTo>
                      <a:pt x="135348" y="3134950"/>
                    </a:lnTo>
                    <a:lnTo>
                      <a:pt x="125425" y="3122256"/>
                    </a:lnTo>
                    <a:lnTo>
                      <a:pt x="116296" y="3108768"/>
                    </a:lnTo>
                    <a:lnTo>
                      <a:pt x="107564" y="3094487"/>
                    </a:lnTo>
                    <a:lnTo>
                      <a:pt x="98831" y="3079809"/>
                    </a:lnTo>
                    <a:lnTo>
                      <a:pt x="90893" y="3064338"/>
                    </a:lnTo>
                    <a:lnTo>
                      <a:pt x="82955" y="3048073"/>
                    </a:lnTo>
                    <a:lnTo>
                      <a:pt x="75810" y="3030618"/>
                    </a:lnTo>
                    <a:lnTo>
                      <a:pt x="69062" y="3013163"/>
                    </a:lnTo>
                    <a:lnTo>
                      <a:pt x="62712" y="2994915"/>
                    </a:lnTo>
                    <a:lnTo>
                      <a:pt x="56758" y="2975874"/>
                    </a:lnTo>
                    <a:lnTo>
                      <a:pt x="51598" y="2956435"/>
                    </a:lnTo>
                    <a:lnTo>
                      <a:pt x="46438" y="2936600"/>
                    </a:lnTo>
                    <a:lnTo>
                      <a:pt x="42072" y="2916369"/>
                    </a:lnTo>
                    <a:lnTo>
                      <a:pt x="38499" y="2895344"/>
                    </a:lnTo>
                    <a:lnTo>
                      <a:pt x="34927" y="2873922"/>
                    </a:lnTo>
                    <a:lnTo>
                      <a:pt x="32149" y="2851707"/>
                    </a:lnTo>
                    <a:lnTo>
                      <a:pt x="30164" y="2829888"/>
                    </a:lnTo>
                    <a:lnTo>
                      <a:pt x="28576" y="2807276"/>
                    </a:lnTo>
                    <a:lnTo>
                      <a:pt x="27386" y="2784664"/>
                    </a:lnTo>
                    <a:lnTo>
                      <a:pt x="27386" y="2760862"/>
                    </a:lnTo>
                    <a:lnTo>
                      <a:pt x="27386" y="2737854"/>
                    </a:lnTo>
                    <a:lnTo>
                      <a:pt x="28576" y="2715242"/>
                    </a:lnTo>
                    <a:lnTo>
                      <a:pt x="30164" y="2692630"/>
                    </a:lnTo>
                    <a:lnTo>
                      <a:pt x="32149" y="2670812"/>
                    </a:lnTo>
                    <a:lnTo>
                      <a:pt x="34927" y="2648596"/>
                    </a:lnTo>
                    <a:lnTo>
                      <a:pt x="38499" y="2627175"/>
                    </a:lnTo>
                    <a:lnTo>
                      <a:pt x="42072" y="2606150"/>
                    </a:lnTo>
                    <a:lnTo>
                      <a:pt x="46438" y="2585918"/>
                    </a:lnTo>
                    <a:lnTo>
                      <a:pt x="51598" y="2566083"/>
                    </a:lnTo>
                    <a:lnTo>
                      <a:pt x="56758" y="2546645"/>
                    </a:lnTo>
                    <a:lnTo>
                      <a:pt x="62712" y="2527603"/>
                    </a:lnTo>
                    <a:lnTo>
                      <a:pt x="69062" y="2509752"/>
                    </a:lnTo>
                    <a:lnTo>
                      <a:pt x="75810" y="2491900"/>
                    </a:lnTo>
                    <a:lnTo>
                      <a:pt x="82955" y="2474842"/>
                    </a:lnTo>
                    <a:lnTo>
                      <a:pt x="90893" y="2458181"/>
                    </a:lnTo>
                    <a:lnTo>
                      <a:pt x="98831" y="2442709"/>
                    </a:lnTo>
                    <a:lnTo>
                      <a:pt x="107564" y="2428032"/>
                    </a:lnTo>
                    <a:lnTo>
                      <a:pt x="116296" y="2413750"/>
                    </a:lnTo>
                    <a:lnTo>
                      <a:pt x="125425" y="2400263"/>
                    </a:lnTo>
                    <a:lnTo>
                      <a:pt x="135348" y="2387568"/>
                    </a:lnTo>
                    <a:lnTo>
                      <a:pt x="144874" y="2376064"/>
                    </a:lnTo>
                    <a:lnTo>
                      <a:pt x="155194" y="2365353"/>
                    </a:lnTo>
                    <a:lnTo>
                      <a:pt x="165911" y="2355039"/>
                    </a:lnTo>
                    <a:lnTo>
                      <a:pt x="177025" y="2346311"/>
                    </a:lnTo>
                    <a:lnTo>
                      <a:pt x="187742" y="2338377"/>
                    </a:lnTo>
                    <a:lnTo>
                      <a:pt x="199252" y="2331237"/>
                    </a:lnTo>
                    <a:lnTo>
                      <a:pt x="205206" y="2328063"/>
                    </a:lnTo>
                    <a:lnTo>
                      <a:pt x="210763" y="2324890"/>
                    </a:lnTo>
                    <a:lnTo>
                      <a:pt x="216717" y="2322509"/>
                    </a:lnTo>
                    <a:lnTo>
                      <a:pt x="222671" y="2319732"/>
                    </a:lnTo>
                    <a:lnTo>
                      <a:pt x="228624" y="2317749"/>
                    </a:lnTo>
                    <a:lnTo>
                      <a:pt x="234578" y="2316162"/>
                    </a:lnTo>
                    <a:lnTo>
                      <a:pt x="240929" y="2314575"/>
                    </a:lnTo>
                    <a:lnTo>
                      <a:pt x="246883" y="2312989"/>
                    </a:lnTo>
                    <a:lnTo>
                      <a:pt x="252837" y="2312195"/>
                    </a:lnTo>
                    <a:lnTo>
                      <a:pt x="259187" y="2311402"/>
                    </a:lnTo>
                    <a:lnTo>
                      <a:pt x="265538" y="2311005"/>
                    </a:lnTo>
                    <a:lnTo>
                      <a:pt x="271889" y="2311005"/>
                    </a:lnTo>
                    <a:lnTo>
                      <a:pt x="280224" y="2311005"/>
                    </a:lnTo>
                    <a:lnTo>
                      <a:pt x="289353" y="2311798"/>
                    </a:lnTo>
                    <a:lnTo>
                      <a:pt x="297689" y="2312989"/>
                    </a:lnTo>
                    <a:lnTo>
                      <a:pt x="306024" y="2315369"/>
                    </a:lnTo>
                    <a:lnTo>
                      <a:pt x="314359" y="2317749"/>
                    </a:lnTo>
                    <a:lnTo>
                      <a:pt x="322298" y="2320923"/>
                    </a:lnTo>
                    <a:lnTo>
                      <a:pt x="331030" y="2324096"/>
                    </a:lnTo>
                    <a:lnTo>
                      <a:pt x="338968" y="2328063"/>
                    </a:lnTo>
                    <a:lnTo>
                      <a:pt x="346907" y="2332030"/>
                    </a:lnTo>
                    <a:lnTo>
                      <a:pt x="354448" y="2337187"/>
                    </a:lnTo>
                    <a:lnTo>
                      <a:pt x="361990" y="2342741"/>
                    </a:lnTo>
                    <a:lnTo>
                      <a:pt x="369531" y="2347898"/>
                    </a:lnTo>
                    <a:lnTo>
                      <a:pt x="377073" y="2354245"/>
                    </a:lnTo>
                    <a:lnTo>
                      <a:pt x="384217" y="2360989"/>
                    </a:lnTo>
                    <a:lnTo>
                      <a:pt x="391362" y="2368130"/>
                    </a:lnTo>
                    <a:lnTo>
                      <a:pt x="398506" y="2375667"/>
                    </a:lnTo>
                    <a:lnTo>
                      <a:pt x="405254" y="2383998"/>
                    </a:lnTo>
                    <a:lnTo>
                      <a:pt x="412002" y="2392329"/>
                    </a:lnTo>
                    <a:lnTo>
                      <a:pt x="418352" y="2400659"/>
                    </a:lnTo>
                    <a:lnTo>
                      <a:pt x="425100" y="2409783"/>
                    </a:lnTo>
                    <a:lnTo>
                      <a:pt x="431054" y="2419304"/>
                    </a:lnTo>
                    <a:lnTo>
                      <a:pt x="437405" y="2429222"/>
                    </a:lnTo>
                    <a:lnTo>
                      <a:pt x="443358" y="2439139"/>
                    </a:lnTo>
                    <a:lnTo>
                      <a:pt x="448915" y="2449850"/>
                    </a:lnTo>
                    <a:lnTo>
                      <a:pt x="454075" y="2460958"/>
                    </a:lnTo>
                    <a:lnTo>
                      <a:pt x="459632" y="2472065"/>
                    </a:lnTo>
                    <a:lnTo>
                      <a:pt x="464792" y="2483570"/>
                    </a:lnTo>
                    <a:lnTo>
                      <a:pt x="469158" y="2495074"/>
                    </a:lnTo>
                    <a:lnTo>
                      <a:pt x="473921" y="2507371"/>
                    </a:lnTo>
                    <a:lnTo>
                      <a:pt x="478684" y="2520066"/>
                    </a:lnTo>
                    <a:lnTo>
                      <a:pt x="482654" y="2532760"/>
                    </a:lnTo>
                    <a:lnTo>
                      <a:pt x="486623" y="2545851"/>
                    </a:lnTo>
                    <a:lnTo>
                      <a:pt x="820036" y="2284030"/>
                    </a:lnTo>
                    <a:lnTo>
                      <a:pt x="822814" y="2274112"/>
                    </a:lnTo>
                    <a:lnTo>
                      <a:pt x="825990" y="2264195"/>
                    </a:lnTo>
                    <a:lnTo>
                      <a:pt x="829562" y="2254674"/>
                    </a:lnTo>
                    <a:lnTo>
                      <a:pt x="833928" y="2245153"/>
                    </a:lnTo>
                    <a:lnTo>
                      <a:pt x="837898" y="2235632"/>
                    </a:lnTo>
                    <a:lnTo>
                      <a:pt x="843057" y="2226508"/>
                    </a:lnTo>
                    <a:lnTo>
                      <a:pt x="848217" y="2217781"/>
                    </a:lnTo>
                    <a:lnTo>
                      <a:pt x="854171" y="2209450"/>
                    </a:lnTo>
                    <a:lnTo>
                      <a:pt x="859728" y="2200723"/>
                    </a:lnTo>
                    <a:lnTo>
                      <a:pt x="866079" y="2192789"/>
                    </a:lnTo>
                    <a:lnTo>
                      <a:pt x="872827" y="2184855"/>
                    </a:lnTo>
                    <a:lnTo>
                      <a:pt x="879574" y="2177714"/>
                    </a:lnTo>
                    <a:lnTo>
                      <a:pt x="886719" y="2170177"/>
                    </a:lnTo>
                    <a:lnTo>
                      <a:pt x="894260" y="2163433"/>
                    </a:lnTo>
                    <a:lnTo>
                      <a:pt x="902596" y="2157086"/>
                    </a:lnTo>
                    <a:lnTo>
                      <a:pt x="910534" y="2150738"/>
                    </a:lnTo>
                    <a:lnTo>
                      <a:pt x="910534" y="1616384"/>
                    </a:lnTo>
                    <a:lnTo>
                      <a:pt x="797412" y="1616384"/>
                    </a:lnTo>
                    <a:lnTo>
                      <a:pt x="648963" y="1030062"/>
                    </a:lnTo>
                    <a:lnTo>
                      <a:pt x="106373" y="756340"/>
                    </a:lnTo>
                    <a:lnTo>
                      <a:pt x="20638" y="520700"/>
                    </a:lnTo>
                    <a:close/>
                    <a:moveTo>
                      <a:pt x="264786" y="0"/>
                    </a:moveTo>
                    <a:lnTo>
                      <a:pt x="2967038" y="911225"/>
                    </a:lnTo>
                    <a:lnTo>
                      <a:pt x="2955129" y="908844"/>
                    </a:lnTo>
                    <a:lnTo>
                      <a:pt x="2862235" y="889397"/>
                    </a:lnTo>
                    <a:lnTo>
                      <a:pt x="2769738" y="869950"/>
                    </a:lnTo>
                    <a:lnTo>
                      <a:pt x="2723291" y="860425"/>
                    </a:lnTo>
                    <a:lnTo>
                      <a:pt x="2677242" y="850900"/>
                    </a:lnTo>
                    <a:lnTo>
                      <a:pt x="2630795" y="842169"/>
                    </a:lnTo>
                    <a:lnTo>
                      <a:pt x="2583951" y="833835"/>
                    </a:lnTo>
                    <a:lnTo>
                      <a:pt x="2521625" y="822722"/>
                    </a:lnTo>
                    <a:lnTo>
                      <a:pt x="2459696" y="812404"/>
                    </a:lnTo>
                    <a:lnTo>
                      <a:pt x="2428334" y="807244"/>
                    </a:lnTo>
                    <a:lnTo>
                      <a:pt x="2396973" y="802482"/>
                    </a:lnTo>
                    <a:lnTo>
                      <a:pt x="2365611" y="798116"/>
                    </a:lnTo>
                    <a:lnTo>
                      <a:pt x="2334250" y="794147"/>
                    </a:lnTo>
                    <a:lnTo>
                      <a:pt x="2319164" y="792957"/>
                    </a:lnTo>
                    <a:lnTo>
                      <a:pt x="2303682" y="791369"/>
                    </a:lnTo>
                    <a:lnTo>
                      <a:pt x="2288597" y="790575"/>
                    </a:lnTo>
                    <a:lnTo>
                      <a:pt x="2272718" y="789782"/>
                    </a:lnTo>
                    <a:lnTo>
                      <a:pt x="2257235" y="789385"/>
                    </a:lnTo>
                    <a:lnTo>
                      <a:pt x="2241356" y="789782"/>
                    </a:lnTo>
                    <a:lnTo>
                      <a:pt x="2225874" y="790178"/>
                    </a:lnTo>
                    <a:lnTo>
                      <a:pt x="2210392" y="791369"/>
                    </a:lnTo>
                    <a:lnTo>
                      <a:pt x="2194909" y="793353"/>
                    </a:lnTo>
                    <a:lnTo>
                      <a:pt x="2179427" y="795735"/>
                    </a:lnTo>
                    <a:lnTo>
                      <a:pt x="2164342" y="799703"/>
                    </a:lnTo>
                    <a:lnTo>
                      <a:pt x="2149653" y="804069"/>
                    </a:lnTo>
                    <a:lnTo>
                      <a:pt x="2142508" y="806450"/>
                    </a:lnTo>
                    <a:lnTo>
                      <a:pt x="2135362" y="808832"/>
                    </a:lnTo>
                    <a:lnTo>
                      <a:pt x="2128216" y="812404"/>
                    </a:lnTo>
                    <a:lnTo>
                      <a:pt x="2121071" y="815182"/>
                    </a:lnTo>
                    <a:lnTo>
                      <a:pt x="2114322" y="819150"/>
                    </a:lnTo>
                    <a:lnTo>
                      <a:pt x="2107573" y="822325"/>
                    </a:lnTo>
                    <a:lnTo>
                      <a:pt x="2100825" y="826691"/>
                    </a:lnTo>
                    <a:lnTo>
                      <a:pt x="2094076" y="830660"/>
                    </a:lnTo>
                    <a:lnTo>
                      <a:pt x="2088518" y="835025"/>
                    </a:lnTo>
                    <a:lnTo>
                      <a:pt x="2083358" y="839391"/>
                    </a:lnTo>
                    <a:lnTo>
                      <a:pt x="2078197" y="843757"/>
                    </a:lnTo>
                    <a:lnTo>
                      <a:pt x="2073433" y="848122"/>
                    </a:lnTo>
                    <a:lnTo>
                      <a:pt x="2069066" y="852885"/>
                    </a:lnTo>
                    <a:lnTo>
                      <a:pt x="2064700" y="857250"/>
                    </a:lnTo>
                    <a:lnTo>
                      <a:pt x="2060730" y="862410"/>
                    </a:lnTo>
                    <a:lnTo>
                      <a:pt x="2057157" y="867172"/>
                    </a:lnTo>
                    <a:lnTo>
                      <a:pt x="2053584" y="871935"/>
                    </a:lnTo>
                    <a:lnTo>
                      <a:pt x="2050408" y="877094"/>
                    </a:lnTo>
                    <a:lnTo>
                      <a:pt x="2044453" y="887810"/>
                    </a:lnTo>
                    <a:lnTo>
                      <a:pt x="2039690" y="898525"/>
                    </a:lnTo>
                    <a:lnTo>
                      <a:pt x="2035720" y="910035"/>
                    </a:lnTo>
                    <a:lnTo>
                      <a:pt x="2031750" y="921147"/>
                    </a:lnTo>
                    <a:lnTo>
                      <a:pt x="2029368" y="933054"/>
                    </a:lnTo>
                    <a:lnTo>
                      <a:pt x="2026986" y="944960"/>
                    </a:lnTo>
                    <a:lnTo>
                      <a:pt x="2025001" y="957263"/>
                    </a:lnTo>
                    <a:lnTo>
                      <a:pt x="2023413" y="969169"/>
                    </a:lnTo>
                    <a:lnTo>
                      <a:pt x="2022619" y="981472"/>
                    </a:lnTo>
                    <a:lnTo>
                      <a:pt x="2021032" y="1006872"/>
                    </a:lnTo>
                    <a:lnTo>
                      <a:pt x="2019841" y="1031875"/>
                    </a:lnTo>
                    <a:lnTo>
                      <a:pt x="2018253" y="1057672"/>
                    </a:lnTo>
                    <a:lnTo>
                      <a:pt x="2017459" y="1070372"/>
                    </a:lnTo>
                    <a:lnTo>
                      <a:pt x="2016268" y="1082279"/>
                    </a:lnTo>
                    <a:lnTo>
                      <a:pt x="2014680" y="1094979"/>
                    </a:lnTo>
                    <a:lnTo>
                      <a:pt x="2013092" y="1107282"/>
                    </a:lnTo>
                    <a:lnTo>
                      <a:pt x="2010313" y="1119188"/>
                    </a:lnTo>
                    <a:lnTo>
                      <a:pt x="2007534" y="1131094"/>
                    </a:lnTo>
                    <a:lnTo>
                      <a:pt x="2003564" y="1142604"/>
                    </a:lnTo>
                    <a:lnTo>
                      <a:pt x="1999595" y="1154113"/>
                    </a:lnTo>
                    <a:lnTo>
                      <a:pt x="1994037" y="1164829"/>
                    </a:lnTo>
                    <a:lnTo>
                      <a:pt x="1988082" y="1175941"/>
                    </a:lnTo>
                    <a:lnTo>
                      <a:pt x="1984906" y="1181101"/>
                    </a:lnTo>
                    <a:lnTo>
                      <a:pt x="1981333" y="1186260"/>
                    </a:lnTo>
                    <a:lnTo>
                      <a:pt x="1976967" y="1191419"/>
                    </a:lnTo>
                    <a:lnTo>
                      <a:pt x="1973394" y="1196182"/>
                    </a:lnTo>
                    <a:lnTo>
                      <a:pt x="1964263" y="1205707"/>
                    </a:lnTo>
                    <a:lnTo>
                      <a:pt x="1954736" y="1214835"/>
                    </a:lnTo>
                    <a:lnTo>
                      <a:pt x="1944811" y="1223566"/>
                    </a:lnTo>
                    <a:lnTo>
                      <a:pt x="1934490" y="1231107"/>
                    </a:lnTo>
                    <a:lnTo>
                      <a:pt x="1924168" y="1237854"/>
                    </a:lnTo>
                    <a:lnTo>
                      <a:pt x="1913053" y="1244204"/>
                    </a:lnTo>
                    <a:lnTo>
                      <a:pt x="1901937" y="1249760"/>
                    </a:lnTo>
                    <a:lnTo>
                      <a:pt x="1890028" y="1254919"/>
                    </a:lnTo>
                    <a:lnTo>
                      <a:pt x="1878118" y="1259682"/>
                    </a:lnTo>
                    <a:lnTo>
                      <a:pt x="1866209" y="1263254"/>
                    </a:lnTo>
                    <a:lnTo>
                      <a:pt x="1853902" y="1266826"/>
                    </a:lnTo>
                    <a:lnTo>
                      <a:pt x="1841199" y="1269604"/>
                    </a:lnTo>
                    <a:lnTo>
                      <a:pt x="1828099" y="1272382"/>
                    </a:lnTo>
                    <a:lnTo>
                      <a:pt x="1815395" y="1274366"/>
                    </a:lnTo>
                    <a:lnTo>
                      <a:pt x="1802295" y="1275954"/>
                    </a:lnTo>
                    <a:lnTo>
                      <a:pt x="1788798" y="1276747"/>
                    </a:lnTo>
                    <a:lnTo>
                      <a:pt x="1776094" y="1277541"/>
                    </a:lnTo>
                    <a:lnTo>
                      <a:pt x="1762597" y="1277938"/>
                    </a:lnTo>
                    <a:lnTo>
                      <a:pt x="1749099" y="1277938"/>
                    </a:lnTo>
                    <a:lnTo>
                      <a:pt x="1735999" y="1277541"/>
                    </a:lnTo>
                    <a:lnTo>
                      <a:pt x="1722502" y="1277144"/>
                    </a:lnTo>
                    <a:lnTo>
                      <a:pt x="1709004" y="1276351"/>
                    </a:lnTo>
                    <a:lnTo>
                      <a:pt x="1682407" y="1273969"/>
                    </a:lnTo>
                    <a:lnTo>
                      <a:pt x="1656603" y="1270001"/>
                    </a:lnTo>
                    <a:lnTo>
                      <a:pt x="1630799" y="1266429"/>
                    </a:lnTo>
                    <a:lnTo>
                      <a:pt x="1605789" y="1261666"/>
                    </a:lnTo>
                    <a:lnTo>
                      <a:pt x="1582367" y="1256507"/>
                    </a:lnTo>
                    <a:lnTo>
                      <a:pt x="1555770" y="1250951"/>
                    </a:lnTo>
                    <a:lnTo>
                      <a:pt x="1529172" y="1244601"/>
                    </a:lnTo>
                    <a:lnTo>
                      <a:pt x="1503368" y="1237854"/>
                    </a:lnTo>
                    <a:lnTo>
                      <a:pt x="1476770" y="1230710"/>
                    </a:lnTo>
                    <a:lnTo>
                      <a:pt x="1450570" y="1222376"/>
                    </a:lnTo>
                    <a:lnTo>
                      <a:pt x="1424369" y="1214438"/>
                    </a:lnTo>
                    <a:lnTo>
                      <a:pt x="1398565" y="1206104"/>
                    </a:lnTo>
                    <a:lnTo>
                      <a:pt x="1372364" y="1197372"/>
                    </a:lnTo>
                    <a:lnTo>
                      <a:pt x="1346561" y="1188641"/>
                    </a:lnTo>
                    <a:lnTo>
                      <a:pt x="1320757" y="1178719"/>
                    </a:lnTo>
                    <a:lnTo>
                      <a:pt x="1295350" y="1169591"/>
                    </a:lnTo>
                    <a:lnTo>
                      <a:pt x="1269546" y="1159272"/>
                    </a:lnTo>
                    <a:lnTo>
                      <a:pt x="1219130" y="1139429"/>
                    </a:lnTo>
                    <a:lnTo>
                      <a:pt x="1169507" y="1118394"/>
                    </a:lnTo>
                    <a:lnTo>
                      <a:pt x="1127427" y="1099741"/>
                    </a:lnTo>
                    <a:lnTo>
                      <a:pt x="1085744" y="1080294"/>
                    </a:lnTo>
                    <a:lnTo>
                      <a:pt x="1044458" y="1060054"/>
                    </a:lnTo>
                    <a:lnTo>
                      <a:pt x="1003172" y="1039416"/>
                    </a:lnTo>
                    <a:lnTo>
                      <a:pt x="962680" y="1017985"/>
                    </a:lnTo>
                    <a:lnTo>
                      <a:pt x="922188" y="996554"/>
                    </a:lnTo>
                    <a:lnTo>
                      <a:pt x="882092" y="974329"/>
                    </a:lnTo>
                    <a:lnTo>
                      <a:pt x="841997" y="951707"/>
                    </a:lnTo>
                    <a:lnTo>
                      <a:pt x="802299" y="928291"/>
                    </a:lnTo>
                    <a:lnTo>
                      <a:pt x="762204" y="905272"/>
                    </a:lnTo>
                    <a:lnTo>
                      <a:pt x="683602" y="858441"/>
                    </a:lnTo>
                    <a:lnTo>
                      <a:pt x="604602" y="811610"/>
                    </a:lnTo>
                    <a:lnTo>
                      <a:pt x="526000" y="764778"/>
                    </a:lnTo>
                    <a:lnTo>
                      <a:pt x="460498" y="726678"/>
                    </a:lnTo>
                    <a:lnTo>
                      <a:pt x="394996" y="688578"/>
                    </a:lnTo>
                    <a:lnTo>
                      <a:pt x="263596" y="614363"/>
                    </a:lnTo>
                    <a:lnTo>
                      <a:pt x="0" y="465138"/>
                    </a:lnTo>
                    <a:lnTo>
                      <a:pt x="264786" y="0"/>
                    </a:lnTo>
                    <a:close/>
                  </a:path>
                </a:pathLst>
              </a:custGeom>
              <a:solidFill>
                <a:schemeClr val="bg2">
                  <a:lumMod val="50000"/>
                </a:schemeClr>
              </a:solidFill>
              <a:ln>
                <a:noFill/>
              </a:ln>
            </p:spPr>
            <p:txBody>
              <a:bodyPr anchor="ctr">
                <a:scene3d>
                  <a:camera prst="orthographicFront"/>
                  <a:lightRig rig="threePt" dir="t"/>
                </a:scene3d>
                <a:sp3d>
                  <a:contourClr>
                    <a:srgbClr val="FFFFFF"/>
                  </a:contourClr>
                </a:sp3d>
              </a:bodyPr>
              <a:lstStyle/>
              <a:p>
                <a:pPr algn="ctr" defTabSz="152415">
                  <a:defRPr/>
                </a:pPr>
                <a:endParaRPr lang="zh-CN" altLang="en-US" sz="300" kern="0">
                  <a:solidFill>
                    <a:srgbClr val="FFFFFF"/>
                  </a:solidFill>
                  <a:latin typeface="微软雅黑" panose="020B0503020204020204" pitchFamily="34" charset="-122"/>
                  <a:ea typeface="微软雅黑" panose="020B0503020204020204" pitchFamily="34" charset="-122"/>
                </a:endParaRPr>
              </a:p>
            </p:txBody>
          </p:sp>
          <p:grpSp>
            <p:nvGrpSpPr>
              <p:cNvPr id="451" name="组合 450"/>
              <p:cNvGrpSpPr/>
              <p:nvPr/>
            </p:nvGrpSpPr>
            <p:grpSpPr>
              <a:xfrm>
                <a:off x="7692929" y="2630808"/>
                <a:ext cx="618496" cy="404598"/>
                <a:chOff x="2470151" y="4192589"/>
                <a:chExt cx="552450" cy="347663"/>
              </a:xfrm>
              <a:solidFill>
                <a:schemeClr val="bg2">
                  <a:lumMod val="50000"/>
                </a:schemeClr>
              </a:solidFill>
            </p:grpSpPr>
            <p:sp>
              <p:nvSpPr>
                <p:cNvPr id="498" name="Freeform 656"/>
                <p:cNvSpPr>
                  <a:spLocks/>
                </p:cNvSpPr>
                <p:nvPr/>
              </p:nvSpPr>
              <p:spPr bwMode="auto">
                <a:xfrm>
                  <a:off x="2470151" y="4192589"/>
                  <a:ext cx="552450" cy="336550"/>
                </a:xfrm>
                <a:custGeom>
                  <a:avLst/>
                  <a:gdLst>
                    <a:gd name="T0" fmla="*/ 555 w 651"/>
                    <a:gd name="T1" fmla="*/ 396 h 396"/>
                    <a:gd name="T2" fmla="*/ 555 w 651"/>
                    <a:gd name="T3" fmla="*/ 396 h 396"/>
                    <a:gd name="T4" fmla="*/ 516 w 651"/>
                    <a:gd name="T5" fmla="*/ 396 h 396"/>
                    <a:gd name="T6" fmla="*/ 516 w 651"/>
                    <a:gd name="T7" fmla="*/ 371 h 396"/>
                    <a:gd name="T8" fmla="*/ 555 w 651"/>
                    <a:gd name="T9" fmla="*/ 371 h 396"/>
                    <a:gd name="T10" fmla="*/ 577 w 651"/>
                    <a:gd name="T11" fmla="*/ 364 h 396"/>
                    <a:gd name="T12" fmla="*/ 627 w 651"/>
                    <a:gd name="T13" fmla="*/ 264 h 396"/>
                    <a:gd name="T14" fmla="*/ 500 w 651"/>
                    <a:gd name="T15" fmla="*/ 136 h 396"/>
                    <a:gd name="T16" fmla="*/ 490 w 651"/>
                    <a:gd name="T17" fmla="*/ 129 h 396"/>
                    <a:gd name="T18" fmla="*/ 311 w 651"/>
                    <a:gd name="T19" fmla="*/ 24 h 396"/>
                    <a:gd name="T20" fmla="*/ 114 w 651"/>
                    <a:gd name="T21" fmla="*/ 177 h 396"/>
                    <a:gd name="T22" fmla="*/ 104 w 651"/>
                    <a:gd name="T23" fmla="*/ 186 h 396"/>
                    <a:gd name="T24" fmla="*/ 24 w 651"/>
                    <a:gd name="T25" fmla="*/ 278 h 396"/>
                    <a:gd name="T26" fmla="*/ 117 w 651"/>
                    <a:gd name="T27" fmla="*/ 371 h 396"/>
                    <a:gd name="T28" fmla="*/ 439 w 651"/>
                    <a:gd name="T29" fmla="*/ 371 h 396"/>
                    <a:gd name="T30" fmla="*/ 439 w 651"/>
                    <a:gd name="T31" fmla="*/ 396 h 396"/>
                    <a:gd name="T32" fmla="*/ 117 w 651"/>
                    <a:gd name="T33" fmla="*/ 396 h 396"/>
                    <a:gd name="T34" fmla="*/ 0 w 651"/>
                    <a:gd name="T35" fmla="*/ 278 h 396"/>
                    <a:gd name="T36" fmla="*/ 92 w 651"/>
                    <a:gd name="T37" fmla="*/ 163 h 396"/>
                    <a:gd name="T38" fmla="*/ 311 w 651"/>
                    <a:gd name="T39" fmla="*/ 0 h 396"/>
                    <a:gd name="T40" fmla="*/ 508 w 651"/>
                    <a:gd name="T41" fmla="*/ 111 h 396"/>
                    <a:gd name="T42" fmla="*/ 651 w 651"/>
                    <a:gd name="T43" fmla="*/ 264 h 396"/>
                    <a:gd name="T44" fmla="*/ 593 w 651"/>
                    <a:gd name="T45" fmla="*/ 384 h 396"/>
                    <a:gd name="T46" fmla="*/ 555 w 651"/>
                    <a:gd name="T4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1" h="396">
                      <a:moveTo>
                        <a:pt x="555" y="396"/>
                      </a:moveTo>
                      <a:lnTo>
                        <a:pt x="555" y="396"/>
                      </a:lnTo>
                      <a:lnTo>
                        <a:pt x="516" y="396"/>
                      </a:lnTo>
                      <a:lnTo>
                        <a:pt x="516" y="371"/>
                      </a:lnTo>
                      <a:lnTo>
                        <a:pt x="555" y="371"/>
                      </a:lnTo>
                      <a:cubicBezTo>
                        <a:pt x="564" y="371"/>
                        <a:pt x="572" y="369"/>
                        <a:pt x="577" y="364"/>
                      </a:cubicBezTo>
                      <a:cubicBezTo>
                        <a:pt x="609" y="339"/>
                        <a:pt x="627" y="302"/>
                        <a:pt x="627" y="264"/>
                      </a:cubicBezTo>
                      <a:cubicBezTo>
                        <a:pt x="627" y="194"/>
                        <a:pt x="570" y="137"/>
                        <a:pt x="500" y="136"/>
                      </a:cubicBezTo>
                      <a:cubicBezTo>
                        <a:pt x="496" y="136"/>
                        <a:pt x="492" y="133"/>
                        <a:pt x="490" y="129"/>
                      </a:cubicBezTo>
                      <a:cubicBezTo>
                        <a:pt x="454" y="65"/>
                        <a:pt x="385" y="24"/>
                        <a:pt x="311" y="24"/>
                      </a:cubicBezTo>
                      <a:cubicBezTo>
                        <a:pt x="218" y="24"/>
                        <a:pt x="137" y="87"/>
                        <a:pt x="114" y="177"/>
                      </a:cubicBezTo>
                      <a:cubicBezTo>
                        <a:pt x="112" y="182"/>
                        <a:pt x="108" y="186"/>
                        <a:pt x="104" y="186"/>
                      </a:cubicBezTo>
                      <a:cubicBezTo>
                        <a:pt x="58" y="193"/>
                        <a:pt x="24" y="232"/>
                        <a:pt x="24" y="278"/>
                      </a:cubicBezTo>
                      <a:cubicBezTo>
                        <a:pt x="24" y="329"/>
                        <a:pt x="66" y="371"/>
                        <a:pt x="117" y="371"/>
                      </a:cubicBezTo>
                      <a:lnTo>
                        <a:pt x="439" y="371"/>
                      </a:lnTo>
                      <a:lnTo>
                        <a:pt x="439" y="396"/>
                      </a:lnTo>
                      <a:lnTo>
                        <a:pt x="117" y="396"/>
                      </a:lnTo>
                      <a:cubicBezTo>
                        <a:pt x="52" y="396"/>
                        <a:pt x="0" y="343"/>
                        <a:pt x="0" y="278"/>
                      </a:cubicBezTo>
                      <a:cubicBezTo>
                        <a:pt x="0" y="223"/>
                        <a:pt x="39" y="175"/>
                        <a:pt x="92" y="163"/>
                      </a:cubicBezTo>
                      <a:cubicBezTo>
                        <a:pt x="121" y="67"/>
                        <a:pt x="210" y="0"/>
                        <a:pt x="311" y="0"/>
                      </a:cubicBezTo>
                      <a:cubicBezTo>
                        <a:pt x="392" y="0"/>
                        <a:pt x="466" y="42"/>
                        <a:pt x="508" y="111"/>
                      </a:cubicBezTo>
                      <a:cubicBezTo>
                        <a:pt x="588" y="116"/>
                        <a:pt x="651" y="183"/>
                        <a:pt x="651" y="264"/>
                      </a:cubicBezTo>
                      <a:cubicBezTo>
                        <a:pt x="651" y="310"/>
                        <a:pt x="630" y="353"/>
                        <a:pt x="593" y="384"/>
                      </a:cubicBezTo>
                      <a:cubicBezTo>
                        <a:pt x="583" y="391"/>
                        <a:pt x="570" y="396"/>
                        <a:pt x="555" y="396"/>
                      </a:cubicBezTo>
                      <a:close/>
                    </a:path>
                  </a:pathLst>
                </a:custGeom>
                <a:grpFill/>
                <a:ln w="0">
                  <a:noFill/>
                  <a:prstDash val="solid"/>
                  <a:round/>
                  <a:headEnd/>
                  <a:tailEnd/>
                </a:ln>
              </p:spPr>
              <p:txBody>
                <a:bodyPr/>
                <a:lstStyle/>
                <a:p>
                  <a:pPr defTabSz="543635">
                    <a:defRPr/>
                  </a:pPr>
                  <a:endParaRPr lang="zh-CN" altLang="en-US" sz="3201"/>
                </a:p>
              </p:txBody>
            </p:sp>
            <p:sp>
              <p:nvSpPr>
                <p:cNvPr id="499" name="Freeform 657"/>
                <p:cNvSpPr>
                  <a:spLocks/>
                </p:cNvSpPr>
                <p:nvPr/>
              </p:nvSpPr>
              <p:spPr bwMode="auto">
                <a:xfrm>
                  <a:off x="2824164" y="4497389"/>
                  <a:ext cx="42863" cy="42863"/>
                </a:xfrm>
                <a:custGeom>
                  <a:avLst/>
                  <a:gdLst>
                    <a:gd name="T0" fmla="*/ 25 w 51"/>
                    <a:gd name="T1" fmla="*/ 51 h 51"/>
                    <a:gd name="T2" fmla="*/ 25 w 51"/>
                    <a:gd name="T3" fmla="*/ 51 h 51"/>
                    <a:gd name="T4" fmla="*/ 0 w 51"/>
                    <a:gd name="T5" fmla="*/ 25 h 51"/>
                    <a:gd name="T6" fmla="*/ 25 w 51"/>
                    <a:gd name="T7" fmla="*/ 0 h 51"/>
                    <a:gd name="T8" fmla="*/ 51 w 51"/>
                    <a:gd name="T9" fmla="*/ 25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5"/>
                      </a:cubicBezTo>
                      <a:cubicBezTo>
                        <a:pt x="0" y="11"/>
                        <a:pt x="11" y="0"/>
                        <a:pt x="25" y="0"/>
                      </a:cubicBezTo>
                      <a:cubicBezTo>
                        <a:pt x="40" y="0"/>
                        <a:pt x="51" y="11"/>
                        <a:pt x="51" y="25"/>
                      </a:cubicBezTo>
                      <a:cubicBezTo>
                        <a:pt x="51" y="40"/>
                        <a:pt x="40" y="51"/>
                        <a:pt x="25" y="51"/>
                      </a:cubicBezTo>
                      <a:close/>
                    </a:path>
                  </a:pathLst>
                </a:custGeom>
                <a:grpFill/>
                <a:ln w="0">
                  <a:noFill/>
                  <a:prstDash val="solid"/>
                  <a:round/>
                  <a:headEnd/>
                  <a:tailEnd/>
                </a:ln>
              </p:spPr>
              <p:txBody>
                <a:bodyPr/>
                <a:lstStyle/>
                <a:p>
                  <a:pPr defTabSz="543635">
                    <a:defRPr/>
                  </a:pPr>
                  <a:endParaRPr lang="zh-CN" altLang="en-US" sz="3201"/>
                </a:p>
              </p:txBody>
            </p:sp>
            <p:sp>
              <p:nvSpPr>
                <p:cNvPr id="500" name="Freeform 658"/>
                <p:cNvSpPr>
                  <a:spLocks/>
                </p:cNvSpPr>
                <p:nvPr/>
              </p:nvSpPr>
              <p:spPr bwMode="auto">
                <a:xfrm>
                  <a:off x="2890839" y="4495801"/>
                  <a:ext cx="44450"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35">
                    <a:defRPr/>
                  </a:pPr>
                  <a:endParaRPr lang="zh-CN" altLang="en-US" sz="3201"/>
                </a:p>
              </p:txBody>
            </p:sp>
            <p:sp>
              <p:nvSpPr>
                <p:cNvPr id="501" name="Freeform 659"/>
                <p:cNvSpPr>
                  <a:spLocks noEditPoints="1"/>
                </p:cNvSpPr>
                <p:nvPr/>
              </p:nvSpPr>
              <p:spPr bwMode="auto">
                <a:xfrm>
                  <a:off x="2625726" y="4337051"/>
                  <a:ext cx="152400" cy="149225"/>
                </a:xfrm>
                <a:custGeom>
                  <a:avLst/>
                  <a:gdLst>
                    <a:gd name="T0" fmla="*/ 20 w 178"/>
                    <a:gd name="T1" fmla="*/ 140 h 174"/>
                    <a:gd name="T2" fmla="*/ 20 w 178"/>
                    <a:gd name="T3" fmla="*/ 140 h 174"/>
                    <a:gd name="T4" fmla="*/ 158 w 178"/>
                    <a:gd name="T5" fmla="*/ 153 h 174"/>
                    <a:gd name="T6" fmla="*/ 158 w 178"/>
                    <a:gd name="T7" fmla="*/ 33 h 174"/>
                    <a:gd name="T8" fmla="*/ 20 w 178"/>
                    <a:gd name="T9" fmla="*/ 20 h 174"/>
                    <a:gd name="T10" fmla="*/ 20 w 178"/>
                    <a:gd name="T11" fmla="*/ 140 h 174"/>
                    <a:gd name="T12" fmla="*/ 162 w 178"/>
                    <a:gd name="T13" fmla="*/ 174 h 174"/>
                    <a:gd name="T14" fmla="*/ 162 w 178"/>
                    <a:gd name="T15" fmla="*/ 174 h 174"/>
                    <a:gd name="T16" fmla="*/ 160 w 178"/>
                    <a:gd name="T17" fmla="*/ 174 h 174"/>
                    <a:gd name="T18" fmla="*/ 15 w 178"/>
                    <a:gd name="T19" fmla="*/ 159 h 174"/>
                    <a:gd name="T20" fmla="*/ 0 w 178"/>
                    <a:gd name="T21" fmla="*/ 142 h 174"/>
                    <a:gd name="T22" fmla="*/ 0 w 178"/>
                    <a:gd name="T23" fmla="*/ 16 h 174"/>
                    <a:gd name="T24" fmla="*/ 16 w 178"/>
                    <a:gd name="T25" fmla="*/ 0 h 174"/>
                    <a:gd name="T26" fmla="*/ 17 w 178"/>
                    <a:gd name="T27" fmla="*/ 0 h 174"/>
                    <a:gd name="T28" fmla="*/ 162 w 178"/>
                    <a:gd name="T29" fmla="*/ 14 h 174"/>
                    <a:gd name="T30" fmla="*/ 178 w 178"/>
                    <a:gd name="T31" fmla="*/ 31 h 174"/>
                    <a:gd name="T32" fmla="*/ 178 w 178"/>
                    <a:gd name="T33" fmla="*/ 158 h 174"/>
                    <a:gd name="T34" fmla="*/ 162 w 178"/>
                    <a:gd name="T3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74">
                      <a:moveTo>
                        <a:pt x="20" y="140"/>
                      </a:moveTo>
                      <a:lnTo>
                        <a:pt x="20" y="140"/>
                      </a:lnTo>
                      <a:lnTo>
                        <a:pt x="158" y="153"/>
                      </a:lnTo>
                      <a:lnTo>
                        <a:pt x="158" y="33"/>
                      </a:lnTo>
                      <a:lnTo>
                        <a:pt x="20" y="20"/>
                      </a:lnTo>
                      <a:lnTo>
                        <a:pt x="20" y="140"/>
                      </a:lnTo>
                      <a:close/>
                      <a:moveTo>
                        <a:pt x="162" y="174"/>
                      </a:moveTo>
                      <a:lnTo>
                        <a:pt x="162" y="174"/>
                      </a:lnTo>
                      <a:cubicBezTo>
                        <a:pt x="161" y="174"/>
                        <a:pt x="160" y="174"/>
                        <a:pt x="160" y="174"/>
                      </a:cubicBezTo>
                      <a:lnTo>
                        <a:pt x="15" y="159"/>
                      </a:lnTo>
                      <a:cubicBezTo>
                        <a:pt x="7" y="158"/>
                        <a:pt x="0" y="151"/>
                        <a:pt x="0" y="142"/>
                      </a:cubicBezTo>
                      <a:lnTo>
                        <a:pt x="0" y="16"/>
                      </a:lnTo>
                      <a:cubicBezTo>
                        <a:pt x="0" y="7"/>
                        <a:pt x="7" y="0"/>
                        <a:pt x="16" y="0"/>
                      </a:cubicBezTo>
                      <a:cubicBezTo>
                        <a:pt x="16" y="0"/>
                        <a:pt x="17" y="0"/>
                        <a:pt x="17" y="0"/>
                      </a:cubicBezTo>
                      <a:lnTo>
                        <a:pt x="162" y="14"/>
                      </a:lnTo>
                      <a:cubicBezTo>
                        <a:pt x="171" y="15"/>
                        <a:pt x="178" y="22"/>
                        <a:pt x="178" y="31"/>
                      </a:cubicBezTo>
                      <a:lnTo>
                        <a:pt x="178" y="158"/>
                      </a:lnTo>
                      <a:cubicBezTo>
                        <a:pt x="178" y="167"/>
                        <a:pt x="171" y="174"/>
                        <a:pt x="162" y="174"/>
                      </a:cubicBezTo>
                      <a:close/>
                    </a:path>
                  </a:pathLst>
                </a:custGeom>
                <a:grpFill/>
                <a:ln w="0">
                  <a:noFill/>
                  <a:prstDash val="solid"/>
                  <a:round/>
                  <a:headEnd/>
                  <a:tailEnd/>
                </a:ln>
              </p:spPr>
              <p:txBody>
                <a:bodyPr/>
                <a:lstStyle/>
                <a:p>
                  <a:pPr defTabSz="543635">
                    <a:defRPr/>
                  </a:pPr>
                  <a:endParaRPr lang="zh-CN" altLang="en-US" sz="3201"/>
                </a:p>
              </p:txBody>
            </p:sp>
            <p:sp>
              <p:nvSpPr>
                <p:cNvPr id="502" name="Freeform 660"/>
                <p:cNvSpPr>
                  <a:spLocks/>
                </p:cNvSpPr>
                <p:nvPr/>
              </p:nvSpPr>
              <p:spPr bwMode="auto">
                <a:xfrm>
                  <a:off x="2660651" y="4310064"/>
                  <a:ext cx="152400" cy="149225"/>
                </a:xfrm>
                <a:custGeom>
                  <a:avLst/>
                  <a:gdLst>
                    <a:gd name="T0" fmla="*/ 162 w 178"/>
                    <a:gd name="T1" fmla="*/ 174 h 174"/>
                    <a:gd name="T2" fmla="*/ 162 w 178"/>
                    <a:gd name="T3" fmla="*/ 174 h 174"/>
                    <a:gd name="T4" fmla="*/ 160 w 178"/>
                    <a:gd name="T5" fmla="*/ 174 h 174"/>
                    <a:gd name="T6" fmla="*/ 126 w 178"/>
                    <a:gd name="T7" fmla="*/ 170 h 174"/>
                    <a:gd name="T8" fmla="*/ 117 w 178"/>
                    <a:gd name="T9" fmla="*/ 160 h 174"/>
                    <a:gd name="T10" fmla="*/ 128 w 178"/>
                    <a:gd name="T11" fmla="*/ 151 h 174"/>
                    <a:gd name="T12" fmla="*/ 158 w 178"/>
                    <a:gd name="T13" fmla="*/ 154 h 174"/>
                    <a:gd name="T14" fmla="*/ 158 w 178"/>
                    <a:gd name="T15" fmla="*/ 34 h 174"/>
                    <a:gd name="T16" fmla="*/ 20 w 178"/>
                    <a:gd name="T17" fmla="*/ 20 h 174"/>
                    <a:gd name="T18" fmla="*/ 20 w 178"/>
                    <a:gd name="T19" fmla="*/ 45 h 174"/>
                    <a:gd name="T20" fmla="*/ 10 w 178"/>
                    <a:gd name="T21" fmla="*/ 55 h 174"/>
                    <a:gd name="T22" fmla="*/ 0 w 178"/>
                    <a:gd name="T23" fmla="*/ 45 h 174"/>
                    <a:gd name="T24" fmla="*/ 0 w 178"/>
                    <a:gd name="T25" fmla="*/ 16 h 174"/>
                    <a:gd name="T26" fmla="*/ 6 w 178"/>
                    <a:gd name="T27" fmla="*/ 4 h 174"/>
                    <a:gd name="T28" fmla="*/ 18 w 178"/>
                    <a:gd name="T29" fmla="*/ 0 h 174"/>
                    <a:gd name="T30" fmla="*/ 162 w 178"/>
                    <a:gd name="T31" fmla="*/ 14 h 174"/>
                    <a:gd name="T32" fmla="*/ 178 w 178"/>
                    <a:gd name="T33" fmla="*/ 32 h 174"/>
                    <a:gd name="T34" fmla="*/ 178 w 178"/>
                    <a:gd name="T35" fmla="*/ 158 h 174"/>
                    <a:gd name="T36" fmla="*/ 173 w 178"/>
                    <a:gd name="T37" fmla="*/ 170 h 174"/>
                    <a:gd name="T38" fmla="*/ 162 w 178"/>
                    <a:gd name="T39"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174">
                      <a:moveTo>
                        <a:pt x="162" y="174"/>
                      </a:moveTo>
                      <a:lnTo>
                        <a:pt x="162" y="174"/>
                      </a:lnTo>
                      <a:cubicBezTo>
                        <a:pt x="162" y="174"/>
                        <a:pt x="161" y="174"/>
                        <a:pt x="160" y="174"/>
                      </a:cubicBezTo>
                      <a:lnTo>
                        <a:pt x="126" y="170"/>
                      </a:lnTo>
                      <a:cubicBezTo>
                        <a:pt x="120" y="170"/>
                        <a:pt x="116" y="165"/>
                        <a:pt x="117" y="160"/>
                      </a:cubicBezTo>
                      <a:cubicBezTo>
                        <a:pt x="117" y="154"/>
                        <a:pt x="122" y="150"/>
                        <a:pt x="128" y="151"/>
                      </a:cubicBezTo>
                      <a:lnTo>
                        <a:pt x="158" y="154"/>
                      </a:lnTo>
                      <a:lnTo>
                        <a:pt x="158" y="34"/>
                      </a:lnTo>
                      <a:lnTo>
                        <a:pt x="20" y="20"/>
                      </a:lnTo>
                      <a:lnTo>
                        <a:pt x="20" y="45"/>
                      </a:lnTo>
                      <a:cubicBezTo>
                        <a:pt x="20" y="50"/>
                        <a:pt x="16" y="55"/>
                        <a:pt x="10" y="55"/>
                      </a:cubicBezTo>
                      <a:cubicBezTo>
                        <a:pt x="5" y="55"/>
                        <a:pt x="0" y="50"/>
                        <a:pt x="0" y="45"/>
                      </a:cubicBezTo>
                      <a:lnTo>
                        <a:pt x="0" y="16"/>
                      </a:lnTo>
                      <a:cubicBezTo>
                        <a:pt x="0" y="11"/>
                        <a:pt x="2" y="7"/>
                        <a:pt x="6" y="4"/>
                      </a:cubicBezTo>
                      <a:cubicBezTo>
                        <a:pt x="9" y="1"/>
                        <a:pt x="13" y="0"/>
                        <a:pt x="18" y="0"/>
                      </a:cubicBezTo>
                      <a:lnTo>
                        <a:pt x="162" y="14"/>
                      </a:lnTo>
                      <a:cubicBezTo>
                        <a:pt x="171" y="15"/>
                        <a:pt x="178" y="23"/>
                        <a:pt x="178" y="32"/>
                      </a:cubicBezTo>
                      <a:lnTo>
                        <a:pt x="178" y="158"/>
                      </a:lnTo>
                      <a:cubicBezTo>
                        <a:pt x="178" y="163"/>
                        <a:pt x="176" y="167"/>
                        <a:pt x="173" y="170"/>
                      </a:cubicBezTo>
                      <a:cubicBezTo>
                        <a:pt x="170" y="173"/>
                        <a:pt x="166" y="174"/>
                        <a:pt x="162" y="174"/>
                      </a:cubicBezTo>
                      <a:close/>
                    </a:path>
                  </a:pathLst>
                </a:custGeom>
                <a:grpFill/>
                <a:ln w="0">
                  <a:noFill/>
                  <a:prstDash val="solid"/>
                  <a:round/>
                  <a:headEnd/>
                  <a:tailEnd/>
                </a:ln>
              </p:spPr>
              <p:txBody>
                <a:bodyPr/>
                <a:lstStyle/>
                <a:p>
                  <a:pPr defTabSz="543635">
                    <a:defRPr/>
                  </a:pPr>
                  <a:endParaRPr lang="zh-CN" altLang="en-US" sz="3201"/>
                </a:p>
              </p:txBody>
            </p:sp>
            <p:sp>
              <p:nvSpPr>
                <p:cNvPr id="503" name="Freeform 661"/>
                <p:cNvSpPr>
                  <a:spLocks/>
                </p:cNvSpPr>
                <p:nvPr/>
              </p:nvSpPr>
              <p:spPr bwMode="auto">
                <a:xfrm>
                  <a:off x="2697164" y="4279901"/>
                  <a:ext cx="150813" cy="149225"/>
                </a:xfrm>
                <a:custGeom>
                  <a:avLst/>
                  <a:gdLst>
                    <a:gd name="T0" fmla="*/ 162 w 178"/>
                    <a:gd name="T1" fmla="*/ 175 h 175"/>
                    <a:gd name="T2" fmla="*/ 162 w 178"/>
                    <a:gd name="T3" fmla="*/ 175 h 175"/>
                    <a:gd name="T4" fmla="*/ 160 w 178"/>
                    <a:gd name="T5" fmla="*/ 175 h 175"/>
                    <a:gd name="T6" fmla="*/ 125 w 178"/>
                    <a:gd name="T7" fmla="*/ 171 h 175"/>
                    <a:gd name="T8" fmla="*/ 116 w 178"/>
                    <a:gd name="T9" fmla="*/ 160 h 175"/>
                    <a:gd name="T10" fmla="*/ 127 w 178"/>
                    <a:gd name="T11" fmla="*/ 151 h 175"/>
                    <a:gd name="T12" fmla="*/ 158 w 178"/>
                    <a:gd name="T13" fmla="*/ 154 h 175"/>
                    <a:gd name="T14" fmla="*/ 158 w 178"/>
                    <a:gd name="T15" fmla="*/ 34 h 175"/>
                    <a:gd name="T16" fmla="*/ 20 w 178"/>
                    <a:gd name="T17" fmla="*/ 21 h 175"/>
                    <a:gd name="T18" fmla="*/ 20 w 178"/>
                    <a:gd name="T19" fmla="*/ 49 h 175"/>
                    <a:gd name="T20" fmla="*/ 10 w 178"/>
                    <a:gd name="T21" fmla="*/ 59 h 175"/>
                    <a:gd name="T22" fmla="*/ 0 w 178"/>
                    <a:gd name="T23" fmla="*/ 49 h 175"/>
                    <a:gd name="T24" fmla="*/ 0 w 178"/>
                    <a:gd name="T25" fmla="*/ 17 h 175"/>
                    <a:gd name="T26" fmla="*/ 5 w 178"/>
                    <a:gd name="T27" fmla="*/ 5 h 175"/>
                    <a:gd name="T28" fmla="*/ 17 w 178"/>
                    <a:gd name="T29" fmla="*/ 1 h 175"/>
                    <a:gd name="T30" fmla="*/ 162 w 178"/>
                    <a:gd name="T31" fmla="*/ 15 h 175"/>
                    <a:gd name="T32" fmla="*/ 178 w 178"/>
                    <a:gd name="T33" fmla="*/ 32 h 175"/>
                    <a:gd name="T34" fmla="*/ 178 w 178"/>
                    <a:gd name="T35" fmla="*/ 159 h 175"/>
                    <a:gd name="T36" fmla="*/ 172 w 178"/>
                    <a:gd name="T37" fmla="*/ 171 h 175"/>
                    <a:gd name="T38" fmla="*/ 162 w 178"/>
                    <a:gd name="T3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175">
                      <a:moveTo>
                        <a:pt x="162" y="175"/>
                      </a:moveTo>
                      <a:lnTo>
                        <a:pt x="162" y="175"/>
                      </a:lnTo>
                      <a:cubicBezTo>
                        <a:pt x="161" y="175"/>
                        <a:pt x="160" y="175"/>
                        <a:pt x="160" y="175"/>
                      </a:cubicBezTo>
                      <a:lnTo>
                        <a:pt x="125" y="171"/>
                      </a:lnTo>
                      <a:cubicBezTo>
                        <a:pt x="120" y="171"/>
                        <a:pt x="116" y="166"/>
                        <a:pt x="116" y="160"/>
                      </a:cubicBezTo>
                      <a:cubicBezTo>
                        <a:pt x="117" y="155"/>
                        <a:pt x="122" y="151"/>
                        <a:pt x="127" y="151"/>
                      </a:cubicBezTo>
                      <a:lnTo>
                        <a:pt x="158" y="154"/>
                      </a:lnTo>
                      <a:lnTo>
                        <a:pt x="158" y="34"/>
                      </a:lnTo>
                      <a:lnTo>
                        <a:pt x="20" y="21"/>
                      </a:lnTo>
                      <a:lnTo>
                        <a:pt x="20" y="49"/>
                      </a:lnTo>
                      <a:cubicBezTo>
                        <a:pt x="20" y="55"/>
                        <a:pt x="15" y="59"/>
                        <a:pt x="10" y="59"/>
                      </a:cubicBezTo>
                      <a:cubicBezTo>
                        <a:pt x="4" y="59"/>
                        <a:pt x="0" y="55"/>
                        <a:pt x="0" y="49"/>
                      </a:cubicBezTo>
                      <a:lnTo>
                        <a:pt x="0" y="17"/>
                      </a:lnTo>
                      <a:cubicBezTo>
                        <a:pt x="0" y="12"/>
                        <a:pt x="2" y="8"/>
                        <a:pt x="5" y="5"/>
                      </a:cubicBezTo>
                      <a:cubicBezTo>
                        <a:pt x="8" y="2"/>
                        <a:pt x="13" y="0"/>
                        <a:pt x="17" y="1"/>
                      </a:cubicBezTo>
                      <a:lnTo>
                        <a:pt x="162" y="15"/>
                      </a:lnTo>
                      <a:cubicBezTo>
                        <a:pt x="171" y="16"/>
                        <a:pt x="178" y="23"/>
                        <a:pt x="178" y="32"/>
                      </a:cubicBezTo>
                      <a:lnTo>
                        <a:pt x="178" y="159"/>
                      </a:lnTo>
                      <a:cubicBezTo>
                        <a:pt x="178" y="163"/>
                        <a:pt x="176" y="168"/>
                        <a:pt x="172" y="171"/>
                      </a:cubicBezTo>
                      <a:cubicBezTo>
                        <a:pt x="169" y="173"/>
                        <a:pt x="166" y="175"/>
                        <a:pt x="162" y="175"/>
                      </a:cubicBezTo>
                      <a:close/>
                    </a:path>
                  </a:pathLst>
                </a:custGeom>
                <a:grpFill/>
                <a:ln w="0">
                  <a:noFill/>
                  <a:prstDash val="solid"/>
                  <a:round/>
                  <a:headEnd/>
                  <a:tailEnd/>
                </a:ln>
              </p:spPr>
              <p:txBody>
                <a:bodyPr/>
                <a:lstStyle/>
                <a:p>
                  <a:pPr defTabSz="543635">
                    <a:defRPr/>
                  </a:pPr>
                  <a:endParaRPr lang="zh-CN" altLang="en-US" sz="3201"/>
                </a:p>
              </p:txBody>
            </p:sp>
            <p:sp>
              <p:nvSpPr>
                <p:cNvPr id="504" name="Freeform 662"/>
                <p:cNvSpPr>
                  <a:spLocks/>
                </p:cNvSpPr>
                <p:nvPr/>
              </p:nvSpPr>
              <p:spPr bwMode="auto">
                <a:xfrm>
                  <a:off x="2662239" y="4392614"/>
                  <a:ext cx="31750" cy="36513"/>
                </a:xfrm>
                <a:custGeom>
                  <a:avLst/>
                  <a:gdLst>
                    <a:gd name="T0" fmla="*/ 38 w 38"/>
                    <a:gd name="T1" fmla="*/ 4 h 42"/>
                    <a:gd name="T2" fmla="*/ 38 w 38"/>
                    <a:gd name="T3" fmla="*/ 4 h 42"/>
                    <a:gd name="T4" fmla="*/ 24 w 38"/>
                    <a:gd name="T5" fmla="*/ 42 h 42"/>
                    <a:gd name="T6" fmla="*/ 14 w 38"/>
                    <a:gd name="T7" fmla="*/ 41 h 42"/>
                    <a:gd name="T8" fmla="*/ 0 w 38"/>
                    <a:gd name="T9" fmla="*/ 0 h 42"/>
                    <a:gd name="T10" fmla="*/ 9 w 38"/>
                    <a:gd name="T11" fmla="*/ 1 h 42"/>
                    <a:gd name="T12" fmla="*/ 18 w 38"/>
                    <a:gd name="T13" fmla="*/ 30 h 42"/>
                    <a:gd name="T14" fmla="*/ 19 w 38"/>
                    <a:gd name="T15" fmla="*/ 34 h 42"/>
                    <a:gd name="T16" fmla="*/ 19 w 38"/>
                    <a:gd name="T17" fmla="*/ 34 h 42"/>
                    <a:gd name="T18" fmla="*/ 20 w 38"/>
                    <a:gd name="T19" fmla="*/ 30 h 42"/>
                    <a:gd name="T20" fmla="*/ 29 w 38"/>
                    <a:gd name="T21" fmla="*/ 3 h 42"/>
                    <a:gd name="T22" fmla="*/ 38 w 3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2">
                      <a:moveTo>
                        <a:pt x="38" y="4"/>
                      </a:moveTo>
                      <a:lnTo>
                        <a:pt x="38" y="4"/>
                      </a:lnTo>
                      <a:lnTo>
                        <a:pt x="24" y="42"/>
                      </a:lnTo>
                      <a:lnTo>
                        <a:pt x="14" y="41"/>
                      </a:lnTo>
                      <a:lnTo>
                        <a:pt x="0" y="0"/>
                      </a:lnTo>
                      <a:lnTo>
                        <a:pt x="9" y="1"/>
                      </a:lnTo>
                      <a:lnTo>
                        <a:pt x="18" y="30"/>
                      </a:lnTo>
                      <a:cubicBezTo>
                        <a:pt x="19" y="31"/>
                        <a:pt x="19" y="33"/>
                        <a:pt x="19" y="34"/>
                      </a:cubicBezTo>
                      <a:lnTo>
                        <a:pt x="19" y="34"/>
                      </a:lnTo>
                      <a:cubicBezTo>
                        <a:pt x="19" y="33"/>
                        <a:pt x="20" y="31"/>
                        <a:pt x="20" y="30"/>
                      </a:cubicBezTo>
                      <a:lnTo>
                        <a:pt x="29" y="3"/>
                      </a:lnTo>
                      <a:lnTo>
                        <a:pt x="38" y="4"/>
                      </a:lnTo>
                      <a:close/>
                    </a:path>
                  </a:pathLst>
                </a:custGeom>
                <a:grpFill/>
                <a:ln w="0">
                  <a:noFill/>
                  <a:prstDash val="solid"/>
                  <a:round/>
                  <a:headEnd/>
                  <a:tailEnd/>
                </a:ln>
              </p:spPr>
              <p:txBody>
                <a:bodyPr/>
                <a:lstStyle/>
                <a:p>
                  <a:pPr defTabSz="543635">
                    <a:defRPr/>
                  </a:pPr>
                  <a:endParaRPr lang="zh-CN" altLang="en-US" sz="3201"/>
                </a:p>
              </p:txBody>
            </p:sp>
            <p:sp>
              <p:nvSpPr>
                <p:cNvPr id="505" name="Freeform 663"/>
                <p:cNvSpPr>
                  <a:spLocks/>
                </p:cNvSpPr>
                <p:nvPr/>
              </p:nvSpPr>
              <p:spPr bwMode="auto">
                <a:xfrm>
                  <a:off x="2698751" y="4395789"/>
                  <a:ext cx="39688" cy="39688"/>
                </a:xfrm>
                <a:custGeom>
                  <a:avLst/>
                  <a:gdLst>
                    <a:gd name="T0" fmla="*/ 37 w 46"/>
                    <a:gd name="T1" fmla="*/ 44 h 45"/>
                    <a:gd name="T2" fmla="*/ 37 w 46"/>
                    <a:gd name="T3" fmla="*/ 44 h 45"/>
                    <a:gd name="T4" fmla="*/ 37 w 46"/>
                    <a:gd name="T5" fmla="*/ 20 h 45"/>
                    <a:gd name="T6" fmla="*/ 38 w 46"/>
                    <a:gd name="T7" fmla="*/ 11 h 45"/>
                    <a:gd name="T8" fmla="*/ 37 w 46"/>
                    <a:gd name="T9" fmla="*/ 11 h 45"/>
                    <a:gd name="T10" fmla="*/ 36 w 46"/>
                    <a:gd name="T11" fmla="*/ 16 h 45"/>
                    <a:gd name="T12" fmla="*/ 26 w 46"/>
                    <a:gd name="T13" fmla="*/ 43 h 45"/>
                    <a:gd name="T14" fmla="*/ 19 w 46"/>
                    <a:gd name="T15" fmla="*/ 42 h 45"/>
                    <a:gd name="T16" fmla="*/ 9 w 46"/>
                    <a:gd name="T17" fmla="*/ 14 h 45"/>
                    <a:gd name="T18" fmla="*/ 8 w 46"/>
                    <a:gd name="T19" fmla="*/ 8 h 45"/>
                    <a:gd name="T20" fmla="*/ 7 w 46"/>
                    <a:gd name="T21" fmla="*/ 8 h 45"/>
                    <a:gd name="T22" fmla="*/ 8 w 46"/>
                    <a:gd name="T23" fmla="*/ 18 h 45"/>
                    <a:gd name="T24" fmla="*/ 8 w 46"/>
                    <a:gd name="T25" fmla="*/ 41 h 45"/>
                    <a:gd name="T26" fmla="*/ 0 w 46"/>
                    <a:gd name="T27" fmla="*/ 40 h 45"/>
                    <a:gd name="T28" fmla="*/ 0 w 46"/>
                    <a:gd name="T29" fmla="*/ 0 h 45"/>
                    <a:gd name="T30" fmla="*/ 13 w 46"/>
                    <a:gd name="T31" fmla="*/ 1 h 45"/>
                    <a:gd name="T32" fmla="*/ 21 w 46"/>
                    <a:gd name="T33" fmla="*/ 27 h 45"/>
                    <a:gd name="T34" fmla="*/ 23 w 46"/>
                    <a:gd name="T35" fmla="*/ 33 h 45"/>
                    <a:gd name="T36" fmla="*/ 23 w 46"/>
                    <a:gd name="T37" fmla="*/ 33 h 45"/>
                    <a:gd name="T38" fmla="*/ 25 w 46"/>
                    <a:gd name="T39" fmla="*/ 27 h 45"/>
                    <a:gd name="T40" fmla="*/ 34 w 46"/>
                    <a:gd name="T41" fmla="*/ 3 h 45"/>
                    <a:gd name="T42" fmla="*/ 46 w 46"/>
                    <a:gd name="T43" fmla="*/ 5 h 45"/>
                    <a:gd name="T44" fmla="*/ 46 w 46"/>
                    <a:gd name="T45" fmla="*/ 45 h 45"/>
                    <a:gd name="T46" fmla="*/ 37 w 46"/>
                    <a:gd name="T4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5">
                      <a:moveTo>
                        <a:pt x="37" y="44"/>
                      </a:moveTo>
                      <a:lnTo>
                        <a:pt x="37" y="44"/>
                      </a:lnTo>
                      <a:lnTo>
                        <a:pt x="37" y="20"/>
                      </a:lnTo>
                      <a:cubicBezTo>
                        <a:pt x="37" y="17"/>
                        <a:pt x="37" y="15"/>
                        <a:pt x="38" y="11"/>
                      </a:cubicBezTo>
                      <a:lnTo>
                        <a:pt x="37" y="11"/>
                      </a:lnTo>
                      <a:cubicBezTo>
                        <a:pt x="37" y="14"/>
                        <a:pt x="36" y="15"/>
                        <a:pt x="36" y="16"/>
                      </a:cubicBezTo>
                      <a:lnTo>
                        <a:pt x="26" y="43"/>
                      </a:lnTo>
                      <a:lnTo>
                        <a:pt x="19" y="42"/>
                      </a:lnTo>
                      <a:lnTo>
                        <a:pt x="9" y="14"/>
                      </a:lnTo>
                      <a:cubicBezTo>
                        <a:pt x="9" y="13"/>
                        <a:pt x="8" y="11"/>
                        <a:pt x="8" y="8"/>
                      </a:cubicBezTo>
                      <a:lnTo>
                        <a:pt x="7" y="8"/>
                      </a:lnTo>
                      <a:cubicBezTo>
                        <a:pt x="8" y="12"/>
                        <a:pt x="8" y="15"/>
                        <a:pt x="8" y="18"/>
                      </a:cubicBezTo>
                      <a:lnTo>
                        <a:pt x="8" y="41"/>
                      </a:lnTo>
                      <a:lnTo>
                        <a:pt x="0" y="40"/>
                      </a:lnTo>
                      <a:lnTo>
                        <a:pt x="0" y="0"/>
                      </a:lnTo>
                      <a:lnTo>
                        <a:pt x="13" y="1"/>
                      </a:lnTo>
                      <a:lnTo>
                        <a:pt x="21" y="27"/>
                      </a:lnTo>
                      <a:cubicBezTo>
                        <a:pt x="22" y="29"/>
                        <a:pt x="23" y="31"/>
                        <a:pt x="23" y="33"/>
                      </a:cubicBezTo>
                      <a:lnTo>
                        <a:pt x="23" y="33"/>
                      </a:lnTo>
                      <a:cubicBezTo>
                        <a:pt x="24" y="30"/>
                        <a:pt x="24" y="29"/>
                        <a:pt x="25" y="27"/>
                      </a:cubicBezTo>
                      <a:lnTo>
                        <a:pt x="34" y="3"/>
                      </a:lnTo>
                      <a:lnTo>
                        <a:pt x="46" y="5"/>
                      </a:lnTo>
                      <a:lnTo>
                        <a:pt x="46" y="45"/>
                      </a:lnTo>
                      <a:lnTo>
                        <a:pt x="37" y="44"/>
                      </a:lnTo>
                      <a:close/>
                    </a:path>
                  </a:pathLst>
                </a:custGeom>
                <a:grpFill/>
                <a:ln w="0">
                  <a:noFill/>
                  <a:prstDash val="solid"/>
                  <a:round/>
                  <a:headEnd/>
                  <a:tailEnd/>
                </a:ln>
              </p:spPr>
              <p:txBody>
                <a:bodyPr/>
                <a:lstStyle/>
                <a:p>
                  <a:pPr defTabSz="543635">
                    <a:defRPr/>
                  </a:pPr>
                  <a:endParaRPr lang="zh-CN" altLang="en-US" sz="3201"/>
                </a:p>
              </p:txBody>
            </p:sp>
          </p:grpSp>
          <p:grpSp>
            <p:nvGrpSpPr>
              <p:cNvPr id="452" name="组合 451"/>
              <p:cNvGrpSpPr/>
              <p:nvPr/>
            </p:nvGrpSpPr>
            <p:grpSpPr>
              <a:xfrm>
                <a:off x="6917529" y="2556688"/>
                <a:ext cx="495414" cy="481821"/>
                <a:chOff x="6416676" y="1847851"/>
                <a:chExt cx="449263" cy="458787"/>
              </a:xfrm>
              <a:solidFill>
                <a:schemeClr val="bg2">
                  <a:lumMod val="50000"/>
                </a:schemeClr>
              </a:solidFill>
            </p:grpSpPr>
            <p:sp>
              <p:nvSpPr>
                <p:cNvPr id="478" name="Freeform 1001"/>
                <p:cNvSpPr>
                  <a:spLocks/>
                </p:cNvSpPr>
                <p:nvPr/>
              </p:nvSpPr>
              <p:spPr bwMode="auto">
                <a:xfrm>
                  <a:off x="6416676" y="1847851"/>
                  <a:ext cx="449263" cy="447675"/>
                </a:xfrm>
                <a:custGeom>
                  <a:avLst/>
                  <a:gdLst>
                    <a:gd name="T0" fmla="*/ 226 w 528"/>
                    <a:gd name="T1" fmla="*/ 525 h 526"/>
                    <a:gd name="T2" fmla="*/ 226 w 528"/>
                    <a:gd name="T3" fmla="*/ 525 h 526"/>
                    <a:gd name="T4" fmla="*/ 224 w 528"/>
                    <a:gd name="T5" fmla="*/ 525 h 526"/>
                    <a:gd name="T6" fmla="*/ 0 w 528"/>
                    <a:gd name="T7" fmla="*/ 264 h 526"/>
                    <a:gd name="T8" fmla="*/ 264 w 528"/>
                    <a:gd name="T9" fmla="*/ 0 h 526"/>
                    <a:gd name="T10" fmla="*/ 528 w 528"/>
                    <a:gd name="T11" fmla="*/ 264 h 526"/>
                    <a:gd name="T12" fmla="*/ 303 w 528"/>
                    <a:gd name="T13" fmla="*/ 525 h 526"/>
                    <a:gd name="T14" fmla="*/ 289 w 528"/>
                    <a:gd name="T15" fmla="*/ 515 h 526"/>
                    <a:gd name="T16" fmla="*/ 300 w 528"/>
                    <a:gd name="T17" fmla="*/ 501 h 526"/>
                    <a:gd name="T18" fmla="*/ 503 w 528"/>
                    <a:gd name="T19" fmla="*/ 264 h 526"/>
                    <a:gd name="T20" fmla="*/ 264 w 528"/>
                    <a:gd name="T21" fmla="*/ 24 h 526"/>
                    <a:gd name="T22" fmla="*/ 24 w 528"/>
                    <a:gd name="T23" fmla="*/ 264 h 526"/>
                    <a:gd name="T24" fmla="*/ 228 w 528"/>
                    <a:gd name="T25" fmla="*/ 501 h 526"/>
                    <a:gd name="T26" fmla="*/ 238 w 528"/>
                    <a:gd name="T27" fmla="*/ 515 h 526"/>
                    <a:gd name="T28" fmla="*/ 226 w 528"/>
                    <a:gd name="T29" fmla="*/ 52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8" h="526">
                      <a:moveTo>
                        <a:pt x="226" y="525"/>
                      </a:moveTo>
                      <a:lnTo>
                        <a:pt x="226" y="525"/>
                      </a:lnTo>
                      <a:cubicBezTo>
                        <a:pt x="225" y="525"/>
                        <a:pt x="225" y="525"/>
                        <a:pt x="224" y="525"/>
                      </a:cubicBezTo>
                      <a:cubicBezTo>
                        <a:pt x="96" y="506"/>
                        <a:pt x="0" y="393"/>
                        <a:pt x="0" y="264"/>
                      </a:cubicBezTo>
                      <a:cubicBezTo>
                        <a:pt x="0" y="118"/>
                        <a:pt x="118" y="0"/>
                        <a:pt x="264" y="0"/>
                      </a:cubicBezTo>
                      <a:cubicBezTo>
                        <a:pt x="409" y="0"/>
                        <a:pt x="528" y="118"/>
                        <a:pt x="528" y="264"/>
                      </a:cubicBezTo>
                      <a:cubicBezTo>
                        <a:pt x="528" y="393"/>
                        <a:pt x="431" y="506"/>
                        <a:pt x="303" y="525"/>
                      </a:cubicBezTo>
                      <a:cubicBezTo>
                        <a:pt x="297" y="526"/>
                        <a:pt x="290" y="521"/>
                        <a:pt x="289" y="515"/>
                      </a:cubicBezTo>
                      <a:cubicBezTo>
                        <a:pt x="288" y="508"/>
                        <a:pt x="293" y="502"/>
                        <a:pt x="300" y="501"/>
                      </a:cubicBezTo>
                      <a:cubicBezTo>
                        <a:pt x="416" y="483"/>
                        <a:pt x="503" y="381"/>
                        <a:pt x="503" y="264"/>
                      </a:cubicBezTo>
                      <a:cubicBezTo>
                        <a:pt x="503" y="132"/>
                        <a:pt x="396" y="24"/>
                        <a:pt x="264" y="24"/>
                      </a:cubicBezTo>
                      <a:cubicBezTo>
                        <a:pt x="132" y="24"/>
                        <a:pt x="24" y="132"/>
                        <a:pt x="24" y="264"/>
                      </a:cubicBezTo>
                      <a:cubicBezTo>
                        <a:pt x="24" y="381"/>
                        <a:pt x="112" y="483"/>
                        <a:pt x="228" y="501"/>
                      </a:cubicBezTo>
                      <a:cubicBezTo>
                        <a:pt x="234" y="502"/>
                        <a:pt x="239" y="508"/>
                        <a:pt x="238" y="515"/>
                      </a:cubicBezTo>
                      <a:cubicBezTo>
                        <a:pt x="237" y="521"/>
                        <a:pt x="232" y="525"/>
                        <a:pt x="226" y="525"/>
                      </a:cubicBezTo>
                      <a:close/>
                    </a:path>
                  </a:pathLst>
                </a:custGeom>
                <a:grpFill/>
                <a:ln w="0">
                  <a:noFill/>
                  <a:prstDash val="solid"/>
                  <a:round/>
                  <a:headEnd/>
                  <a:tailEnd/>
                </a:ln>
              </p:spPr>
              <p:txBody>
                <a:bodyPr/>
                <a:lstStyle/>
                <a:p>
                  <a:pPr defTabSz="543635">
                    <a:defRPr/>
                  </a:pPr>
                  <a:endParaRPr lang="zh-CN" altLang="en-US" sz="3201"/>
                </a:p>
              </p:txBody>
            </p:sp>
            <p:sp>
              <p:nvSpPr>
                <p:cNvPr id="479" name="Freeform 1002"/>
                <p:cNvSpPr>
                  <a:spLocks/>
                </p:cNvSpPr>
                <p:nvPr/>
              </p:nvSpPr>
              <p:spPr bwMode="auto">
                <a:xfrm>
                  <a:off x="6586538" y="2262188"/>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defTabSz="543635">
                    <a:defRPr/>
                  </a:pPr>
                  <a:endParaRPr lang="zh-CN" altLang="en-US" sz="3201"/>
                </a:p>
              </p:txBody>
            </p:sp>
            <p:sp>
              <p:nvSpPr>
                <p:cNvPr id="480" name="Freeform 1003"/>
                <p:cNvSpPr>
                  <a:spLocks/>
                </p:cNvSpPr>
                <p:nvPr/>
              </p:nvSpPr>
              <p:spPr bwMode="auto">
                <a:xfrm>
                  <a:off x="6653213" y="2262188"/>
                  <a:ext cx="42863" cy="42863"/>
                </a:xfrm>
                <a:custGeom>
                  <a:avLst/>
                  <a:gdLst>
                    <a:gd name="T0" fmla="*/ 26 w 51"/>
                    <a:gd name="T1" fmla="*/ 51 h 51"/>
                    <a:gd name="T2" fmla="*/ 26 w 51"/>
                    <a:gd name="T3" fmla="*/ 51 h 51"/>
                    <a:gd name="T4" fmla="*/ 0 w 51"/>
                    <a:gd name="T5" fmla="*/ 26 h 51"/>
                    <a:gd name="T6" fmla="*/ 26 w 51"/>
                    <a:gd name="T7" fmla="*/ 0 h 51"/>
                    <a:gd name="T8" fmla="*/ 51 w 51"/>
                    <a:gd name="T9" fmla="*/ 26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40"/>
                        <a:pt x="0" y="26"/>
                      </a:cubicBezTo>
                      <a:cubicBezTo>
                        <a:pt x="0" y="11"/>
                        <a:pt x="11" y="0"/>
                        <a:pt x="26" y="0"/>
                      </a:cubicBezTo>
                      <a:cubicBezTo>
                        <a:pt x="40" y="0"/>
                        <a:pt x="51" y="11"/>
                        <a:pt x="51" y="26"/>
                      </a:cubicBezTo>
                      <a:cubicBezTo>
                        <a:pt x="51" y="40"/>
                        <a:pt x="40" y="51"/>
                        <a:pt x="26" y="51"/>
                      </a:cubicBezTo>
                      <a:close/>
                    </a:path>
                  </a:pathLst>
                </a:custGeom>
                <a:grpFill/>
                <a:ln w="0">
                  <a:noFill/>
                  <a:prstDash val="solid"/>
                  <a:round/>
                  <a:headEnd/>
                  <a:tailEnd/>
                </a:ln>
              </p:spPr>
              <p:txBody>
                <a:bodyPr/>
                <a:lstStyle/>
                <a:p>
                  <a:pPr defTabSz="543635">
                    <a:defRPr/>
                  </a:pPr>
                  <a:endParaRPr lang="zh-CN" altLang="en-US" sz="3201"/>
                </a:p>
              </p:txBody>
            </p:sp>
            <p:sp>
              <p:nvSpPr>
                <p:cNvPr id="481" name="Freeform 1004"/>
                <p:cNvSpPr>
                  <a:spLocks/>
                </p:cNvSpPr>
                <p:nvPr/>
              </p:nvSpPr>
              <p:spPr bwMode="auto">
                <a:xfrm>
                  <a:off x="6559551" y="1978026"/>
                  <a:ext cx="101600" cy="142875"/>
                </a:xfrm>
                <a:custGeom>
                  <a:avLst/>
                  <a:gdLst>
                    <a:gd name="T0" fmla="*/ 52 w 121"/>
                    <a:gd name="T1" fmla="*/ 167 h 167"/>
                    <a:gd name="T2" fmla="*/ 52 w 121"/>
                    <a:gd name="T3" fmla="*/ 167 h 167"/>
                    <a:gd name="T4" fmla="*/ 14 w 121"/>
                    <a:gd name="T5" fmla="*/ 146 h 167"/>
                    <a:gd name="T6" fmla="*/ 13 w 121"/>
                    <a:gd name="T7" fmla="*/ 144 h 167"/>
                    <a:gd name="T8" fmla="*/ 18 w 121"/>
                    <a:gd name="T9" fmla="*/ 127 h 167"/>
                    <a:gd name="T10" fmla="*/ 0 w 121"/>
                    <a:gd name="T11" fmla="*/ 94 h 167"/>
                    <a:gd name="T12" fmla="*/ 26 w 121"/>
                    <a:gd name="T13" fmla="*/ 45 h 167"/>
                    <a:gd name="T14" fmla="*/ 36 w 121"/>
                    <a:gd name="T15" fmla="*/ 33 h 167"/>
                    <a:gd name="T16" fmla="*/ 78 w 121"/>
                    <a:gd name="T17" fmla="*/ 2 h 167"/>
                    <a:gd name="T18" fmla="*/ 98 w 121"/>
                    <a:gd name="T19" fmla="*/ 1 h 167"/>
                    <a:gd name="T20" fmla="*/ 106 w 121"/>
                    <a:gd name="T21" fmla="*/ 7 h 167"/>
                    <a:gd name="T22" fmla="*/ 99 w 121"/>
                    <a:gd name="T23" fmla="*/ 15 h 167"/>
                    <a:gd name="T24" fmla="*/ 79 w 121"/>
                    <a:gd name="T25" fmla="*/ 17 h 167"/>
                    <a:gd name="T26" fmla="*/ 48 w 121"/>
                    <a:gd name="T27" fmla="*/ 42 h 167"/>
                    <a:gd name="T28" fmla="*/ 37 w 121"/>
                    <a:gd name="T29" fmla="*/ 55 h 167"/>
                    <a:gd name="T30" fmla="*/ 15 w 121"/>
                    <a:gd name="T31" fmla="*/ 94 h 167"/>
                    <a:gd name="T32" fmla="*/ 32 w 121"/>
                    <a:gd name="T33" fmla="*/ 121 h 167"/>
                    <a:gd name="T34" fmla="*/ 34 w 121"/>
                    <a:gd name="T35" fmla="*/ 124 h 167"/>
                    <a:gd name="T36" fmla="*/ 29 w 121"/>
                    <a:gd name="T37" fmla="*/ 143 h 167"/>
                    <a:gd name="T38" fmla="*/ 53 w 121"/>
                    <a:gd name="T39" fmla="*/ 152 h 167"/>
                    <a:gd name="T40" fmla="*/ 100 w 121"/>
                    <a:gd name="T41" fmla="*/ 131 h 167"/>
                    <a:gd name="T42" fmla="*/ 102 w 121"/>
                    <a:gd name="T43" fmla="*/ 100 h 167"/>
                    <a:gd name="T44" fmla="*/ 99 w 121"/>
                    <a:gd name="T45" fmla="*/ 53 h 167"/>
                    <a:gd name="T46" fmla="*/ 106 w 121"/>
                    <a:gd name="T47" fmla="*/ 45 h 167"/>
                    <a:gd name="T48" fmla="*/ 113 w 121"/>
                    <a:gd name="T49" fmla="*/ 53 h 167"/>
                    <a:gd name="T50" fmla="*/ 117 w 121"/>
                    <a:gd name="T51" fmla="*/ 97 h 167"/>
                    <a:gd name="T52" fmla="*/ 113 w 121"/>
                    <a:gd name="T53" fmla="*/ 141 h 167"/>
                    <a:gd name="T54" fmla="*/ 111 w 121"/>
                    <a:gd name="T55" fmla="*/ 146 h 167"/>
                    <a:gd name="T56" fmla="*/ 106 w 121"/>
                    <a:gd name="T57" fmla="*/ 146 h 167"/>
                    <a:gd name="T58" fmla="*/ 59 w 121"/>
                    <a:gd name="T59" fmla="*/ 166 h 167"/>
                    <a:gd name="T60" fmla="*/ 58 w 121"/>
                    <a:gd name="T61" fmla="*/ 167 h 167"/>
                    <a:gd name="T62" fmla="*/ 56 w 121"/>
                    <a:gd name="T63" fmla="*/ 167 h 167"/>
                    <a:gd name="T64" fmla="*/ 52 w 121"/>
                    <a:gd name="T65"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67">
                      <a:moveTo>
                        <a:pt x="52" y="167"/>
                      </a:moveTo>
                      <a:lnTo>
                        <a:pt x="52" y="167"/>
                      </a:lnTo>
                      <a:cubicBezTo>
                        <a:pt x="44" y="167"/>
                        <a:pt x="22" y="165"/>
                        <a:pt x="14" y="146"/>
                      </a:cubicBezTo>
                      <a:lnTo>
                        <a:pt x="13" y="144"/>
                      </a:lnTo>
                      <a:lnTo>
                        <a:pt x="18" y="127"/>
                      </a:lnTo>
                      <a:cubicBezTo>
                        <a:pt x="12" y="120"/>
                        <a:pt x="0" y="105"/>
                        <a:pt x="0" y="94"/>
                      </a:cubicBezTo>
                      <a:cubicBezTo>
                        <a:pt x="0" y="78"/>
                        <a:pt x="14" y="59"/>
                        <a:pt x="26" y="45"/>
                      </a:cubicBezTo>
                      <a:cubicBezTo>
                        <a:pt x="30" y="41"/>
                        <a:pt x="33" y="37"/>
                        <a:pt x="36" y="33"/>
                      </a:cubicBezTo>
                      <a:cubicBezTo>
                        <a:pt x="48" y="18"/>
                        <a:pt x="60" y="3"/>
                        <a:pt x="78" y="2"/>
                      </a:cubicBezTo>
                      <a:lnTo>
                        <a:pt x="98" y="1"/>
                      </a:lnTo>
                      <a:cubicBezTo>
                        <a:pt x="102" y="0"/>
                        <a:pt x="106" y="3"/>
                        <a:pt x="106" y="7"/>
                      </a:cubicBezTo>
                      <a:cubicBezTo>
                        <a:pt x="106" y="11"/>
                        <a:pt x="103" y="15"/>
                        <a:pt x="99" y="15"/>
                      </a:cubicBezTo>
                      <a:lnTo>
                        <a:pt x="79" y="17"/>
                      </a:lnTo>
                      <a:cubicBezTo>
                        <a:pt x="67" y="18"/>
                        <a:pt x="58" y="29"/>
                        <a:pt x="48" y="42"/>
                      </a:cubicBezTo>
                      <a:cubicBezTo>
                        <a:pt x="44" y="46"/>
                        <a:pt x="41" y="51"/>
                        <a:pt x="37" y="55"/>
                      </a:cubicBezTo>
                      <a:cubicBezTo>
                        <a:pt x="23" y="71"/>
                        <a:pt x="15" y="86"/>
                        <a:pt x="15" y="94"/>
                      </a:cubicBezTo>
                      <a:cubicBezTo>
                        <a:pt x="15" y="99"/>
                        <a:pt x="24" y="112"/>
                        <a:pt x="32" y="121"/>
                      </a:cubicBezTo>
                      <a:lnTo>
                        <a:pt x="34" y="124"/>
                      </a:lnTo>
                      <a:lnTo>
                        <a:pt x="29" y="143"/>
                      </a:lnTo>
                      <a:cubicBezTo>
                        <a:pt x="35" y="152"/>
                        <a:pt x="48" y="152"/>
                        <a:pt x="53" y="152"/>
                      </a:cubicBezTo>
                      <a:cubicBezTo>
                        <a:pt x="76" y="137"/>
                        <a:pt x="92" y="133"/>
                        <a:pt x="100" y="131"/>
                      </a:cubicBezTo>
                      <a:cubicBezTo>
                        <a:pt x="102" y="125"/>
                        <a:pt x="104" y="113"/>
                        <a:pt x="102" y="100"/>
                      </a:cubicBezTo>
                      <a:cubicBezTo>
                        <a:pt x="99" y="79"/>
                        <a:pt x="99" y="54"/>
                        <a:pt x="99" y="53"/>
                      </a:cubicBezTo>
                      <a:cubicBezTo>
                        <a:pt x="99" y="49"/>
                        <a:pt x="102" y="45"/>
                        <a:pt x="106" y="45"/>
                      </a:cubicBezTo>
                      <a:cubicBezTo>
                        <a:pt x="110" y="45"/>
                        <a:pt x="113" y="49"/>
                        <a:pt x="113" y="53"/>
                      </a:cubicBezTo>
                      <a:cubicBezTo>
                        <a:pt x="113" y="53"/>
                        <a:pt x="113" y="77"/>
                        <a:pt x="117" y="97"/>
                      </a:cubicBezTo>
                      <a:cubicBezTo>
                        <a:pt x="121" y="120"/>
                        <a:pt x="113" y="140"/>
                        <a:pt x="113" y="141"/>
                      </a:cubicBezTo>
                      <a:lnTo>
                        <a:pt x="111" y="146"/>
                      </a:lnTo>
                      <a:lnTo>
                        <a:pt x="106" y="146"/>
                      </a:lnTo>
                      <a:cubicBezTo>
                        <a:pt x="106" y="146"/>
                        <a:pt x="89" y="146"/>
                        <a:pt x="59" y="166"/>
                      </a:cubicBezTo>
                      <a:lnTo>
                        <a:pt x="58" y="167"/>
                      </a:lnTo>
                      <a:lnTo>
                        <a:pt x="56" y="167"/>
                      </a:lnTo>
                      <a:cubicBezTo>
                        <a:pt x="56" y="167"/>
                        <a:pt x="54" y="167"/>
                        <a:pt x="52" y="167"/>
                      </a:cubicBezTo>
                      <a:close/>
                    </a:path>
                  </a:pathLst>
                </a:custGeom>
                <a:grpFill/>
                <a:ln w="0">
                  <a:noFill/>
                  <a:prstDash val="solid"/>
                  <a:round/>
                  <a:headEnd/>
                  <a:tailEnd/>
                </a:ln>
              </p:spPr>
              <p:txBody>
                <a:bodyPr/>
                <a:lstStyle/>
                <a:p>
                  <a:pPr defTabSz="543635">
                    <a:defRPr/>
                  </a:pPr>
                  <a:endParaRPr lang="zh-CN" altLang="en-US" sz="3201"/>
                </a:p>
              </p:txBody>
            </p:sp>
            <p:sp>
              <p:nvSpPr>
                <p:cNvPr id="482" name="Freeform 1005"/>
                <p:cNvSpPr>
                  <a:spLocks/>
                </p:cNvSpPr>
                <p:nvPr/>
              </p:nvSpPr>
              <p:spPr bwMode="auto">
                <a:xfrm>
                  <a:off x="6618288" y="1949451"/>
                  <a:ext cx="150813" cy="66675"/>
                </a:xfrm>
                <a:custGeom>
                  <a:avLst/>
                  <a:gdLst>
                    <a:gd name="T0" fmla="*/ 169 w 177"/>
                    <a:gd name="T1" fmla="*/ 79 h 79"/>
                    <a:gd name="T2" fmla="*/ 169 w 177"/>
                    <a:gd name="T3" fmla="*/ 79 h 79"/>
                    <a:gd name="T4" fmla="*/ 162 w 177"/>
                    <a:gd name="T5" fmla="*/ 73 h 79"/>
                    <a:gd name="T6" fmla="*/ 140 w 177"/>
                    <a:gd name="T7" fmla="*/ 51 h 79"/>
                    <a:gd name="T8" fmla="*/ 138 w 177"/>
                    <a:gd name="T9" fmla="*/ 50 h 79"/>
                    <a:gd name="T10" fmla="*/ 137 w 177"/>
                    <a:gd name="T11" fmla="*/ 47 h 79"/>
                    <a:gd name="T12" fmla="*/ 81 w 177"/>
                    <a:gd name="T13" fmla="*/ 15 h 79"/>
                    <a:gd name="T14" fmla="*/ 15 w 177"/>
                    <a:gd name="T15" fmla="*/ 48 h 79"/>
                    <a:gd name="T16" fmla="*/ 5 w 177"/>
                    <a:gd name="T17" fmla="*/ 50 h 79"/>
                    <a:gd name="T18" fmla="*/ 3 w 177"/>
                    <a:gd name="T19" fmla="*/ 40 h 79"/>
                    <a:gd name="T20" fmla="*/ 80 w 177"/>
                    <a:gd name="T21" fmla="*/ 0 h 79"/>
                    <a:gd name="T22" fmla="*/ 81 w 177"/>
                    <a:gd name="T23" fmla="*/ 0 h 79"/>
                    <a:gd name="T24" fmla="*/ 149 w 177"/>
                    <a:gd name="T25" fmla="*/ 39 h 79"/>
                    <a:gd name="T26" fmla="*/ 176 w 177"/>
                    <a:gd name="T27" fmla="*/ 70 h 79"/>
                    <a:gd name="T28" fmla="*/ 170 w 177"/>
                    <a:gd name="T29" fmla="*/ 79 h 79"/>
                    <a:gd name="T30" fmla="*/ 169 w 177"/>
                    <a:gd name="T3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79">
                      <a:moveTo>
                        <a:pt x="169" y="79"/>
                      </a:moveTo>
                      <a:lnTo>
                        <a:pt x="169" y="79"/>
                      </a:lnTo>
                      <a:cubicBezTo>
                        <a:pt x="165" y="79"/>
                        <a:pt x="162" y="76"/>
                        <a:pt x="162" y="73"/>
                      </a:cubicBezTo>
                      <a:cubicBezTo>
                        <a:pt x="160" y="63"/>
                        <a:pt x="145" y="53"/>
                        <a:pt x="140" y="51"/>
                      </a:cubicBezTo>
                      <a:lnTo>
                        <a:pt x="138" y="50"/>
                      </a:lnTo>
                      <a:lnTo>
                        <a:pt x="137" y="47"/>
                      </a:lnTo>
                      <a:cubicBezTo>
                        <a:pt x="136" y="46"/>
                        <a:pt x="122" y="15"/>
                        <a:pt x="81" y="15"/>
                      </a:cubicBezTo>
                      <a:cubicBezTo>
                        <a:pt x="38" y="14"/>
                        <a:pt x="16" y="47"/>
                        <a:pt x="15" y="48"/>
                      </a:cubicBezTo>
                      <a:cubicBezTo>
                        <a:pt x="13" y="52"/>
                        <a:pt x="8" y="53"/>
                        <a:pt x="5" y="50"/>
                      </a:cubicBezTo>
                      <a:cubicBezTo>
                        <a:pt x="1" y="48"/>
                        <a:pt x="0" y="44"/>
                        <a:pt x="3" y="40"/>
                      </a:cubicBezTo>
                      <a:cubicBezTo>
                        <a:pt x="4" y="39"/>
                        <a:pt x="30" y="0"/>
                        <a:pt x="80" y="0"/>
                      </a:cubicBezTo>
                      <a:cubicBezTo>
                        <a:pt x="80" y="0"/>
                        <a:pt x="80" y="0"/>
                        <a:pt x="81" y="0"/>
                      </a:cubicBezTo>
                      <a:cubicBezTo>
                        <a:pt x="125" y="1"/>
                        <a:pt x="144" y="30"/>
                        <a:pt x="149" y="39"/>
                      </a:cubicBezTo>
                      <a:cubicBezTo>
                        <a:pt x="156" y="43"/>
                        <a:pt x="173" y="54"/>
                        <a:pt x="176" y="70"/>
                      </a:cubicBezTo>
                      <a:cubicBezTo>
                        <a:pt x="177" y="74"/>
                        <a:pt x="174" y="78"/>
                        <a:pt x="170" y="79"/>
                      </a:cubicBezTo>
                      <a:cubicBezTo>
                        <a:pt x="170" y="79"/>
                        <a:pt x="169" y="79"/>
                        <a:pt x="169" y="79"/>
                      </a:cubicBezTo>
                      <a:close/>
                    </a:path>
                  </a:pathLst>
                </a:custGeom>
                <a:grpFill/>
                <a:ln w="0">
                  <a:noFill/>
                  <a:prstDash val="solid"/>
                  <a:round/>
                  <a:headEnd/>
                  <a:tailEnd/>
                </a:ln>
              </p:spPr>
              <p:txBody>
                <a:bodyPr/>
                <a:lstStyle/>
                <a:p>
                  <a:pPr defTabSz="543635">
                    <a:defRPr/>
                  </a:pPr>
                  <a:endParaRPr lang="zh-CN" altLang="en-US" sz="3201"/>
                </a:p>
              </p:txBody>
            </p:sp>
            <p:sp>
              <p:nvSpPr>
                <p:cNvPr id="483" name="Freeform 1006"/>
                <p:cNvSpPr>
                  <a:spLocks/>
                </p:cNvSpPr>
                <p:nvPr/>
              </p:nvSpPr>
              <p:spPr bwMode="auto">
                <a:xfrm>
                  <a:off x="6704013" y="1985963"/>
                  <a:ext cx="111125" cy="122238"/>
                </a:xfrm>
                <a:custGeom>
                  <a:avLst/>
                  <a:gdLst>
                    <a:gd name="T0" fmla="*/ 66 w 131"/>
                    <a:gd name="T1" fmla="*/ 144 h 144"/>
                    <a:gd name="T2" fmla="*/ 66 w 131"/>
                    <a:gd name="T3" fmla="*/ 144 h 144"/>
                    <a:gd name="T4" fmla="*/ 41 w 131"/>
                    <a:gd name="T5" fmla="*/ 141 h 144"/>
                    <a:gd name="T6" fmla="*/ 2 w 131"/>
                    <a:gd name="T7" fmla="*/ 124 h 144"/>
                    <a:gd name="T8" fmla="*/ 4 w 131"/>
                    <a:gd name="T9" fmla="*/ 114 h 144"/>
                    <a:gd name="T10" fmla="*/ 14 w 131"/>
                    <a:gd name="T11" fmla="*/ 116 h 144"/>
                    <a:gd name="T12" fmla="*/ 45 w 131"/>
                    <a:gd name="T13" fmla="*/ 127 h 144"/>
                    <a:gd name="T14" fmla="*/ 88 w 131"/>
                    <a:gd name="T15" fmla="*/ 124 h 144"/>
                    <a:gd name="T16" fmla="*/ 110 w 131"/>
                    <a:gd name="T17" fmla="*/ 79 h 144"/>
                    <a:gd name="T18" fmla="*/ 97 w 131"/>
                    <a:gd name="T19" fmla="*/ 16 h 144"/>
                    <a:gd name="T20" fmla="*/ 95 w 131"/>
                    <a:gd name="T21" fmla="*/ 18 h 144"/>
                    <a:gd name="T22" fmla="*/ 82 w 131"/>
                    <a:gd name="T23" fmla="*/ 29 h 144"/>
                    <a:gd name="T24" fmla="*/ 73 w 131"/>
                    <a:gd name="T25" fmla="*/ 35 h 144"/>
                    <a:gd name="T26" fmla="*/ 59 w 131"/>
                    <a:gd name="T27" fmla="*/ 86 h 144"/>
                    <a:gd name="T28" fmla="*/ 49 w 131"/>
                    <a:gd name="T29" fmla="*/ 84 h 144"/>
                    <a:gd name="T30" fmla="*/ 50 w 131"/>
                    <a:gd name="T31" fmla="*/ 74 h 144"/>
                    <a:gd name="T32" fmla="*/ 58 w 131"/>
                    <a:gd name="T33" fmla="*/ 37 h 144"/>
                    <a:gd name="T34" fmla="*/ 58 w 131"/>
                    <a:gd name="T35" fmla="*/ 29 h 144"/>
                    <a:gd name="T36" fmla="*/ 76 w 131"/>
                    <a:gd name="T37" fmla="*/ 16 h 144"/>
                    <a:gd name="T38" fmla="*/ 84 w 131"/>
                    <a:gd name="T39" fmla="*/ 9 h 144"/>
                    <a:gd name="T40" fmla="*/ 98 w 131"/>
                    <a:gd name="T41" fmla="*/ 0 h 144"/>
                    <a:gd name="T42" fmla="*/ 108 w 131"/>
                    <a:gd name="T43" fmla="*/ 7 h 144"/>
                    <a:gd name="T44" fmla="*/ 125 w 131"/>
                    <a:gd name="T45" fmla="*/ 81 h 144"/>
                    <a:gd name="T46" fmla="*/ 96 w 131"/>
                    <a:gd name="T47" fmla="*/ 136 h 144"/>
                    <a:gd name="T48" fmla="*/ 66 w 131"/>
                    <a:gd name="T4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44">
                      <a:moveTo>
                        <a:pt x="66" y="144"/>
                      </a:moveTo>
                      <a:lnTo>
                        <a:pt x="66" y="144"/>
                      </a:lnTo>
                      <a:cubicBezTo>
                        <a:pt x="58" y="144"/>
                        <a:pt x="50" y="143"/>
                        <a:pt x="41" y="141"/>
                      </a:cubicBezTo>
                      <a:cubicBezTo>
                        <a:pt x="7" y="131"/>
                        <a:pt x="3" y="126"/>
                        <a:pt x="2" y="124"/>
                      </a:cubicBezTo>
                      <a:cubicBezTo>
                        <a:pt x="0" y="121"/>
                        <a:pt x="0" y="116"/>
                        <a:pt x="4" y="114"/>
                      </a:cubicBezTo>
                      <a:cubicBezTo>
                        <a:pt x="7" y="112"/>
                        <a:pt x="12" y="113"/>
                        <a:pt x="14" y="116"/>
                      </a:cubicBezTo>
                      <a:cubicBezTo>
                        <a:pt x="16" y="118"/>
                        <a:pt x="32" y="123"/>
                        <a:pt x="45" y="127"/>
                      </a:cubicBezTo>
                      <a:cubicBezTo>
                        <a:pt x="63" y="131"/>
                        <a:pt x="77" y="130"/>
                        <a:pt x="88" y="124"/>
                      </a:cubicBezTo>
                      <a:cubicBezTo>
                        <a:pt x="99" y="117"/>
                        <a:pt x="106" y="102"/>
                        <a:pt x="110" y="79"/>
                      </a:cubicBezTo>
                      <a:cubicBezTo>
                        <a:pt x="116" y="49"/>
                        <a:pt x="103" y="23"/>
                        <a:pt x="97" y="16"/>
                      </a:cubicBezTo>
                      <a:cubicBezTo>
                        <a:pt x="97" y="17"/>
                        <a:pt x="96" y="18"/>
                        <a:pt x="95" y="18"/>
                      </a:cubicBezTo>
                      <a:cubicBezTo>
                        <a:pt x="92" y="22"/>
                        <a:pt x="88" y="27"/>
                        <a:pt x="82" y="29"/>
                      </a:cubicBezTo>
                      <a:cubicBezTo>
                        <a:pt x="78" y="31"/>
                        <a:pt x="75" y="33"/>
                        <a:pt x="73" y="35"/>
                      </a:cubicBezTo>
                      <a:cubicBezTo>
                        <a:pt x="77" y="51"/>
                        <a:pt x="72" y="77"/>
                        <a:pt x="59" y="86"/>
                      </a:cubicBezTo>
                      <a:cubicBezTo>
                        <a:pt x="56" y="89"/>
                        <a:pt x="51" y="88"/>
                        <a:pt x="49" y="84"/>
                      </a:cubicBezTo>
                      <a:cubicBezTo>
                        <a:pt x="46" y="81"/>
                        <a:pt x="47" y="76"/>
                        <a:pt x="50" y="74"/>
                      </a:cubicBezTo>
                      <a:cubicBezTo>
                        <a:pt x="58" y="69"/>
                        <a:pt x="63" y="47"/>
                        <a:pt x="58" y="37"/>
                      </a:cubicBezTo>
                      <a:cubicBezTo>
                        <a:pt x="56" y="35"/>
                        <a:pt x="57" y="32"/>
                        <a:pt x="58" y="29"/>
                      </a:cubicBezTo>
                      <a:cubicBezTo>
                        <a:pt x="59" y="28"/>
                        <a:pt x="66" y="20"/>
                        <a:pt x="76" y="16"/>
                      </a:cubicBezTo>
                      <a:cubicBezTo>
                        <a:pt x="79" y="14"/>
                        <a:pt x="82" y="12"/>
                        <a:pt x="84" y="9"/>
                      </a:cubicBezTo>
                      <a:cubicBezTo>
                        <a:pt x="88" y="5"/>
                        <a:pt x="92" y="0"/>
                        <a:pt x="98" y="0"/>
                      </a:cubicBezTo>
                      <a:cubicBezTo>
                        <a:pt x="101" y="0"/>
                        <a:pt x="105" y="2"/>
                        <a:pt x="108" y="7"/>
                      </a:cubicBezTo>
                      <a:cubicBezTo>
                        <a:pt x="118" y="18"/>
                        <a:pt x="131" y="48"/>
                        <a:pt x="125" y="81"/>
                      </a:cubicBezTo>
                      <a:cubicBezTo>
                        <a:pt x="120" y="109"/>
                        <a:pt x="111" y="127"/>
                        <a:pt x="96" y="136"/>
                      </a:cubicBezTo>
                      <a:cubicBezTo>
                        <a:pt x="87" y="142"/>
                        <a:pt x="77" y="144"/>
                        <a:pt x="66" y="144"/>
                      </a:cubicBezTo>
                      <a:close/>
                    </a:path>
                  </a:pathLst>
                </a:custGeom>
                <a:grpFill/>
                <a:ln w="0">
                  <a:noFill/>
                  <a:prstDash val="solid"/>
                  <a:round/>
                  <a:headEnd/>
                  <a:tailEnd/>
                </a:ln>
              </p:spPr>
              <p:txBody>
                <a:bodyPr/>
                <a:lstStyle/>
                <a:p>
                  <a:pPr defTabSz="543635">
                    <a:defRPr/>
                  </a:pPr>
                  <a:endParaRPr lang="zh-CN" altLang="en-US" sz="3201"/>
                </a:p>
              </p:txBody>
            </p:sp>
            <p:sp>
              <p:nvSpPr>
                <p:cNvPr id="484" name="Freeform 1007"/>
                <p:cNvSpPr>
                  <a:spLocks/>
                </p:cNvSpPr>
                <p:nvPr/>
              </p:nvSpPr>
              <p:spPr bwMode="auto">
                <a:xfrm>
                  <a:off x="6705601" y="2087563"/>
                  <a:ext cx="31750" cy="30163"/>
                </a:xfrm>
                <a:custGeom>
                  <a:avLst/>
                  <a:gdLst>
                    <a:gd name="T0" fmla="*/ 6 w 37"/>
                    <a:gd name="T1" fmla="*/ 0 h 34"/>
                    <a:gd name="T2" fmla="*/ 6 w 37"/>
                    <a:gd name="T3" fmla="*/ 0 h 34"/>
                    <a:gd name="T4" fmla="*/ 6 w 37"/>
                    <a:gd name="T5" fmla="*/ 20 h 34"/>
                    <a:gd name="T6" fmla="*/ 27 w 37"/>
                    <a:gd name="T7" fmla="*/ 27 h 34"/>
                    <a:gd name="T8" fmla="*/ 37 w 37"/>
                    <a:gd name="T9" fmla="*/ 12 h 34"/>
                  </a:gdLst>
                  <a:ahLst/>
                  <a:cxnLst>
                    <a:cxn ang="0">
                      <a:pos x="T0" y="T1"/>
                    </a:cxn>
                    <a:cxn ang="0">
                      <a:pos x="T2" y="T3"/>
                    </a:cxn>
                    <a:cxn ang="0">
                      <a:pos x="T4" y="T5"/>
                    </a:cxn>
                    <a:cxn ang="0">
                      <a:pos x="T6" y="T7"/>
                    </a:cxn>
                    <a:cxn ang="0">
                      <a:pos x="T8" y="T9"/>
                    </a:cxn>
                  </a:cxnLst>
                  <a:rect l="0" t="0" r="r" b="b"/>
                  <a:pathLst>
                    <a:path w="37" h="34">
                      <a:moveTo>
                        <a:pt x="6" y="0"/>
                      </a:moveTo>
                      <a:lnTo>
                        <a:pt x="6" y="0"/>
                      </a:lnTo>
                      <a:cubicBezTo>
                        <a:pt x="6" y="0"/>
                        <a:pt x="9" y="14"/>
                        <a:pt x="6" y="20"/>
                      </a:cubicBezTo>
                      <a:cubicBezTo>
                        <a:pt x="0" y="33"/>
                        <a:pt x="24" y="34"/>
                        <a:pt x="27" y="27"/>
                      </a:cubicBezTo>
                      <a:cubicBezTo>
                        <a:pt x="31" y="20"/>
                        <a:pt x="28" y="13"/>
                        <a:pt x="37" y="12"/>
                      </a:cubicBezTo>
                    </a:path>
                  </a:pathLst>
                </a:custGeom>
                <a:grpFill/>
                <a:ln w="0">
                  <a:noFill/>
                  <a:prstDash val="solid"/>
                  <a:round/>
                  <a:headEnd/>
                  <a:tailEnd/>
                </a:ln>
              </p:spPr>
              <p:txBody>
                <a:bodyPr/>
                <a:lstStyle/>
                <a:p>
                  <a:pPr defTabSz="543635">
                    <a:defRPr/>
                  </a:pPr>
                  <a:endParaRPr lang="zh-CN" altLang="en-US" sz="3201"/>
                </a:p>
              </p:txBody>
            </p:sp>
            <p:sp>
              <p:nvSpPr>
                <p:cNvPr id="485" name="Freeform 1008"/>
                <p:cNvSpPr>
                  <a:spLocks/>
                </p:cNvSpPr>
                <p:nvPr/>
              </p:nvSpPr>
              <p:spPr bwMode="auto">
                <a:xfrm>
                  <a:off x="6692901" y="2019301"/>
                  <a:ext cx="22225" cy="15875"/>
                </a:xfrm>
                <a:custGeom>
                  <a:avLst/>
                  <a:gdLst>
                    <a:gd name="T0" fmla="*/ 26 w 26"/>
                    <a:gd name="T1" fmla="*/ 12 h 20"/>
                    <a:gd name="T2" fmla="*/ 26 w 26"/>
                    <a:gd name="T3" fmla="*/ 12 h 20"/>
                    <a:gd name="T4" fmla="*/ 16 w 26"/>
                    <a:gd name="T5" fmla="*/ 0 h 20"/>
                    <a:gd name="T6" fmla="*/ 0 w 26"/>
                    <a:gd name="T7" fmla="*/ 10 h 20"/>
                    <a:gd name="T8" fmla="*/ 4 w 26"/>
                    <a:gd name="T9" fmla="*/ 20 h 20"/>
                    <a:gd name="T10" fmla="*/ 12 w 26"/>
                    <a:gd name="T11" fmla="*/ 14 h 20"/>
                    <a:gd name="T12" fmla="*/ 14 w 26"/>
                    <a:gd name="T13" fmla="*/ 18 h 20"/>
                    <a:gd name="T14" fmla="*/ 26 w 26"/>
                    <a:gd name="T15" fmla="*/ 1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0">
                      <a:moveTo>
                        <a:pt x="26" y="12"/>
                      </a:moveTo>
                      <a:lnTo>
                        <a:pt x="26" y="12"/>
                      </a:lnTo>
                      <a:cubicBezTo>
                        <a:pt x="26" y="12"/>
                        <a:pt x="25" y="2"/>
                        <a:pt x="16" y="0"/>
                      </a:cubicBezTo>
                      <a:cubicBezTo>
                        <a:pt x="16" y="0"/>
                        <a:pt x="3" y="5"/>
                        <a:pt x="0" y="10"/>
                      </a:cubicBezTo>
                      <a:lnTo>
                        <a:pt x="4" y="20"/>
                      </a:lnTo>
                      <a:cubicBezTo>
                        <a:pt x="4" y="20"/>
                        <a:pt x="7" y="10"/>
                        <a:pt x="12" y="14"/>
                      </a:cubicBezTo>
                      <a:cubicBezTo>
                        <a:pt x="12" y="14"/>
                        <a:pt x="15" y="16"/>
                        <a:pt x="14" y="18"/>
                      </a:cubicBezTo>
                      <a:cubicBezTo>
                        <a:pt x="14" y="18"/>
                        <a:pt x="24" y="12"/>
                        <a:pt x="26" y="12"/>
                      </a:cubicBezTo>
                      <a:close/>
                    </a:path>
                  </a:pathLst>
                </a:custGeom>
                <a:grpFill/>
                <a:ln w="0">
                  <a:noFill/>
                  <a:prstDash val="solid"/>
                  <a:round/>
                  <a:headEnd/>
                  <a:tailEnd/>
                </a:ln>
              </p:spPr>
              <p:txBody>
                <a:bodyPr/>
                <a:lstStyle/>
                <a:p>
                  <a:pPr defTabSz="543635">
                    <a:defRPr/>
                  </a:pPr>
                  <a:endParaRPr lang="zh-CN" altLang="en-US" sz="3201"/>
                </a:p>
              </p:txBody>
            </p:sp>
            <p:sp>
              <p:nvSpPr>
                <p:cNvPr id="486" name="Freeform 1009"/>
                <p:cNvSpPr>
                  <a:spLocks/>
                </p:cNvSpPr>
                <p:nvPr/>
              </p:nvSpPr>
              <p:spPr bwMode="auto">
                <a:xfrm>
                  <a:off x="6743701" y="2008188"/>
                  <a:ext cx="17463" cy="11113"/>
                </a:xfrm>
                <a:custGeom>
                  <a:avLst/>
                  <a:gdLst>
                    <a:gd name="T0" fmla="*/ 17 w 20"/>
                    <a:gd name="T1" fmla="*/ 11 h 13"/>
                    <a:gd name="T2" fmla="*/ 17 w 20"/>
                    <a:gd name="T3" fmla="*/ 11 h 13"/>
                    <a:gd name="T4" fmla="*/ 15 w 20"/>
                    <a:gd name="T5" fmla="*/ 1 h 13"/>
                    <a:gd name="T6" fmla="*/ 0 w 20"/>
                    <a:gd name="T7" fmla="*/ 2 h 13"/>
                    <a:gd name="T8" fmla="*/ 0 w 20"/>
                    <a:gd name="T9" fmla="*/ 10 h 13"/>
                    <a:gd name="T10" fmla="*/ 7 w 20"/>
                    <a:gd name="T11" fmla="*/ 9 h 13"/>
                    <a:gd name="T12" fmla="*/ 7 w 20"/>
                    <a:gd name="T13" fmla="*/ 13 h 13"/>
                    <a:gd name="T14" fmla="*/ 17 w 20"/>
                    <a:gd name="T15" fmla="*/ 1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3">
                      <a:moveTo>
                        <a:pt x="17" y="11"/>
                      </a:moveTo>
                      <a:lnTo>
                        <a:pt x="17" y="11"/>
                      </a:lnTo>
                      <a:cubicBezTo>
                        <a:pt x="17" y="11"/>
                        <a:pt x="20" y="6"/>
                        <a:pt x="15" y="1"/>
                      </a:cubicBezTo>
                      <a:cubicBezTo>
                        <a:pt x="15" y="1"/>
                        <a:pt x="4" y="0"/>
                        <a:pt x="0" y="2"/>
                      </a:cubicBezTo>
                      <a:lnTo>
                        <a:pt x="0" y="10"/>
                      </a:lnTo>
                      <a:cubicBezTo>
                        <a:pt x="0" y="10"/>
                        <a:pt x="5" y="5"/>
                        <a:pt x="7" y="9"/>
                      </a:cubicBezTo>
                      <a:cubicBezTo>
                        <a:pt x="7" y="9"/>
                        <a:pt x="8" y="12"/>
                        <a:pt x="7" y="13"/>
                      </a:cubicBezTo>
                      <a:cubicBezTo>
                        <a:pt x="7" y="13"/>
                        <a:pt x="16" y="11"/>
                        <a:pt x="17" y="11"/>
                      </a:cubicBezTo>
                      <a:close/>
                    </a:path>
                  </a:pathLst>
                </a:custGeom>
                <a:grpFill/>
                <a:ln w="0">
                  <a:noFill/>
                  <a:prstDash val="solid"/>
                  <a:round/>
                  <a:headEnd/>
                  <a:tailEnd/>
                </a:ln>
              </p:spPr>
              <p:txBody>
                <a:bodyPr/>
                <a:lstStyle/>
                <a:p>
                  <a:pPr defTabSz="543635">
                    <a:defRPr/>
                  </a:pPr>
                  <a:endParaRPr lang="zh-CN" altLang="en-US" sz="3201"/>
                </a:p>
              </p:txBody>
            </p:sp>
            <p:sp>
              <p:nvSpPr>
                <p:cNvPr id="487" name="Freeform 1010"/>
                <p:cNvSpPr>
                  <a:spLocks/>
                </p:cNvSpPr>
                <p:nvPr/>
              </p:nvSpPr>
              <p:spPr bwMode="auto">
                <a:xfrm>
                  <a:off x="6686551" y="2016126"/>
                  <a:ext cx="25400" cy="17463"/>
                </a:xfrm>
                <a:custGeom>
                  <a:avLst/>
                  <a:gdLst>
                    <a:gd name="T0" fmla="*/ 0 w 30"/>
                    <a:gd name="T1" fmla="*/ 19 h 19"/>
                    <a:gd name="T2" fmla="*/ 0 w 30"/>
                    <a:gd name="T3" fmla="*/ 19 h 19"/>
                    <a:gd name="T4" fmla="*/ 16 w 30"/>
                    <a:gd name="T5" fmla="*/ 5 h 19"/>
                    <a:gd name="T6" fmla="*/ 30 w 30"/>
                    <a:gd name="T7" fmla="*/ 0 h 19"/>
                  </a:gdLst>
                  <a:ahLst/>
                  <a:cxnLst>
                    <a:cxn ang="0">
                      <a:pos x="T0" y="T1"/>
                    </a:cxn>
                    <a:cxn ang="0">
                      <a:pos x="T2" y="T3"/>
                    </a:cxn>
                    <a:cxn ang="0">
                      <a:pos x="T4" y="T5"/>
                    </a:cxn>
                    <a:cxn ang="0">
                      <a:pos x="T6" y="T7"/>
                    </a:cxn>
                  </a:cxnLst>
                  <a:rect l="0" t="0" r="r" b="b"/>
                  <a:pathLst>
                    <a:path w="30" h="19">
                      <a:moveTo>
                        <a:pt x="0" y="19"/>
                      </a:moveTo>
                      <a:lnTo>
                        <a:pt x="0" y="19"/>
                      </a:lnTo>
                      <a:cubicBezTo>
                        <a:pt x="0" y="19"/>
                        <a:pt x="9" y="8"/>
                        <a:pt x="16" y="5"/>
                      </a:cubicBezTo>
                      <a:cubicBezTo>
                        <a:pt x="23" y="2"/>
                        <a:pt x="30" y="0"/>
                        <a:pt x="30" y="0"/>
                      </a:cubicBezTo>
                    </a:path>
                  </a:pathLst>
                </a:custGeom>
                <a:grpFill/>
                <a:ln w="0">
                  <a:noFill/>
                  <a:prstDash val="solid"/>
                  <a:round/>
                  <a:headEnd/>
                  <a:tailEnd/>
                </a:ln>
              </p:spPr>
              <p:txBody>
                <a:bodyPr/>
                <a:lstStyle/>
                <a:p>
                  <a:pPr defTabSz="543635">
                    <a:defRPr/>
                  </a:pPr>
                  <a:endParaRPr lang="zh-CN" altLang="en-US" sz="3201"/>
                </a:p>
              </p:txBody>
            </p:sp>
            <p:sp>
              <p:nvSpPr>
                <p:cNvPr id="488" name="Freeform 1011"/>
                <p:cNvSpPr>
                  <a:spLocks/>
                </p:cNvSpPr>
                <p:nvPr/>
              </p:nvSpPr>
              <p:spPr bwMode="auto">
                <a:xfrm>
                  <a:off x="6734176" y="2008188"/>
                  <a:ext cx="30163" cy="6350"/>
                </a:xfrm>
                <a:custGeom>
                  <a:avLst/>
                  <a:gdLst>
                    <a:gd name="T0" fmla="*/ 0 w 35"/>
                    <a:gd name="T1" fmla="*/ 8 h 8"/>
                    <a:gd name="T2" fmla="*/ 0 w 35"/>
                    <a:gd name="T3" fmla="*/ 8 h 8"/>
                    <a:gd name="T4" fmla="*/ 20 w 35"/>
                    <a:gd name="T5" fmla="*/ 1 h 8"/>
                    <a:gd name="T6" fmla="*/ 35 w 35"/>
                    <a:gd name="T7" fmla="*/ 1 h 8"/>
                  </a:gdLst>
                  <a:ahLst/>
                  <a:cxnLst>
                    <a:cxn ang="0">
                      <a:pos x="T0" y="T1"/>
                    </a:cxn>
                    <a:cxn ang="0">
                      <a:pos x="T2" y="T3"/>
                    </a:cxn>
                    <a:cxn ang="0">
                      <a:pos x="T4" y="T5"/>
                    </a:cxn>
                    <a:cxn ang="0">
                      <a:pos x="T6" y="T7"/>
                    </a:cxn>
                  </a:cxnLst>
                  <a:rect l="0" t="0" r="r" b="b"/>
                  <a:pathLst>
                    <a:path w="35" h="8">
                      <a:moveTo>
                        <a:pt x="0" y="8"/>
                      </a:moveTo>
                      <a:lnTo>
                        <a:pt x="0" y="8"/>
                      </a:lnTo>
                      <a:cubicBezTo>
                        <a:pt x="0" y="8"/>
                        <a:pt x="12" y="1"/>
                        <a:pt x="20" y="1"/>
                      </a:cubicBezTo>
                      <a:cubicBezTo>
                        <a:pt x="27" y="0"/>
                        <a:pt x="35" y="1"/>
                        <a:pt x="35" y="1"/>
                      </a:cubicBezTo>
                    </a:path>
                  </a:pathLst>
                </a:custGeom>
                <a:grpFill/>
                <a:ln w="0">
                  <a:noFill/>
                  <a:prstDash val="solid"/>
                  <a:round/>
                  <a:headEnd/>
                  <a:tailEnd/>
                </a:ln>
              </p:spPr>
              <p:txBody>
                <a:bodyPr/>
                <a:lstStyle/>
                <a:p>
                  <a:pPr defTabSz="543635">
                    <a:defRPr/>
                  </a:pPr>
                  <a:endParaRPr lang="zh-CN" altLang="en-US" sz="3201"/>
                </a:p>
              </p:txBody>
            </p:sp>
            <p:sp>
              <p:nvSpPr>
                <p:cNvPr id="489" name="Freeform 1012"/>
                <p:cNvSpPr>
                  <a:spLocks/>
                </p:cNvSpPr>
                <p:nvPr/>
              </p:nvSpPr>
              <p:spPr bwMode="auto">
                <a:xfrm>
                  <a:off x="6740526" y="2016126"/>
                  <a:ext cx="19050" cy="7938"/>
                </a:xfrm>
                <a:custGeom>
                  <a:avLst/>
                  <a:gdLst>
                    <a:gd name="T0" fmla="*/ 23 w 23"/>
                    <a:gd name="T1" fmla="*/ 3 h 8"/>
                    <a:gd name="T2" fmla="*/ 23 w 23"/>
                    <a:gd name="T3" fmla="*/ 3 h 8"/>
                    <a:gd name="T4" fmla="*/ 0 w 23"/>
                    <a:gd name="T5" fmla="*/ 8 h 8"/>
                    <a:gd name="T6" fmla="*/ 20 w 23"/>
                    <a:gd name="T7" fmla="*/ 0 h 8"/>
                    <a:gd name="T8" fmla="*/ 23 w 23"/>
                    <a:gd name="T9" fmla="*/ 0 h 8"/>
                  </a:gdLst>
                  <a:ahLst/>
                  <a:cxnLst>
                    <a:cxn ang="0">
                      <a:pos x="T0" y="T1"/>
                    </a:cxn>
                    <a:cxn ang="0">
                      <a:pos x="T2" y="T3"/>
                    </a:cxn>
                    <a:cxn ang="0">
                      <a:pos x="T4" y="T5"/>
                    </a:cxn>
                    <a:cxn ang="0">
                      <a:pos x="T6" y="T7"/>
                    </a:cxn>
                    <a:cxn ang="0">
                      <a:pos x="T8" y="T9"/>
                    </a:cxn>
                  </a:cxnLst>
                  <a:rect l="0" t="0" r="r" b="b"/>
                  <a:pathLst>
                    <a:path w="23" h="8">
                      <a:moveTo>
                        <a:pt x="23" y="3"/>
                      </a:moveTo>
                      <a:lnTo>
                        <a:pt x="23" y="3"/>
                      </a:lnTo>
                      <a:lnTo>
                        <a:pt x="0" y="8"/>
                      </a:lnTo>
                      <a:cubicBezTo>
                        <a:pt x="0" y="8"/>
                        <a:pt x="12" y="1"/>
                        <a:pt x="20" y="0"/>
                      </a:cubicBezTo>
                      <a:cubicBezTo>
                        <a:pt x="21" y="0"/>
                        <a:pt x="22" y="0"/>
                        <a:pt x="23" y="0"/>
                      </a:cubicBezTo>
                    </a:path>
                  </a:pathLst>
                </a:custGeom>
                <a:grpFill/>
                <a:ln w="0">
                  <a:noFill/>
                  <a:prstDash val="solid"/>
                  <a:round/>
                  <a:headEnd/>
                  <a:tailEnd/>
                </a:ln>
              </p:spPr>
              <p:txBody>
                <a:bodyPr/>
                <a:lstStyle/>
                <a:p>
                  <a:pPr defTabSz="543635">
                    <a:defRPr/>
                  </a:pPr>
                  <a:endParaRPr lang="zh-CN" altLang="en-US" sz="3201"/>
                </a:p>
              </p:txBody>
            </p:sp>
            <p:sp>
              <p:nvSpPr>
                <p:cNvPr id="490" name="Freeform 1013"/>
                <p:cNvSpPr>
                  <a:spLocks/>
                </p:cNvSpPr>
                <p:nvPr/>
              </p:nvSpPr>
              <p:spPr bwMode="auto">
                <a:xfrm>
                  <a:off x="6696076" y="2025651"/>
                  <a:ext cx="25400" cy="17463"/>
                </a:xfrm>
                <a:custGeom>
                  <a:avLst/>
                  <a:gdLst>
                    <a:gd name="T0" fmla="*/ 0 w 30"/>
                    <a:gd name="T1" fmla="*/ 20 h 20"/>
                    <a:gd name="T2" fmla="*/ 0 w 30"/>
                    <a:gd name="T3" fmla="*/ 20 h 20"/>
                    <a:gd name="T4" fmla="*/ 15 w 30"/>
                    <a:gd name="T5" fmla="*/ 6 h 20"/>
                    <a:gd name="T6" fmla="*/ 30 w 30"/>
                    <a:gd name="T7" fmla="*/ 0 h 20"/>
                  </a:gdLst>
                  <a:ahLst/>
                  <a:cxnLst>
                    <a:cxn ang="0">
                      <a:pos x="T0" y="T1"/>
                    </a:cxn>
                    <a:cxn ang="0">
                      <a:pos x="T2" y="T3"/>
                    </a:cxn>
                    <a:cxn ang="0">
                      <a:pos x="T4" y="T5"/>
                    </a:cxn>
                    <a:cxn ang="0">
                      <a:pos x="T6" y="T7"/>
                    </a:cxn>
                  </a:cxnLst>
                  <a:rect l="0" t="0" r="r" b="b"/>
                  <a:pathLst>
                    <a:path w="30" h="20">
                      <a:moveTo>
                        <a:pt x="0" y="20"/>
                      </a:moveTo>
                      <a:lnTo>
                        <a:pt x="0" y="20"/>
                      </a:lnTo>
                      <a:cubicBezTo>
                        <a:pt x="0" y="20"/>
                        <a:pt x="8" y="9"/>
                        <a:pt x="15" y="6"/>
                      </a:cubicBezTo>
                      <a:cubicBezTo>
                        <a:pt x="22" y="2"/>
                        <a:pt x="30" y="0"/>
                        <a:pt x="30" y="0"/>
                      </a:cubicBezTo>
                    </a:path>
                  </a:pathLst>
                </a:custGeom>
                <a:grpFill/>
                <a:ln w="0">
                  <a:noFill/>
                  <a:prstDash val="solid"/>
                  <a:round/>
                  <a:headEnd/>
                  <a:tailEnd/>
                </a:ln>
              </p:spPr>
              <p:txBody>
                <a:bodyPr/>
                <a:lstStyle/>
                <a:p>
                  <a:pPr defTabSz="543635">
                    <a:defRPr/>
                  </a:pPr>
                  <a:endParaRPr lang="zh-CN" altLang="en-US" sz="3201"/>
                </a:p>
              </p:txBody>
            </p:sp>
            <p:sp>
              <p:nvSpPr>
                <p:cNvPr id="491" name="Freeform 1014"/>
                <p:cNvSpPr>
                  <a:spLocks/>
                </p:cNvSpPr>
                <p:nvPr/>
              </p:nvSpPr>
              <p:spPr bwMode="auto">
                <a:xfrm>
                  <a:off x="6664326" y="2090738"/>
                  <a:ext cx="82550" cy="39688"/>
                </a:xfrm>
                <a:custGeom>
                  <a:avLst/>
                  <a:gdLst>
                    <a:gd name="T0" fmla="*/ 67 w 97"/>
                    <a:gd name="T1" fmla="*/ 47 h 47"/>
                    <a:gd name="T2" fmla="*/ 67 w 97"/>
                    <a:gd name="T3" fmla="*/ 47 h 47"/>
                    <a:gd name="T4" fmla="*/ 34 w 97"/>
                    <a:gd name="T5" fmla="*/ 33 h 47"/>
                    <a:gd name="T6" fmla="*/ 29 w 97"/>
                    <a:gd name="T7" fmla="*/ 29 h 47"/>
                    <a:gd name="T8" fmla="*/ 17 w 97"/>
                    <a:gd name="T9" fmla="*/ 22 h 47"/>
                    <a:gd name="T10" fmla="*/ 1 w 97"/>
                    <a:gd name="T11" fmla="*/ 10 h 47"/>
                    <a:gd name="T12" fmla="*/ 7 w 97"/>
                    <a:gd name="T13" fmla="*/ 1 h 47"/>
                    <a:gd name="T14" fmla="*/ 15 w 97"/>
                    <a:gd name="T15" fmla="*/ 5 h 47"/>
                    <a:gd name="T16" fmla="*/ 23 w 97"/>
                    <a:gd name="T17" fmla="*/ 9 h 47"/>
                    <a:gd name="T18" fmla="*/ 37 w 97"/>
                    <a:gd name="T19" fmla="*/ 17 h 47"/>
                    <a:gd name="T20" fmla="*/ 44 w 97"/>
                    <a:gd name="T21" fmla="*/ 22 h 47"/>
                    <a:gd name="T22" fmla="*/ 67 w 97"/>
                    <a:gd name="T23" fmla="*/ 33 h 47"/>
                    <a:gd name="T24" fmla="*/ 82 w 97"/>
                    <a:gd name="T25" fmla="*/ 9 h 47"/>
                    <a:gd name="T26" fmla="*/ 90 w 97"/>
                    <a:gd name="T27" fmla="*/ 3 h 47"/>
                    <a:gd name="T28" fmla="*/ 96 w 97"/>
                    <a:gd name="T29" fmla="*/ 12 h 47"/>
                    <a:gd name="T30" fmla="*/ 67 w 97"/>
                    <a:gd name="T3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47">
                      <a:moveTo>
                        <a:pt x="67" y="47"/>
                      </a:moveTo>
                      <a:lnTo>
                        <a:pt x="67" y="47"/>
                      </a:lnTo>
                      <a:cubicBezTo>
                        <a:pt x="51" y="47"/>
                        <a:pt x="42" y="40"/>
                        <a:pt x="34" y="33"/>
                      </a:cubicBezTo>
                      <a:cubicBezTo>
                        <a:pt x="33" y="32"/>
                        <a:pt x="31" y="30"/>
                        <a:pt x="29" y="29"/>
                      </a:cubicBezTo>
                      <a:cubicBezTo>
                        <a:pt x="25" y="26"/>
                        <a:pt x="21" y="24"/>
                        <a:pt x="17" y="22"/>
                      </a:cubicBezTo>
                      <a:cubicBezTo>
                        <a:pt x="9" y="18"/>
                        <a:pt x="3" y="15"/>
                        <a:pt x="1" y="10"/>
                      </a:cubicBezTo>
                      <a:cubicBezTo>
                        <a:pt x="0" y="6"/>
                        <a:pt x="3" y="2"/>
                        <a:pt x="7" y="1"/>
                      </a:cubicBezTo>
                      <a:cubicBezTo>
                        <a:pt x="10" y="0"/>
                        <a:pt x="14" y="2"/>
                        <a:pt x="15" y="5"/>
                      </a:cubicBezTo>
                      <a:cubicBezTo>
                        <a:pt x="17" y="6"/>
                        <a:pt x="21" y="8"/>
                        <a:pt x="23" y="9"/>
                      </a:cubicBezTo>
                      <a:cubicBezTo>
                        <a:pt x="28" y="11"/>
                        <a:pt x="33" y="14"/>
                        <a:pt x="37" y="17"/>
                      </a:cubicBezTo>
                      <a:cubicBezTo>
                        <a:pt x="40" y="18"/>
                        <a:pt x="42" y="20"/>
                        <a:pt x="44" y="22"/>
                      </a:cubicBezTo>
                      <a:cubicBezTo>
                        <a:pt x="50" y="27"/>
                        <a:pt x="57" y="33"/>
                        <a:pt x="67" y="33"/>
                      </a:cubicBezTo>
                      <a:cubicBezTo>
                        <a:pt x="74" y="33"/>
                        <a:pt x="80" y="17"/>
                        <a:pt x="82" y="9"/>
                      </a:cubicBezTo>
                      <a:cubicBezTo>
                        <a:pt x="82" y="5"/>
                        <a:pt x="86" y="3"/>
                        <a:pt x="90" y="3"/>
                      </a:cubicBezTo>
                      <a:cubicBezTo>
                        <a:pt x="94" y="4"/>
                        <a:pt x="97" y="8"/>
                        <a:pt x="96" y="12"/>
                      </a:cubicBezTo>
                      <a:cubicBezTo>
                        <a:pt x="95" y="16"/>
                        <a:pt x="89" y="47"/>
                        <a:pt x="67" y="47"/>
                      </a:cubicBezTo>
                      <a:close/>
                    </a:path>
                  </a:pathLst>
                </a:custGeom>
                <a:grpFill/>
                <a:ln w="0">
                  <a:noFill/>
                  <a:prstDash val="solid"/>
                  <a:round/>
                  <a:headEnd/>
                  <a:tailEnd/>
                </a:ln>
              </p:spPr>
              <p:txBody>
                <a:bodyPr/>
                <a:lstStyle/>
                <a:p>
                  <a:pPr defTabSz="543635">
                    <a:defRPr/>
                  </a:pPr>
                  <a:endParaRPr lang="zh-CN" altLang="en-US" sz="3201"/>
                </a:p>
              </p:txBody>
            </p:sp>
            <p:sp>
              <p:nvSpPr>
                <p:cNvPr id="492" name="Freeform 1015"/>
                <p:cNvSpPr>
                  <a:spLocks/>
                </p:cNvSpPr>
                <p:nvPr/>
              </p:nvSpPr>
              <p:spPr bwMode="auto">
                <a:xfrm>
                  <a:off x="6511926" y="1998663"/>
                  <a:ext cx="93663" cy="73025"/>
                </a:xfrm>
                <a:custGeom>
                  <a:avLst/>
                  <a:gdLst>
                    <a:gd name="T0" fmla="*/ 8 w 111"/>
                    <a:gd name="T1" fmla="*/ 87 h 87"/>
                    <a:gd name="T2" fmla="*/ 8 w 111"/>
                    <a:gd name="T3" fmla="*/ 87 h 87"/>
                    <a:gd name="T4" fmla="*/ 7 w 111"/>
                    <a:gd name="T5" fmla="*/ 87 h 87"/>
                    <a:gd name="T6" fmla="*/ 1 w 111"/>
                    <a:gd name="T7" fmla="*/ 78 h 87"/>
                    <a:gd name="T8" fmla="*/ 103 w 111"/>
                    <a:gd name="T9" fmla="*/ 0 h 87"/>
                    <a:gd name="T10" fmla="*/ 111 w 111"/>
                    <a:gd name="T11" fmla="*/ 7 h 87"/>
                    <a:gd name="T12" fmla="*/ 104 w 111"/>
                    <a:gd name="T13" fmla="*/ 15 h 87"/>
                    <a:gd name="T14" fmla="*/ 15 w 111"/>
                    <a:gd name="T15" fmla="*/ 81 h 87"/>
                    <a:gd name="T16" fmla="*/ 8 w 11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8" y="87"/>
                      </a:moveTo>
                      <a:lnTo>
                        <a:pt x="8" y="87"/>
                      </a:lnTo>
                      <a:cubicBezTo>
                        <a:pt x="8" y="87"/>
                        <a:pt x="7" y="87"/>
                        <a:pt x="7" y="87"/>
                      </a:cubicBezTo>
                      <a:cubicBezTo>
                        <a:pt x="3" y="86"/>
                        <a:pt x="0" y="82"/>
                        <a:pt x="1" y="78"/>
                      </a:cubicBezTo>
                      <a:cubicBezTo>
                        <a:pt x="6" y="51"/>
                        <a:pt x="27" y="5"/>
                        <a:pt x="103" y="0"/>
                      </a:cubicBezTo>
                      <a:cubicBezTo>
                        <a:pt x="107" y="0"/>
                        <a:pt x="111" y="3"/>
                        <a:pt x="111" y="7"/>
                      </a:cubicBezTo>
                      <a:cubicBezTo>
                        <a:pt x="111" y="11"/>
                        <a:pt x="108" y="15"/>
                        <a:pt x="104" y="15"/>
                      </a:cubicBezTo>
                      <a:cubicBezTo>
                        <a:pt x="41" y="19"/>
                        <a:pt x="21" y="53"/>
                        <a:pt x="15" y="81"/>
                      </a:cubicBezTo>
                      <a:cubicBezTo>
                        <a:pt x="15" y="84"/>
                        <a:pt x="12" y="87"/>
                        <a:pt x="8" y="87"/>
                      </a:cubicBezTo>
                      <a:close/>
                    </a:path>
                  </a:pathLst>
                </a:custGeom>
                <a:grpFill/>
                <a:ln w="0">
                  <a:noFill/>
                  <a:prstDash val="solid"/>
                  <a:round/>
                  <a:headEnd/>
                  <a:tailEnd/>
                </a:ln>
              </p:spPr>
              <p:txBody>
                <a:bodyPr/>
                <a:lstStyle/>
                <a:p>
                  <a:pPr defTabSz="543635">
                    <a:defRPr/>
                  </a:pPr>
                  <a:endParaRPr lang="zh-CN" altLang="en-US" sz="3201"/>
                </a:p>
              </p:txBody>
            </p:sp>
            <p:sp>
              <p:nvSpPr>
                <p:cNvPr id="493" name="Freeform 1016"/>
                <p:cNvSpPr>
                  <a:spLocks/>
                </p:cNvSpPr>
                <p:nvPr/>
              </p:nvSpPr>
              <p:spPr bwMode="auto">
                <a:xfrm>
                  <a:off x="6503988" y="2058988"/>
                  <a:ext cx="192088" cy="141288"/>
                </a:xfrm>
                <a:custGeom>
                  <a:avLst/>
                  <a:gdLst>
                    <a:gd name="T0" fmla="*/ 145 w 226"/>
                    <a:gd name="T1" fmla="*/ 166 h 166"/>
                    <a:gd name="T2" fmla="*/ 145 w 226"/>
                    <a:gd name="T3" fmla="*/ 166 h 166"/>
                    <a:gd name="T4" fmla="*/ 137 w 226"/>
                    <a:gd name="T5" fmla="*/ 165 h 166"/>
                    <a:gd name="T6" fmla="*/ 133 w 226"/>
                    <a:gd name="T7" fmla="*/ 163 h 166"/>
                    <a:gd name="T8" fmla="*/ 108 w 226"/>
                    <a:gd name="T9" fmla="*/ 126 h 166"/>
                    <a:gd name="T10" fmla="*/ 108 w 226"/>
                    <a:gd name="T11" fmla="*/ 121 h 166"/>
                    <a:gd name="T12" fmla="*/ 118 w 226"/>
                    <a:gd name="T13" fmla="*/ 107 h 166"/>
                    <a:gd name="T14" fmla="*/ 103 w 226"/>
                    <a:gd name="T15" fmla="*/ 105 h 166"/>
                    <a:gd name="T16" fmla="*/ 98 w 226"/>
                    <a:gd name="T17" fmla="*/ 129 h 166"/>
                    <a:gd name="T18" fmla="*/ 93 w 226"/>
                    <a:gd name="T19" fmla="*/ 144 h 166"/>
                    <a:gd name="T20" fmla="*/ 75 w 226"/>
                    <a:gd name="T21" fmla="*/ 162 h 166"/>
                    <a:gd name="T22" fmla="*/ 24 w 226"/>
                    <a:gd name="T23" fmla="*/ 142 h 166"/>
                    <a:gd name="T24" fmla="*/ 23 w 226"/>
                    <a:gd name="T25" fmla="*/ 137 h 166"/>
                    <a:gd name="T26" fmla="*/ 31 w 226"/>
                    <a:gd name="T27" fmla="*/ 110 h 166"/>
                    <a:gd name="T28" fmla="*/ 10 w 226"/>
                    <a:gd name="T29" fmla="*/ 7 h 166"/>
                    <a:gd name="T30" fmla="*/ 19 w 226"/>
                    <a:gd name="T31" fmla="*/ 1 h 166"/>
                    <a:gd name="T32" fmla="*/ 25 w 226"/>
                    <a:gd name="T33" fmla="*/ 10 h 166"/>
                    <a:gd name="T34" fmla="*/ 45 w 226"/>
                    <a:gd name="T35" fmla="*/ 103 h 166"/>
                    <a:gd name="T36" fmla="*/ 46 w 226"/>
                    <a:gd name="T37" fmla="*/ 110 h 166"/>
                    <a:gd name="T38" fmla="*/ 38 w 226"/>
                    <a:gd name="T39" fmla="*/ 137 h 166"/>
                    <a:gd name="T40" fmla="*/ 75 w 226"/>
                    <a:gd name="T41" fmla="*/ 147 h 166"/>
                    <a:gd name="T42" fmla="*/ 78 w 226"/>
                    <a:gd name="T43" fmla="*/ 144 h 166"/>
                    <a:gd name="T44" fmla="*/ 87 w 226"/>
                    <a:gd name="T45" fmla="*/ 119 h 166"/>
                    <a:gd name="T46" fmla="*/ 88 w 226"/>
                    <a:gd name="T47" fmla="*/ 98 h 166"/>
                    <a:gd name="T48" fmla="*/ 90 w 226"/>
                    <a:gd name="T49" fmla="*/ 92 h 166"/>
                    <a:gd name="T50" fmla="*/ 96 w 226"/>
                    <a:gd name="T51" fmla="*/ 90 h 166"/>
                    <a:gd name="T52" fmla="*/ 142 w 226"/>
                    <a:gd name="T53" fmla="*/ 93 h 166"/>
                    <a:gd name="T54" fmla="*/ 148 w 226"/>
                    <a:gd name="T55" fmla="*/ 100 h 166"/>
                    <a:gd name="T56" fmla="*/ 144 w 226"/>
                    <a:gd name="T57" fmla="*/ 108 h 166"/>
                    <a:gd name="T58" fmla="*/ 123 w 226"/>
                    <a:gd name="T59" fmla="*/ 124 h 166"/>
                    <a:gd name="T60" fmla="*/ 141 w 226"/>
                    <a:gd name="T61" fmla="*/ 151 h 166"/>
                    <a:gd name="T62" fmla="*/ 152 w 226"/>
                    <a:gd name="T63" fmla="*/ 149 h 166"/>
                    <a:gd name="T64" fmla="*/ 155 w 226"/>
                    <a:gd name="T65" fmla="*/ 143 h 166"/>
                    <a:gd name="T66" fmla="*/ 159 w 226"/>
                    <a:gd name="T67" fmla="*/ 138 h 166"/>
                    <a:gd name="T68" fmla="*/ 211 w 226"/>
                    <a:gd name="T69" fmla="*/ 57 h 166"/>
                    <a:gd name="T70" fmla="*/ 219 w 226"/>
                    <a:gd name="T71" fmla="*/ 51 h 166"/>
                    <a:gd name="T72" fmla="*/ 226 w 226"/>
                    <a:gd name="T73" fmla="*/ 59 h 166"/>
                    <a:gd name="T74" fmla="*/ 169 w 226"/>
                    <a:gd name="T75" fmla="*/ 149 h 166"/>
                    <a:gd name="T76" fmla="*/ 161 w 226"/>
                    <a:gd name="T77" fmla="*/ 161 h 166"/>
                    <a:gd name="T78" fmla="*/ 145 w 226"/>
                    <a:gd name="T7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6" h="166">
                      <a:moveTo>
                        <a:pt x="145" y="166"/>
                      </a:moveTo>
                      <a:lnTo>
                        <a:pt x="145" y="166"/>
                      </a:lnTo>
                      <a:cubicBezTo>
                        <a:pt x="142" y="166"/>
                        <a:pt x="140" y="165"/>
                        <a:pt x="137" y="165"/>
                      </a:cubicBezTo>
                      <a:cubicBezTo>
                        <a:pt x="136" y="165"/>
                        <a:pt x="134" y="164"/>
                        <a:pt x="133" y="163"/>
                      </a:cubicBezTo>
                      <a:cubicBezTo>
                        <a:pt x="133" y="163"/>
                        <a:pt x="115" y="148"/>
                        <a:pt x="108" y="126"/>
                      </a:cubicBezTo>
                      <a:cubicBezTo>
                        <a:pt x="107" y="124"/>
                        <a:pt x="107" y="123"/>
                        <a:pt x="108" y="121"/>
                      </a:cubicBezTo>
                      <a:cubicBezTo>
                        <a:pt x="108" y="120"/>
                        <a:pt x="110" y="114"/>
                        <a:pt x="118" y="107"/>
                      </a:cubicBezTo>
                      <a:lnTo>
                        <a:pt x="103" y="105"/>
                      </a:lnTo>
                      <a:cubicBezTo>
                        <a:pt x="102" y="124"/>
                        <a:pt x="99" y="127"/>
                        <a:pt x="98" y="129"/>
                      </a:cubicBezTo>
                      <a:cubicBezTo>
                        <a:pt x="96" y="131"/>
                        <a:pt x="93" y="138"/>
                        <a:pt x="93" y="144"/>
                      </a:cubicBezTo>
                      <a:cubicBezTo>
                        <a:pt x="93" y="155"/>
                        <a:pt x="86" y="162"/>
                        <a:pt x="75" y="162"/>
                      </a:cubicBezTo>
                      <a:cubicBezTo>
                        <a:pt x="72" y="162"/>
                        <a:pt x="32" y="157"/>
                        <a:pt x="24" y="142"/>
                      </a:cubicBezTo>
                      <a:cubicBezTo>
                        <a:pt x="23" y="141"/>
                        <a:pt x="22" y="139"/>
                        <a:pt x="23" y="137"/>
                      </a:cubicBezTo>
                      <a:lnTo>
                        <a:pt x="31" y="110"/>
                      </a:lnTo>
                      <a:cubicBezTo>
                        <a:pt x="23" y="99"/>
                        <a:pt x="0" y="63"/>
                        <a:pt x="10" y="7"/>
                      </a:cubicBezTo>
                      <a:cubicBezTo>
                        <a:pt x="11" y="3"/>
                        <a:pt x="15" y="0"/>
                        <a:pt x="19" y="1"/>
                      </a:cubicBezTo>
                      <a:cubicBezTo>
                        <a:pt x="23" y="2"/>
                        <a:pt x="25" y="6"/>
                        <a:pt x="25" y="10"/>
                      </a:cubicBezTo>
                      <a:cubicBezTo>
                        <a:pt x="14" y="69"/>
                        <a:pt x="44" y="103"/>
                        <a:pt x="45" y="103"/>
                      </a:cubicBezTo>
                      <a:cubicBezTo>
                        <a:pt x="46" y="105"/>
                        <a:pt x="47" y="108"/>
                        <a:pt x="46" y="110"/>
                      </a:cubicBezTo>
                      <a:lnTo>
                        <a:pt x="38" y="137"/>
                      </a:lnTo>
                      <a:cubicBezTo>
                        <a:pt x="46" y="142"/>
                        <a:pt x="69" y="147"/>
                        <a:pt x="75" y="147"/>
                      </a:cubicBezTo>
                      <a:cubicBezTo>
                        <a:pt x="78" y="147"/>
                        <a:pt x="78" y="146"/>
                        <a:pt x="78" y="144"/>
                      </a:cubicBezTo>
                      <a:cubicBezTo>
                        <a:pt x="78" y="134"/>
                        <a:pt x="83" y="124"/>
                        <a:pt x="87" y="119"/>
                      </a:cubicBezTo>
                      <a:cubicBezTo>
                        <a:pt x="88" y="118"/>
                        <a:pt x="88" y="107"/>
                        <a:pt x="88" y="98"/>
                      </a:cubicBezTo>
                      <a:cubicBezTo>
                        <a:pt x="88" y="96"/>
                        <a:pt x="89" y="94"/>
                        <a:pt x="90" y="92"/>
                      </a:cubicBezTo>
                      <a:cubicBezTo>
                        <a:pt x="92" y="91"/>
                        <a:pt x="94" y="90"/>
                        <a:pt x="96" y="90"/>
                      </a:cubicBezTo>
                      <a:lnTo>
                        <a:pt x="142" y="93"/>
                      </a:lnTo>
                      <a:cubicBezTo>
                        <a:pt x="145" y="94"/>
                        <a:pt x="148" y="96"/>
                        <a:pt x="148" y="100"/>
                      </a:cubicBezTo>
                      <a:cubicBezTo>
                        <a:pt x="149" y="103"/>
                        <a:pt x="147" y="106"/>
                        <a:pt x="144" y="108"/>
                      </a:cubicBezTo>
                      <a:cubicBezTo>
                        <a:pt x="130" y="114"/>
                        <a:pt x="125" y="120"/>
                        <a:pt x="123" y="124"/>
                      </a:cubicBezTo>
                      <a:cubicBezTo>
                        <a:pt x="128" y="137"/>
                        <a:pt x="138" y="147"/>
                        <a:pt x="141" y="151"/>
                      </a:cubicBezTo>
                      <a:cubicBezTo>
                        <a:pt x="145" y="151"/>
                        <a:pt x="149" y="151"/>
                        <a:pt x="152" y="149"/>
                      </a:cubicBezTo>
                      <a:cubicBezTo>
                        <a:pt x="155" y="147"/>
                        <a:pt x="155" y="144"/>
                        <a:pt x="155" y="143"/>
                      </a:cubicBezTo>
                      <a:cubicBezTo>
                        <a:pt x="156" y="141"/>
                        <a:pt x="157" y="139"/>
                        <a:pt x="159" y="138"/>
                      </a:cubicBezTo>
                      <a:cubicBezTo>
                        <a:pt x="204" y="114"/>
                        <a:pt x="211" y="58"/>
                        <a:pt x="211" y="57"/>
                      </a:cubicBezTo>
                      <a:cubicBezTo>
                        <a:pt x="211" y="53"/>
                        <a:pt x="215" y="50"/>
                        <a:pt x="219" y="51"/>
                      </a:cubicBezTo>
                      <a:cubicBezTo>
                        <a:pt x="223" y="51"/>
                        <a:pt x="226" y="55"/>
                        <a:pt x="226" y="59"/>
                      </a:cubicBezTo>
                      <a:cubicBezTo>
                        <a:pt x="225" y="62"/>
                        <a:pt x="218" y="121"/>
                        <a:pt x="169" y="149"/>
                      </a:cubicBezTo>
                      <a:cubicBezTo>
                        <a:pt x="168" y="152"/>
                        <a:pt x="166" y="157"/>
                        <a:pt x="161" y="161"/>
                      </a:cubicBezTo>
                      <a:cubicBezTo>
                        <a:pt x="157" y="164"/>
                        <a:pt x="151" y="166"/>
                        <a:pt x="145" y="166"/>
                      </a:cubicBezTo>
                      <a:close/>
                    </a:path>
                  </a:pathLst>
                </a:custGeom>
                <a:grpFill/>
                <a:ln w="0">
                  <a:noFill/>
                  <a:prstDash val="solid"/>
                  <a:round/>
                  <a:headEnd/>
                  <a:tailEnd/>
                </a:ln>
              </p:spPr>
              <p:txBody>
                <a:bodyPr/>
                <a:lstStyle/>
                <a:p>
                  <a:pPr defTabSz="543635">
                    <a:defRPr/>
                  </a:pPr>
                  <a:endParaRPr lang="zh-CN" altLang="en-US" sz="3201"/>
                </a:p>
              </p:txBody>
            </p:sp>
            <p:sp>
              <p:nvSpPr>
                <p:cNvPr id="494" name="Freeform 1017"/>
                <p:cNvSpPr>
                  <a:spLocks/>
                </p:cNvSpPr>
                <p:nvPr/>
              </p:nvSpPr>
              <p:spPr bwMode="auto">
                <a:xfrm>
                  <a:off x="6492876" y="2095501"/>
                  <a:ext cx="47625" cy="73025"/>
                </a:xfrm>
                <a:custGeom>
                  <a:avLst/>
                  <a:gdLst>
                    <a:gd name="T0" fmla="*/ 48 w 56"/>
                    <a:gd name="T1" fmla="*/ 85 h 85"/>
                    <a:gd name="T2" fmla="*/ 48 w 56"/>
                    <a:gd name="T3" fmla="*/ 85 h 85"/>
                    <a:gd name="T4" fmla="*/ 47 w 56"/>
                    <a:gd name="T5" fmla="*/ 85 h 85"/>
                    <a:gd name="T6" fmla="*/ 0 w 56"/>
                    <a:gd name="T7" fmla="*/ 41 h 85"/>
                    <a:gd name="T8" fmla="*/ 2 w 56"/>
                    <a:gd name="T9" fmla="*/ 35 h 85"/>
                    <a:gd name="T10" fmla="*/ 18 w 56"/>
                    <a:gd name="T11" fmla="*/ 20 h 85"/>
                    <a:gd name="T12" fmla="*/ 22 w 56"/>
                    <a:gd name="T13" fmla="*/ 7 h 85"/>
                    <a:gd name="T14" fmla="*/ 30 w 56"/>
                    <a:gd name="T15" fmla="*/ 1 h 85"/>
                    <a:gd name="T16" fmla="*/ 36 w 56"/>
                    <a:gd name="T17" fmla="*/ 9 h 85"/>
                    <a:gd name="T18" fmla="*/ 27 w 56"/>
                    <a:gd name="T19" fmla="*/ 32 h 85"/>
                    <a:gd name="T20" fmla="*/ 16 w 56"/>
                    <a:gd name="T21" fmla="*/ 43 h 85"/>
                    <a:gd name="T22" fmla="*/ 49 w 56"/>
                    <a:gd name="T23" fmla="*/ 70 h 85"/>
                    <a:gd name="T24" fmla="*/ 56 w 56"/>
                    <a:gd name="T25" fmla="*/ 79 h 85"/>
                    <a:gd name="T26" fmla="*/ 48 w 56"/>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5">
                      <a:moveTo>
                        <a:pt x="48" y="85"/>
                      </a:moveTo>
                      <a:lnTo>
                        <a:pt x="48" y="85"/>
                      </a:lnTo>
                      <a:cubicBezTo>
                        <a:pt x="48" y="85"/>
                        <a:pt x="48" y="85"/>
                        <a:pt x="47" y="85"/>
                      </a:cubicBezTo>
                      <a:cubicBezTo>
                        <a:pt x="13" y="81"/>
                        <a:pt x="2" y="54"/>
                        <a:pt x="0" y="41"/>
                      </a:cubicBezTo>
                      <a:cubicBezTo>
                        <a:pt x="0" y="39"/>
                        <a:pt x="1" y="37"/>
                        <a:pt x="2" y="35"/>
                      </a:cubicBezTo>
                      <a:cubicBezTo>
                        <a:pt x="6" y="31"/>
                        <a:pt x="14" y="23"/>
                        <a:pt x="18" y="20"/>
                      </a:cubicBezTo>
                      <a:cubicBezTo>
                        <a:pt x="19" y="18"/>
                        <a:pt x="21" y="12"/>
                        <a:pt x="22" y="7"/>
                      </a:cubicBezTo>
                      <a:cubicBezTo>
                        <a:pt x="23" y="3"/>
                        <a:pt x="26" y="0"/>
                        <a:pt x="30" y="1"/>
                      </a:cubicBezTo>
                      <a:cubicBezTo>
                        <a:pt x="34" y="1"/>
                        <a:pt x="37" y="5"/>
                        <a:pt x="36" y="9"/>
                      </a:cubicBezTo>
                      <a:cubicBezTo>
                        <a:pt x="33" y="28"/>
                        <a:pt x="29" y="30"/>
                        <a:pt x="27" y="32"/>
                      </a:cubicBezTo>
                      <a:cubicBezTo>
                        <a:pt x="26" y="32"/>
                        <a:pt x="21" y="38"/>
                        <a:pt x="16" y="43"/>
                      </a:cubicBezTo>
                      <a:cubicBezTo>
                        <a:pt x="17" y="50"/>
                        <a:pt x="24" y="67"/>
                        <a:pt x="49" y="70"/>
                      </a:cubicBezTo>
                      <a:cubicBezTo>
                        <a:pt x="53" y="71"/>
                        <a:pt x="56" y="74"/>
                        <a:pt x="56" y="79"/>
                      </a:cubicBezTo>
                      <a:cubicBezTo>
                        <a:pt x="55" y="82"/>
                        <a:pt x="52" y="85"/>
                        <a:pt x="48" y="85"/>
                      </a:cubicBezTo>
                      <a:close/>
                    </a:path>
                  </a:pathLst>
                </a:custGeom>
                <a:grpFill/>
                <a:ln w="0">
                  <a:noFill/>
                  <a:prstDash val="solid"/>
                  <a:round/>
                  <a:headEnd/>
                  <a:tailEnd/>
                </a:ln>
              </p:spPr>
              <p:txBody>
                <a:bodyPr/>
                <a:lstStyle/>
                <a:p>
                  <a:pPr defTabSz="543635">
                    <a:defRPr/>
                  </a:pPr>
                  <a:endParaRPr lang="zh-CN" altLang="en-US" sz="3201"/>
                </a:p>
              </p:txBody>
            </p:sp>
            <p:sp>
              <p:nvSpPr>
                <p:cNvPr id="495" name="Freeform 1018"/>
                <p:cNvSpPr>
                  <a:spLocks/>
                </p:cNvSpPr>
                <p:nvPr/>
              </p:nvSpPr>
              <p:spPr bwMode="auto">
                <a:xfrm>
                  <a:off x="6650038" y="2108201"/>
                  <a:ext cx="57150" cy="71438"/>
                </a:xfrm>
                <a:custGeom>
                  <a:avLst/>
                  <a:gdLst>
                    <a:gd name="T0" fmla="*/ 50 w 67"/>
                    <a:gd name="T1" fmla="*/ 85 h 85"/>
                    <a:gd name="T2" fmla="*/ 50 w 67"/>
                    <a:gd name="T3" fmla="*/ 85 h 85"/>
                    <a:gd name="T4" fmla="*/ 25 w 67"/>
                    <a:gd name="T5" fmla="*/ 85 h 85"/>
                    <a:gd name="T6" fmla="*/ 6 w 67"/>
                    <a:gd name="T7" fmla="*/ 80 h 85"/>
                    <a:gd name="T8" fmla="*/ 2 w 67"/>
                    <a:gd name="T9" fmla="*/ 70 h 85"/>
                    <a:gd name="T10" fmla="*/ 12 w 67"/>
                    <a:gd name="T11" fmla="*/ 67 h 85"/>
                    <a:gd name="T12" fmla="*/ 25 w 67"/>
                    <a:gd name="T13" fmla="*/ 70 h 85"/>
                    <a:gd name="T14" fmla="*/ 48 w 67"/>
                    <a:gd name="T15" fmla="*/ 70 h 85"/>
                    <a:gd name="T16" fmla="*/ 47 w 67"/>
                    <a:gd name="T17" fmla="*/ 58 h 85"/>
                    <a:gd name="T18" fmla="*/ 46 w 67"/>
                    <a:gd name="T19" fmla="*/ 54 h 85"/>
                    <a:gd name="T20" fmla="*/ 38 w 67"/>
                    <a:gd name="T21" fmla="*/ 11 h 85"/>
                    <a:gd name="T22" fmla="*/ 42 w 67"/>
                    <a:gd name="T23" fmla="*/ 1 h 85"/>
                    <a:gd name="T24" fmla="*/ 52 w 67"/>
                    <a:gd name="T25" fmla="*/ 5 h 85"/>
                    <a:gd name="T26" fmla="*/ 61 w 67"/>
                    <a:gd name="T27" fmla="*/ 54 h 85"/>
                    <a:gd name="T28" fmla="*/ 53 w 67"/>
                    <a:gd name="T29" fmla="*/ 84 h 85"/>
                    <a:gd name="T30" fmla="*/ 50 w 67"/>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5">
                      <a:moveTo>
                        <a:pt x="50" y="85"/>
                      </a:moveTo>
                      <a:lnTo>
                        <a:pt x="50" y="85"/>
                      </a:lnTo>
                      <a:lnTo>
                        <a:pt x="25" y="85"/>
                      </a:lnTo>
                      <a:cubicBezTo>
                        <a:pt x="17" y="85"/>
                        <a:pt x="7" y="81"/>
                        <a:pt x="6" y="80"/>
                      </a:cubicBezTo>
                      <a:cubicBezTo>
                        <a:pt x="2" y="79"/>
                        <a:pt x="0" y="74"/>
                        <a:pt x="2" y="70"/>
                      </a:cubicBezTo>
                      <a:cubicBezTo>
                        <a:pt x="4" y="67"/>
                        <a:pt x="8" y="65"/>
                        <a:pt x="12" y="67"/>
                      </a:cubicBezTo>
                      <a:cubicBezTo>
                        <a:pt x="15" y="68"/>
                        <a:pt x="22" y="70"/>
                        <a:pt x="25" y="70"/>
                      </a:cubicBezTo>
                      <a:lnTo>
                        <a:pt x="48" y="70"/>
                      </a:lnTo>
                      <a:cubicBezTo>
                        <a:pt x="49" y="69"/>
                        <a:pt x="50" y="65"/>
                        <a:pt x="47" y="58"/>
                      </a:cubicBezTo>
                      <a:cubicBezTo>
                        <a:pt x="46" y="57"/>
                        <a:pt x="46" y="55"/>
                        <a:pt x="46" y="54"/>
                      </a:cubicBezTo>
                      <a:cubicBezTo>
                        <a:pt x="46" y="54"/>
                        <a:pt x="49" y="36"/>
                        <a:pt x="38" y="11"/>
                      </a:cubicBezTo>
                      <a:cubicBezTo>
                        <a:pt x="36" y="7"/>
                        <a:pt x="38" y="3"/>
                        <a:pt x="42" y="1"/>
                      </a:cubicBezTo>
                      <a:cubicBezTo>
                        <a:pt x="46" y="0"/>
                        <a:pt x="50" y="1"/>
                        <a:pt x="52" y="5"/>
                      </a:cubicBezTo>
                      <a:cubicBezTo>
                        <a:pt x="63" y="29"/>
                        <a:pt x="62" y="48"/>
                        <a:pt x="61" y="54"/>
                      </a:cubicBezTo>
                      <a:cubicBezTo>
                        <a:pt x="67" y="72"/>
                        <a:pt x="59" y="82"/>
                        <a:pt x="53" y="84"/>
                      </a:cubicBezTo>
                      <a:cubicBezTo>
                        <a:pt x="52" y="85"/>
                        <a:pt x="51" y="85"/>
                        <a:pt x="50" y="85"/>
                      </a:cubicBezTo>
                      <a:close/>
                    </a:path>
                  </a:pathLst>
                </a:custGeom>
                <a:grpFill/>
                <a:ln w="0">
                  <a:noFill/>
                  <a:prstDash val="solid"/>
                  <a:round/>
                  <a:headEnd/>
                  <a:tailEnd/>
                </a:ln>
              </p:spPr>
              <p:txBody>
                <a:bodyPr/>
                <a:lstStyle/>
                <a:p>
                  <a:pPr defTabSz="543635">
                    <a:defRPr/>
                  </a:pPr>
                  <a:endParaRPr lang="zh-CN" altLang="en-US" sz="3201"/>
                </a:p>
              </p:txBody>
            </p:sp>
            <p:sp>
              <p:nvSpPr>
                <p:cNvPr id="496" name="Freeform 1019"/>
                <p:cNvSpPr>
                  <a:spLocks/>
                </p:cNvSpPr>
                <p:nvPr/>
              </p:nvSpPr>
              <p:spPr bwMode="auto">
                <a:xfrm>
                  <a:off x="6765926" y="2000251"/>
                  <a:ext cx="22225" cy="20638"/>
                </a:xfrm>
                <a:custGeom>
                  <a:avLst/>
                  <a:gdLst>
                    <a:gd name="T0" fmla="*/ 0 w 26"/>
                    <a:gd name="T1" fmla="*/ 19 h 24"/>
                    <a:gd name="T2" fmla="*/ 0 w 26"/>
                    <a:gd name="T3" fmla="*/ 19 h 24"/>
                    <a:gd name="T4" fmla="*/ 26 w 26"/>
                    <a:gd name="T5" fmla="*/ 0 h 24"/>
                    <a:gd name="T6" fmla="*/ 0 w 26"/>
                    <a:gd name="T7" fmla="*/ 19 h 24"/>
                  </a:gdLst>
                  <a:ahLst/>
                  <a:cxnLst>
                    <a:cxn ang="0">
                      <a:pos x="T0" y="T1"/>
                    </a:cxn>
                    <a:cxn ang="0">
                      <a:pos x="T2" y="T3"/>
                    </a:cxn>
                    <a:cxn ang="0">
                      <a:pos x="T4" y="T5"/>
                    </a:cxn>
                    <a:cxn ang="0">
                      <a:pos x="T6" y="T7"/>
                    </a:cxn>
                  </a:cxnLst>
                  <a:rect l="0" t="0" r="r" b="b"/>
                  <a:pathLst>
                    <a:path w="26" h="24">
                      <a:moveTo>
                        <a:pt x="0" y="19"/>
                      </a:moveTo>
                      <a:lnTo>
                        <a:pt x="0" y="19"/>
                      </a:lnTo>
                      <a:cubicBezTo>
                        <a:pt x="0" y="19"/>
                        <a:pt x="20" y="24"/>
                        <a:pt x="26" y="0"/>
                      </a:cubicBezTo>
                      <a:cubicBezTo>
                        <a:pt x="26" y="0"/>
                        <a:pt x="20" y="15"/>
                        <a:pt x="0" y="19"/>
                      </a:cubicBezTo>
                      <a:close/>
                    </a:path>
                  </a:pathLst>
                </a:custGeom>
                <a:grpFill/>
                <a:ln w="0">
                  <a:noFill/>
                  <a:prstDash val="solid"/>
                  <a:round/>
                  <a:headEnd/>
                  <a:tailEnd/>
                </a:ln>
              </p:spPr>
              <p:txBody>
                <a:bodyPr/>
                <a:lstStyle/>
                <a:p>
                  <a:pPr defTabSz="543635">
                    <a:defRPr/>
                  </a:pPr>
                  <a:endParaRPr lang="zh-CN" altLang="en-US" sz="3201"/>
                </a:p>
              </p:txBody>
            </p:sp>
            <p:sp>
              <p:nvSpPr>
                <p:cNvPr id="497" name="Freeform 1020"/>
                <p:cNvSpPr>
                  <a:spLocks/>
                </p:cNvSpPr>
                <p:nvPr/>
              </p:nvSpPr>
              <p:spPr bwMode="auto">
                <a:xfrm>
                  <a:off x="6481763" y="2027238"/>
                  <a:ext cx="36513" cy="50800"/>
                </a:xfrm>
                <a:custGeom>
                  <a:avLst/>
                  <a:gdLst>
                    <a:gd name="T0" fmla="*/ 43 w 43"/>
                    <a:gd name="T1" fmla="*/ 45 h 60"/>
                    <a:gd name="T2" fmla="*/ 43 w 43"/>
                    <a:gd name="T3" fmla="*/ 45 h 60"/>
                    <a:gd name="T4" fmla="*/ 19 w 43"/>
                    <a:gd name="T5" fmla="*/ 35 h 60"/>
                    <a:gd name="T6" fmla="*/ 37 w 43"/>
                    <a:gd name="T7" fmla="*/ 0 h 60"/>
                    <a:gd name="T8" fmla="*/ 33 w 43"/>
                    <a:gd name="T9" fmla="*/ 24 h 60"/>
                    <a:gd name="T10" fmla="*/ 28 w 43"/>
                    <a:gd name="T11" fmla="*/ 35 h 60"/>
                    <a:gd name="T12" fmla="*/ 39 w 43"/>
                    <a:gd name="T13" fmla="*/ 35 h 60"/>
                  </a:gdLst>
                  <a:ahLst/>
                  <a:cxnLst>
                    <a:cxn ang="0">
                      <a:pos x="T0" y="T1"/>
                    </a:cxn>
                    <a:cxn ang="0">
                      <a:pos x="T2" y="T3"/>
                    </a:cxn>
                    <a:cxn ang="0">
                      <a:pos x="T4" y="T5"/>
                    </a:cxn>
                    <a:cxn ang="0">
                      <a:pos x="T6" y="T7"/>
                    </a:cxn>
                    <a:cxn ang="0">
                      <a:pos x="T8" y="T9"/>
                    </a:cxn>
                    <a:cxn ang="0">
                      <a:pos x="T10" y="T11"/>
                    </a:cxn>
                    <a:cxn ang="0">
                      <a:pos x="T12" y="T13"/>
                    </a:cxn>
                  </a:cxnLst>
                  <a:rect l="0" t="0" r="r" b="b"/>
                  <a:pathLst>
                    <a:path w="43" h="60">
                      <a:moveTo>
                        <a:pt x="43" y="45"/>
                      </a:moveTo>
                      <a:lnTo>
                        <a:pt x="43" y="45"/>
                      </a:lnTo>
                      <a:cubicBezTo>
                        <a:pt x="43" y="45"/>
                        <a:pt x="22" y="60"/>
                        <a:pt x="19" y="35"/>
                      </a:cubicBezTo>
                      <a:cubicBezTo>
                        <a:pt x="19" y="35"/>
                        <a:pt x="0" y="22"/>
                        <a:pt x="37" y="0"/>
                      </a:cubicBezTo>
                      <a:cubicBezTo>
                        <a:pt x="37" y="0"/>
                        <a:pt x="32" y="17"/>
                        <a:pt x="33" y="24"/>
                      </a:cubicBezTo>
                      <a:cubicBezTo>
                        <a:pt x="34" y="31"/>
                        <a:pt x="28" y="35"/>
                        <a:pt x="28" y="35"/>
                      </a:cubicBezTo>
                      <a:cubicBezTo>
                        <a:pt x="28" y="35"/>
                        <a:pt x="31" y="42"/>
                        <a:pt x="39" y="35"/>
                      </a:cubicBezTo>
                    </a:path>
                  </a:pathLst>
                </a:custGeom>
                <a:grpFill/>
                <a:ln w="0">
                  <a:noFill/>
                  <a:prstDash val="solid"/>
                  <a:round/>
                  <a:headEnd/>
                  <a:tailEnd/>
                </a:ln>
              </p:spPr>
              <p:txBody>
                <a:bodyPr/>
                <a:lstStyle/>
                <a:p>
                  <a:pPr defTabSz="543635">
                    <a:defRPr/>
                  </a:pPr>
                  <a:endParaRPr lang="zh-CN" altLang="en-US" sz="3201"/>
                </a:p>
              </p:txBody>
            </p:sp>
          </p:grpSp>
          <p:grpSp>
            <p:nvGrpSpPr>
              <p:cNvPr id="453" name="组合 452"/>
              <p:cNvGrpSpPr/>
              <p:nvPr/>
            </p:nvGrpSpPr>
            <p:grpSpPr>
              <a:xfrm>
                <a:off x="8498712" y="2597209"/>
                <a:ext cx="614994" cy="442095"/>
                <a:chOff x="1816100" y="5349875"/>
                <a:chExt cx="550863" cy="366713"/>
              </a:xfrm>
              <a:solidFill>
                <a:schemeClr val="bg2">
                  <a:lumMod val="50000"/>
                </a:schemeClr>
              </a:solidFill>
            </p:grpSpPr>
            <p:sp>
              <p:nvSpPr>
                <p:cNvPr id="473" name="Freeform 20"/>
                <p:cNvSpPr>
                  <a:spLocks/>
                </p:cNvSpPr>
                <p:nvPr/>
              </p:nvSpPr>
              <p:spPr bwMode="auto">
                <a:xfrm>
                  <a:off x="1816100" y="5349875"/>
                  <a:ext cx="550863" cy="355600"/>
                </a:xfrm>
                <a:custGeom>
                  <a:avLst/>
                  <a:gdLst>
                    <a:gd name="T0" fmla="*/ 109 w 144"/>
                    <a:gd name="T1" fmla="*/ 92 h 92"/>
                    <a:gd name="T2" fmla="*/ 103 w 144"/>
                    <a:gd name="T3" fmla="*/ 92 h 92"/>
                    <a:gd name="T4" fmla="*/ 100 w 144"/>
                    <a:gd name="T5" fmla="*/ 89 h 92"/>
                    <a:gd name="T6" fmla="*/ 103 w 144"/>
                    <a:gd name="T7" fmla="*/ 86 h 92"/>
                    <a:gd name="T8" fmla="*/ 109 w 144"/>
                    <a:gd name="T9" fmla="*/ 86 h 92"/>
                    <a:gd name="T10" fmla="*/ 138 w 144"/>
                    <a:gd name="T11" fmla="*/ 57 h 92"/>
                    <a:gd name="T12" fmla="*/ 109 w 144"/>
                    <a:gd name="T13" fmla="*/ 28 h 92"/>
                    <a:gd name="T14" fmla="*/ 108 w 144"/>
                    <a:gd name="T15" fmla="*/ 28 h 92"/>
                    <a:gd name="T16" fmla="*/ 107 w 144"/>
                    <a:gd name="T17" fmla="*/ 28 h 92"/>
                    <a:gd name="T18" fmla="*/ 105 w 144"/>
                    <a:gd name="T19" fmla="*/ 27 h 92"/>
                    <a:gd name="T20" fmla="*/ 69 w 144"/>
                    <a:gd name="T21" fmla="*/ 5 h 92"/>
                    <a:gd name="T22" fmla="*/ 29 w 144"/>
                    <a:gd name="T23" fmla="*/ 38 h 92"/>
                    <a:gd name="T24" fmla="*/ 27 w 144"/>
                    <a:gd name="T25" fmla="*/ 40 h 92"/>
                    <a:gd name="T26" fmla="*/ 6 w 144"/>
                    <a:gd name="T27" fmla="*/ 63 h 92"/>
                    <a:gd name="T28" fmla="*/ 29 w 144"/>
                    <a:gd name="T29" fmla="*/ 86 h 92"/>
                    <a:gd name="T30" fmla="*/ 85 w 144"/>
                    <a:gd name="T31" fmla="*/ 86 h 92"/>
                    <a:gd name="T32" fmla="*/ 88 w 144"/>
                    <a:gd name="T33" fmla="*/ 89 h 92"/>
                    <a:gd name="T34" fmla="*/ 85 w 144"/>
                    <a:gd name="T35" fmla="*/ 92 h 92"/>
                    <a:gd name="T36" fmla="*/ 29 w 144"/>
                    <a:gd name="T37" fmla="*/ 92 h 92"/>
                    <a:gd name="T38" fmla="*/ 0 w 144"/>
                    <a:gd name="T39" fmla="*/ 63 h 92"/>
                    <a:gd name="T40" fmla="*/ 24 w 144"/>
                    <a:gd name="T41" fmla="*/ 35 h 92"/>
                    <a:gd name="T42" fmla="*/ 69 w 144"/>
                    <a:gd name="T43" fmla="*/ 0 h 92"/>
                    <a:gd name="T44" fmla="*/ 109 w 144"/>
                    <a:gd name="T45" fmla="*/ 23 h 92"/>
                    <a:gd name="T46" fmla="*/ 109 w 144"/>
                    <a:gd name="T47" fmla="*/ 23 h 92"/>
                    <a:gd name="T48" fmla="*/ 144 w 144"/>
                    <a:gd name="T49" fmla="*/ 57 h 92"/>
                    <a:gd name="T50" fmla="*/ 109 w 144"/>
                    <a:gd name="T5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92">
                      <a:moveTo>
                        <a:pt x="109" y="92"/>
                      </a:moveTo>
                      <a:cubicBezTo>
                        <a:pt x="103" y="92"/>
                        <a:pt x="103" y="92"/>
                        <a:pt x="103" y="92"/>
                      </a:cubicBezTo>
                      <a:cubicBezTo>
                        <a:pt x="101" y="92"/>
                        <a:pt x="100" y="90"/>
                        <a:pt x="100" y="89"/>
                      </a:cubicBezTo>
                      <a:cubicBezTo>
                        <a:pt x="100" y="87"/>
                        <a:pt x="101" y="86"/>
                        <a:pt x="103" y="86"/>
                      </a:cubicBezTo>
                      <a:cubicBezTo>
                        <a:pt x="109" y="86"/>
                        <a:pt x="109" y="86"/>
                        <a:pt x="109" y="86"/>
                      </a:cubicBezTo>
                      <a:cubicBezTo>
                        <a:pt x="125" y="86"/>
                        <a:pt x="138" y="73"/>
                        <a:pt x="138" y="57"/>
                      </a:cubicBezTo>
                      <a:cubicBezTo>
                        <a:pt x="138" y="41"/>
                        <a:pt x="125" y="28"/>
                        <a:pt x="109" y="28"/>
                      </a:cubicBezTo>
                      <a:cubicBezTo>
                        <a:pt x="109" y="28"/>
                        <a:pt x="108" y="28"/>
                        <a:pt x="108" y="28"/>
                      </a:cubicBezTo>
                      <a:cubicBezTo>
                        <a:pt x="107" y="28"/>
                        <a:pt x="107" y="28"/>
                        <a:pt x="107" y="28"/>
                      </a:cubicBezTo>
                      <a:cubicBezTo>
                        <a:pt x="106" y="29"/>
                        <a:pt x="105" y="28"/>
                        <a:pt x="105" y="27"/>
                      </a:cubicBezTo>
                      <a:cubicBezTo>
                        <a:pt x="98" y="14"/>
                        <a:pt x="84" y="5"/>
                        <a:pt x="69" y="5"/>
                      </a:cubicBezTo>
                      <a:cubicBezTo>
                        <a:pt x="50" y="5"/>
                        <a:pt x="33" y="19"/>
                        <a:pt x="29" y="38"/>
                      </a:cubicBezTo>
                      <a:cubicBezTo>
                        <a:pt x="29" y="39"/>
                        <a:pt x="28" y="40"/>
                        <a:pt x="27" y="40"/>
                      </a:cubicBezTo>
                      <a:cubicBezTo>
                        <a:pt x="15" y="41"/>
                        <a:pt x="6" y="51"/>
                        <a:pt x="6" y="63"/>
                      </a:cubicBezTo>
                      <a:cubicBezTo>
                        <a:pt x="6" y="76"/>
                        <a:pt x="16" y="86"/>
                        <a:pt x="29" y="86"/>
                      </a:cubicBezTo>
                      <a:cubicBezTo>
                        <a:pt x="85" y="86"/>
                        <a:pt x="85" y="86"/>
                        <a:pt x="85" y="86"/>
                      </a:cubicBezTo>
                      <a:cubicBezTo>
                        <a:pt x="86" y="86"/>
                        <a:pt x="88" y="87"/>
                        <a:pt x="88" y="89"/>
                      </a:cubicBezTo>
                      <a:cubicBezTo>
                        <a:pt x="88" y="90"/>
                        <a:pt x="86" y="92"/>
                        <a:pt x="85" y="92"/>
                      </a:cubicBezTo>
                      <a:cubicBezTo>
                        <a:pt x="29" y="92"/>
                        <a:pt x="29" y="92"/>
                        <a:pt x="29" y="92"/>
                      </a:cubicBezTo>
                      <a:cubicBezTo>
                        <a:pt x="13" y="92"/>
                        <a:pt x="0" y="79"/>
                        <a:pt x="0" y="63"/>
                      </a:cubicBezTo>
                      <a:cubicBezTo>
                        <a:pt x="0" y="49"/>
                        <a:pt x="11" y="37"/>
                        <a:pt x="24" y="35"/>
                      </a:cubicBezTo>
                      <a:cubicBezTo>
                        <a:pt x="29" y="14"/>
                        <a:pt x="48" y="0"/>
                        <a:pt x="69" y="0"/>
                      </a:cubicBezTo>
                      <a:cubicBezTo>
                        <a:pt x="85" y="0"/>
                        <a:pt x="100" y="9"/>
                        <a:pt x="109" y="23"/>
                      </a:cubicBezTo>
                      <a:cubicBezTo>
                        <a:pt x="109" y="23"/>
                        <a:pt x="109" y="23"/>
                        <a:pt x="109" y="23"/>
                      </a:cubicBezTo>
                      <a:cubicBezTo>
                        <a:pt x="128" y="23"/>
                        <a:pt x="144" y="38"/>
                        <a:pt x="144" y="57"/>
                      </a:cubicBezTo>
                      <a:cubicBezTo>
                        <a:pt x="144" y="76"/>
                        <a:pt x="128" y="92"/>
                        <a:pt x="109" y="92"/>
                      </a:cubicBezTo>
                      <a:close/>
                    </a:path>
                  </a:pathLst>
                </a:custGeom>
                <a:grpFill/>
                <a:ln w="9525">
                  <a:noFill/>
                  <a:round/>
                  <a:headEnd/>
                  <a:tailEnd/>
                </a:ln>
              </p:spPr>
              <p:txBody>
                <a:bodyPr vert="horz" wrap="square" lIns="91428" tIns="45714" rIns="91428" bIns="45714" numCol="1" anchor="t" anchorCtr="0" compatLnSpc="1">
                  <a:prstTxWarp prst="textNoShape">
                    <a:avLst/>
                  </a:prstTxWarp>
                </a:bodyPr>
                <a:lstStyle/>
                <a:p>
                  <a:endParaRPr lang="zh-CN" altLang="en-US"/>
                </a:p>
              </p:txBody>
            </p:sp>
            <p:sp>
              <p:nvSpPr>
                <p:cNvPr id="474" name="Oval 21"/>
                <p:cNvSpPr>
                  <a:spLocks noChangeArrowheads="1"/>
                </p:cNvSpPr>
                <p:nvPr/>
              </p:nvSpPr>
              <p:spPr bwMode="auto">
                <a:xfrm>
                  <a:off x="2120900" y="5670550"/>
                  <a:ext cx="46038" cy="46038"/>
                </a:xfrm>
                <a:prstGeom prst="ellipse">
                  <a:avLst/>
                </a:prstGeom>
                <a:grpFill/>
                <a:ln w="9525">
                  <a:noFill/>
                  <a:round/>
                  <a:headEnd/>
                  <a:tailEnd/>
                </a:ln>
              </p:spPr>
              <p:txBody>
                <a:bodyPr vert="horz" wrap="square" lIns="91428" tIns="45714" rIns="91428" bIns="45714" numCol="1" anchor="t" anchorCtr="0" compatLnSpc="1">
                  <a:prstTxWarp prst="textNoShape">
                    <a:avLst/>
                  </a:prstTxWarp>
                </a:bodyPr>
                <a:lstStyle/>
                <a:p>
                  <a:endParaRPr lang="zh-CN" altLang="en-US"/>
                </a:p>
              </p:txBody>
            </p:sp>
            <p:sp>
              <p:nvSpPr>
                <p:cNvPr id="475" name="Oval 22"/>
                <p:cNvSpPr>
                  <a:spLocks noChangeArrowheads="1"/>
                </p:cNvSpPr>
                <p:nvPr/>
              </p:nvSpPr>
              <p:spPr bwMode="auto">
                <a:xfrm>
                  <a:off x="2190750" y="5670550"/>
                  <a:ext cx="46038" cy="46038"/>
                </a:xfrm>
                <a:prstGeom prst="ellipse">
                  <a:avLst/>
                </a:prstGeom>
                <a:grpFill/>
                <a:ln w="9525">
                  <a:noFill/>
                  <a:round/>
                  <a:headEnd/>
                  <a:tailEnd/>
                </a:ln>
              </p:spPr>
              <p:txBody>
                <a:bodyPr vert="horz" wrap="square" lIns="91428" tIns="45714" rIns="91428" bIns="45714" numCol="1" anchor="t" anchorCtr="0" compatLnSpc="1">
                  <a:prstTxWarp prst="textNoShape">
                    <a:avLst/>
                  </a:prstTxWarp>
                </a:bodyPr>
                <a:lstStyle/>
                <a:p>
                  <a:endParaRPr lang="zh-CN" altLang="en-US"/>
                </a:p>
              </p:txBody>
            </p:sp>
            <p:sp>
              <p:nvSpPr>
                <p:cNvPr id="476" name="Freeform 23"/>
                <p:cNvSpPr>
                  <a:spLocks noEditPoints="1"/>
                </p:cNvSpPr>
                <p:nvPr/>
              </p:nvSpPr>
              <p:spPr bwMode="auto">
                <a:xfrm>
                  <a:off x="1968500" y="5435600"/>
                  <a:ext cx="171450" cy="223838"/>
                </a:xfrm>
                <a:custGeom>
                  <a:avLst/>
                  <a:gdLst>
                    <a:gd name="T0" fmla="*/ 45 w 45"/>
                    <a:gd name="T1" fmla="*/ 11 h 58"/>
                    <a:gd name="T2" fmla="*/ 0 w 45"/>
                    <a:gd name="T3" fmla="*/ 11 h 58"/>
                    <a:gd name="T4" fmla="*/ 0 w 45"/>
                    <a:gd name="T5" fmla="*/ 22 h 58"/>
                    <a:gd name="T6" fmla="*/ 1 w 45"/>
                    <a:gd name="T7" fmla="*/ 23 h 58"/>
                    <a:gd name="T8" fmla="*/ 0 w 45"/>
                    <a:gd name="T9" fmla="*/ 24 h 58"/>
                    <a:gd name="T10" fmla="*/ 0 w 45"/>
                    <a:gd name="T11" fmla="*/ 35 h 58"/>
                    <a:gd name="T12" fmla="*/ 1 w 45"/>
                    <a:gd name="T13" fmla="*/ 37 h 58"/>
                    <a:gd name="T14" fmla="*/ 0 w 45"/>
                    <a:gd name="T15" fmla="*/ 38 h 58"/>
                    <a:gd name="T16" fmla="*/ 0 w 45"/>
                    <a:gd name="T17" fmla="*/ 49 h 58"/>
                    <a:gd name="T18" fmla="*/ 23 w 45"/>
                    <a:gd name="T19" fmla="*/ 58 h 58"/>
                    <a:gd name="T20" fmla="*/ 45 w 45"/>
                    <a:gd name="T21" fmla="*/ 49 h 58"/>
                    <a:gd name="T22" fmla="*/ 45 w 45"/>
                    <a:gd name="T23" fmla="*/ 38 h 58"/>
                    <a:gd name="T24" fmla="*/ 45 w 45"/>
                    <a:gd name="T25" fmla="*/ 37 h 58"/>
                    <a:gd name="T26" fmla="*/ 45 w 45"/>
                    <a:gd name="T27" fmla="*/ 35 h 58"/>
                    <a:gd name="T28" fmla="*/ 45 w 45"/>
                    <a:gd name="T29" fmla="*/ 24 h 58"/>
                    <a:gd name="T30" fmla="*/ 45 w 45"/>
                    <a:gd name="T31" fmla="*/ 23 h 58"/>
                    <a:gd name="T32" fmla="*/ 45 w 45"/>
                    <a:gd name="T33" fmla="*/ 22 h 58"/>
                    <a:gd name="T34" fmla="*/ 45 w 45"/>
                    <a:gd name="T35" fmla="*/ 11 h 58"/>
                    <a:gd name="T36" fmla="*/ 42 w 45"/>
                    <a:gd name="T37" fmla="*/ 35 h 58"/>
                    <a:gd name="T38" fmla="*/ 23 w 45"/>
                    <a:gd name="T39" fmla="*/ 40 h 58"/>
                    <a:gd name="T40" fmla="*/ 4 w 45"/>
                    <a:gd name="T41" fmla="*/ 35 h 58"/>
                    <a:gd name="T42" fmla="*/ 4 w 45"/>
                    <a:gd name="T43" fmla="*/ 26 h 58"/>
                    <a:gd name="T44" fmla="*/ 23 w 45"/>
                    <a:gd name="T45" fmla="*/ 30 h 58"/>
                    <a:gd name="T46" fmla="*/ 42 w 45"/>
                    <a:gd name="T47" fmla="*/ 26 h 58"/>
                    <a:gd name="T48" fmla="*/ 42 w 45"/>
                    <a:gd name="T49" fmla="*/ 35 h 58"/>
                    <a:gd name="T50" fmla="*/ 5 w 45"/>
                    <a:gd name="T51" fmla="*/ 16 h 58"/>
                    <a:gd name="T52" fmla="*/ 6 w 45"/>
                    <a:gd name="T53" fmla="*/ 16 h 58"/>
                    <a:gd name="T54" fmla="*/ 23 w 45"/>
                    <a:gd name="T55" fmla="*/ 19 h 58"/>
                    <a:gd name="T56" fmla="*/ 40 w 45"/>
                    <a:gd name="T57" fmla="*/ 16 h 58"/>
                    <a:gd name="T58" fmla="*/ 40 w 45"/>
                    <a:gd name="T59" fmla="*/ 16 h 58"/>
                    <a:gd name="T60" fmla="*/ 42 w 45"/>
                    <a:gd name="T61" fmla="*/ 15 h 58"/>
                    <a:gd name="T62" fmla="*/ 42 w 45"/>
                    <a:gd name="T63" fmla="*/ 15 h 58"/>
                    <a:gd name="T64" fmla="*/ 42 w 45"/>
                    <a:gd name="T65" fmla="*/ 22 h 58"/>
                    <a:gd name="T66" fmla="*/ 23 w 45"/>
                    <a:gd name="T67" fmla="*/ 27 h 58"/>
                    <a:gd name="T68" fmla="*/ 4 w 45"/>
                    <a:gd name="T69" fmla="*/ 22 h 58"/>
                    <a:gd name="T70" fmla="*/ 4 w 45"/>
                    <a:gd name="T71" fmla="*/ 15 h 58"/>
                    <a:gd name="T72" fmla="*/ 4 w 45"/>
                    <a:gd name="T73" fmla="*/ 15 h 58"/>
                    <a:gd name="T74" fmla="*/ 5 w 45"/>
                    <a:gd name="T75" fmla="*/ 16 h 58"/>
                    <a:gd name="T76" fmla="*/ 23 w 45"/>
                    <a:gd name="T77" fmla="*/ 6 h 58"/>
                    <a:gd name="T78" fmla="*/ 42 w 45"/>
                    <a:gd name="T79" fmla="*/ 11 h 58"/>
                    <a:gd name="T80" fmla="*/ 23 w 45"/>
                    <a:gd name="T81" fmla="*/ 16 h 58"/>
                    <a:gd name="T82" fmla="*/ 4 w 45"/>
                    <a:gd name="T83" fmla="*/ 11 h 58"/>
                    <a:gd name="T84" fmla="*/ 23 w 45"/>
                    <a:gd name="T85" fmla="*/ 6 h 58"/>
                    <a:gd name="T86" fmla="*/ 23 w 45"/>
                    <a:gd name="T87" fmla="*/ 54 h 58"/>
                    <a:gd name="T88" fmla="*/ 4 w 45"/>
                    <a:gd name="T89" fmla="*/ 49 h 58"/>
                    <a:gd name="T90" fmla="*/ 4 w 45"/>
                    <a:gd name="T91" fmla="*/ 40 h 58"/>
                    <a:gd name="T92" fmla="*/ 23 w 45"/>
                    <a:gd name="T93" fmla="*/ 44 h 58"/>
                    <a:gd name="T94" fmla="*/ 42 w 45"/>
                    <a:gd name="T95" fmla="*/ 40 h 58"/>
                    <a:gd name="T96" fmla="*/ 42 w 45"/>
                    <a:gd name="T97" fmla="*/ 49 h 58"/>
                    <a:gd name="T98" fmla="*/ 23 w 45"/>
                    <a:gd name="T99"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 h="58">
                      <a:moveTo>
                        <a:pt x="45" y="11"/>
                      </a:moveTo>
                      <a:cubicBezTo>
                        <a:pt x="45" y="0"/>
                        <a:pt x="0" y="0"/>
                        <a:pt x="0" y="11"/>
                      </a:cubicBezTo>
                      <a:cubicBezTo>
                        <a:pt x="0" y="22"/>
                        <a:pt x="0" y="22"/>
                        <a:pt x="0" y="22"/>
                      </a:cubicBezTo>
                      <a:cubicBezTo>
                        <a:pt x="0" y="22"/>
                        <a:pt x="1" y="23"/>
                        <a:pt x="1" y="23"/>
                      </a:cubicBezTo>
                      <a:cubicBezTo>
                        <a:pt x="1" y="24"/>
                        <a:pt x="0" y="24"/>
                        <a:pt x="0" y="24"/>
                      </a:cubicBezTo>
                      <a:cubicBezTo>
                        <a:pt x="0" y="35"/>
                        <a:pt x="0" y="35"/>
                        <a:pt x="0" y="35"/>
                      </a:cubicBezTo>
                      <a:cubicBezTo>
                        <a:pt x="0" y="36"/>
                        <a:pt x="1" y="36"/>
                        <a:pt x="1" y="37"/>
                      </a:cubicBezTo>
                      <a:cubicBezTo>
                        <a:pt x="1" y="37"/>
                        <a:pt x="0" y="38"/>
                        <a:pt x="0" y="38"/>
                      </a:cubicBezTo>
                      <a:cubicBezTo>
                        <a:pt x="0" y="49"/>
                        <a:pt x="0" y="49"/>
                        <a:pt x="0" y="49"/>
                      </a:cubicBezTo>
                      <a:cubicBezTo>
                        <a:pt x="0" y="55"/>
                        <a:pt x="12" y="58"/>
                        <a:pt x="23" y="58"/>
                      </a:cubicBezTo>
                      <a:cubicBezTo>
                        <a:pt x="34" y="58"/>
                        <a:pt x="45" y="55"/>
                        <a:pt x="45" y="49"/>
                      </a:cubicBezTo>
                      <a:cubicBezTo>
                        <a:pt x="45" y="38"/>
                        <a:pt x="45" y="38"/>
                        <a:pt x="45" y="38"/>
                      </a:cubicBezTo>
                      <a:cubicBezTo>
                        <a:pt x="45" y="38"/>
                        <a:pt x="45" y="37"/>
                        <a:pt x="45" y="37"/>
                      </a:cubicBezTo>
                      <a:cubicBezTo>
                        <a:pt x="45" y="36"/>
                        <a:pt x="45" y="36"/>
                        <a:pt x="45" y="35"/>
                      </a:cubicBezTo>
                      <a:cubicBezTo>
                        <a:pt x="45" y="24"/>
                        <a:pt x="45" y="24"/>
                        <a:pt x="45" y="24"/>
                      </a:cubicBezTo>
                      <a:cubicBezTo>
                        <a:pt x="45" y="24"/>
                        <a:pt x="45" y="24"/>
                        <a:pt x="45" y="23"/>
                      </a:cubicBezTo>
                      <a:cubicBezTo>
                        <a:pt x="45" y="23"/>
                        <a:pt x="45" y="22"/>
                        <a:pt x="45" y="22"/>
                      </a:cubicBezTo>
                      <a:lnTo>
                        <a:pt x="45" y="11"/>
                      </a:lnTo>
                      <a:close/>
                      <a:moveTo>
                        <a:pt x="42" y="35"/>
                      </a:moveTo>
                      <a:cubicBezTo>
                        <a:pt x="42" y="37"/>
                        <a:pt x="35" y="40"/>
                        <a:pt x="23" y="40"/>
                      </a:cubicBezTo>
                      <a:cubicBezTo>
                        <a:pt x="10" y="40"/>
                        <a:pt x="4" y="37"/>
                        <a:pt x="4" y="35"/>
                      </a:cubicBezTo>
                      <a:cubicBezTo>
                        <a:pt x="4" y="26"/>
                        <a:pt x="4" y="26"/>
                        <a:pt x="4" y="26"/>
                      </a:cubicBezTo>
                      <a:cubicBezTo>
                        <a:pt x="8" y="29"/>
                        <a:pt x="15" y="30"/>
                        <a:pt x="23" y="30"/>
                      </a:cubicBezTo>
                      <a:cubicBezTo>
                        <a:pt x="30" y="30"/>
                        <a:pt x="38" y="29"/>
                        <a:pt x="42" y="26"/>
                      </a:cubicBezTo>
                      <a:lnTo>
                        <a:pt x="42" y="35"/>
                      </a:lnTo>
                      <a:close/>
                      <a:moveTo>
                        <a:pt x="5" y="16"/>
                      </a:moveTo>
                      <a:cubicBezTo>
                        <a:pt x="5" y="16"/>
                        <a:pt x="5" y="16"/>
                        <a:pt x="6" y="16"/>
                      </a:cubicBezTo>
                      <a:cubicBezTo>
                        <a:pt x="10" y="18"/>
                        <a:pt x="16" y="19"/>
                        <a:pt x="23" y="19"/>
                      </a:cubicBezTo>
                      <a:cubicBezTo>
                        <a:pt x="29" y="19"/>
                        <a:pt x="36" y="18"/>
                        <a:pt x="40" y="16"/>
                      </a:cubicBezTo>
                      <a:cubicBezTo>
                        <a:pt x="40" y="16"/>
                        <a:pt x="40" y="16"/>
                        <a:pt x="40" y="16"/>
                      </a:cubicBezTo>
                      <a:cubicBezTo>
                        <a:pt x="41" y="16"/>
                        <a:pt x="41" y="16"/>
                        <a:pt x="42" y="15"/>
                      </a:cubicBezTo>
                      <a:cubicBezTo>
                        <a:pt x="42" y="15"/>
                        <a:pt x="42" y="15"/>
                        <a:pt x="42" y="15"/>
                      </a:cubicBezTo>
                      <a:cubicBezTo>
                        <a:pt x="42" y="22"/>
                        <a:pt x="42" y="22"/>
                        <a:pt x="42" y="22"/>
                      </a:cubicBezTo>
                      <a:cubicBezTo>
                        <a:pt x="42" y="24"/>
                        <a:pt x="35" y="27"/>
                        <a:pt x="23" y="27"/>
                      </a:cubicBezTo>
                      <a:cubicBezTo>
                        <a:pt x="10" y="27"/>
                        <a:pt x="4" y="24"/>
                        <a:pt x="4" y="22"/>
                      </a:cubicBezTo>
                      <a:cubicBezTo>
                        <a:pt x="4" y="15"/>
                        <a:pt x="4" y="15"/>
                        <a:pt x="4" y="15"/>
                      </a:cubicBezTo>
                      <a:cubicBezTo>
                        <a:pt x="4" y="15"/>
                        <a:pt x="4" y="15"/>
                        <a:pt x="4" y="15"/>
                      </a:cubicBezTo>
                      <a:cubicBezTo>
                        <a:pt x="4" y="16"/>
                        <a:pt x="5" y="16"/>
                        <a:pt x="5" y="16"/>
                      </a:cubicBezTo>
                      <a:close/>
                      <a:moveTo>
                        <a:pt x="23" y="6"/>
                      </a:moveTo>
                      <a:cubicBezTo>
                        <a:pt x="35" y="6"/>
                        <a:pt x="42" y="9"/>
                        <a:pt x="42" y="11"/>
                      </a:cubicBezTo>
                      <a:cubicBezTo>
                        <a:pt x="42" y="12"/>
                        <a:pt x="35" y="16"/>
                        <a:pt x="23" y="16"/>
                      </a:cubicBezTo>
                      <a:cubicBezTo>
                        <a:pt x="10" y="16"/>
                        <a:pt x="4" y="12"/>
                        <a:pt x="4" y="11"/>
                      </a:cubicBezTo>
                      <a:cubicBezTo>
                        <a:pt x="4" y="9"/>
                        <a:pt x="10" y="6"/>
                        <a:pt x="23" y="6"/>
                      </a:cubicBezTo>
                      <a:close/>
                      <a:moveTo>
                        <a:pt x="23" y="54"/>
                      </a:moveTo>
                      <a:cubicBezTo>
                        <a:pt x="10" y="54"/>
                        <a:pt x="4" y="51"/>
                        <a:pt x="4" y="49"/>
                      </a:cubicBezTo>
                      <a:cubicBezTo>
                        <a:pt x="4" y="40"/>
                        <a:pt x="4" y="40"/>
                        <a:pt x="4" y="40"/>
                      </a:cubicBezTo>
                      <a:cubicBezTo>
                        <a:pt x="8" y="42"/>
                        <a:pt x="15" y="44"/>
                        <a:pt x="23" y="44"/>
                      </a:cubicBezTo>
                      <a:cubicBezTo>
                        <a:pt x="30" y="44"/>
                        <a:pt x="38" y="42"/>
                        <a:pt x="42" y="40"/>
                      </a:cubicBezTo>
                      <a:cubicBezTo>
                        <a:pt x="42" y="49"/>
                        <a:pt x="42" y="49"/>
                        <a:pt x="42" y="49"/>
                      </a:cubicBezTo>
                      <a:cubicBezTo>
                        <a:pt x="42" y="51"/>
                        <a:pt x="35" y="54"/>
                        <a:pt x="23" y="54"/>
                      </a:cubicBezTo>
                      <a:close/>
                    </a:path>
                  </a:pathLst>
                </a:custGeom>
                <a:grpFill/>
                <a:ln w="9525">
                  <a:noFill/>
                  <a:round/>
                  <a:headEnd/>
                  <a:tailEnd/>
                </a:ln>
              </p:spPr>
              <p:txBody>
                <a:bodyPr vert="horz" wrap="square" lIns="91428" tIns="45714" rIns="91428" bIns="45714" numCol="1" anchor="t" anchorCtr="0" compatLnSpc="1">
                  <a:prstTxWarp prst="textNoShape">
                    <a:avLst/>
                  </a:prstTxWarp>
                </a:bodyPr>
                <a:lstStyle/>
                <a:p>
                  <a:endParaRPr lang="zh-CN" altLang="en-US"/>
                </a:p>
              </p:txBody>
            </p:sp>
            <p:sp>
              <p:nvSpPr>
                <p:cNvPr id="477" name="Freeform 24"/>
                <p:cNvSpPr>
                  <a:spLocks noEditPoints="1"/>
                </p:cNvSpPr>
                <p:nvPr/>
              </p:nvSpPr>
              <p:spPr bwMode="auto">
                <a:xfrm>
                  <a:off x="2128838" y="5524500"/>
                  <a:ext cx="133350" cy="142875"/>
                </a:xfrm>
                <a:custGeom>
                  <a:avLst/>
                  <a:gdLst>
                    <a:gd name="T0" fmla="*/ 22 w 35"/>
                    <a:gd name="T1" fmla="*/ 0 h 37"/>
                    <a:gd name="T2" fmla="*/ 8 w 35"/>
                    <a:gd name="T3" fmla="*/ 13 h 37"/>
                    <a:gd name="T4" fmla="*/ 12 w 35"/>
                    <a:gd name="T5" fmla="*/ 22 h 37"/>
                    <a:gd name="T6" fmla="*/ 8 w 35"/>
                    <a:gd name="T7" fmla="*/ 26 h 37"/>
                    <a:gd name="T8" fmla="*/ 8 w 35"/>
                    <a:gd name="T9" fmla="*/ 26 h 37"/>
                    <a:gd name="T10" fmla="*/ 0 w 35"/>
                    <a:gd name="T11" fmla="*/ 34 h 37"/>
                    <a:gd name="T12" fmla="*/ 3 w 35"/>
                    <a:gd name="T13" fmla="*/ 37 h 37"/>
                    <a:gd name="T14" fmla="*/ 11 w 35"/>
                    <a:gd name="T15" fmla="*/ 29 h 37"/>
                    <a:gd name="T16" fmla="*/ 11 w 35"/>
                    <a:gd name="T17" fmla="*/ 28 h 37"/>
                    <a:gd name="T18" fmla="*/ 15 w 35"/>
                    <a:gd name="T19" fmla="*/ 24 h 37"/>
                    <a:gd name="T20" fmla="*/ 22 w 35"/>
                    <a:gd name="T21" fmla="*/ 26 h 37"/>
                    <a:gd name="T22" fmla="*/ 35 w 35"/>
                    <a:gd name="T23" fmla="*/ 13 h 37"/>
                    <a:gd name="T24" fmla="*/ 22 w 35"/>
                    <a:gd name="T25" fmla="*/ 0 h 37"/>
                    <a:gd name="T26" fmla="*/ 22 w 35"/>
                    <a:gd name="T27" fmla="*/ 23 h 37"/>
                    <a:gd name="T28" fmla="*/ 12 w 35"/>
                    <a:gd name="T29" fmla="*/ 13 h 37"/>
                    <a:gd name="T30" fmla="*/ 22 w 35"/>
                    <a:gd name="T31" fmla="*/ 3 h 37"/>
                    <a:gd name="T32" fmla="*/ 32 w 35"/>
                    <a:gd name="T33" fmla="*/ 13 h 37"/>
                    <a:gd name="T34" fmla="*/ 22 w 35"/>
                    <a:gd name="T35"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22" y="0"/>
                      </a:moveTo>
                      <a:cubicBezTo>
                        <a:pt x="14" y="0"/>
                        <a:pt x="8" y="6"/>
                        <a:pt x="8" y="13"/>
                      </a:cubicBezTo>
                      <a:cubicBezTo>
                        <a:pt x="8" y="17"/>
                        <a:pt x="10" y="20"/>
                        <a:pt x="12" y="22"/>
                      </a:cubicBezTo>
                      <a:cubicBezTo>
                        <a:pt x="8" y="26"/>
                        <a:pt x="8" y="26"/>
                        <a:pt x="8" y="26"/>
                      </a:cubicBezTo>
                      <a:cubicBezTo>
                        <a:pt x="8" y="26"/>
                        <a:pt x="8" y="26"/>
                        <a:pt x="8" y="26"/>
                      </a:cubicBezTo>
                      <a:cubicBezTo>
                        <a:pt x="0" y="34"/>
                        <a:pt x="0" y="34"/>
                        <a:pt x="0" y="34"/>
                      </a:cubicBezTo>
                      <a:cubicBezTo>
                        <a:pt x="3" y="37"/>
                        <a:pt x="3" y="37"/>
                        <a:pt x="3" y="37"/>
                      </a:cubicBezTo>
                      <a:cubicBezTo>
                        <a:pt x="11" y="29"/>
                        <a:pt x="11" y="29"/>
                        <a:pt x="11" y="29"/>
                      </a:cubicBezTo>
                      <a:cubicBezTo>
                        <a:pt x="11" y="28"/>
                        <a:pt x="11" y="28"/>
                        <a:pt x="11" y="28"/>
                      </a:cubicBezTo>
                      <a:cubicBezTo>
                        <a:pt x="15" y="24"/>
                        <a:pt x="15" y="24"/>
                        <a:pt x="15" y="24"/>
                      </a:cubicBezTo>
                      <a:cubicBezTo>
                        <a:pt x="17" y="25"/>
                        <a:pt x="19" y="26"/>
                        <a:pt x="22" y="26"/>
                      </a:cubicBezTo>
                      <a:cubicBezTo>
                        <a:pt x="29" y="26"/>
                        <a:pt x="35" y="20"/>
                        <a:pt x="35" y="13"/>
                      </a:cubicBezTo>
                      <a:cubicBezTo>
                        <a:pt x="35" y="6"/>
                        <a:pt x="29" y="0"/>
                        <a:pt x="22" y="0"/>
                      </a:cubicBezTo>
                      <a:close/>
                      <a:moveTo>
                        <a:pt x="22" y="23"/>
                      </a:moveTo>
                      <a:cubicBezTo>
                        <a:pt x="16" y="23"/>
                        <a:pt x="12" y="18"/>
                        <a:pt x="12" y="13"/>
                      </a:cubicBezTo>
                      <a:cubicBezTo>
                        <a:pt x="12" y="7"/>
                        <a:pt x="16" y="3"/>
                        <a:pt x="22" y="3"/>
                      </a:cubicBezTo>
                      <a:cubicBezTo>
                        <a:pt x="27" y="3"/>
                        <a:pt x="32" y="7"/>
                        <a:pt x="32" y="13"/>
                      </a:cubicBezTo>
                      <a:cubicBezTo>
                        <a:pt x="32" y="18"/>
                        <a:pt x="27" y="23"/>
                        <a:pt x="22" y="23"/>
                      </a:cubicBezTo>
                      <a:close/>
                    </a:path>
                  </a:pathLst>
                </a:custGeom>
                <a:grpFill/>
                <a:ln w="9525">
                  <a:noFill/>
                  <a:round/>
                  <a:headEnd/>
                  <a:tailEnd/>
                </a:ln>
              </p:spPr>
              <p:txBody>
                <a:bodyPr vert="horz" wrap="square" lIns="91428" tIns="45714" rIns="91428" bIns="45714" numCol="1" anchor="t" anchorCtr="0" compatLnSpc="1">
                  <a:prstTxWarp prst="textNoShape">
                    <a:avLst/>
                  </a:prstTxWarp>
                </a:bodyPr>
                <a:lstStyle/>
                <a:p>
                  <a:endParaRPr lang="zh-CN" altLang="en-US"/>
                </a:p>
              </p:txBody>
            </p:sp>
          </p:grpSp>
          <p:grpSp>
            <p:nvGrpSpPr>
              <p:cNvPr id="454" name="组合 170"/>
              <p:cNvGrpSpPr>
                <a:grpSpLocks/>
              </p:cNvGrpSpPr>
              <p:nvPr/>
            </p:nvGrpSpPr>
            <p:grpSpPr bwMode="auto">
              <a:xfrm rot="2749914">
                <a:off x="9436608" y="2646747"/>
                <a:ext cx="229647" cy="363251"/>
                <a:chOff x="3525838" y="3937000"/>
                <a:chExt cx="700087" cy="825501"/>
              </a:xfrm>
              <a:solidFill>
                <a:schemeClr val="bg2">
                  <a:lumMod val="50000"/>
                </a:schemeClr>
              </a:solidFill>
            </p:grpSpPr>
            <p:sp>
              <p:nvSpPr>
                <p:cNvPr id="461" name="Oval 151"/>
                <p:cNvSpPr>
                  <a:spLocks noChangeArrowheads="1"/>
                </p:cNvSpPr>
                <p:nvPr/>
              </p:nvSpPr>
              <p:spPr bwMode="auto">
                <a:xfrm>
                  <a:off x="3887788" y="4635500"/>
                  <a:ext cx="68262" cy="65088"/>
                </a:xfrm>
                <a:prstGeom prst="ellipse">
                  <a:avLst/>
                </a:prstGeom>
                <a:grpFill/>
                <a:ln w="9525">
                  <a:noFill/>
                  <a:round/>
                  <a:headEnd/>
                  <a:tailEnd/>
                </a:ln>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62" name="Oval 152"/>
                <p:cNvSpPr>
                  <a:spLocks noChangeArrowheads="1"/>
                </p:cNvSpPr>
                <p:nvPr/>
              </p:nvSpPr>
              <p:spPr bwMode="auto">
                <a:xfrm>
                  <a:off x="3787775" y="4635500"/>
                  <a:ext cx="65087" cy="65088"/>
                </a:xfrm>
                <a:prstGeom prst="ellipse">
                  <a:avLst/>
                </a:prstGeom>
                <a:grpFill/>
                <a:ln w="9525">
                  <a:noFill/>
                  <a:round/>
                  <a:headEnd/>
                  <a:tailEnd/>
                </a:ln>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4025"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63" name="Freeform 153"/>
                <p:cNvSpPr>
                  <a:spLocks noEditPoints="1"/>
                </p:cNvSpPr>
                <p:nvPr/>
              </p:nvSpPr>
              <p:spPr bwMode="auto">
                <a:xfrm>
                  <a:off x="3525838" y="4097338"/>
                  <a:ext cx="700087" cy="506413"/>
                </a:xfrm>
                <a:custGeom>
                  <a:avLst/>
                  <a:gdLst>
                    <a:gd name="T0" fmla="*/ 349216 w 423"/>
                    <a:gd name="T1" fmla="*/ 506413 h 306"/>
                    <a:gd name="T2" fmla="*/ 0 w 423"/>
                    <a:gd name="T3" fmla="*/ 253206 h 306"/>
                    <a:gd name="T4" fmla="*/ 349216 w 423"/>
                    <a:gd name="T5" fmla="*/ 0 h 306"/>
                    <a:gd name="T6" fmla="*/ 700087 w 423"/>
                    <a:gd name="T7" fmla="*/ 253206 h 306"/>
                    <a:gd name="T8" fmla="*/ 349216 w 423"/>
                    <a:gd name="T9" fmla="*/ 506413 h 306"/>
                    <a:gd name="T10" fmla="*/ 349216 w 423"/>
                    <a:gd name="T11" fmla="*/ 29789 h 306"/>
                    <a:gd name="T12" fmla="*/ 29791 w 423"/>
                    <a:gd name="T13" fmla="*/ 253206 h 306"/>
                    <a:gd name="T14" fmla="*/ 349216 w 423"/>
                    <a:gd name="T15" fmla="*/ 476624 h 306"/>
                    <a:gd name="T16" fmla="*/ 670296 w 423"/>
                    <a:gd name="T17" fmla="*/ 253206 h 306"/>
                    <a:gd name="T18" fmla="*/ 349216 w 423"/>
                    <a:gd name="T19" fmla="*/ 29789 h 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3"/>
                    <a:gd name="T31" fmla="*/ 0 h 306"/>
                    <a:gd name="T32" fmla="*/ 423 w 423"/>
                    <a:gd name="T33" fmla="*/ 306 h 3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3" h="306">
                      <a:moveTo>
                        <a:pt x="211" y="306"/>
                      </a:moveTo>
                      <a:cubicBezTo>
                        <a:pt x="95" y="306"/>
                        <a:pt x="0" y="237"/>
                        <a:pt x="0" y="153"/>
                      </a:cubicBezTo>
                      <a:cubicBezTo>
                        <a:pt x="0" y="68"/>
                        <a:pt x="95" y="0"/>
                        <a:pt x="211" y="0"/>
                      </a:cubicBezTo>
                      <a:cubicBezTo>
                        <a:pt x="328" y="0"/>
                        <a:pt x="423" y="68"/>
                        <a:pt x="423" y="153"/>
                      </a:cubicBezTo>
                      <a:cubicBezTo>
                        <a:pt x="423" y="237"/>
                        <a:pt x="328" y="306"/>
                        <a:pt x="211" y="306"/>
                      </a:cubicBezTo>
                      <a:close/>
                      <a:moveTo>
                        <a:pt x="211" y="18"/>
                      </a:moveTo>
                      <a:cubicBezTo>
                        <a:pt x="105" y="18"/>
                        <a:pt x="18" y="78"/>
                        <a:pt x="18" y="153"/>
                      </a:cubicBezTo>
                      <a:cubicBezTo>
                        <a:pt x="18" y="227"/>
                        <a:pt x="105" y="288"/>
                        <a:pt x="211" y="288"/>
                      </a:cubicBezTo>
                      <a:cubicBezTo>
                        <a:pt x="318" y="288"/>
                        <a:pt x="405" y="227"/>
                        <a:pt x="405" y="153"/>
                      </a:cubicBezTo>
                      <a:cubicBezTo>
                        <a:pt x="405" y="78"/>
                        <a:pt x="318" y="18"/>
                        <a:pt x="211" y="18"/>
                      </a:cubicBezTo>
                      <a:close/>
                    </a:path>
                  </a:pathLst>
                </a:custGeom>
                <a:grpFill/>
                <a:ln w="9525">
                  <a:noFill/>
                  <a:round/>
                  <a:headEnd/>
                  <a:tailEnd/>
                </a:ln>
              </p:spPr>
              <p:txBody>
                <a:bodyPr/>
                <a:lstStyle/>
                <a:p>
                  <a:endParaRPr lang="zh-CN" altLang="en-US"/>
                </a:p>
              </p:txBody>
            </p:sp>
            <p:sp>
              <p:nvSpPr>
                <p:cNvPr id="464" name="Freeform 154"/>
                <p:cNvSpPr>
                  <a:spLocks/>
                </p:cNvSpPr>
                <p:nvPr/>
              </p:nvSpPr>
              <p:spPr bwMode="auto">
                <a:xfrm>
                  <a:off x="3543300" y="3937000"/>
                  <a:ext cx="665162" cy="188913"/>
                </a:xfrm>
                <a:custGeom>
                  <a:avLst/>
                  <a:gdLst>
                    <a:gd name="T0" fmla="*/ 331752 w 401"/>
                    <a:gd name="T1" fmla="*/ 188913 h 114"/>
                    <a:gd name="T2" fmla="*/ 3318 w 401"/>
                    <a:gd name="T3" fmla="*/ 23200 h 114"/>
                    <a:gd name="T4" fmla="*/ 9953 w 401"/>
                    <a:gd name="T5" fmla="*/ 3314 h 114"/>
                    <a:gd name="T6" fmla="*/ 29858 w 401"/>
                    <a:gd name="T7" fmla="*/ 9943 h 114"/>
                    <a:gd name="T8" fmla="*/ 331752 w 401"/>
                    <a:gd name="T9" fmla="*/ 159085 h 114"/>
                    <a:gd name="T10" fmla="*/ 635304 w 401"/>
                    <a:gd name="T11" fmla="*/ 9943 h 114"/>
                    <a:gd name="T12" fmla="*/ 655209 w 401"/>
                    <a:gd name="T13" fmla="*/ 3314 h 114"/>
                    <a:gd name="T14" fmla="*/ 661844 w 401"/>
                    <a:gd name="T15" fmla="*/ 23200 h 114"/>
                    <a:gd name="T16" fmla="*/ 331752 w 401"/>
                    <a:gd name="T17" fmla="*/ 188913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1"/>
                    <a:gd name="T28" fmla="*/ 0 h 114"/>
                    <a:gd name="T29" fmla="*/ 401 w 401"/>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1" h="114">
                      <a:moveTo>
                        <a:pt x="200" y="114"/>
                      </a:moveTo>
                      <a:cubicBezTo>
                        <a:pt x="112" y="114"/>
                        <a:pt x="32" y="74"/>
                        <a:pt x="2" y="14"/>
                      </a:cubicBezTo>
                      <a:cubicBezTo>
                        <a:pt x="0" y="10"/>
                        <a:pt x="1" y="4"/>
                        <a:pt x="6" y="2"/>
                      </a:cubicBezTo>
                      <a:cubicBezTo>
                        <a:pt x="10" y="0"/>
                        <a:pt x="16" y="1"/>
                        <a:pt x="18" y="6"/>
                      </a:cubicBezTo>
                      <a:cubicBezTo>
                        <a:pt x="45" y="60"/>
                        <a:pt x="119" y="96"/>
                        <a:pt x="200" y="96"/>
                      </a:cubicBezTo>
                      <a:cubicBezTo>
                        <a:pt x="282" y="96"/>
                        <a:pt x="355" y="60"/>
                        <a:pt x="383" y="6"/>
                      </a:cubicBezTo>
                      <a:cubicBezTo>
                        <a:pt x="385" y="1"/>
                        <a:pt x="390" y="0"/>
                        <a:pt x="395" y="2"/>
                      </a:cubicBezTo>
                      <a:cubicBezTo>
                        <a:pt x="399" y="4"/>
                        <a:pt x="401" y="10"/>
                        <a:pt x="399" y="14"/>
                      </a:cubicBezTo>
                      <a:cubicBezTo>
                        <a:pt x="368" y="74"/>
                        <a:pt x="288" y="114"/>
                        <a:pt x="200" y="114"/>
                      </a:cubicBezTo>
                      <a:close/>
                    </a:path>
                  </a:pathLst>
                </a:custGeom>
                <a:grpFill/>
                <a:ln w="9525">
                  <a:noFill/>
                  <a:round/>
                  <a:headEnd/>
                  <a:tailEnd/>
                </a:ln>
              </p:spPr>
              <p:txBody>
                <a:bodyPr/>
                <a:lstStyle/>
                <a:p>
                  <a:endParaRPr lang="zh-CN" altLang="en-US"/>
                </a:p>
              </p:txBody>
            </p:sp>
            <p:sp>
              <p:nvSpPr>
                <p:cNvPr id="465" name="Freeform 155"/>
                <p:cNvSpPr>
                  <a:spLocks/>
                </p:cNvSpPr>
                <p:nvPr/>
              </p:nvSpPr>
              <p:spPr bwMode="auto">
                <a:xfrm>
                  <a:off x="3543300" y="4573588"/>
                  <a:ext cx="665162" cy="188913"/>
                </a:xfrm>
                <a:custGeom>
                  <a:avLst/>
                  <a:gdLst>
                    <a:gd name="T0" fmla="*/ 648574 w 401"/>
                    <a:gd name="T1" fmla="*/ 185599 h 114"/>
                    <a:gd name="T2" fmla="*/ 635304 w 401"/>
                    <a:gd name="T3" fmla="*/ 177313 h 114"/>
                    <a:gd name="T4" fmla="*/ 331752 w 401"/>
                    <a:gd name="T5" fmla="*/ 29828 h 114"/>
                    <a:gd name="T6" fmla="*/ 29858 w 401"/>
                    <a:gd name="T7" fmla="*/ 177313 h 114"/>
                    <a:gd name="T8" fmla="*/ 9953 w 401"/>
                    <a:gd name="T9" fmla="*/ 183942 h 114"/>
                    <a:gd name="T10" fmla="*/ 3318 w 401"/>
                    <a:gd name="T11" fmla="*/ 164056 h 114"/>
                    <a:gd name="T12" fmla="*/ 331752 w 401"/>
                    <a:gd name="T13" fmla="*/ 0 h 114"/>
                    <a:gd name="T14" fmla="*/ 661844 w 401"/>
                    <a:gd name="T15" fmla="*/ 164056 h 114"/>
                    <a:gd name="T16" fmla="*/ 655209 w 401"/>
                    <a:gd name="T17" fmla="*/ 183942 h 114"/>
                    <a:gd name="T18" fmla="*/ 648574 w 401"/>
                    <a:gd name="T19" fmla="*/ 185599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1"/>
                    <a:gd name="T31" fmla="*/ 0 h 114"/>
                    <a:gd name="T32" fmla="*/ 401 w 401"/>
                    <a:gd name="T33" fmla="*/ 114 h 1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1" h="114">
                      <a:moveTo>
                        <a:pt x="391" y="112"/>
                      </a:moveTo>
                      <a:cubicBezTo>
                        <a:pt x="388" y="112"/>
                        <a:pt x="384" y="111"/>
                        <a:pt x="383" y="107"/>
                      </a:cubicBezTo>
                      <a:cubicBezTo>
                        <a:pt x="355" y="54"/>
                        <a:pt x="282" y="18"/>
                        <a:pt x="200" y="18"/>
                      </a:cubicBezTo>
                      <a:cubicBezTo>
                        <a:pt x="119" y="18"/>
                        <a:pt x="45" y="54"/>
                        <a:pt x="18" y="107"/>
                      </a:cubicBezTo>
                      <a:cubicBezTo>
                        <a:pt x="16" y="112"/>
                        <a:pt x="10" y="114"/>
                        <a:pt x="6" y="111"/>
                      </a:cubicBezTo>
                      <a:cubicBezTo>
                        <a:pt x="1" y="109"/>
                        <a:pt x="0" y="104"/>
                        <a:pt x="2" y="99"/>
                      </a:cubicBezTo>
                      <a:cubicBezTo>
                        <a:pt x="32" y="40"/>
                        <a:pt x="112" y="0"/>
                        <a:pt x="200" y="0"/>
                      </a:cubicBezTo>
                      <a:cubicBezTo>
                        <a:pt x="288" y="0"/>
                        <a:pt x="368" y="40"/>
                        <a:pt x="399" y="99"/>
                      </a:cubicBezTo>
                      <a:cubicBezTo>
                        <a:pt x="401" y="104"/>
                        <a:pt x="399" y="109"/>
                        <a:pt x="395" y="111"/>
                      </a:cubicBezTo>
                      <a:cubicBezTo>
                        <a:pt x="394" y="112"/>
                        <a:pt x="392" y="112"/>
                        <a:pt x="391" y="112"/>
                      </a:cubicBezTo>
                      <a:close/>
                    </a:path>
                  </a:pathLst>
                </a:custGeom>
                <a:grpFill/>
                <a:ln w="9525">
                  <a:noFill/>
                  <a:round/>
                  <a:headEnd/>
                  <a:tailEnd/>
                </a:ln>
              </p:spPr>
              <p:txBody>
                <a:bodyPr/>
                <a:lstStyle/>
                <a:p>
                  <a:endParaRPr lang="zh-CN" altLang="en-US"/>
                </a:p>
              </p:txBody>
            </p:sp>
            <p:sp>
              <p:nvSpPr>
                <p:cNvPr id="466" name="Freeform 156"/>
                <p:cNvSpPr>
                  <a:spLocks/>
                </p:cNvSpPr>
                <p:nvPr/>
              </p:nvSpPr>
              <p:spPr bwMode="auto">
                <a:xfrm>
                  <a:off x="3611563" y="4016375"/>
                  <a:ext cx="528637" cy="30163"/>
                </a:xfrm>
                <a:custGeom>
                  <a:avLst/>
                  <a:gdLst>
                    <a:gd name="T0" fmla="*/ 513722 w 319"/>
                    <a:gd name="T1" fmla="*/ 30163 h 18"/>
                    <a:gd name="T2" fmla="*/ 14915 w 319"/>
                    <a:gd name="T3" fmla="*/ 30163 h 18"/>
                    <a:gd name="T4" fmla="*/ 0 w 319"/>
                    <a:gd name="T5" fmla="*/ 15082 h 18"/>
                    <a:gd name="T6" fmla="*/ 14915 w 319"/>
                    <a:gd name="T7" fmla="*/ 0 h 18"/>
                    <a:gd name="T8" fmla="*/ 513722 w 319"/>
                    <a:gd name="T9" fmla="*/ 0 h 18"/>
                    <a:gd name="T10" fmla="*/ 528637 w 319"/>
                    <a:gd name="T11" fmla="*/ 15082 h 18"/>
                    <a:gd name="T12" fmla="*/ 513722 w 319"/>
                    <a:gd name="T13" fmla="*/ 30163 h 18"/>
                    <a:gd name="T14" fmla="*/ 0 60000 65536"/>
                    <a:gd name="T15" fmla="*/ 0 60000 65536"/>
                    <a:gd name="T16" fmla="*/ 0 60000 65536"/>
                    <a:gd name="T17" fmla="*/ 0 60000 65536"/>
                    <a:gd name="T18" fmla="*/ 0 60000 65536"/>
                    <a:gd name="T19" fmla="*/ 0 60000 65536"/>
                    <a:gd name="T20" fmla="*/ 0 60000 65536"/>
                    <a:gd name="T21" fmla="*/ 0 w 319"/>
                    <a:gd name="T22" fmla="*/ 0 h 18"/>
                    <a:gd name="T23" fmla="*/ 319 w 319"/>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18">
                      <a:moveTo>
                        <a:pt x="310" y="18"/>
                      </a:moveTo>
                      <a:cubicBezTo>
                        <a:pt x="9" y="18"/>
                        <a:pt x="9" y="18"/>
                        <a:pt x="9" y="18"/>
                      </a:cubicBezTo>
                      <a:cubicBezTo>
                        <a:pt x="4" y="18"/>
                        <a:pt x="0" y="14"/>
                        <a:pt x="0" y="9"/>
                      </a:cubicBezTo>
                      <a:cubicBezTo>
                        <a:pt x="0" y="4"/>
                        <a:pt x="4" y="0"/>
                        <a:pt x="9" y="0"/>
                      </a:cubicBezTo>
                      <a:cubicBezTo>
                        <a:pt x="310" y="0"/>
                        <a:pt x="310" y="0"/>
                        <a:pt x="310" y="0"/>
                      </a:cubicBezTo>
                      <a:cubicBezTo>
                        <a:pt x="314" y="0"/>
                        <a:pt x="319" y="4"/>
                        <a:pt x="319" y="9"/>
                      </a:cubicBezTo>
                      <a:cubicBezTo>
                        <a:pt x="319" y="14"/>
                        <a:pt x="314" y="18"/>
                        <a:pt x="310" y="18"/>
                      </a:cubicBezTo>
                      <a:close/>
                    </a:path>
                  </a:pathLst>
                </a:custGeom>
                <a:grpFill/>
                <a:ln w="9525">
                  <a:noFill/>
                  <a:round/>
                  <a:headEnd/>
                  <a:tailEnd/>
                </a:ln>
              </p:spPr>
              <p:txBody>
                <a:bodyPr/>
                <a:lstStyle/>
                <a:p>
                  <a:endParaRPr lang="zh-CN" altLang="en-US"/>
                </a:p>
              </p:txBody>
            </p:sp>
            <p:sp>
              <p:nvSpPr>
                <p:cNvPr id="467" name="Freeform 157"/>
                <p:cNvSpPr>
                  <a:spLocks/>
                </p:cNvSpPr>
                <p:nvPr/>
              </p:nvSpPr>
              <p:spPr bwMode="auto">
                <a:xfrm>
                  <a:off x="3903663" y="4652963"/>
                  <a:ext cx="236537" cy="30163"/>
                </a:xfrm>
                <a:custGeom>
                  <a:avLst/>
                  <a:gdLst>
                    <a:gd name="T0" fmla="*/ 221650 w 143"/>
                    <a:gd name="T1" fmla="*/ 30163 h 18"/>
                    <a:gd name="T2" fmla="*/ 14887 w 143"/>
                    <a:gd name="T3" fmla="*/ 30163 h 18"/>
                    <a:gd name="T4" fmla="*/ 0 w 143"/>
                    <a:gd name="T5" fmla="*/ 15082 h 18"/>
                    <a:gd name="T6" fmla="*/ 14887 w 143"/>
                    <a:gd name="T7" fmla="*/ 0 h 18"/>
                    <a:gd name="T8" fmla="*/ 221650 w 143"/>
                    <a:gd name="T9" fmla="*/ 0 h 18"/>
                    <a:gd name="T10" fmla="*/ 236537 w 143"/>
                    <a:gd name="T11" fmla="*/ 15082 h 18"/>
                    <a:gd name="T12" fmla="*/ 221650 w 143"/>
                    <a:gd name="T13" fmla="*/ 30163 h 18"/>
                    <a:gd name="T14" fmla="*/ 0 60000 65536"/>
                    <a:gd name="T15" fmla="*/ 0 60000 65536"/>
                    <a:gd name="T16" fmla="*/ 0 60000 65536"/>
                    <a:gd name="T17" fmla="*/ 0 60000 65536"/>
                    <a:gd name="T18" fmla="*/ 0 60000 65536"/>
                    <a:gd name="T19" fmla="*/ 0 60000 65536"/>
                    <a:gd name="T20" fmla="*/ 0 60000 65536"/>
                    <a:gd name="T21" fmla="*/ 0 w 143"/>
                    <a:gd name="T22" fmla="*/ 0 h 18"/>
                    <a:gd name="T23" fmla="*/ 143 w 143"/>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18">
                      <a:moveTo>
                        <a:pt x="134" y="18"/>
                      </a:moveTo>
                      <a:cubicBezTo>
                        <a:pt x="9" y="18"/>
                        <a:pt x="9" y="18"/>
                        <a:pt x="9" y="18"/>
                      </a:cubicBezTo>
                      <a:cubicBezTo>
                        <a:pt x="4" y="18"/>
                        <a:pt x="0" y="14"/>
                        <a:pt x="0" y="9"/>
                      </a:cubicBezTo>
                      <a:cubicBezTo>
                        <a:pt x="0" y="4"/>
                        <a:pt x="4" y="0"/>
                        <a:pt x="9" y="0"/>
                      </a:cubicBezTo>
                      <a:cubicBezTo>
                        <a:pt x="134" y="0"/>
                        <a:pt x="134" y="0"/>
                        <a:pt x="134" y="0"/>
                      </a:cubicBezTo>
                      <a:cubicBezTo>
                        <a:pt x="139" y="0"/>
                        <a:pt x="143" y="4"/>
                        <a:pt x="143" y="9"/>
                      </a:cubicBezTo>
                      <a:cubicBezTo>
                        <a:pt x="143" y="14"/>
                        <a:pt x="139" y="18"/>
                        <a:pt x="134" y="18"/>
                      </a:cubicBezTo>
                      <a:close/>
                    </a:path>
                  </a:pathLst>
                </a:custGeom>
                <a:grpFill/>
                <a:ln w="9525">
                  <a:noFill/>
                  <a:round/>
                  <a:headEnd/>
                  <a:tailEnd/>
                </a:ln>
              </p:spPr>
              <p:txBody>
                <a:bodyPr/>
                <a:lstStyle/>
                <a:p>
                  <a:endParaRPr lang="zh-CN" altLang="en-US"/>
                </a:p>
              </p:txBody>
            </p:sp>
            <p:sp>
              <p:nvSpPr>
                <p:cNvPr id="468" name="Freeform 158"/>
                <p:cNvSpPr>
                  <a:spLocks/>
                </p:cNvSpPr>
                <p:nvPr/>
              </p:nvSpPr>
              <p:spPr bwMode="auto">
                <a:xfrm>
                  <a:off x="3611563" y="4652963"/>
                  <a:ext cx="220662" cy="30163"/>
                </a:xfrm>
                <a:custGeom>
                  <a:avLst/>
                  <a:gdLst>
                    <a:gd name="T0" fmla="*/ 205730 w 133"/>
                    <a:gd name="T1" fmla="*/ 30163 h 18"/>
                    <a:gd name="T2" fmla="*/ 14932 w 133"/>
                    <a:gd name="T3" fmla="*/ 30163 h 18"/>
                    <a:gd name="T4" fmla="*/ 0 w 133"/>
                    <a:gd name="T5" fmla="*/ 15082 h 18"/>
                    <a:gd name="T6" fmla="*/ 14932 w 133"/>
                    <a:gd name="T7" fmla="*/ 0 h 18"/>
                    <a:gd name="T8" fmla="*/ 205730 w 133"/>
                    <a:gd name="T9" fmla="*/ 0 h 18"/>
                    <a:gd name="T10" fmla="*/ 220662 w 133"/>
                    <a:gd name="T11" fmla="*/ 15082 h 18"/>
                    <a:gd name="T12" fmla="*/ 205730 w 133"/>
                    <a:gd name="T13" fmla="*/ 30163 h 18"/>
                    <a:gd name="T14" fmla="*/ 0 60000 65536"/>
                    <a:gd name="T15" fmla="*/ 0 60000 65536"/>
                    <a:gd name="T16" fmla="*/ 0 60000 65536"/>
                    <a:gd name="T17" fmla="*/ 0 60000 65536"/>
                    <a:gd name="T18" fmla="*/ 0 60000 65536"/>
                    <a:gd name="T19" fmla="*/ 0 60000 65536"/>
                    <a:gd name="T20" fmla="*/ 0 60000 65536"/>
                    <a:gd name="T21" fmla="*/ 0 w 133"/>
                    <a:gd name="T22" fmla="*/ 0 h 18"/>
                    <a:gd name="T23" fmla="*/ 133 w 133"/>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18">
                      <a:moveTo>
                        <a:pt x="124" y="18"/>
                      </a:moveTo>
                      <a:cubicBezTo>
                        <a:pt x="9" y="18"/>
                        <a:pt x="9" y="18"/>
                        <a:pt x="9" y="18"/>
                      </a:cubicBezTo>
                      <a:cubicBezTo>
                        <a:pt x="4" y="18"/>
                        <a:pt x="0" y="14"/>
                        <a:pt x="0" y="9"/>
                      </a:cubicBezTo>
                      <a:cubicBezTo>
                        <a:pt x="0" y="4"/>
                        <a:pt x="4" y="0"/>
                        <a:pt x="9" y="0"/>
                      </a:cubicBezTo>
                      <a:cubicBezTo>
                        <a:pt x="124" y="0"/>
                        <a:pt x="124" y="0"/>
                        <a:pt x="124" y="0"/>
                      </a:cubicBezTo>
                      <a:cubicBezTo>
                        <a:pt x="129" y="0"/>
                        <a:pt x="133" y="4"/>
                        <a:pt x="133" y="9"/>
                      </a:cubicBezTo>
                      <a:cubicBezTo>
                        <a:pt x="133" y="14"/>
                        <a:pt x="129" y="18"/>
                        <a:pt x="124" y="18"/>
                      </a:cubicBezTo>
                      <a:close/>
                    </a:path>
                  </a:pathLst>
                </a:custGeom>
                <a:grpFill/>
                <a:ln w="9525">
                  <a:noFill/>
                  <a:round/>
                  <a:headEnd/>
                  <a:tailEnd/>
                </a:ln>
              </p:spPr>
              <p:txBody>
                <a:bodyPr/>
                <a:lstStyle/>
                <a:p>
                  <a:endParaRPr lang="zh-CN" altLang="en-US"/>
                </a:p>
              </p:txBody>
            </p:sp>
            <p:sp>
              <p:nvSpPr>
                <p:cNvPr id="469" name="Freeform 159"/>
                <p:cNvSpPr>
                  <a:spLocks/>
                </p:cNvSpPr>
                <p:nvPr/>
              </p:nvSpPr>
              <p:spPr bwMode="auto">
                <a:xfrm>
                  <a:off x="3629025" y="4165600"/>
                  <a:ext cx="493712" cy="30163"/>
                </a:xfrm>
                <a:custGeom>
                  <a:avLst/>
                  <a:gdLst>
                    <a:gd name="T0" fmla="*/ 478851 w 299"/>
                    <a:gd name="T1" fmla="*/ 30163 h 18"/>
                    <a:gd name="T2" fmla="*/ 14861 w 299"/>
                    <a:gd name="T3" fmla="*/ 30163 h 18"/>
                    <a:gd name="T4" fmla="*/ 0 w 299"/>
                    <a:gd name="T5" fmla="*/ 15082 h 18"/>
                    <a:gd name="T6" fmla="*/ 14861 w 299"/>
                    <a:gd name="T7" fmla="*/ 0 h 18"/>
                    <a:gd name="T8" fmla="*/ 478851 w 299"/>
                    <a:gd name="T9" fmla="*/ 0 h 18"/>
                    <a:gd name="T10" fmla="*/ 493712 w 299"/>
                    <a:gd name="T11" fmla="*/ 15082 h 18"/>
                    <a:gd name="T12" fmla="*/ 478851 w 299"/>
                    <a:gd name="T13" fmla="*/ 30163 h 18"/>
                    <a:gd name="T14" fmla="*/ 0 60000 65536"/>
                    <a:gd name="T15" fmla="*/ 0 60000 65536"/>
                    <a:gd name="T16" fmla="*/ 0 60000 65536"/>
                    <a:gd name="T17" fmla="*/ 0 60000 65536"/>
                    <a:gd name="T18" fmla="*/ 0 60000 65536"/>
                    <a:gd name="T19" fmla="*/ 0 60000 65536"/>
                    <a:gd name="T20" fmla="*/ 0 60000 65536"/>
                    <a:gd name="T21" fmla="*/ 0 w 299"/>
                    <a:gd name="T22" fmla="*/ 0 h 18"/>
                    <a:gd name="T23" fmla="*/ 299 w 299"/>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9" h="18">
                      <a:moveTo>
                        <a:pt x="290" y="18"/>
                      </a:moveTo>
                      <a:cubicBezTo>
                        <a:pt x="9" y="18"/>
                        <a:pt x="9" y="18"/>
                        <a:pt x="9" y="18"/>
                      </a:cubicBezTo>
                      <a:cubicBezTo>
                        <a:pt x="4" y="18"/>
                        <a:pt x="0" y="14"/>
                        <a:pt x="0" y="9"/>
                      </a:cubicBezTo>
                      <a:cubicBezTo>
                        <a:pt x="0" y="4"/>
                        <a:pt x="4" y="0"/>
                        <a:pt x="9" y="0"/>
                      </a:cubicBezTo>
                      <a:cubicBezTo>
                        <a:pt x="290" y="0"/>
                        <a:pt x="290" y="0"/>
                        <a:pt x="290" y="0"/>
                      </a:cubicBezTo>
                      <a:cubicBezTo>
                        <a:pt x="295" y="0"/>
                        <a:pt x="299" y="4"/>
                        <a:pt x="299" y="9"/>
                      </a:cubicBezTo>
                      <a:cubicBezTo>
                        <a:pt x="299" y="14"/>
                        <a:pt x="295" y="18"/>
                        <a:pt x="290" y="18"/>
                      </a:cubicBezTo>
                      <a:close/>
                    </a:path>
                  </a:pathLst>
                </a:custGeom>
                <a:grpFill/>
                <a:ln w="9525">
                  <a:noFill/>
                  <a:round/>
                  <a:headEnd/>
                  <a:tailEnd/>
                </a:ln>
              </p:spPr>
              <p:txBody>
                <a:bodyPr/>
                <a:lstStyle/>
                <a:p>
                  <a:endParaRPr lang="zh-CN" altLang="en-US"/>
                </a:p>
              </p:txBody>
            </p:sp>
            <p:sp>
              <p:nvSpPr>
                <p:cNvPr id="470" name="Freeform 160"/>
                <p:cNvSpPr>
                  <a:spLocks/>
                </p:cNvSpPr>
                <p:nvPr/>
              </p:nvSpPr>
              <p:spPr bwMode="auto">
                <a:xfrm>
                  <a:off x="3629025" y="4502150"/>
                  <a:ext cx="493712" cy="30163"/>
                </a:xfrm>
                <a:custGeom>
                  <a:avLst/>
                  <a:gdLst>
                    <a:gd name="T0" fmla="*/ 478851 w 299"/>
                    <a:gd name="T1" fmla="*/ 30163 h 18"/>
                    <a:gd name="T2" fmla="*/ 14861 w 299"/>
                    <a:gd name="T3" fmla="*/ 30163 h 18"/>
                    <a:gd name="T4" fmla="*/ 0 w 299"/>
                    <a:gd name="T5" fmla="*/ 15082 h 18"/>
                    <a:gd name="T6" fmla="*/ 14861 w 299"/>
                    <a:gd name="T7" fmla="*/ 0 h 18"/>
                    <a:gd name="T8" fmla="*/ 478851 w 299"/>
                    <a:gd name="T9" fmla="*/ 0 h 18"/>
                    <a:gd name="T10" fmla="*/ 493712 w 299"/>
                    <a:gd name="T11" fmla="*/ 15082 h 18"/>
                    <a:gd name="T12" fmla="*/ 478851 w 299"/>
                    <a:gd name="T13" fmla="*/ 30163 h 18"/>
                    <a:gd name="T14" fmla="*/ 0 60000 65536"/>
                    <a:gd name="T15" fmla="*/ 0 60000 65536"/>
                    <a:gd name="T16" fmla="*/ 0 60000 65536"/>
                    <a:gd name="T17" fmla="*/ 0 60000 65536"/>
                    <a:gd name="T18" fmla="*/ 0 60000 65536"/>
                    <a:gd name="T19" fmla="*/ 0 60000 65536"/>
                    <a:gd name="T20" fmla="*/ 0 60000 65536"/>
                    <a:gd name="T21" fmla="*/ 0 w 299"/>
                    <a:gd name="T22" fmla="*/ 0 h 18"/>
                    <a:gd name="T23" fmla="*/ 299 w 299"/>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9" h="18">
                      <a:moveTo>
                        <a:pt x="290" y="18"/>
                      </a:moveTo>
                      <a:cubicBezTo>
                        <a:pt x="9" y="18"/>
                        <a:pt x="9" y="18"/>
                        <a:pt x="9" y="18"/>
                      </a:cubicBezTo>
                      <a:cubicBezTo>
                        <a:pt x="4" y="18"/>
                        <a:pt x="0" y="14"/>
                        <a:pt x="0" y="9"/>
                      </a:cubicBezTo>
                      <a:cubicBezTo>
                        <a:pt x="0" y="4"/>
                        <a:pt x="4" y="0"/>
                        <a:pt x="9" y="0"/>
                      </a:cubicBezTo>
                      <a:cubicBezTo>
                        <a:pt x="290" y="0"/>
                        <a:pt x="290" y="0"/>
                        <a:pt x="290" y="0"/>
                      </a:cubicBezTo>
                      <a:cubicBezTo>
                        <a:pt x="295" y="0"/>
                        <a:pt x="299" y="4"/>
                        <a:pt x="299" y="9"/>
                      </a:cubicBezTo>
                      <a:cubicBezTo>
                        <a:pt x="299" y="14"/>
                        <a:pt x="295" y="18"/>
                        <a:pt x="290" y="18"/>
                      </a:cubicBezTo>
                      <a:close/>
                    </a:path>
                  </a:pathLst>
                </a:custGeom>
                <a:grpFill/>
                <a:ln w="9525">
                  <a:noFill/>
                  <a:round/>
                  <a:headEnd/>
                  <a:tailEnd/>
                </a:ln>
              </p:spPr>
              <p:txBody>
                <a:bodyPr/>
                <a:lstStyle/>
                <a:p>
                  <a:endParaRPr lang="zh-CN" altLang="en-US"/>
                </a:p>
              </p:txBody>
            </p:sp>
            <p:sp>
              <p:nvSpPr>
                <p:cNvPr id="471" name="Freeform 161"/>
                <p:cNvSpPr>
                  <a:spLocks/>
                </p:cNvSpPr>
                <p:nvPr/>
              </p:nvSpPr>
              <p:spPr bwMode="auto">
                <a:xfrm>
                  <a:off x="3533775" y="4389438"/>
                  <a:ext cx="682625" cy="30163"/>
                </a:xfrm>
                <a:custGeom>
                  <a:avLst/>
                  <a:gdLst>
                    <a:gd name="T0" fmla="*/ 667713 w 412"/>
                    <a:gd name="T1" fmla="*/ 30163 h 18"/>
                    <a:gd name="T2" fmla="*/ 14912 w 412"/>
                    <a:gd name="T3" fmla="*/ 30163 h 18"/>
                    <a:gd name="T4" fmla="*/ 0 w 412"/>
                    <a:gd name="T5" fmla="*/ 15082 h 18"/>
                    <a:gd name="T6" fmla="*/ 14912 w 412"/>
                    <a:gd name="T7" fmla="*/ 0 h 18"/>
                    <a:gd name="T8" fmla="*/ 667713 w 412"/>
                    <a:gd name="T9" fmla="*/ 0 h 18"/>
                    <a:gd name="T10" fmla="*/ 682625 w 412"/>
                    <a:gd name="T11" fmla="*/ 15082 h 18"/>
                    <a:gd name="T12" fmla="*/ 667713 w 412"/>
                    <a:gd name="T13" fmla="*/ 30163 h 18"/>
                    <a:gd name="T14" fmla="*/ 0 60000 65536"/>
                    <a:gd name="T15" fmla="*/ 0 60000 65536"/>
                    <a:gd name="T16" fmla="*/ 0 60000 65536"/>
                    <a:gd name="T17" fmla="*/ 0 60000 65536"/>
                    <a:gd name="T18" fmla="*/ 0 60000 65536"/>
                    <a:gd name="T19" fmla="*/ 0 60000 65536"/>
                    <a:gd name="T20" fmla="*/ 0 60000 65536"/>
                    <a:gd name="T21" fmla="*/ 0 w 412"/>
                    <a:gd name="T22" fmla="*/ 0 h 18"/>
                    <a:gd name="T23" fmla="*/ 412 w 412"/>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18">
                      <a:moveTo>
                        <a:pt x="403" y="18"/>
                      </a:moveTo>
                      <a:cubicBezTo>
                        <a:pt x="9" y="18"/>
                        <a:pt x="9" y="18"/>
                        <a:pt x="9" y="18"/>
                      </a:cubicBezTo>
                      <a:cubicBezTo>
                        <a:pt x="4" y="18"/>
                        <a:pt x="0" y="14"/>
                        <a:pt x="0" y="9"/>
                      </a:cubicBezTo>
                      <a:cubicBezTo>
                        <a:pt x="0" y="5"/>
                        <a:pt x="4" y="0"/>
                        <a:pt x="9" y="0"/>
                      </a:cubicBezTo>
                      <a:cubicBezTo>
                        <a:pt x="403" y="0"/>
                        <a:pt x="403" y="0"/>
                        <a:pt x="403" y="0"/>
                      </a:cubicBezTo>
                      <a:cubicBezTo>
                        <a:pt x="408" y="0"/>
                        <a:pt x="412" y="5"/>
                        <a:pt x="412" y="9"/>
                      </a:cubicBezTo>
                      <a:cubicBezTo>
                        <a:pt x="412" y="14"/>
                        <a:pt x="408" y="18"/>
                        <a:pt x="403" y="18"/>
                      </a:cubicBezTo>
                      <a:close/>
                    </a:path>
                  </a:pathLst>
                </a:custGeom>
                <a:grpFill/>
                <a:ln w="9525">
                  <a:noFill/>
                  <a:round/>
                  <a:headEnd/>
                  <a:tailEnd/>
                </a:ln>
              </p:spPr>
              <p:txBody>
                <a:bodyPr/>
                <a:lstStyle/>
                <a:p>
                  <a:endParaRPr lang="zh-CN" altLang="en-US"/>
                </a:p>
              </p:txBody>
            </p:sp>
            <p:sp>
              <p:nvSpPr>
                <p:cNvPr id="472" name="Freeform 162"/>
                <p:cNvSpPr>
                  <a:spLocks/>
                </p:cNvSpPr>
                <p:nvPr/>
              </p:nvSpPr>
              <p:spPr bwMode="auto">
                <a:xfrm>
                  <a:off x="3533775" y="4278313"/>
                  <a:ext cx="682625" cy="30163"/>
                </a:xfrm>
                <a:custGeom>
                  <a:avLst/>
                  <a:gdLst>
                    <a:gd name="T0" fmla="*/ 667713 w 412"/>
                    <a:gd name="T1" fmla="*/ 30163 h 18"/>
                    <a:gd name="T2" fmla="*/ 14912 w 412"/>
                    <a:gd name="T3" fmla="*/ 30163 h 18"/>
                    <a:gd name="T4" fmla="*/ 0 w 412"/>
                    <a:gd name="T5" fmla="*/ 15082 h 18"/>
                    <a:gd name="T6" fmla="*/ 14912 w 412"/>
                    <a:gd name="T7" fmla="*/ 0 h 18"/>
                    <a:gd name="T8" fmla="*/ 667713 w 412"/>
                    <a:gd name="T9" fmla="*/ 0 h 18"/>
                    <a:gd name="T10" fmla="*/ 682625 w 412"/>
                    <a:gd name="T11" fmla="*/ 15082 h 18"/>
                    <a:gd name="T12" fmla="*/ 667713 w 412"/>
                    <a:gd name="T13" fmla="*/ 30163 h 18"/>
                    <a:gd name="T14" fmla="*/ 0 60000 65536"/>
                    <a:gd name="T15" fmla="*/ 0 60000 65536"/>
                    <a:gd name="T16" fmla="*/ 0 60000 65536"/>
                    <a:gd name="T17" fmla="*/ 0 60000 65536"/>
                    <a:gd name="T18" fmla="*/ 0 60000 65536"/>
                    <a:gd name="T19" fmla="*/ 0 60000 65536"/>
                    <a:gd name="T20" fmla="*/ 0 60000 65536"/>
                    <a:gd name="T21" fmla="*/ 0 w 412"/>
                    <a:gd name="T22" fmla="*/ 0 h 18"/>
                    <a:gd name="T23" fmla="*/ 412 w 412"/>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18">
                      <a:moveTo>
                        <a:pt x="403" y="18"/>
                      </a:moveTo>
                      <a:cubicBezTo>
                        <a:pt x="9" y="18"/>
                        <a:pt x="9" y="18"/>
                        <a:pt x="9" y="18"/>
                      </a:cubicBezTo>
                      <a:cubicBezTo>
                        <a:pt x="4" y="18"/>
                        <a:pt x="0" y="14"/>
                        <a:pt x="0" y="9"/>
                      </a:cubicBezTo>
                      <a:cubicBezTo>
                        <a:pt x="0" y="4"/>
                        <a:pt x="4" y="0"/>
                        <a:pt x="9" y="0"/>
                      </a:cubicBezTo>
                      <a:cubicBezTo>
                        <a:pt x="403" y="0"/>
                        <a:pt x="403" y="0"/>
                        <a:pt x="403" y="0"/>
                      </a:cubicBezTo>
                      <a:cubicBezTo>
                        <a:pt x="408" y="0"/>
                        <a:pt x="412" y="4"/>
                        <a:pt x="412" y="9"/>
                      </a:cubicBezTo>
                      <a:cubicBezTo>
                        <a:pt x="412" y="14"/>
                        <a:pt x="408" y="18"/>
                        <a:pt x="403" y="18"/>
                      </a:cubicBezTo>
                      <a:close/>
                    </a:path>
                  </a:pathLst>
                </a:custGeom>
                <a:grpFill/>
                <a:ln w="9525">
                  <a:noFill/>
                  <a:round/>
                  <a:headEnd/>
                  <a:tailEnd/>
                </a:ln>
              </p:spPr>
              <p:txBody>
                <a:bodyPr/>
                <a:lstStyle/>
                <a:p>
                  <a:endParaRPr lang="zh-CN" altLang="en-US"/>
                </a:p>
              </p:txBody>
            </p:sp>
          </p:grpSp>
          <p:sp>
            <p:nvSpPr>
              <p:cNvPr id="455" name="Freeform 1001"/>
              <p:cNvSpPr>
                <a:spLocks/>
              </p:cNvSpPr>
              <p:nvPr/>
            </p:nvSpPr>
            <p:spPr bwMode="auto">
              <a:xfrm>
                <a:off x="9295078" y="2577812"/>
                <a:ext cx="495414" cy="470151"/>
              </a:xfrm>
              <a:custGeom>
                <a:avLst/>
                <a:gdLst>
                  <a:gd name="T0" fmla="*/ 226 w 528"/>
                  <a:gd name="T1" fmla="*/ 525 h 526"/>
                  <a:gd name="T2" fmla="*/ 226 w 528"/>
                  <a:gd name="T3" fmla="*/ 525 h 526"/>
                  <a:gd name="T4" fmla="*/ 224 w 528"/>
                  <a:gd name="T5" fmla="*/ 525 h 526"/>
                  <a:gd name="T6" fmla="*/ 0 w 528"/>
                  <a:gd name="T7" fmla="*/ 264 h 526"/>
                  <a:gd name="T8" fmla="*/ 264 w 528"/>
                  <a:gd name="T9" fmla="*/ 0 h 526"/>
                  <a:gd name="T10" fmla="*/ 528 w 528"/>
                  <a:gd name="T11" fmla="*/ 264 h 526"/>
                  <a:gd name="T12" fmla="*/ 303 w 528"/>
                  <a:gd name="T13" fmla="*/ 525 h 526"/>
                  <a:gd name="T14" fmla="*/ 289 w 528"/>
                  <a:gd name="T15" fmla="*/ 515 h 526"/>
                  <a:gd name="T16" fmla="*/ 300 w 528"/>
                  <a:gd name="T17" fmla="*/ 501 h 526"/>
                  <a:gd name="T18" fmla="*/ 503 w 528"/>
                  <a:gd name="T19" fmla="*/ 264 h 526"/>
                  <a:gd name="T20" fmla="*/ 264 w 528"/>
                  <a:gd name="T21" fmla="*/ 24 h 526"/>
                  <a:gd name="T22" fmla="*/ 24 w 528"/>
                  <a:gd name="T23" fmla="*/ 264 h 526"/>
                  <a:gd name="T24" fmla="*/ 228 w 528"/>
                  <a:gd name="T25" fmla="*/ 501 h 526"/>
                  <a:gd name="T26" fmla="*/ 238 w 528"/>
                  <a:gd name="T27" fmla="*/ 515 h 526"/>
                  <a:gd name="T28" fmla="*/ 226 w 528"/>
                  <a:gd name="T29" fmla="*/ 52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8" h="526">
                    <a:moveTo>
                      <a:pt x="226" y="525"/>
                    </a:moveTo>
                    <a:lnTo>
                      <a:pt x="226" y="525"/>
                    </a:lnTo>
                    <a:cubicBezTo>
                      <a:pt x="225" y="525"/>
                      <a:pt x="225" y="525"/>
                      <a:pt x="224" y="525"/>
                    </a:cubicBezTo>
                    <a:cubicBezTo>
                      <a:pt x="96" y="506"/>
                      <a:pt x="0" y="393"/>
                      <a:pt x="0" y="264"/>
                    </a:cubicBezTo>
                    <a:cubicBezTo>
                      <a:pt x="0" y="118"/>
                      <a:pt x="118" y="0"/>
                      <a:pt x="264" y="0"/>
                    </a:cubicBezTo>
                    <a:cubicBezTo>
                      <a:pt x="409" y="0"/>
                      <a:pt x="528" y="118"/>
                      <a:pt x="528" y="264"/>
                    </a:cubicBezTo>
                    <a:cubicBezTo>
                      <a:pt x="528" y="393"/>
                      <a:pt x="431" y="506"/>
                      <a:pt x="303" y="525"/>
                    </a:cubicBezTo>
                    <a:cubicBezTo>
                      <a:pt x="297" y="526"/>
                      <a:pt x="290" y="521"/>
                      <a:pt x="289" y="515"/>
                    </a:cubicBezTo>
                    <a:cubicBezTo>
                      <a:pt x="288" y="508"/>
                      <a:pt x="293" y="502"/>
                      <a:pt x="300" y="501"/>
                    </a:cubicBezTo>
                    <a:cubicBezTo>
                      <a:pt x="416" y="483"/>
                      <a:pt x="503" y="381"/>
                      <a:pt x="503" y="264"/>
                    </a:cubicBezTo>
                    <a:cubicBezTo>
                      <a:pt x="503" y="132"/>
                      <a:pt x="396" y="24"/>
                      <a:pt x="264" y="24"/>
                    </a:cubicBezTo>
                    <a:cubicBezTo>
                      <a:pt x="132" y="24"/>
                      <a:pt x="24" y="132"/>
                      <a:pt x="24" y="264"/>
                    </a:cubicBezTo>
                    <a:cubicBezTo>
                      <a:pt x="24" y="381"/>
                      <a:pt x="112" y="483"/>
                      <a:pt x="228" y="501"/>
                    </a:cubicBezTo>
                    <a:cubicBezTo>
                      <a:pt x="234" y="502"/>
                      <a:pt x="239" y="508"/>
                      <a:pt x="238" y="515"/>
                    </a:cubicBezTo>
                    <a:cubicBezTo>
                      <a:pt x="237" y="521"/>
                      <a:pt x="232" y="525"/>
                      <a:pt x="226" y="525"/>
                    </a:cubicBezTo>
                    <a:close/>
                  </a:path>
                </a:pathLst>
              </a:custGeom>
              <a:solidFill>
                <a:schemeClr val="bg2">
                  <a:lumMod val="50000"/>
                </a:schemeClr>
              </a:solidFill>
              <a:ln w="0">
                <a:noFill/>
                <a:prstDash val="solid"/>
                <a:round/>
                <a:headEnd/>
                <a:tailEnd/>
              </a:ln>
            </p:spPr>
            <p:txBody>
              <a:bodyPr/>
              <a:lstStyle/>
              <a:p>
                <a:pPr defTabSz="543635">
                  <a:defRPr/>
                </a:pPr>
                <a:endParaRPr lang="zh-CN" altLang="en-US" sz="3201"/>
              </a:p>
            </p:txBody>
          </p:sp>
          <p:sp>
            <p:nvSpPr>
              <p:cNvPr id="456" name="Freeform 1002"/>
              <p:cNvSpPr>
                <a:spLocks/>
              </p:cNvSpPr>
              <p:nvPr/>
            </p:nvSpPr>
            <p:spPr bwMode="auto">
              <a:xfrm>
                <a:off x="9482389" y="3012951"/>
                <a:ext cx="47266" cy="46682"/>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solidFill>
                <a:schemeClr val="bg2">
                  <a:lumMod val="50000"/>
                </a:schemeClr>
              </a:solidFill>
              <a:ln w="0">
                <a:noFill/>
                <a:prstDash val="solid"/>
                <a:round/>
                <a:headEnd/>
                <a:tailEnd/>
              </a:ln>
            </p:spPr>
            <p:txBody>
              <a:bodyPr/>
              <a:lstStyle/>
              <a:p>
                <a:pPr defTabSz="543635">
                  <a:defRPr/>
                </a:pPr>
                <a:endParaRPr lang="zh-CN" altLang="en-US" sz="3201"/>
              </a:p>
            </p:txBody>
          </p:sp>
          <p:sp>
            <p:nvSpPr>
              <p:cNvPr id="457" name="Freeform 1003"/>
              <p:cNvSpPr>
                <a:spLocks/>
              </p:cNvSpPr>
              <p:nvPr/>
            </p:nvSpPr>
            <p:spPr bwMode="auto">
              <a:xfrm>
                <a:off x="9555914" y="3012951"/>
                <a:ext cx="47266" cy="45015"/>
              </a:xfrm>
              <a:custGeom>
                <a:avLst/>
                <a:gdLst>
                  <a:gd name="T0" fmla="*/ 26 w 51"/>
                  <a:gd name="T1" fmla="*/ 51 h 51"/>
                  <a:gd name="T2" fmla="*/ 26 w 51"/>
                  <a:gd name="T3" fmla="*/ 51 h 51"/>
                  <a:gd name="T4" fmla="*/ 0 w 51"/>
                  <a:gd name="T5" fmla="*/ 26 h 51"/>
                  <a:gd name="T6" fmla="*/ 26 w 51"/>
                  <a:gd name="T7" fmla="*/ 0 h 51"/>
                  <a:gd name="T8" fmla="*/ 51 w 51"/>
                  <a:gd name="T9" fmla="*/ 26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40"/>
                      <a:pt x="0" y="26"/>
                    </a:cubicBezTo>
                    <a:cubicBezTo>
                      <a:pt x="0" y="11"/>
                      <a:pt x="11" y="0"/>
                      <a:pt x="26" y="0"/>
                    </a:cubicBezTo>
                    <a:cubicBezTo>
                      <a:pt x="40" y="0"/>
                      <a:pt x="51" y="11"/>
                      <a:pt x="51" y="26"/>
                    </a:cubicBezTo>
                    <a:cubicBezTo>
                      <a:pt x="51" y="40"/>
                      <a:pt x="40" y="51"/>
                      <a:pt x="26" y="51"/>
                    </a:cubicBezTo>
                    <a:close/>
                  </a:path>
                </a:pathLst>
              </a:custGeom>
              <a:solidFill>
                <a:schemeClr val="bg2">
                  <a:lumMod val="50000"/>
                </a:schemeClr>
              </a:solidFill>
              <a:ln w="0">
                <a:noFill/>
                <a:prstDash val="solid"/>
                <a:round/>
                <a:headEnd/>
                <a:tailEnd/>
              </a:ln>
            </p:spPr>
            <p:txBody>
              <a:bodyPr/>
              <a:lstStyle/>
              <a:p>
                <a:pPr defTabSz="543635">
                  <a:defRPr/>
                </a:pPr>
                <a:endParaRPr lang="zh-CN" altLang="en-US" sz="3201"/>
              </a:p>
            </p:txBody>
          </p:sp>
          <p:sp>
            <p:nvSpPr>
              <p:cNvPr id="458" name="Freeform 1001"/>
              <p:cNvSpPr>
                <a:spLocks/>
              </p:cNvSpPr>
              <p:nvPr/>
            </p:nvSpPr>
            <p:spPr bwMode="auto">
              <a:xfrm>
                <a:off x="10080332" y="2573910"/>
                <a:ext cx="495414" cy="470151"/>
              </a:xfrm>
              <a:custGeom>
                <a:avLst/>
                <a:gdLst>
                  <a:gd name="T0" fmla="*/ 226 w 528"/>
                  <a:gd name="T1" fmla="*/ 525 h 526"/>
                  <a:gd name="T2" fmla="*/ 226 w 528"/>
                  <a:gd name="T3" fmla="*/ 525 h 526"/>
                  <a:gd name="T4" fmla="*/ 224 w 528"/>
                  <a:gd name="T5" fmla="*/ 525 h 526"/>
                  <a:gd name="T6" fmla="*/ 0 w 528"/>
                  <a:gd name="T7" fmla="*/ 264 h 526"/>
                  <a:gd name="T8" fmla="*/ 264 w 528"/>
                  <a:gd name="T9" fmla="*/ 0 h 526"/>
                  <a:gd name="T10" fmla="*/ 528 w 528"/>
                  <a:gd name="T11" fmla="*/ 264 h 526"/>
                  <a:gd name="T12" fmla="*/ 303 w 528"/>
                  <a:gd name="T13" fmla="*/ 525 h 526"/>
                  <a:gd name="T14" fmla="*/ 289 w 528"/>
                  <a:gd name="T15" fmla="*/ 515 h 526"/>
                  <a:gd name="T16" fmla="*/ 300 w 528"/>
                  <a:gd name="T17" fmla="*/ 501 h 526"/>
                  <a:gd name="T18" fmla="*/ 503 w 528"/>
                  <a:gd name="T19" fmla="*/ 264 h 526"/>
                  <a:gd name="T20" fmla="*/ 264 w 528"/>
                  <a:gd name="T21" fmla="*/ 24 h 526"/>
                  <a:gd name="T22" fmla="*/ 24 w 528"/>
                  <a:gd name="T23" fmla="*/ 264 h 526"/>
                  <a:gd name="T24" fmla="*/ 228 w 528"/>
                  <a:gd name="T25" fmla="*/ 501 h 526"/>
                  <a:gd name="T26" fmla="*/ 238 w 528"/>
                  <a:gd name="T27" fmla="*/ 515 h 526"/>
                  <a:gd name="T28" fmla="*/ 226 w 528"/>
                  <a:gd name="T29" fmla="*/ 52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8" h="526">
                    <a:moveTo>
                      <a:pt x="226" y="525"/>
                    </a:moveTo>
                    <a:lnTo>
                      <a:pt x="226" y="525"/>
                    </a:lnTo>
                    <a:cubicBezTo>
                      <a:pt x="225" y="525"/>
                      <a:pt x="225" y="525"/>
                      <a:pt x="224" y="525"/>
                    </a:cubicBezTo>
                    <a:cubicBezTo>
                      <a:pt x="96" y="506"/>
                      <a:pt x="0" y="393"/>
                      <a:pt x="0" y="264"/>
                    </a:cubicBezTo>
                    <a:cubicBezTo>
                      <a:pt x="0" y="118"/>
                      <a:pt x="118" y="0"/>
                      <a:pt x="264" y="0"/>
                    </a:cubicBezTo>
                    <a:cubicBezTo>
                      <a:pt x="409" y="0"/>
                      <a:pt x="528" y="118"/>
                      <a:pt x="528" y="264"/>
                    </a:cubicBezTo>
                    <a:cubicBezTo>
                      <a:pt x="528" y="393"/>
                      <a:pt x="431" y="506"/>
                      <a:pt x="303" y="525"/>
                    </a:cubicBezTo>
                    <a:cubicBezTo>
                      <a:pt x="297" y="526"/>
                      <a:pt x="290" y="521"/>
                      <a:pt x="289" y="515"/>
                    </a:cubicBezTo>
                    <a:cubicBezTo>
                      <a:pt x="288" y="508"/>
                      <a:pt x="293" y="502"/>
                      <a:pt x="300" y="501"/>
                    </a:cubicBezTo>
                    <a:cubicBezTo>
                      <a:pt x="416" y="483"/>
                      <a:pt x="503" y="381"/>
                      <a:pt x="503" y="264"/>
                    </a:cubicBezTo>
                    <a:cubicBezTo>
                      <a:pt x="503" y="132"/>
                      <a:pt x="396" y="24"/>
                      <a:pt x="264" y="24"/>
                    </a:cubicBezTo>
                    <a:cubicBezTo>
                      <a:pt x="132" y="24"/>
                      <a:pt x="24" y="132"/>
                      <a:pt x="24" y="264"/>
                    </a:cubicBezTo>
                    <a:cubicBezTo>
                      <a:pt x="24" y="381"/>
                      <a:pt x="112" y="483"/>
                      <a:pt x="228" y="501"/>
                    </a:cubicBezTo>
                    <a:cubicBezTo>
                      <a:pt x="234" y="502"/>
                      <a:pt x="239" y="508"/>
                      <a:pt x="238" y="515"/>
                    </a:cubicBezTo>
                    <a:cubicBezTo>
                      <a:pt x="237" y="521"/>
                      <a:pt x="232" y="525"/>
                      <a:pt x="226" y="525"/>
                    </a:cubicBezTo>
                    <a:close/>
                  </a:path>
                </a:pathLst>
              </a:custGeom>
              <a:solidFill>
                <a:schemeClr val="bg2">
                  <a:lumMod val="50000"/>
                </a:schemeClr>
              </a:solidFill>
              <a:ln w="0">
                <a:noFill/>
                <a:prstDash val="solid"/>
                <a:round/>
                <a:headEnd/>
                <a:tailEnd/>
              </a:ln>
            </p:spPr>
            <p:txBody>
              <a:bodyPr/>
              <a:lstStyle/>
              <a:p>
                <a:pPr defTabSz="543635">
                  <a:defRPr/>
                </a:pPr>
                <a:endParaRPr lang="zh-CN" altLang="en-US" sz="3201"/>
              </a:p>
            </p:txBody>
          </p:sp>
          <p:sp>
            <p:nvSpPr>
              <p:cNvPr id="459" name="Freeform 1002"/>
              <p:cNvSpPr>
                <a:spLocks/>
              </p:cNvSpPr>
              <p:nvPr/>
            </p:nvSpPr>
            <p:spPr bwMode="auto">
              <a:xfrm>
                <a:off x="10267643" y="3009049"/>
                <a:ext cx="47266" cy="46682"/>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solidFill>
                <a:schemeClr val="bg2">
                  <a:lumMod val="50000"/>
                </a:schemeClr>
              </a:solidFill>
              <a:ln w="0">
                <a:noFill/>
                <a:prstDash val="solid"/>
                <a:round/>
                <a:headEnd/>
                <a:tailEnd/>
              </a:ln>
            </p:spPr>
            <p:txBody>
              <a:bodyPr/>
              <a:lstStyle/>
              <a:p>
                <a:pPr defTabSz="543635">
                  <a:defRPr/>
                </a:pPr>
                <a:endParaRPr lang="zh-CN" altLang="en-US" sz="3201"/>
              </a:p>
            </p:txBody>
          </p:sp>
          <p:sp>
            <p:nvSpPr>
              <p:cNvPr id="460" name="Freeform 1003"/>
              <p:cNvSpPr>
                <a:spLocks/>
              </p:cNvSpPr>
              <p:nvPr/>
            </p:nvSpPr>
            <p:spPr bwMode="auto">
              <a:xfrm>
                <a:off x="10341168" y="3009049"/>
                <a:ext cx="47266" cy="45015"/>
              </a:xfrm>
              <a:custGeom>
                <a:avLst/>
                <a:gdLst>
                  <a:gd name="T0" fmla="*/ 26 w 51"/>
                  <a:gd name="T1" fmla="*/ 51 h 51"/>
                  <a:gd name="T2" fmla="*/ 26 w 51"/>
                  <a:gd name="T3" fmla="*/ 51 h 51"/>
                  <a:gd name="T4" fmla="*/ 0 w 51"/>
                  <a:gd name="T5" fmla="*/ 26 h 51"/>
                  <a:gd name="T6" fmla="*/ 26 w 51"/>
                  <a:gd name="T7" fmla="*/ 0 h 51"/>
                  <a:gd name="T8" fmla="*/ 51 w 51"/>
                  <a:gd name="T9" fmla="*/ 26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40"/>
                      <a:pt x="0" y="26"/>
                    </a:cubicBezTo>
                    <a:cubicBezTo>
                      <a:pt x="0" y="11"/>
                      <a:pt x="11" y="0"/>
                      <a:pt x="26" y="0"/>
                    </a:cubicBezTo>
                    <a:cubicBezTo>
                      <a:pt x="40" y="0"/>
                      <a:pt x="51" y="11"/>
                      <a:pt x="51" y="26"/>
                    </a:cubicBezTo>
                    <a:cubicBezTo>
                      <a:pt x="51" y="40"/>
                      <a:pt x="40" y="51"/>
                      <a:pt x="26" y="51"/>
                    </a:cubicBezTo>
                    <a:close/>
                  </a:path>
                </a:pathLst>
              </a:custGeom>
              <a:solidFill>
                <a:schemeClr val="bg2">
                  <a:lumMod val="50000"/>
                </a:schemeClr>
              </a:solidFill>
              <a:ln w="0">
                <a:noFill/>
                <a:prstDash val="solid"/>
                <a:round/>
                <a:headEnd/>
                <a:tailEnd/>
              </a:ln>
            </p:spPr>
            <p:txBody>
              <a:bodyPr/>
              <a:lstStyle/>
              <a:p>
                <a:pPr defTabSz="543635">
                  <a:defRPr/>
                </a:pPr>
                <a:endParaRPr lang="zh-CN" altLang="en-US" sz="3201"/>
              </a:p>
            </p:txBody>
          </p:sp>
        </p:grpSp>
        <p:sp>
          <p:nvSpPr>
            <p:cNvPr id="506" name="文本框 71"/>
            <p:cNvSpPr txBox="1"/>
            <p:nvPr/>
          </p:nvSpPr>
          <p:spPr>
            <a:xfrm>
              <a:off x="1958909" y="3413692"/>
              <a:ext cx="834280" cy="197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08" tIns="4008" rIns="4008" bIns="4008" anchor="ctr"/>
            <a:lstStyle>
              <a:lvl1pPr>
                <a:defRPr>
                  <a:solidFill>
                    <a:srgbClr val="FFFFFF"/>
                  </a:solidFill>
                  <a:latin typeface="FZLanTingHeiS-DB1-GBK"/>
                  <a:ea typeface="FZLanTingHeiS-DB1-GBK"/>
                  <a:cs typeface="FZLanTingHeiS-DB1-GBK"/>
                  <a:sym typeface="FZLanTingHeiS-DB1-GBK"/>
                </a:defRPr>
              </a:lvl1pPr>
            </a:lstStyle>
            <a:p>
              <a:pPr algn="ctr" defTabSz="231348" hangingPunct="0"/>
              <a:r>
                <a:rPr lang="en-US" altLang="zh-CN" sz="800" kern="0" dirty="0">
                  <a:solidFill>
                    <a:srgbClr val="1D1D1A"/>
                  </a:solidFill>
                  <a:latin typeface="微软雅黑" panose="020B0503020204020204" pitchFamily="34" charset="-122"/>
                  <a:ea typeface="微软雅黑" panose="020B0503020204020204" pitchFamily="34" charset="-122"/>
                </a:rPr>
                <a:t>Big Data</a:t>
              </a:r>
              <a:endParaRPr sz="800" kern="0" dirty="0">
                <a:solidFill>
                  <a:srgbClr val="1D1D1A"/>
                </a:solidFill>
                <a:latin typeface="微软雅黑" panose="020B0503020204020204" pitchFamily="34" charset="-122"/>
                <a:ea typeface="微软雅黑" panose="020B0503020204020204" pitchFamily="34" charset="-122"/>
              </a:endParaRPr>
            </a:p>
          </p:txBody>
        </p:sp>
        <p:sp>
          <p:nvSpPr>
            <p:cNvPr id="507" name="文本框 71"/>
            <p:cNvSpPr txBox="1"/>
            <p:nvPr/>
          </p:nvSpPr>
          <p:spPr>
            <a:xfrm>
              <a:off x="2838823" y="3489883"/>
              <a:ext cx="688287" cy="1764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08" tIns="4008" rIns="4008" bIns="4008" anchor="ctr"/>
            <a:lstStyle>
              <a:lvl1pPr>
                <a:defRPr>
                  <a:solidFill>
                    <a:srgbClr val="FFFFFF"/>
                  </a:solidFill>
                  <a:latin typeface="FZLanTingHeiS-DB1-GBK"/>
                  <a:ea typeface="FZLanTingHeiS-DB1-GBK"/>
                  <a:cs typeface="FZLanTingHeiS-DB1-GBK"/>
                  <a:sym typeface="FZLanTingHeiS-DB1-GBK"/>
                </a:defRPr>
              </a:lvl1pPr>
            </a:lstStyle>
            <a:p>
              <a:pPr algn="ctr" defTabSz="231348" hangingPunct="0"/>
              <a:r>
                <a:rPr lang="en-US" altLang="zh-CN" sz="800" kern="0" dirty="0">
                  <a:solidFill>
                    <a:srgbClr val="1D1D1A"/>
                  </a:solidFill>
                  <a:latin typeface="微软雅黑" panose="020B0503020204020204" pitchFamily="34" charset="-122"/>
                  <a:ea typeface="微软雅黑" panose="020B0503020204020204" pitchFamily="34" charset="-122"/>
                </a:rPr>
                <a:t>Virtualization/Cloud</a:t>
              </a:r>
              <a:endParaRPr sz="800" kern="0" dirty="0">
                <a:solidFill>
                  <a:srgbClr val="1D1D1A"/>
                </a:solidFill>
                <a:latin typeface="微软雅黑" panose="020B0503020204020204" pitchFamily="34" charset="-122"/>
                <a:ea typeface="微软雅黑" panose="020B0503020204020204" pitchFamily="34" charset="-122"/>
              </a:endParaRPr>
            </a:p>
          </p:txBody>
        </p:sp>
        <p:sp>
          <p:nvSpPr>
            <p:cNvPr id="508" name="文本框 71"/>
            <p:cNvSpPr txBox="1"/>
            <p:nvPr/>
          </p:nvSpPr>
          <p:spPr>
            <a:xfrm>
              <a:off x="3649268" y="3413692"/>
              <a:ext cx="834280" cy="197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08" tIns="4008" rIns="4008" bIns="4008" anchor="ctr"/>
            <a:lstStyle>
              <a:lvl1pPr>
                <a:defRPr>
                  <a:solidFill>
                    <a:srgbClr val="FFFFFF"/>
                  </a:solidFill>
                  <a:latin typeface="FZLanTingHeiS-DB1-GBK"/>
                  <a:ea typeface="FZLanTingHeiS-DB1-GBK"/>
                  <a:cs typeface="FZLanTingHeiS-DB1-GBK"/>
                  <a:sym typeface="FZLanTingHeiS-DB1-GBK"/>
                </a:defRPr>
              </a:lvl1pPr>
            </a:lstStyle>
            <a:p>
              <a:pPr algn="ctr" defTabSz="231348" hangingPunct="0"/>
              <a:r>
                <a:rPr lang="en-US" altLang="zh-CN" sz="800" kern="0" dirty="0">
                  <a:solidFill>
                    <a:srgbClr val="1D1D1A"/>
                  </a:solidFill>
                  <a:latin typeface="微软雅黑" panose="020B0503020204020204" pitchFamily="34" charset="-122"/>
                  <a:ea typeface="微软雅黑" panose="020B0503020204020204" pitchFamily="34" charset="-122"/>
                </a:rPr>
                <a:t>Object Pool</a:t>
              </a:r>
              <a:endParaRPr sz="800" kern="0" dirty="0">
                <a:solidFill>
                  <a:srgbClr val="1D1D1A"/>
                </a:solidFill>
                <a:latin typeface="微软雅黑" panose="020B0503020204020204" pitchFamily="34" charset="-122"/>
                <a:ea typeface="微软雅黑" panose="020B0503020204020204" pitchFamily="34" charset="-122"/>
              </a:endParaRPr>
            </a:p>
          </p:txBody>
        </p:sp>
        <p:sp>
          <p:nvSpPr>
            <p:cNvPr id="509" name="文本框 71"/>
            <p:cNvSpPr txBox="1"/>
            <p:nvPr/>
          </p:nvSpPr>
          <p:spPr>
            <a:xfrm>
              <a:off x="4405413" y="3413692"/>
              <a:ext cx="834280" cy="197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08" tIns="4008" rIns="4008" bIns="4008" anchor="ctr"/>
            <a:lstStyle>
              <a:lvl1pPr>
                <a:defRPr>
                  <a:solidFill>
                    <a:srgbClr val="FFFFFF"/>
                  </a:solidFill>
                  <a:latin typeface="FZLanTingHeiS-DB1-GBK"/>
                  <a:ea typeface="FZLanTingHeiS-DB1-GBK"/>
                  <a:cs typeface="FZLanTingHeiS-DB1-GBK"/>
                  <a:sym typeface="FZLanTingHeiS-DB1-GBK"/>
                </a:defRPr>
              </a:lvl1pPr>
            </a:lstStyle>
            <a:p>
              <a:pPr algn="ctr" defTabSz="231348" hangingPunct="0"/>
              <a:r>
                <a:rPr lang="en-US" altLang="zh-CN" sz="800" kern="0" dirty="0">
                  <a:solidFill>
                    <a:srgbClr val="1D1D1A"/>
                  </a:solidFill>
                  <a:latin typeface="微软雅黑" panose="020B0503020204020204" pitchFamily="34" charset="-122"/>
                  <a:ea typeface="微软雅黑" panose="020B0503020204020204" pitchFamily="34" charset="-122"/>
                </a:rPr>
                <a:t>HPC</a:t>
              </a:r>
              <a:endParaRPr sz="800" kern="0" dirty="0">
                <a:solidFill>
                  <a:srgbClr val="1D1D1A"/>
                </a:solidFill>
                <a:latin typeface="微软雅黑" panose="020B0503020204020204" pitchFamily="34" charset="-122"/>
                <a:ea typeface="微软雅黑" panose="020B0503020204020204" pitchFamily="34" charset="-122"/>
              </a:endParaRPr>
            </a:p>
          </p:txBody>
        </p:sp>
        <p:sp>
          <p:nvSpPr>
            <p:cNvPr id="510" name="文本框 71"/>
            <p:cNvSpPr txBox="1"/>
            <p:nvPr/>
          </p:nvSpPr>
          <p:spPr>
            <a:xfrm>
              <a:off x="5184732" y="3413692"/>
              <a:ext cx="834280" cy="197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08" tIns="4008" rIns="4008" bIns="4008" anchor="ctr"/>
            <a:lstStyle>
              <a:lvl1pPr>
                <a:defRPr>
                  <a:solidFill>
                    <a:srgbClr val="FFFFFF"/>
                  </a:solidFill>
                  <a:latin typeface="FZLanTingHeiS-DB1-GBK"/>
                  <a:ea typeface="FZLanTingHeiS-DB1-GBK"/>
                  <a:cs typeface="FZLanTingHeiS-DB1-GBK"/>
                  <a:sym typeface="FZLanTingHeiS-DB1-GBK"/>
                </a:defRPr>
              </a:lvl1pPr>
            </a:lstStyle>
            <a:p>
              <a:pPr algn="ctr" defTabSz="231348" hangingPunct="0"/>
              <a:r>
                <a:rPr lang="en-US" altLang="zh-CN" sz="800" kern="0" dirty="0">
                  <a:solidFill>
                    <a:srgbClr val="1D1D1A"/>
                  </a:solidFill>
                  <a:latin typeface="微软雅黑" panose="020B0503020204020204" pitchFamily="34" charset="-122"/>
                  <a:ea typeface="微软雅黑" panose="020B0503020204020204" pitchFamily="34" charset="-122"/>
                </a:rPr>
                <a:t>Video Cloud</a:t>
              </a:r>
              <a:endParaRPr sz="800" kern="0" dirty="0">
                <a:solidFill>
                  <a:srgbClr val="1D1D1A"/>
                </a:solidFill>
                <a:latin typeface="微软雅黑" panose="020B0503020204020204" pitchFamily="34" charset="-122"/>
                <a:ea typeface="微软雅黑" panose="020B0503020204020204" pitchFamily="34" charset="-122"/>
              </a:endParaRPr>
            </a:p>
          </p:txBody>
        </p:sp>
      </p:grpSp>
      <p:sp>
        <p:nvSpPr>
          <p:cNvPr id="511" name="圆角矩形 510"/>
          <p:cNvSpPr/>
          <p:nvPr/>
        </p:nvSpPr>
        <p:spPr>
          <a:xfrm>
            <a:off x="9253995" y="2567842"/>
            <a:ext cx="2121328" cy="455514"/>
          </a:xfrm>
          <a:prstGeom prst="roundRect">
            <a:avLst>
              <a:gd name="adj" fmla="val 9033"/>
            </a:avLst>
          </a:prstGeom>
          <a:gradFill flip="none" rotWithShape="1">
            <a:gsLst>
              <a:gs pos="100000">
                <a:srgbClr val="FFFFFF">
                  <a:alpha val="12000"/>
                </a:srgbClr>
              </a:gs>
              <a:gs pos="62000">
                <a:schemeClr val="bg1">
                  <a:alpha val="5000"/>
                </a:schemeClr>
              </a:gs>
              <a:gs pos="25000">
                <a:schemeClr val="bg1">
                  <a:alpha val="18000"/>
                </a:schemeClr>
              </a:gs>
            </a:gsLst>
            <a:lin ang="2700000" scaled="1"/>
            <a:tileRect/>
          </a:gradFill>
          <a:ln w="12700">
            <a:gradFill flip="none" rotWithShape="1">
              <a:gsLst>
                <a:gs pos="85000">
                  <a:schemeClr val="bg1">
                    <a:alpha val="0"/>
                  </a:schemeClr>
                </a:gs>
                <a:gs pos="15000">
                  <a:schemeClr val="bg1">
                    <a:alpha val="0"/>
                  </a:schemeClr>
                </a:gs>
                <a:gs pos="100000">
                  <a:schemeClr val="bg1"/>
                </a:gs>
                <a:gs pos="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144150"/>
            <a:r>
              <a:rPr lang="en-US" altLang="zh-CN" sz="2000"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Efficient</a:t>
            </a:r>
          </a:p>
        </p:txBody>
      </p:sp>
      <p:sp>
        <p:nvSpPr>
          <p:cNvPr id="512" name="圆角矩形 511"/>
          <p:cNvSpPr/>
          <p:nvPr/>
        </p:nvSpPr>
        <p:spPr>
          <a:xfrm>
            <a:off x="9253994" y="3206591"/>
            <a:ext cx="2124015" cy="455514"/>
          </a:xfrm>
          <a:prstGeom prst="roundRect">
            <a:avLst>
              <a:gd name="adj" fmla="val 9033"/>
            </a:avLst>
          </a:prstGeom>
          <a:gradFill flip="none" rotWithShape="1">
            <a:gsLst>
              <a:gs pos="100000">
                <a:srgbClr val="FFFFFF">
                  <a:alpha val="12000"/>
                </a:srgbClr>
              </a:gs>
              <a:gs pos="62000">
                <a:schemeClr val="bg1">
                  <a:alpha val="5000"/>
                </a:schemeClr>
              </a:gs>
              <a:gs pos="25000">
                <a:schemeClr val="bg1">
                  <a:alpha val="18000"/>
                </a:schemeClr>
              </a:gs>
            </a:gsLst>
            <a:lin ang="2700000" scaled="1"/>
            <a:tileRect/>
          </a:gradFill>
          <a:ln w="12700">
            <a:gradFill flip="none" rotWithShape="1">
              <a:gsLst>
                <a:gs pos="85000">
                  <a:schemeClr val="bg1">
                    <a:alpha val="0"/>
                  </a:schemeClr>
                </a:gs>
                <a:gs pos="15000">
                  <a:schemeClr val="bg1">
                    <a:alpha val="0"/>
                  </a:schemeClr>
                </a:gs>
                <a:gs pos="100000">
                  <a:schemeClr val="bg1"/>
                </a:gs>
                <a:gs pos="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144150"/>
            <a:r>
              <a:rPr lang="en-US" altLang="zh-CN" sz="2000"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Economical</a:t>
            </a:r>
          </a:p>
        </p:txBody>
      </p:sp>
      <p:sp>
        <p:nvSpPr>
          <p:cNvPr id="513" name="圆角矩形 512"/>
          <p:cNvSpPr/>
          <p:nvPr/>
        </p:nvSpPr>
        <p:spPr>
          <a:xfrm>
            <a:off x="9253994" y="3926002"/>
            <a:ext cx="2124015" cy="455514"/>
          </a:xfrm>
          <a:prstGeom prst="roundRect">
            <a:avLst>
              <a:gd name="adj" fmla="val 9033"/>
            </a:avLst>
          </a:prstGeom>
          <a:gradFill flip="none" rotWithShape="1">
            <a:gsLst>
              <a:gs pos="100000">
                <a:srgbClr val="FFFFFF">
                  <a:alpha val="12000"/>
                </a:srgbClr>
              </a:gs>
              <a:gs pos="62000">
                <a:schemeClr val="bg1">
                  <a:alpha val="5000"/>
                </a:schemeClr>
              </a:gs>
              <a:gs pos="25000">
                <a:schemeClr val="bg1">
                  <a:alpha val="18000"/>
                </a:schemeClr>
              </a:gs>
            </a:gsLst>
            <a:lin ang="2700000" scaled="1"/>
            <a:tileRect/>
          </a:gradFill>
          <a:ln w="12700">
            <a:gradFill flip="none" rotWithShape="1">
              <a:gsLst>
                <a:gs pos="85000">
                  <a:schemeClr val="bg1">
                    <a:alpha val="0"/>
                  </a:schemeClr>
                </a:gs>
                <a:gs pos="15000">
                  <a:schemeClr val="bg1">
                    <a:alpha val="0"/>
                  </a:schemeClr>
                </a:gs>
                <a:gs pos="100000">
                  <a:schemeClr val="bg1"/>
                </a:gs>
                <a:gs pos="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144150"/>
            <a:r>
              <a:rPr lang="en-US" altLang="zh-CN" sz="2000"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Everlasting</a:t>
            </a:r>
          </a:p>
        </p:txBody>
      </p:sp>
      <p:grpSp>
        <p:nvGrpSpPr>
          <p:cNvPr id="514" name="组合 410"/>
          <p:cNvGrpSpPr>
            <a:grpSpLocks/>
          </p:cNvGrpSpPr>
          <p:nvPr/>
        </p:nvGrpSpPr>
        <p:grpSpPr bwMode="auto">
          <a:xfrm>
            <a:off x="9372579" y="3331527"/>
            <a:ext cx="378104" cy="252845"/>
            <a:chOff x="4827588" y="2771776"/>
            <a:chExt cx="546100" cy="438150"/>
          </a:xfrm>
          <a:solidFill>
            <a:schemeClr val="bg1">
              <a:lumMod val="75000"/>
            </a:schemeClr>
          </a:solidFill>
        </p:grpSpPr>
        <p:sp>
          <p:nvSpPr>
            <p:cNvPr id="515" name="Freeform 37"/>
            <p:cNvSpPr>
              <a:spLocks/>
            </p:cNvSpPr>
            <p:nvPr/>
          </p:nvSpPr>
          <p:spPr bwMode="auto">
            <a:xfrm>
              <a:off x="5068888" y="3146426"/>
              <a:ext cx="63500" cy="63500"/>
            </a:xfrm>
            <a:custGeom>
              <a:avLst/>
              <a:gdLst>
                <a:gd name="T0" fmla="*/ 59267 w 45"/>
                <a:gd name="T1" fmla="*/ 38100 h 45"/>
                <a:gd name="T2" fmla="*/ 25400 w 45"/>
                <a:gd name="T3" fmla="*/ 59267 h 45"/>
                <a:gd name="T4" fmla="*/ 4233 w 45"/>
                <a:gd name="T5" fmla="*/ 25400 h 45"/>
                <a:gd name="T6" fmla="*/ 38100 w 45"/>
                <a:gd name="T7" fmla="*/ 4233 h 45"/>
                <a:gd name="T8" fmla="*/ 59267 w 45"/>
                <a:gd name="T9" fmla="*/ 38100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45">
                  <a:moveTo>
                    <a:pt x="42" y="27"/>
                  </a:moveTo>
                  <a:cubicBezTo>
                    <a:pt x="39" y="38"/>
                    <a:pt x="29" y="45"/>
                    <a:pt x="18" y="42"/>
                  </a:cubicBezTo>
                  <a:cubicBezTo>
                    <a:pt x="7" y="40"/>
                    <a:pt x="0" y="29"/>
                    <a:pt x="3" y="18"/>
                  </a:cubicBezTo>
                  <a:cubicBezTo>
                    <a:pt x="5" y="7"/>
                    <a:pt x="16" y="0"/>
                    <a:pt x="27" y="3"/>
                  </a:cubicBezTo>
                  <a:cubicBezTo>
                    <a:pt x="38" y="5"/>
                    <a:pt x="45" y="16"/>
                    <a:pt x="4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16" name="Freeform 38"/>
            <p:cNvSpPr>
              <a:spLocks/>
            </p:cNvSpPr>
            <p:nvPr/>
          </p:nvSpPr>
          <p:spPr bwMode="auto">
            <a:xfrm>
              <a:off x="4984750" y="3127376"/>
              <a:ext cx="63500" cy="61913"/>
            </a:xfrm>
            <a:custGeom>
              <a:avLst/>
              <a:gdLst>
                <a:gd name="T0" fmla="*/ 59267 w 45"/>
                <a:gd name="T1" fmla="*/ 37148 h 45"/>
                <a:gd name="T2" fmla="*/ 25400 w 45"/>
                <a:gd name="T3" fmla="*/ 57785 h 45"/>
                <a:gd name="T4" fmla="*/ 4233 w 45"/>
                <a:gd name="T5" fmla="*/ 24765 h 45"/>
                <a:gd name="T6" fmla="*/ 38100 w 45"/>
                <a:gd name="T7" fmla="*/ 4128 h 45"/>
                <a:gd name="T8" fmla="*/ 59267 w 45"/>
                <a:gd name="T9" fmla="*/ 37148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45">
                  <a:moveTo>
                    <a:pt x="42" y="27"/>
                  </a:moveTo>
                  <a:cubicBezTo>
                    <a:pt x="40" y="38"/>
                    <a:pt x="29" y="45"/>
                    <a:pt x="18" y="42"/>
                  </a:cubicBezTo>
                  <a:cubicBezTo>
                    <a:pt x="7" y="40"/>
                    <a:pt x="0" y="29"/>
                    <a:pt x="3" y="18"/>
                  </a:cubicBezTo>
                  <a:cubicBezTo>
                    <a:pt x="5" y="7"/>
                    <a:pt x="16" y="0"/>
                    <a:pt x="27" y="3"/>
                  </a:cubicBezTo>
                  <a:cubicBezTo>
                    <a:pt x="38" y="5"/>
                    <a:pt x="45" y="16"/>
                    <a:pt x="4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17" name="Freeform 39"/>
            <p:cNvSpPr>
              <a:spLocks noEditPoints="1"/>
            </p:cNvSpPr>
            <p:nvPr/>
          </p:nvSpPr>
          <p:spPr bwMode="auto">
            <a:xfrm>
              <a:off x="4846638" y="2979739"/>
              <a:ext cx="42863" cy="41275"/>
            </a:xfrm>
            <a:custGeom>
              <a:avLst/>
              <a:gdLst>
                <a:gd name="T0" fmla="*/ 21432 w 30"/>
                <a:gd name="T1" fmla="*/ 41275 h 29"/>
                <a:gd name="T2" fmla="*/ 0 w 30"/>
                <a:gd name="T3" fmla="*/ 19926 h 29"/>
                <a:gd name="T4" fmla="*/ 21432 w 30"/>
                <a:gd name="T5" fmla="*/ 0 h 29"/>
                <a:gd name="T6" fmla="*/ 42863 w 30"/>
                <a:gd name="T7" fmla="*/ 19926 h 29"/>
                <a:gd name="T8" fmla="*/ 21432 w 30"/>
                <a:gd name="T9" fmla="*/ 41275 h 29"/>
                <a:gd name="T10" fmla="*/ 21432 w 30"/>
                <a:gd name="T11" fmla="*/ 11386 h 29"/>
                <a:gd name="T12" fmla="*/ 11430 w 30"/>
                <a:gd name="T13" fmla="*/ 19926 h 29"/>
                <a:gd name="T14" fmla="*/ 21432 w 30"/>
                <a:gd name="T15" fmla="*/ 29889 h 29"/>
                <a:gd name="T16" fmla="*/ 31433 w 30"/>
                <a:gd name="T17" fmla="*/ 19926 h 29"/>
                <a:gd name="T18" fmla="*/ 21432 w 30"/>
                <a:gd name="T19" fmla="*/ 11386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9">
                  <a:moveTo>
                    <a:pt x="15" y="29"/>
                  </a:moveTo>
                  <a:cubicBezTo>
                    <a:pt x="7" y="29"/>
                    <a:pt x="0" y="23"/>
                    <a:pt x="0" y="14"/>
                  </a:cubicBezTo>
                  <a:cubicBezTo>
                    <a:pt x="0" y="6"/>
                    <a:pt x="7" y="0"/>
                    <a:pt x="15" y="0"/>
                  </a:cubicBezTo>
                  <a:cubicBezTo>
                    <a:pt x="24" y="0"/>
                    <a:pt x="30" y="6"/>
                    <a:pt x="30" y="14"/>
                  </a:cubicBezTo>
                  <a:cubicBezTo>
                    <a:pt x="30" y="23"/>
                    <a:pt x="24" y="29"/>
                    <a:pt x="15" y="29"/>
                  </a:cubicBezTo>
                  <a:close/>
                  <a:moveTo>
                    <a:pt x="15" y="8"/>
                  </a:moveTo>
                  <a:cubicBezTo>
                    <a:pt x="12" y="8"/>
                    <a:pt x="8" y="11"/>
                    <a:pt x="8" y="14"/>
                  </a:cubicBezTo>
                  <a:cubicBezTo>
                    <a:pt x="8" y="18"/>
                    <a:pt x="12" y="21"/>
                    <a:pt x="15" y="21"/>
                  </a:cubicBezTo>
                  <a:cubicBezTo>
                    <a:pt x="19" y="21"/>
                    <a:pt x="22" y="18"/>
                    <a:pt x="22" y="14"/>
                  </a:cubicBezTo>
                  <a:cubicBezTo>
                    <a:pt x="22" y="11"/>
                    <a:pt x="19" y="8"/>
                    <a:pt x="1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18" name="Freeform 40"/>
            <p:cNvSpPr>
              <a:spLocks/>
            </p:cNvSpPr>
            <p:nvPr/>
          </p:nvSpPr>
          <p:spPr bwMode="auto">
            <a:xfrm>
              <a:off x="4938713" y="2968626"/>
              <a:ext cx="434975" cy="233363"/>
            </a:xfrm>
            <a:custGeom>
              <a:avLst/>
              <a:gdLst>
                <a:gd name="T0" fmla="*/ 225906 w 310"/>
                <a:gd name="T1" fmla="*/ 233363 h 167"/>
                <a:gd name="T2" fmla="*/ 157152 w 310"/>
                <a:gd name="T3" fmla="*/ 216594 h 167"/>
                <a:gd name="T4" fmla="*/ 161362 w 310"/>
                <a:gd name="T5" fmla="*/ 201223 h 167"/>
                <a:gd name="T6" fmla="*/ 235728 w 310"/>
                <a:gd name="T7" fmla="*/ 216594 h 167"/>
                <a:gd name="T8" fmla="*/ 409718 w 310"/>
                <a:gd name="T9" fmla="*/ 96419 h 167"/>
                <a:gd name="T10" fmla="*/ 415331 w 310"/>
                <a:gd name="T11" fmla="*/ 64280 h 167"/>
                <a:gd name="T12" fmla="*/ 397090 w 310"/>
                <a:gd name="T13" fmla="*/ 54498 h 167"/>
                <a:gd name="T14" fmla="*/ 384462 w 310"/>
                <a:gd name="T15" fmla="*/ 58690 h 167"/>
                <a:gd name="T16" fmla="*/ 298870 w 310"/>
                <a:gd name="T17" fmla="*/ 159302 h 167"/>
                <a:gd name="T18" fmla="*/ 202053 w 310"/>
                <a:gd name="T19" fmla="*/ 188647 h 167"/>
                <a:gd name="T20" fmla="*/ 115058 w 310"/>
                <a:gd name="T21" fmla="*/ 138341 h 167"/>
                <a:gd name="T22" fmla="*/ 115058 w 310"/>
                <a:gd name="T23" fmla="*/ 125764 h 167"/>
                <a:gd name="T24" fmla="*/ 134702 w 310"/>
                <a:gd name="T25" fmla="*/ 108996 h 167"/>
                <a:gd name="T26" fmla="*/ 224503 w 310"/>
                <a:gd name="T27" fmla="*/ 150917 h 167"/>
                <a:gd name="T28" fmla="*/ 235728 w 310"/>
                <a:gd name="T29" fmla="*/ 152315 h 167"/>
                <a:gd name="T30" fmla="*/ 258179 w 310"/>
                <a:gd name="T31" fmla="*/ 136944 h 167"/>
                <a:gd name="T32" fmla="*/ 259582 w 310"/>
                <a:gd name="T33" fmla="*/ 124367 h 167"/>
                <a:gd name="T34" fmla="*/ 75770 w 310"/>
                <a:gd name="T35" fmla="*/ 18166 h 167"/>
                <a:gd name="T36" fmla="*/ 64545 w 310"/>
                <a:gd name="T37" fmla="*/ 16769 h 167"/>
                <a:gd name="T38" fmla="*/ 16838 w 310"/>
                <a:gd name="T39" fmla="*/ 32140 h 167"/>
                <a:gd name="T40" fmla="*/ 53320 w 310"/>
                <a:gd name="T41" fmla="*/ 173276 h 167"/>
                <a:gd name="T42" fmla="*/ 85592 w 310"/>
                <a:gd name="T43" fmla="*/ 181660 h 167"/>
                <a:gd name="T44" fmla="*/ 81382 w 310"/>
                <a:gd name="T45" fmla="*/ 197031 h 167"/>
                <a:gd name="T46" fmla="*/ 7016 w 310"/>
                <a:gd name="T47" fmla="*/ 187249 h 167"/>
                <a:gd name="T48" fmla="*/ 0 w 310"/>
                <a:gd name="T49" fmla="*/ 26550 h 167"/>
                <a:gd name="T50" fmla="*/ 49110 w 310"/>
                <a:gd name="T51" fmla="*/ 0 h 167"/>
                <a:gd name="T52" fmla="*/ 64545 w 310"/>
                <a:gd name="T53" fmla="*/ 0 h 167"/>
                <a:gd name="T54" fmla="*/ 253969 w 310"/>
                <a:gd name="T55" fmla="*/ 89433 h 167"/>
                <a:gd name="T56" fmla="*/ 276420 w 310"/>
                <a:gd name="T57" fmla="*/ 120175 h 167"/>
                <a:gd name="T58" fmla="*/ 272210 w 310"/>
                <a:gd name="T59" fmla="*/ 146725 h 167"/>
                <a:gd name="T60" fmla="*/ 235728 w 310"/>
                <a:gd name="T61" fmla="*/ 169083 h 167"/>
                <a:gd name="T62" fmla="*/ 140315 w 310"/>
                <a:gd name="T63" fmla="*/ 127162 h 167"/>
                <a:gd name="T64" fmla="*/ 136105 w 310"/>
                <a:gd name="T65" fmla="*/ 125764 h 167"/>
                <a:gd name="T66" fmla="*/ 131896 w 310"/>
                <a:gd name="T67" fmla="*/ 132751 h 167"/>
                <a:gd name="T68" fmla="*/ 136105 w 310"/>
                <a:gd name="T69" fmla="*/ 135546 h 167"/>
                <a:gd name="T70" fmla="*/ 225906 w 310"/>
                <a:gd name="T71" fmla="*/ 178865 h 167"/>
                <a:gd name="T72" fmla="*/ 283435 w 310"/>
                <a:gd name="T73" fmla="*/ 150917 h 167"/>
                <a:gd name="T74" fmla="*/ 289048 w 310"/>
                <a:gd name="T75" fmla="*/ 107599 h 167"/>
                <a:gd name="T76" fmla="*/ 397090 w 310"/>
                <a:gd name="T77" fmla="*/ 37729 h 167"/>
                <a:gd name="T78" fmla="*/ 434975 w 310"/>
                <a:gd name="T79" fmla="*/ 78253 h 167"/>
                <a:gd name="T80" fmla="*/ 419540 w 310"/>
                <a:gd name="T81" fmla="*/ 108996 h 167"/>
                <a:gd name="T82" fmla="*/ 256776 w 310"/>
                <a:gd name="T83" fmla="*/ 227773 h 1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0" h="167">
                  <a:moveTo>
                    <a:pt x="168" y="167"/>
                  </a:moveTo>
                  <a:cubicBezTo>
                    <a:pt x="161" y="167"/>
                    <a:pt x="161" y="167"/>
                    <a:pt x="161" y="167"/>
                  </a:cubicBezTo>
                  <a:cubicBezTo>
                    <a:pt x="161" y="167"/>
                    <a:pt x="160" y="167"/>
                    <a:pt x="160" y="167"/>
                  </a:cubicBezTo>
                  <a:cubicBezTo>
                    <a:pt x="112" y="155"/>
                    <a:pt x="112" y="155"/>
                    <a:pt x="112" y="155"/>
                  </a:cubicBezTo>
                  <a:cubicBezTo>
                    <a:pt x="109" y="154"/>
                    <a:pt x="107" y="151"/>
                    <a:pt x="108" y="148"/>
                  </a:cubicBezTo>
                  <a:cubicBezTo>
                    <a:pt x="109" y="145"/>
                    <a:pt x="112" y="143"/>
                    <a:pt x="115" y="144"/>
                  </a:cubicBezTo>
                  <a:cubicBezTo>
                    <a:pt x="162" y="155"/>
                    <a:pt x="162" y="155"/>
                    <a:pt x="162" y="155"/>
                  </a:cubicBezTo>
                  <a:cubicBezTo>
                    <a:pt x="168" y="155"/>
                    <a:pt x="168" y="155"/>
                    <a:pt x="168" y="155"/>
                  </a:cubicBezTo>
                  <a:cubicBezTo>
                    <a:pt x="170" y="155"/>
                    <a:pt x="174" y="154"/>
                    <a:pt x="177" y="152"/>
                  </a:cubicBezTo>
                  <a:cubicBezTo>
                    <a:pt x="292" y="69"/>
                    <a:pt x="292" y="69"/>
                    <a:pt x="292" y="69"/>
                  </a:cubicBezTo>
                  <a:cubicBezTo>
                    <a:pt x="295" y="65"/>
                    <a:pt x="298" y="61"/>
                    <a:pt x="298" y="56"/>
                  </a:cubicBezTo>
                  <a:cubicBezTo>
                    <a:pt x="298" y="53"/>
                    <a:pt x="298" y="48"/>
                    <a:pt x="296" y="46"/>
                  </a:cubicBezTo>
                  <a:cubicBezTo>
                    <a:pt x="296" y="46"/>
                    <a:pt x="295" y="45"/>
                    <a:pt x="295" y="45"/>
                  </a:cubicBezTo>
                  <a:cubicBezTo>
                    <a:pt x="292" y="41"/>
                    <a:pt x="290" y="39"/>
                    <a:pt x="283" y="39"/>
                  </a:cubicBezTo>
                  <a:cubicBezTo>
                    <a:pt x="279" y="39"/>
                    <a:pt x="277" y="39"/>
                    <a:pt x="275" y="42"/>
                  </a:cubicBezTo>
                  <a:cubicBezTo>
                    <a:pt x="275" y="42"/>
                    <a:pt x="275" y="42"/>
                    <a:pt x="274" y="42"/>
                  </a:cubicBezTo>
                  <a:cubicBezTo>
                    <a:pt x="216" y="84"/>
                    <a:pt x="216" y="84"/>
                    <a:pt x="216" y="84"/>
                  </a:cubicBezTo>
                  <a:cubicBezTo>
                    <a:pt x="218" y="96"/>
                    <a:pt x="217" y="106"/>
                    <a:pt x="213" y="114"/>
                  </a:cubicBezTo>
                  <a:cubicBezTo>
                    <a:pt x="203" y="133"/>
                    <a:pt x="181" y="144"/>
                    <a:pt x="161" y="140"/>
                  </a:cubicBezTo>
                  <a:cubicBezTo>
                    <a:pt x="153" y="140"/>
                    <a:pt x="148" y="137"/>
                    <a:pt x="144" y="135"/>
                  </a:cubicBezTo>
                  <a:cubicBezTo>
                    <a:pt x="92" y="108"/>
                    <a:pt x="92" y="108"/>
                    <a:pt x="92" y="108"/>
                  </a:cubicBezTo>
                  <a:cubicBezTo>
                    <a:pt x="87" y="107"/>
                    <a:pt x="84" y="101"/>
                    <a:pt x="82" y="99"/>
                  </a:cubicBezTo>
                  <a:cubicBezTo>
                    <a:pt x="82" y="98"/>
                    <a:pt x="82" y="97"/>
                    <a:pt x="82" y="96"/>
                  </a:cubicBezTo>
                  <a:cubicBezTo>
                    <a:pt x="82" y="90"/>
                    <a:pt x="82" y="90"/>
                    <a:pt x="82" y="90"/>
                  </a:cubicBezTo>
                  <a:cubicBezTo>
                    <a:pt x="82" y="89"/>
                    <a:pt x="82" y="88"/>
                    <a:pt x="83" y="87"/>
                  </a:cubicBezTo>
                  <a:cubicBezTo>
                    <a:pt x="86" y="81"/>
                    <a:pt x="91" y="78"/>
                    <a:pt x="96" y="78"/>
                  </a:cubicBezTo>
                  <a:cubicBezTo>
                    <a:pt x="100" y="77"/>
                    <a:pt x="103" y="78"/>
                    <a:pt x="106" y="81"/>
                  </a:cubicBezTo>
                  <a:cubicBezTo>
                    <a:pt x="160" y="108"/>
                    <a:pt x="160" y="108"/>
                    <a:pt x="160" y="108"/>
                  </a:cubicBezTo>
                  <a:cubicBezTo>
                    <a:pt x="160" y="108"/>
                    <a:pt x="161" y="108"/>
                    <a:pt x="161" y="109"/>
                  </a:cubicBezTo>
                  <a:cubicBezTo>
                    <a:pt x="162" y="109"/>
                    <a:pt x="166" y="109"/>
                    <a:pt x="168" y="109"/>
                  </a:cubicBezTo>
                  <a:cubicBezTo>
                    <a:pt x="174" y="109"/>
                    <a:pt x="180" y="106"/>
                    <a:pt x="183" y="100"/>
                  </a:cubicBezTo>
                  <a:cubicBezTo>
                    <a:pt x="183" y="99"/>
                    <a:pt x="184" y="99"/>
                    <a:pt x="184" y="98"/>
                  </a:cubicBezTo>
                  <a:cubicBezTo>
                    <a:pt x="186" y="94"/>
                    <a:pt x="186" y="92"/>
                    <a:pt x="185" y="91"/>
                  </a:cubicBezTo>
                  <a:cubicBezTo>
                    <a:pt x="185" y="90"/>
                    <a:pt x="185" y="90"/>
                    <a:pt x="185" y="89"/>
                  </a:cubicBezTo>
                  <a:cubicBezTo>
                    <a:pt x="183" y="83"/>
                    <a:pt x="180" y="78"/>
                    <a:pt x="175" y="74"/>
                  </a:cubicBezTo>
                  <a:cubicBezTo>
                    <a:pt x="54" y="13"/>
                    <a:pt x="54" y="13"/>
                    <a:pt x="54" y="13"/>
                  </a:cubicBezTo>
                  <a:cubicBezTo>
                    <a:pt x="53" y="13"/>
                    <a:pt x="52" y="13"/>
                    <a:pt x="52" y="12"/>
                  </a:cubicBezTo>
                  <a:cubicBezTo>
                    <a:pt x="51" y="12"/>
                    <a:pt x="48" y="12"/>
                    <a:pt x="46" y="12"/>
                  </a:cubicBezTo>
                  <a:cubicBezTo>
                    <a:pt x="38" y="12"/>
                    <a:pt x="38" y="12"/>
                    <a:pt x="38" y="12"/>
                  </a:cubicBezTo>
                  <a:cubicBezTo>
                    <a:pt x="12" y="23"/>
                    <a:pt x="12" y="23"/>
                    <a:pt x="12" y="23"/>
                  </a:cubicBezTo>
                  <a:cubicBezTo>
                    <a:pt x="12" y="122"/>
                    <a:pt x="12" y="122"/>
                    <a:pt x="12" y="122"/>
                  </a:cubicBezTo>
                  <a:cubicBezTo>
                    <a:pt x="38" y="124"/>
                    <a:pt x="38" y="124"/>
                    <a:pt x="38" y="124"/>
                  </a:cubicBezTo>
                  <a:cubicBezTo>
                    <a:pt x="38" y="124"/>
                    <a:pt x="38" y="124"/>
                    <a:pt x="39" y="124"/>
                  </a:cubicBezTo>
                  <a:cubicBezTo>
                    <a:pt x="61" y="130"/>
                    <a:pt x="61" y="130"/>
                    <a:pt x="61" y="130"/>
                  </a:cubicBezTo>
                  <a:cubicBezTo>
                    <a:pt x="64" y="130"/>
                    <a:pt x="66" y="134"/>
                    <a:pt x="65" y="137"/>
                  </a:cubicBezTo>
                  <a:cubicBezTo>
                    <a:pt x="64" y="140"/>
                    <a:pt x="61" y="142"/>
                    <a:pt x="58" y="141"/>
                  </a:cubicBezTo>
                  <a:cubicBezTo>
                    <a:pt x="36" y="136"/>
                    <a:pt x="36" y="136"/>
                    <a:pt x="36" y="136"/>
                  </a:cubicBezTo>
                  <a:cubicBezTo>
                    <a:pt x="5" y="134"/>
                    <a:pt x="5" y="134"/>
                    <a:pt x="5" y="134"/>
                  </a:cubicBezTo>
                  <a:cubicBezTo>
                    <a:pt x="2" y="134"/>
                    <a:pt x="0" y="131"/>
                    <a:pt x="0" y="128"/>
                  </a:cubicBezTo>
                  <a:cubicBezTo>
                    <a:pt x="0" y="19"/>
                    <a:pt x="0" y="19"/>
                    <a:pt x="0" y="19"/>
                  </a:cubicBezTo>
                  <a:cubicBezTo>
                    <a:pt x="0" y="16"/>
                    <a:pt x="1" y="14"/>
                    <a:pt x="4" y="13"/>
                  </a:cubicBezTo>
                  <a:cubicBezTo>
                    <a:pt x="35" y="0"/>
                    <a:pt x="35" y="0"/>
                    <a:pt x="35" y="0"/>
                  </a:cubicBezTo>
                  <a:cubicBezTo>
                    <a:pt x="36" y="0"/>
                    <a:pt x="37" y="0"/>
                    <a:pt x="37" y="0"/>
                  </a:cubicBezTo>
                  <a:cubicBezTo>
                    <a:pt x="46" y="0"/>
                    <a:pt x="46" y="0"/>
                    <a:pt x="46" y="0"/>
                  </a:cubicBezTo>
                  <a:cubicBezTo>
                    <a:pt x="50" y="0"/>
                    <a:pt x="56" y="0"/>
                    <a:pt x="60" y="3"/>
                  </a:cubicBezTo>
                  <a:cubicBezTo>
                    <a:pt x="181" y="64"/>
                    <a:pt x="181" y="64"/>
                    <a:pt x="181" y="64"/>
                  </a:cubicBezTo>
                  <a:cubicBezTo>
                    <a:pt x="181" y="64"/>
                    <a:pt x="181" y="64"/>
                    <a:pt x="182" y="64"/>
                  </a:cubicBezTo>
                  <a:cubicBezTo>
                    <a:pt x="189" y="69"/>
                    <a:pt x="194" y="76"/>
                    <a:pt x="197" y="86"/>
                  </a:cubicBezTo>
                  <a:cubicBezTo>
                    <a:pt x="199" y="91"/>
                    <a:pt x="197" y="97"/>
                    <a:pt x="195" y="102"/>
                  </a:cubicBezTo>
                  <a:cubicBezTo>
                    <a:pt x="195" y="103"/>
                    <a:pt x="195" y="104"/>
                    <a:pt x="194" y="105"/>
                  </a:cubicBezTo>
                  <a:cubicBezTo>
                    <a:pt x="194" y="105"/>
                    <a:pt x="194" y="105"/>
                    <a:pt x="194" y="105"/>
                  </a:cubicBezTo>
                  <a:cubicBezTo>
                    <a:pt x="189" y="115"/>
                    <a:pt x="179" y="121"/>
                    <a:pt x="168" y="121"/>
                  </a:cubicBezTo>
                  <a:cubicBezTo>
                    <a:pt x="163" y="121"/>
                    <a:pt x="158" y="121"/>
                    <a:pt x="154" y="118"/>
                  </a:cubicBezTo>
                  <a:cubicBezTo>
                    <a:pt x="100" y="91"/>
                    <a:pt x="100" y="91"/>
                    <a:pt x="100" y="91"/>
                  </a:cubicBezTo>
                  <a:cubicBezTo>
                    <a:pt x="99" y="91"/>
                    <a:pt x="99" y="91"/>
                    <a:pt x="98" y="90"/>
                  </a:cubicBezTo>
                  <a:cubicBezTo>
                    <a:pt x="98" y="90"/>
                    <a:pt x="98" y="90"/>
                    <a:pt x="97" y="90"/>
                  </a:cubicBezTo>
                  <a:cubicBezTo>
                    <a:pt x="96" y="90"/>
                    <a:pt x="95" y="91"/>
                    <a:pt x="94" y="92"/>
                  </a:cubicBezTo>
                  <a:cubicBezTo>
                    <a:pt x="94" y="95"/>
                    <a:pt x="94" y="95"/>
                    <a:pt x="94" y="95"/>
                  </a:cubicBezTo>
                  <a:cubicBezTo>
                    <a:pt x="94" y="96"/>
                    <a:pt x="95" y="96"/>
                    <a:pt x="95" y="97"/>
                  </a:cubicBezTo>
                  <a:cubicBezTo>
                    <a:pt x="96" y="97"/>
                    <a:pt x="96" y="97"/>
                    <a:pt x="97" y="97"/>
                  </a:cubicBezTo>
                  <a:cubicBezTo>
                    <a:pt x="149" y="125"/>
                    <a:pt x="149" y="125"/>
                    <a:pt x="149" y="125"/>
                  </a:cubicBezTo>
                  <a:cubicBezTo>
                    <a:pt x="153" y="127"/>
                    <a:pt x="156" y="128"/>
                    <a:pt x="161" y="128"/>
                  </a:cubicBezTo>
                  <a:cubicBezTo>
                    <a:pt x="162" y="128"/>
                    <a:pt x="162" y="128"/>
                    <a:pt x="163" y="128"/>
                  </a:cubicBezTo>
                  <a:cubicBezTo>
                    <a:pt x="178" y="132"/>
                    <a:pt x="195" y="123"/>
                    <a:pt x="202" y="108"/>
                  </a:cubicBezTo>
                  <a:cubicBezTo>
                    <a:pt x="205" y="102"/>
                    <a:pt x="206" y="93"/>
                    <a:pt x="204" y="83"/>
                  </a:cubicBezTo>
                  <a:cubicBezTo>
                    <a:pt x="203" y="81"/>
                    <a:pt x="204" y="78"/>
                    <a:pt x="206" y="77"/>
                  </a:cubicBezTo>
                  <a:cubicBezTo>
                    <a:pt x="267" y="33"/>
                    <a:pt x="267" y="33"/>
                    <a:pt x="267" y="33"/>
                  </a:cubicBezTo>
                  <a:cubicBezTo>
                    <a:pt x="273" y="27"/>
                    <a:pt x="279" y="27"/>
                    <a:pt x="283" y="27"/>
                  </a:cubicBezTo>
                  <a:cubicBezTo>
                    <a:pt x="294" y="27"/>
                    <a:pt x="300" y="30"/>
                    <a:pt x="305" y="38"/>
                  </a:cubicBezTo>
                  <a:cubicBezTo>
                    <a:pt x="310" y="44"/>
                    <a:pt x="310" y="52"/>
                    <a:pt x="310" y="56"/>
                  </a:cubicBezTo>
                  <a:cubicBezTo>
                    <a:pt x="310" y="66"/>
                    <a:pt x="303" y="74"/>
                    <a:pt x="300" y="77"/>
                  </a:cubicBezTo>
                  <a:cubicBezTo>
                    <a:pt x="300" y="78"/>
                    <a:pt x="300" y="78"/>
                    <a:pt x="299" y="78"/>
                  </a:cubicBezTo>
                  <a:cubicBezTo>
                    <a:pt x="184" y="162"/>
                    <a:pt x="184" y="162"/>
                    <a:pt x="184" y="162"/>
                  </a:cubicBezTo>
                  <a:cubicBezTo>
                    <a:pt x="184" y="162"/>
                    <a:pt x="183" y="162"/>
                    <a:pt x="183" y="163"/>
                  </a:cubicBezTo>
                  <a:cubicBezTo>
                    <a:pt x="178" y="165"/>
                    <a:pt x="173" y="167"/>
                    <a:pt x="168"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19" name="Freeform 41"/>
            <p:cNvSpPr>
              <a:spLocks noEditPoints="1"/>
            </p:cNvSpPr>
            <p:nvPr/>
          </p:nvSpPr>
          <p:spPr bwMode="auto">
            <a:xfrm>
              <a:off x="4827588" y="2959101"/>
              <a:ext cx="101600" cy="209550"/>
            </a:xfrm>
            <a:custGeom>
              <a:avLst/>
              <a:gdLst>
                <a:gd name="T0" fmla="*/ 82115 w 73"/>
                <a:gd name="T1" fmla="*/ 209550 h 150"/>
                <a:gd name="T2" fmla="*/ 19485 w 73"/>
                <a:gd name="T3" fmla="*/ 209550 h 150"/>
                <a:gd name="T4" fmla="*/ 0 w 73"/>
                <a:gd name="T5" fmla="*/ 189992 h 150"/>
                <a:gd name="T6" fmla="*/ 0 w 73"/>
                <a:gd name="T7" fmla="*/ 19558 h 150"/>
                <a:gd name="T8" fmla="*/ 19485 w 73"/>
                <a:gd name="T9" fmla="*/ 0 h 150"/>
                <a:gd name="T10" fmla="*/ 82115 w 73"/>
                <a:gd name="T11" fmla="*/ 0 h 150"/>
                <a:gd name="T12" fmla="*/ 101600 w 73"/>
                <a:gd name="T13" fmla="*/ 19558 h 150"/>
                <a:gd name="T14" fmla="*/ 101600 w 73"/>
                <a:gd name="T15" fmla="*/ 189992 h 150"/>
                <a:gd name="T16" fmla="*/ 82115 w 73"/>
                <a:gd name="T17" fmla="*/ 209550 h 150"/>
                <a:gd name="T18" fmla="*/ 19485 w 73"/>
                <a:gd name="T19" fmla="*/ 16764 h 150"/>
                <a:gd name="T20" fmla="*/ 16701 w 73"/>
                <a:gd name="T21" fmla="*/ 19558 h 150"/>
                <a:gd name="T22" fmla="*/ 16701 w 73"/>
                <a:gd name="T23" fmla="*/ 189992 h 150"/>
                <a:gd name="T24" fmla="*/ 19485 w 73"/>
                <a:gd name="T25" fmla="*/ 192786 h 150"/>
                <a:gd name="T26" fmla="*/ 82115 w 73"/>
                <a:gd name="T27" fmla="*/ 192786 h 150"/>
                <a:gd name="T28" fmla="*/ 84899 w 73"/>
                <a:gd name="T29" fmla="*/ 189992 h 150"/>
                <a:gd name="T30" fmla="*/ 84899 w 73"/>
                <a:gd name="T31" fmla="*/ 19558 h 150"/>
                <a:gd name="T32" fmla="*/ 82115 w 73"/>
                <a:gd name="T33" fmla="*/ 16764 h 150"/>
                <a:gd name="T34" fmla="*/ 19485 w 73"/>
                <a:gd name="T35" fmla="*/ 16764 h 1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150">
                  <a:moveTo>
                    <a:pt x="59" y="150"/>
                  </a:moveTo>
                  <a:cubicBezTo>
                    <a:pt x="14" y="150"/>
                    <a:pt x="14" y="150"/>
                    <a:pt x="14" y="150"/>
                  </a:cubicBezTo>
                  <a:cubicBezTo>
                    <a:pt x="7" y="150"/>
                    <a:pt x="0" y="144"/>
                    <a:pt x="0" y="136"/>
                  </a:cubicBezTo>
                  <a:cubicBezTo>
                    <a:pt x="0" y="14"/>
                    <a:pt x="0" y="14"/>
                    <a:pt x="0" y="14"/>
                  </a:cubicBezTo>
                  <a:cubicBezTo>
                    <a:pt x="0" y="6"/>
                    <a:pt x="7" y="0"/>
                    <a:pt x="14" y="0"/>
                  </a:cubicBezTo>
                  <a:cubicBezTo>
                    <a:pt x="59" y="0"/>
                    <a:pt x="59" y="0"/>
                    <a:pt x="59" y="0"/>
                  </a:cubicBezTo>
                  <a:cubicBezTo>
                    <a:pt x="66" y="0"/>
                    <a:pt x="73" y="6"/>
                    <a:pt x="73" y="14"/>
                  </a:cubicBezTo>
                  <a:cubicBezTo>
                    <a:pt x="73" y="136"/>
                    <a:pt x="73" y="136"/>
                    <a:pt x="73" y="136"/>
                  </a:cubicBezTo>
                  <a:cubicBezTo>
                    <a:pt x="73" y="144"/>
                    <a:pt x="66" y="150"/>
                    <a:pt x="59" y="150"/>
                  </a:cubicBezTo>
                  <a:close/>
                  <a:moveTo>
                    <a:pt x="14" y="12"/>
                  </a:moveTo>
                  <a:cubicBezTo>
                    <a:pt x="13" y="12"/>
                    <a:pt x="12" y="13"/>
                    <a:pt x="12" y="14"/>
                  </a:cubicBezTo>
                  <a:cubicBezTo>
                    <a:pt x="12" y="136"/>
                    <a:pt x="12" y="136"/>
                    <a:pt x="12" y="136"/>
                  </a:cubicBezTo>
                  <a:cubicBezTo>
                    <a:pt x="12" y="137"/>
                    <a:pt x="13" y="138"/>
                    <a:pt x="14" y="138"/>
                  </a:cubicBezTo>
                  <a:cubicBezTo>
                    <a:pt x="59" y="138"/>
                    <a:pt x="59" y="138"/>
                    <a:pt x="59" y="138"/>
                  </a:cubicBezTo>
                  <a:cubicBezTo>
                    <a:pt x="60" y="138"/>
                    <a:pt x="61" y="137"/>
                    <a:pt x="61" y="136"/>
                  </a:cubicBezTo>
                  <a:cubicBezTo>
                    <a:pt x="61" y="14"/>
                    <a:pt x="61" y="14"/>
                    <a:pt x="61" y="14"/>
                  </a:cubicBezTo>
                  <a:cubicBezTo>
                    <a:pt x="61" y="13"/>
                    <a:pt x="60" y="12"/>
                    <a:pt x="59" y="12"/>
                  </a:cubicBez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20" name="Freeform 242"/>
            <p:cNvSpPr>
              <a:spLocks/>
            </p:cNvSpPr>
            <p:nvPr/>
          </p:nvSpPr>
          <p:spPr bwMode="auto">
            <a:xfrm>
              <a:off x="5148263" y="2825751"/>
              <a:ext cx="61913" cy="61913"/>
            </a:xfrm>
            <a:custGeom>
              <a:avLst/>
              <a:gdLst>
                <a:gd name="T0" fmla="*/ 31644 w 45"/>
                <a:gd name="T1" fmla="*/ 61913 h 45"/>
                <a:gd name="T2" fmla="*/ 0 w 45"/>
                <a:gd name="T3" fmla="*/ 30269 h 45"/>
                <a:gd name="T4" fmla="*/ 31644 w 45"/>
                <a:gd name="T5" fmla="*/ 0 h 45"/>
                <a:gd name="T6" fmla="*/ 61913 w 45"/>
                <a:gd name="T7" fmla="*/ 30269 h 45"/>
                <a:gd name="T8" fmla="*/ 53658 w 45"/>
                <a:gd name="T9" fmla="*/ 38524 h 45"/>
                <a:gd name="T10" fmla="*/ 45403 w 45"/>
                <a:gd name="T11" fmla="*/ 30269 h 45"/>
                <a:gd name="T12" fmla="*/ 31644 w 45"/>
                <a:gd name="T13" fmla="*/ 16510 h 45"/>
                <a:gd name="T14" fmla="*/ 16510 w 45"/>
                <a:gd name="T15" fmla="*/ 30269 h 45"/>
                <a:gd name="T16" fmla="*/ 31644 w 45"/>
                <a:gd name="T17" fmla="*/ 45403 h 45"/>
                <a:gd name="T18" fmla="*/ 39899 w 45"/>
                <a:gd name="T19" fmla="*/ 53658 h 45"/>
                <a:gd name="T20" fmla="*/ 31644 w 45"/>
                <a:gd name="T21" fmla="*/ 61913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45">
                  <a:moveTo>
                    <a:pt x="23" y="45"/>
                  </a:moveTo>
                  <a:cubicBezTo>
                    <a:pt x="10" y="45"/>
                    <a:pt x="0" y="35"/>
                    <a:pt x="0" y="22"/>
                  </a:cubicBezTo>
                  <a:cubicBezTo>
                    <a:pt x="0" y="10"/>
                    <a:pt x="10" y="0"/>
                    <a:pt x="23" y="0"/>
                  </a:cubicBezTo>
                  <a:cubicBezTo>
                    <a:pt x="35" y="0"/>
                    <a:pt x="45" y="10"/>
                    <a:pt x="45" y="22"/>
                  </a:cubicBezTo>
                  <a:cubicBezTo>
                    <a:pt x="45" y="26"/>
                    <a:pt x="43" y="28"/>
                    <a:pt x="39" y="28"/>
                  </a:cubicBezTo>
                  <a:cubicBezTo>
                    <a:pt x="36" y="28"/>
                    <a:pt x="33" y="26"/>
                    <a:pt x="33" y="22"/>
                  </a:cubicBezTo>
                  <a:cubicBezTo>
                    <a:pt x="33" y="16"/>
                    <a:pt x="29" y="12"/>
                    <a:pt x="23" y="12"/>
                  </a:cubicBezTo>
                  <a:cubicBezTo>
                    <a:pt x="17" y="12"/>
                    <a:pt x="12" y="16"/>
                    <a:pt x="12" y="22"/>
                  </a:cubicBezTo>
                  <a:cubicBezTo>
                    <a:pt x="12" y="28"/>
                    <a:pt x="17" y="33"/>
                    <a:pt x="23" y="33"/>
                  </a:cubicBezTo>
                  <a:cubicBezTo>
                    <a:pt x="26" y="33"/>
                    <a:pt x="29" y="36"/>
                    <a:pt x="29" y="39"/>
                  </a:cubicBezTo>
                  <a:cubicBezTo>
                    <a:pt x="29" y="42"/>
                    <a:pt x="26" y="45"/>
                    <a:pt x="2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21" name="Freeform 243"/>
            <p:cNvSpPr>
              <a:spLocks/>
            </p:cNvSpPr>
            <p:nvPr/>
          </p:nvSpPr>
          <p:spPr bwMode="auto">
            <a:xfrm>
              <a:off x="5148263" y="2871788"/>
              <a:ext cx="61913" cy="61913"/>
            </a:xfrm>
            <a:custGeom>
              <a:avLst/>
              <a:gdLst>
                <a:gd name="T0" fmla="*/ 31644 w 45"/>
                <a:gd name="T1" fmla="*/ 61913 h 45"/>
                <a:gd name="T2" fmla="*/ 0 w 45"/>
                <a:gd name="T3" fmla="*/ 31644 h 45"/>
                <a:gd name="T4" fmla="*/ 8255 w 45"/>
                <a:gd name="T5" fmla="*/ 23389 h 45"/>
                <a:gd name="T6" fmla="*/ 16510 w 45"/>
                <a:gd name="T7" fmla="*/ 31644 h 45"/>
                <a:gd name="T8" fmla="*/ 31644 w 45"/>
                <a:gd name="T9" fmla="*/ 45403 h 45"/>
                <a:gd name="T10" fmla="*/ 45403 w 45"/>
                <a:gd name="T11" fmla="*/ 31644 h 45"/>
                <a:gd name="T12" fmla="*/ 31644 w 45"/>
                <a:gd name="T13" fmla="*/ 16510 h 45"/>
                <a:gd name="T14" fmla="*/ 23389 w 45"/>
                <a:gd name="T15" fmla="*/ 8255 h 45"/>
                <a:gd name="T16" fmla="*/ 31644 w 45"/>
                <a:gd name="T17" fmla="*/ 0 h 45"/>
                <a:gd name="T18" fmla="*/ 61913 w 45"/>
                <a:gd name="T19" fmla="*/ 31644 h 45"/>
                <a:gd name="T20" fmla="*/ 31644 w 45"/>
                <a:gd name="T21" fmla="*/ 61913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45">
                  <a:moveTo>
                    <a:pt x="23" y="45"/>
                  </a:moveTo>
                  <a:cubicBezTo>
                    <a:pt x="10" y="45"/>
                    <a:pt x="0" y="35"/>
                    <a:pt x="0" y="23"/>
                  </a:cubicBezTo>
                  <a:cubicBezTo>
                    <a:pt x="0" y="19"/>
                    <a:pt x="3" y="17"/>
                    <a:pt x="6" y="17"/>
                  </a:cubicBezTo>
                  <a:cubicBezTo>
                    <a:pt x="9" y="17"/>
                    <a:pt x="12" y="19"/>
                    <a:pt x="12" y="23"/>
                  </a:cubicBezTo>
                  <a:cubicBezTo>
                    <a:pt x="12" y="29"/>
                    <a:pt x="17" y="33"/>
                    <a:pt x="23" y="33"/>
                  </a:cubicBezTo>
                  <a:cubicBezTo>
                    <a:pt x="29" y="33"/>
                    <a:pt x="33" y="29"/>
                    <a:pt x="33" y="23"/>
                  </a:cubicBezTo>
                  <a:cubicBezTo>
                    <a:pt x="33" y="17"/>
                    <a:pt x="29" y="12"/>
                    <a:pt x="23" y="12"/>
                  </a:cubicBezTo>
                  <a:cubicBezTo>
                    <a:pt x="19" y="12"/>
                    <a:pt x="17" y="9"/>
                    <a:pt x="17" y="6"/>
                  </a:cubicBezTo>
                  <a:cubicBezTo>
                    <a:pt x="17" y="3"/>
                    <a:pt x="19" y="0"/>
                    <a:pt x="23" y="0"/>
                  </a:cubicBezTo>
                  <a:cubicBezTo>
                    <a:pt x="35" y="0"/>
                    <a:pt x="45" y="10"/>
                    <a:pt x="45" y="23"/>
                  </a:cubicBezTo>
                  <a:cubicBezTo>
                    <a:pt x="45" y="35"/>
                    <a:pt x="35" y="45"/>
                    <a:pt x="2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22" name="Freeform 244"/>
            <p:cNvSpPr>
              <a:spLocks/>
            </p:cNvSpPr>
            <p:nvPr/>
          </p:nvSpPr>
          <p:spPr bwMode="auto">
            <a:xfrm>
              <a:off x="5170488" y="2813051"/>
              <a:ext cx="15875" cy="28575"/>
            </a:xfrm>
            <a:custGeom>
              <a:avLst/>
              <a:gdLst>
                <a:gd name="T0" fmla="*/ 7938 w 12"/>
                <a:gd name="T1" fmla="*/ 28575 h 21"/>
                <a:gd name="T2" fmla="*/ 0 w 12"/>
                <a:gd name="T3" fmla="*/ 20411 h 21"/>
                <a:gd name="T4" fmla="*/ 0 w 12"/>
                <a:gd name="T5" fmla="*/ 8164 h 21"/>
                <a:gd name="T6" fmla="*/ 7938 w 12"/>
                <a:gd name="T7" fmla="*/ 0 h 21"/>
                <a:gd name="T8" fmla="*/ 15875 w 12"/>
                <a:gd name="T9" fmla="*/ 8164 h 21"/>
                <a:gd name="T10" fmla="*/ 15875 w 12"/>
                <a:gd name="T11" fmla="*/ 20411 h 21"/>
                <a:gd name="T12" fmla="*/ 7938 w 12"/>
                <a:gd name="T13" fmla="*/ 2857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21">
                  <a:moveTo>
                    <a:pt x="6" y="21"/>
                  </a:moveTo>
                  <a:cubicBezTo>
                    <a:pt x="3" y="21"/>
                    <a:pt x="0" y="18"/>
                    <a:pt x="0" y="15"/>
                  </a:cubicBezTo>
                  <a:cubicBezTo>
                    <a:pt x="0" y="6"/>
                    <a:pt x="0" y="6"/>
                    <a:pt x="0" y="6"/>
                  </a:cubicBezTo>
                  <a:cubicBezTo>
                    <a:pt x="0" y="3"/>
                    <a:pt x="3" y="0"/>
                    <a:pt x="6" y="0"/>
                  </a:cubicBezTo>
                  <a:cubicBezTo>
                    <a:pt x="10" y="0"/>
                    <a:pt x="12" y="3"/>
                    <a:pt x="12" y="6"/>
                  </a:cubicBezTo>
                  <a:cubicBezTo>
                    <a:pt x="12" y="15"/>
                    <a:pt x="12" y="15"/>
                    <a:pt x="12" y="15"/>
                  </a:cubicBezTo>
                  <a:cubicBezTo>
                    <a:pt x="12" y="18"/>
                    <a:pt x="10" y="21"/>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23" name="Freeform 245"/>
            <p:cNvSpPr>
              <a:spLocks/>
            </p:cNvSpPr>
            <p:nvPr/>
          </p:nvSpPr>
          <p:spPr bwMode="auto">
            <a:xfrm>
              <a:off x="5170488" y="2917826"/>
              <a:ext cx="15875" cy="28575"/>
            </a:xfrm>
            <a:custGeom>
              <a:avLst/>
              <a:gdLst>
                <a:gd name="T0" fmla="*/ 7938 w 12"/>
                <a:gd name="T1" fmla="*/ 28575 h 21"/>
                <a:gd name="T2" fmla="*/ 0 w 12"/>
                <a:gd name="T3" fmla="*/ 20411 h 21"/>
                <a:gd name="T4" fmla="*/ 0 w 12"/>
                <a:gd name="T5" fmla="*/ 8164 h 21"/>
                <a:gd name="T6" fmla="*/ 7938 w 12"/>
                <a:gd name="T7" fmla="*/ 0 h 21"/>
                <a:gd name="T8" fmla="*/ 15875 w 12"/>
                <a:gd name="T9" fmla="*/ 8164 h 21"/>
                <a:gd name="T10" fmla="*/ 15875 w 12"/>
                <a:gd name="T11" fmla="*/ 20411 h 21"/>
                <a:gd name="T12" fmla="*/ 7938 w 12"/>
                <a:gd name="T13" fmla="*/ 28575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21">
                  <a:moveTo>
                    <a:pt x="6" y="21"/>
                  </a:moveTo>
                  <a:cubicBezTo>
                    <a:pt x="3" y="21"/>
                    <a:pt x="0" y="18"/>
                    <a:pt x="0" y="15"/>
                  </a:cubicBezTo>
                  <a:cubicBezTo>
                    <a:pt x="0" y="6"/>
                    <a:pt x="0" y="6"/>
                    <a:pt x="0" y="6"/>
                  </a:cubicBezTo>
                  <a:cubicBezTo>
                    <a:pt x="0" y="3"/>
                    <a:pt x="3" y="0"/>
                    <a:pt x="6" y="0"/>
                  </a:cubicBezTo>
                  <a:cubicBezTo>
                    <a:pt x="10" y="0"/>
                    <a:pt x="12" y="3"/>
                    <a:pt x="12" y="6"/>
                  </a:cubicBezTo>
                  <a:cubicBezTo>
                    <a:pt x="12" y="15"/>
                    <a:pt x="12" y="15"/>
                    <a:pt x="12" y="15"/>
                  </a:cubicBezTo>
                  <a:cubicBezTo>
                    <a:pt x="12" y="18"/>
                    <a:pt x="10" y="21"/>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24" name="Freeform 246"/>
            <p:cNvSpPr>
              <a:spLocks noEditPoints="1"/>
            </p:cNvSpPr>
            <p:nvPr/>
          </p:nvSpPr>
          <p:spPr bwMode="auto">
            <a:xfrm>
              <a:off x="5067300" y="2771776"/>
              <a:ext cx="223838" cy="225425"/>
            </a:xfrm>
            <a:custGeom>
              <a:avLst/>
              <a:gdLst>
                <a:gd name="T0" fmla="*/ 112614 w 161"/>
                <a:gd name="T1" fmla="*/ 225425 h 161"/>
                <a:gd name="T2" fmla="*/ 0 w 161"/>
                <a:gd name="T3" fmla="*/ 112012 h 161"/>
                <a:gd name="T4" fmla="*/ 112614 w 161"/>
                <a:gd name="T5" fmla="*/ 0 h 161"/>
                <a:gd name="T6" fmla="*/ 223838 w 161"/>
                <a:gd name="T7" fmla="*/ 112012 h 161"/>
                <a:gd name="T8" fmla="*/ 112614 w 161"/>
                <a:gd name="T9" fmla="*/ 225425 h 161"/>
                <a:gd name="T10" fmla="*/ 112614 w 161"/>
                <a:gd name="T11" fmla="*/ 25203 h 161"/>
                <a:gd name="T12" fmla="*/ 25025 w 161"/>
                <a:gd name="T13" fmla="*/ 112012 h 161"/>
                <a:gd name="T14" fmla="*/ 112614 w 161"/>
                <a:gd name="T15" fmla="*/ 200222 h 161"/>
                <a:gd name="T16" fmla="*/ 198813 w 161"/>
                <a:gd name="T17" fmla="*/ 112012 h 161"/>
                <a:gd name="T18" fmla="*/ 112614 w 161"/>
                <a:gd name="T19" fmla="*/ 2520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 h="161">
                  <a:moveTo>
                    <a:pt x="81" y="161"/>
                  </a:moveTo>
                  <a:cubicBezTo>
                    <a:pt x="36" y="161"/>
                    <a:pt x="0" y="125"/>
                    <a:pt x="0" y="80"/>
                  </a:cubicBezTo>
                  <a:cubicBezTo>
                    <a:pt x="0" y="36"/>
                    <a:pt x="36" y="0"/>
                    <a:pt x="81" y="0"/>
                  </a:cubicBezTo>
                  <a:cubicBezTo>
                    <a:pt x="125" y="0"/>
                    <a:pt x="161" y="36"/>
                    <a:pt x="161" y="80"/>
                  </a:cubicBezTo>
                  <a:cubicBezTo>
                    <a:pt x="161" y="125"/>
                    <a:pt x="125" y="161"/>
                    <a:pt x="81" y="161"/>
                  </a:cubicBezTo>
                  <a:close/>
                  <a:moveTo>
                    <a:pt x="81" y="18"/>
                  </a:moveTo>
                  <a:cubicBezTo>
                    <a:pt x="46" y="18"/>
                    <a:pt x="18" y="46"/>
                    <a:pt x="18" y="80"/>
                  </a:cubicBezTo>
                  <a:cubicBezTo>
                    <a:pt x="18" y="115"/>
                    <a:pt x="46" y="143"/>
                    <a:pt x="81" y="143"/>
                  </a:cubicBezTo>
                  <a:cubicBezTo>
                    <a:pt x="115" y="143"/>
                    <a:pt x="143" y="115"/>
                    <a:pt x="143" y="80"/>
                  </a:cubicBezTo>
                  <a:cubicBezTo>
                    <a:pt x="143" y="46"/>
                    <a:pt x="115"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grpSp>
      <p:grpSp>
        <p:nvGrpSpPr>
          <p:cNvPr id="525" name="组合 405"/>
          <p:cNvGrpSpPr>
            <a:grpSpLocks/>
          </p:cNvGrpSpPr>
          <p:nvPr/>
        </p:nvGrpSpPr>
        <p:grpSpPr bwMode="auto">
          <a:xfrm>
            <a:off x="9406901" y="4023280"/>
            <a:ext cx="309461" cy="306158"/>
            <a:chOff x="4033838" y="2757488"/>
            <a:chExt cx="360363" cy="427038"/>
          </a:xfrm>
          <a:solidFill>
            <a:schemeClr val="bg1">
              <a:lumMod val="75000"/>
            </a:schemeClr>
          </a:solidFill>
        </p:grpSpPr>
        <p:sp>
          <p:nvSpPr>
            <p:cNvPr id="526" name="Freeform 283"/>
            <p:cNvSpPr>
              <a:spLocks/>
            </p:cNvSpPr>
            <p:nvPr/>
          </p:nvSpPr>
          <p:spPr bwMode="auto">
            <a:xfrm>
              <a:off x="4249738" y="3084513"/>
              <a:ext cx="60325" cy="60325"/>
            </a:xfrm>
            <a:custGeom>
              <a:avLst/>
              <a:gdLst>
                <a:gd name="T0" fmla="*/ 16835 w 43"/>
                <a:gd name="T1" fmla="*/ 53310 h 43"/>
                <a:gd name="T2" fmla="*/ 8417 w 43"/>
                <a:gd name="T3" fmla="*/ 16835 h 43"/>
                <a:gd name="T4" fmla="*/ 44893 w 43"/>
                <a:gd name="T5" fmla="*/ 8417 h 43"/>
                <a:gd name="T6" fmla="*/ 51908 w 43"/>
                <a:gd name="T7" fmla="*/ 44893 h 43"/>
                <a:gd name="T8" fmla="*/ 16835 w 43"/>
                <a:gd name="T9" fmla="*/ 5331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3">
                  <a:moveTo>
                    <a:pt x="12" y="38"/>
                  </a:moveTo>
                  <a:cubicBezTo>
                    <a:pt x="3" y="32"/>
                    <a:pt x="0" y="20"/>
                    <a:pt x="6" y="12"/>
                  </a:cubicBezTo>
                  <a:cubicBezTo>
                    <a:pt x="11" y="3"/>
                    <a:pt x="23" y="0"/>
                    <a:pt x="32" y="6"/>
                  </a:cubicBezTo>
                  <a:cubicBezTo>
                    <a:pt x="40" y="11"/>
                    <a:pt x="43" y="23"/>
                    <a:pt x="37" y="32"/>
                  </a:cubicBezTo>
                  <a:cubicBezTo>
                    <a:pt x="32" y="40"/>
                    <a:pt x="20" y="43"/>
                    <a:pt x="1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27" name="Freeform 284"/>
            <p:cNvSpPr>
              <a:spLocks/>
            </p:cNvSpPr>
            <p:nvPr/>
          </p:nvSpPr>
          <p:spPr bwMode="auto">
            <a:xfrm>
              <a:off x="4292600" y="3017838"/>
              <a:ext cx="58738" cy="60325"/>
            </a:xfrm>
            <a:custGeom>
              <a:avLst/>
              <a:gdLst>
                <a:gd name="T0" fmla="*/ 15384 w 42"/>
                <a:gd name="T1" fmla="*/ 53310 h 43"/>
                <a:gd name="T2" fmla="*/ 6993 w 42"/>
                <a:gd name="T3" fmla="*/ 16835 h 43"/>
                <a:gd name="T4" fmla="*/ 43354 w 42"/>
                <a:gd name="T5" fmla="*/ 8417 h 43"/>
                <a:gd name="T6" fmla="*/ 51745 w 42"/>
                <a:gd name="T7" fmla="*/ 44893 h 43"/>
                <a:gd name="T8" fmla="*/ 15384 w 42"/>
                <a:gd name="T9" fmla="*/ 5331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3">
                  <a:moveTo>
                    <a:pt x="11" y="38"/>
                  </a:moveTo>
                  <a:cubicBezTo>
                    <a:pt x="2" y="32"/>
                    <a:pt x="0" y="20"/>
                    <a:pt x="5" y="12"/>
                  </a:cubicBezTo>
                  <a:cubicBezTo>
                    <a:pt x="11" y="3"/>
                    <a:pt x="22" y="0"/>
                    <a:pt x="31" y="6"/>
                  </a:cubicBezTo>
                  <a:cubicBezTo>
                    <a:pt x="40" y="11"/>
                    <a:pt x="42" y="23"/>
                    <a:pt x="37" y="32"/>
                  </a:cubicBezTo>
                  <a:cubicBezTo>
                    <a:pt x="31" y="40"/>
                    <a:pt x="20" y="43"/>
                    <a:pt x="1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28" name="Freeform 285"/>
            <p:cNvSpPr>
              <a:spLocks noEditPoints="1"/>
            </p:cNvSpPr>
            <p:nvPr/>
          </p:nvSpPr>
          <p:spPr bwMode="auto">
            <a:xfrm>
              <a:off x="4033838" y="2757488"/>
              <a:ext cx="360363" cy="427038"/>
            </a:xfrm>
            <a:custGeom>
              <a:avLst/>
              <a:gdLst>
                <a:gd name="T0" fmla="*/ 179480 w 257"/>
                <a:gd name="T1" fmla="*/ 427038 h 305"/>
                <a:gd name="T2" fmla="*/ 171067 w 257"/>
                <a:gd name="T3" fmla="*/ 422838 h 305"/>
                <a:gd name="T4" fmla="*/ 169665 w 257"/>
                <a:gd name="T5" fmla="*/ 421438 h 305"/>
                <a:gd name="T6" fmla="*/ 92545 w 257"/>
                <a:gd name="T7" fmla="*/ 347231 h 305"/>
                <a:gd name="T8" fmla="*/ 2804 w 257"/>
                <a:gd name="T9" fmla="*/ 89608 h 305"/>
                <a:gd name="T10" fmla="*/ 1402 w 257"/>
                <a:gd name="T11" fmla="*/ 88208 h 305"/>
                <a:gd name="T12" fmla="*/ 2804 w 257"/>
                <a:gd name="T13" fmla="*/ 75607 h 305"/>
                <a:gd name="T14" fmla="*/ 12620 w 257"/>
                <a:gd name="T15" fmla="*/ 70006 h 305"/>
                <a:gd name="T16" fmla="*/ 19631 w 257"/>
                <a:gd name="T17" fmla="*/ 70006 h 305"/>
                <a:gd name="T18" fmla="*/ 165458 w 257"/>
                <a:gd name="T19" fmla="*/ 11201 h 305"/>
                <a:gd name="T20" fmla="*/ 168263 w 257"/>
                <a:gd name="T21" fmla="*/ 8401 h 305"/>
                <a:gd name="T22" fmla="*/ 168263 w 257"/>
                <a:gd name="T23" fmla="*/ 7001 h 305"/>
                <a:gd name="T24" fmla="*/ 178078 w 257"/>
                <a:gd name="T25" fmla="*/ 0 h 305"/>
                <a:gd name="T26" fmla="*/ 189296 w 257"/>
                <a:gd name="T27" fmla="*/ 4200 h 305"/>
                <a:gd name="T28" fmla="*/ 193502 w 257"/>
                <a:gd name="T29" fmla="*/ 8401 h 305"/>
                <a:gd name="T30" fmla="*/ 340732 w 257"/>
                <a:gd name="T31" fmla="*/ 70006 h 305"/>
                <a:gd name="T32" fmla="*/ 347743 w 257"/>
                <a:gd name="T33" fmla="*/ 70006 h 305"/>
                <a:gd name="T34" fmla="*/ 360363 w 257"/>
                <a:gd name="T35" fmla="*/ 82607 h 305"/>
                <a:gd name="T36" fmla="*/ 360363 w 257"/>
                <a:gd name="T37" fmla="*/ 86808 h 305"/>
                <a:gd name="T38" fmla="*/ 360363 w 257"/>
                <a:gd name="T39" fmla="*/ 86808 h 305"/>
                <a:gd name="T40" fmla="*/ 300069 w 257"/>
                <a:gd name="T41" fmla="*/ 299627 h 305"/>
                <a:gd name="T42" fmla="*/ 281840 w 257"/>
                <a:gd name="T43" fmla="*/ 305227 h 305"/>
                <a:gd name="T44" fmla="*/ 277634 w 257"/>
                <a:gd name="T45" fmla="*/ 287026 h 305"/>
                <a:gd name="T46" fmla="*/ 333721 w 257"/>
                <a:gd name="T47" fmla="*/ 93808 h 305"/>
                <a:gd name="T48" fmla="*/ 180883 w 257"/>
                <a:gd name="T49" fmla="*/ 30803 h 305"/>
                <a:gd name="T50" fmla="*/ 28044 w 257"/>
                <a:gd name="T51" fmla="*/ 93808 h 305"/>
                <a:gd name="T52" fmla="*/ 180883 w 257"/>
                <a:gd name="T53" fmla="*/ 399036 h 305"/>
                <a:gd name="T54" fmla="*/ 234166 w 257"/>
                <a:gd name="T55" fmla="*/ 350031 h 305"/>
                <a:gd name="T56" fmla="*/ 252394 w 257"/>
                <a:gd name="T57" fmla="*/ 348631 h 305"/>
                <a:gd name="T58" fmla="*/ 253797 w 257"/>
                <a:gd name="T59" fmla="*/ 366833 h 305"/>
                <a:gd name="T60" fmla="*/ 190698 w 257"/>
                <a:gd name="T61" fmla="*/ 422838 h 305"/>
                <a:gd name="T62" fmla="*/ 190698 w 257"/>
                <a:gd name="T63" fmla="*/ 422838 h 305"/>
                <a:gd name="T64" fmla="*/ 186491 w 257"/>
                <a:gd name="T65" fmla="*/ 425638 h 305"/>
                <a:gd name="T66" fmla="*/ 179480 w 257"/>
                <a:gd name="T67" fmla="*/ 427038 h 305"/>
                <a:gd name="T68" fmla="*/ 178078 w 257"/>
                <a:gd name="T69" fmla="*/ 399036 h 305"/>
                <a:gd name="T70" fmla="*/ 178078 w 257"/>
                <a:gd name="T71" fmla="*/ 399036 h 305"/>
                <a:gd name="T72" fmla="*/ 178078 w 257"/>
                <a:gd name="T73" fmla="*/ 399036 h 305"/>
                <a:gd name="T74" fmla="*/ 178078 w 257"/>
                <a:gd name="T75" fmla="*/ 399036 h 305"/>
                <a:gd name="T76" fmla="*/ 178078 w 257"/>
                <a:gd name="T77" fmla="*/ 399036 h 305"/>
                <a:gd name="T78" fmla="*/ 178078 w 257"/>
                <a:gd name="T79" fmla="*/ 399036 h 305"/>
                <a:gd name="T80" fmla="*/ 178078 w 257"/>
                <a:gd name="T81" fmla="*/ 399036 h 305"/>
                <a:gd name="T82" fmla="*/ 178078 w 257"/>
                <a:gd name="T83" fmla="*/ 399036 h 305"/>
                <a:gd name="T84" fmla="*/ 178078 w 257"/>
                <a:gd name="T85" fmla="*/ 399036 h 305"/>
                <a:gd name="T86" fmla="*/ 178078 w 257"/>
                <a:gd name="T87" fmla="*/ 399036 h 305"/>
                <a:gd name="T88" fmla="*/ 178078 w 257"/>
                <a:gd name="T89" fmla="*/ 399036 h 305"/>
                <a:gd name="T90" fmla="*/ 178078 w 257"/>
                <a:gd name="T91" fmla="*/ 399036 h 305"/>
                <a:gd name="T92" fmla="*/ 178078 w 257"/>
                <a:gd name="T93" fmla="*/ 399036 h 305"/>
                <a:gd name="T94" fmla="*/ 178078 w 257"/>
                <a:gd name="T95" fmla="*/ 399036 h 305"/>
                <a:gd name="T96" fmla="*/ 178078 w 257"/>
                <a:gd name="T97" fmla="*/ 399036 h 305"/>
                <a:gd name="T98" fmla="*/ 178078 w 257"/>
                <a:gd name="T99" fmla="*/ 29403 h 305"/>
                <a:gd name="T100" fmla="*/ 178078 w 257"/>
                <a:gd name="T101" fmla="*/ 29403 h 305"/>
                <a:gd name="T102" fmla="*/ 178078 w 257"/>
                <a:gd name="T103" fmla="*/ 29403 h 305"/>
                <a:gd name="T104" fmla="*/ 178078 w 257"/>
                <a:gd name="T105" fmla="*/ 29403 h 305"/>
                <a:gd name="T106" fmla="*/ 178078 w 257"/>
                <a:gd name="T107" fmla="*/ 29403 h 305"/>
                <a:gd name="T108" fmla="*/ 178078 w 257"/>
                <a:gd name="T109" fmla="*/ 29403 h 305"/>
                <a:gd name="T110" fmla="*/ 178078 w 257"/>
                <a:gd name="T111" fmla="*/ 29403 h 305"/>
                <a:gd name="T112" fmla="*/ 178078 w 257"/>
                <a:gd name="T113" fmla="*/ 29403 h 305"/>
                <a:gd name="T114" fmla="*/ 178078 w 257"/>
                <a:gd name="T115" fmla="*/ 29403 h 305"/>
                <a:gd name="T116" fmla="*/ 179480 w 257"/>
                <a:gd name="T117" fmla="*/ 29403 h 305"/>
                <a:gd name="T118" fmla="*/ 178078 w 257"/>
                <a:gd name="T119" fmla="*/ 29403 h 305"/>
                <a:gd name="T120" fmla="*/ 179480 w 257"/>
                <a:gd name="T121" fmla="*/ 29403 h 3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7" h="305">
                  <a:moveTo>
                    <a:pt x="128" y="305"/>
                  </a:moveTo>
                  <a:cubicBezTo>
                    <a:pt x="126" y="305"/>
                    <a:pt x="124" y="304"/>
                    <a:pt x="122" y="302"/>
                  </a:cubicBezTo>
                  <a:cubicBezTo>
                    <a:pt x="121" y="301"/>
                    <a:pt x="121" y="301"/>
                    <a:pt x="121" y="301"/>
                  </a:cubicBezTo>
                  <a:cubicBezTo>
                    <a:pt x="110" y="295"/>
                    <a:pt x="87" y="276"/>
                    <a:pt x="66" y="248"/>
                  </a:cubicBezTo>
                  <a:cubicBezTo>
                    <a:pt x="41" y="214"/>
                    <a:pt x="9" y="155"/>
                    <a:pt x="2" y="64"/>
                  </a:cubicBezTo>
                  <a:cubicBezTo>
                    <a:pt x="1" y="63"/>
                    <a:pt x="1" y="63"/>
                    <a:pt x="1" y="63"/>
                  </a:cubicBezTo>
                  <a:cubicBezTo>
                    <a:pt x="0" y="60"/>
                    <a:pt x="0" y="56"/>
                    <a:pt x="2" y="54"/>
                  </a:cubicBezTo>
                  <a:cubicBezTo>
                    <a:pt x="3" y="51"/>
                    <a:pt x="6" y="50"/>
                    <a:pt x="9" y="50"/>
                  </a:cubicBezTo>
                  <a:cubicBezTo>
                    <a:pt x="14" y="50"/>
                    <a:pt x="14" y="50"/>
                    <a:pt x="14" y="50"/>
                  </a:cubicBezTo>
                  <a:cubicBezTo>
                    <a:pt x="49" y="50"/>
                    <a:pt x="84" y="35"/>
                    <a:pt x="118" y="8"/>
                  </a:cubicBezTo>
                  <a:cubicBezTo>
                    <a:pt x="119" y="7"/>
                    <a:pt x="119" y="7"/>
                    <a:pt x="120" y="6"/>
                  </a:cubicBezTo>
                  <a:cubicBezTo>
                    <a:pt x="120" y="5"/>
                    <a:pt x="120" y="5"/>
                    <a:pt x="120" y="5"/>
                  </a:cubicBezTo>
                  <a:cubicBezTo>
                    <a:pt x="122" y="3"/>
                    <a:pt x="124" y="1"/>
                    <a:pt x="127" y="0"/>
                  </a:cubicBezTo>
                  <a:cubicBezTo>
                    <a:pt x="130" y="0"/>
                    <a:pt x="133" y="1"/>
                    <a:pt x="135" y="3"/>
                  </a:cubicBezTo>
                  <a:cubicBezTo>
                    <a:pt x="138" y="6"/>
                    <a:pt x="138" y="6"/>
                    <a:pt x="138" y="6"/>
                  </a:cubicBezTo>
                  <a:cubicBezTo>
                    <a:pt x="138" y="6"/>
                    <a:pt x="184" y="50"/>
                    <a:pt x="243" y="50"/>
                  </a:cubicBezTo>
                  <a:cubicBezTo>
                    <a:pt x="248" y="50"/>
                    <a:pt x="248" y="50"/>
                    <a:pt x="248" y="50"/>
                  </a:cubicBezTo>
                  <a:cubicBezTo>
                    <a:pt x="253" y="50"/>
                    <a:pt x="257" y="54"/>
                    <a:pt x="257" y="59"/>
                  </a:cubicBezTo>
                  <a:cubicBezTo>
                    <a:pt x="257" y="62"/>
                    <a:pt x="257" y="62"/>
                    <a:pt x="257" y="62"/>
                  </a:cubicBezTo>
                  <a:cubicBezTo>
                    <a:pt x="257" y="62"/>
                    <a:pt x="257" y="62"/>
                    <a:pt x="257" y="62"/>
                  </a:cubicBezTo>
                  <a:cubicBezTo>
                    <a:pt x="252" y="119"/>
                    <a:pt x="238" y="170"/>
                    <a:pt x="214" y="214"/>
                  </a:cubicBezTo>
                  <a:cubicBezTo>
                    <a:pt x="211" y="218"/>
                    <a:pt x="206" y="220"/>
                    <a:pt x="201" y="218"/>
                  </a:cubicBezTo>
                  <a:cubicBezTo>
                    <a:pt x="197" y="215"/>
                    <a:pt x="195" y="210"/>
                    <a:pt x="198" y="205"/>
                  </a:cubicBezTo>
                  <a:cubicBezTo>
                    <a:pt x="220" y="166"/>
                    <a:pt x="233" y="119"/>
                    <a:pt x="238" y="67"/>
                  </a:cubicBezTo>
                  <a:cubicBezTo>
                    <a:pt x="184" y="66"/>
                    <a:pt x="141" y="33"/>
                    <a:pt x="129" y="22"/>
                  </a:cubicBezTo>
                  <a:cubicBezTo>
                    <a:pt x="94" y="51"/>
                    <a:pt x="57" y="66"/>
                    <a:pt x="20" y="67"/>
                  </a:cubicBezTo>
                  <a:cubicBezTo>
                    <a:pt x="34" y="219"/>
                    <a:pt x="117" y="277"/>
                    <a:pt x="129" y="285"/>
                  </a:cubicBezTo>
                  <a:cubicBezTo>
                    <a:pt x="135" y="282"/>
                    <a:pt x="150" y="270"/>
                    <a:pt x="167" y="250"/>
                  </a:cubicBezTo>
                  <a:cubicBezTo>
                    <a:pt x="170" y="246"/>
                    <a:pt x="176" y="246"/>
                    <a:pt x="180" y="249"/>
                  </a:cubicBezTo>
                  <a:cubicBezTo>
                    <a:pt x="184" y="252"/>
                    <a:pt x="184" y="258"/>
                    <a:pt x="181" y="262"/>
                  </a:cubicBezTo>
                  <a:cubicBezTo>
                    <a:pt x="157" y="290"/>
                    <a:pt x="137" y="302"/>
                    <a:pt x="136" y="302"/>
                  </a:cubicBezTo>
                  <a:cubicBezTo>
                    <a:pt x="136" y="302"/>
                    <a:pt x="136" y="302"/>
                    <a:pt x="136" y="302"/>
                  </a:cubicBezTo>
                  <a:cubicBezTo>
                    <a:pt x="133" y="304"/>
                    <a:pt x="133" y="304"/>
                    <a:pt x="133" y="304"/>
                  </a:cubicBezTo>
                  <a:cubicBezTo>
                    <a:pt x="131" y="305"/>
                    <a:pt x="130" y="305"/>
                    <a:pt x="128" y="305"/>
                  </a:cubicBezTo>
                  <a:close/>
                  <a:moveTo>
                    <a:pt x="127" y="285"/>
                  </a:moveTo>
                  <a:cubicBezTo>
                    <a:pt x="127" y="285"/>
                    <a:pt x="127" y="285"/>
                    <a:pt x="127" y="285"/>
                  </a:cubicBezTo>
                  <a:cubicBezTo>
                    <a:pt x="127" y="285"/>
                    <a:pt x="127" y="285"/>
                    <a:pt x="127" y="285"/>
                  </a:cubicBezTo>
                  <a:close/>
                  <a:moveTo>
                    <a:pt x="127" y="285"/>
                  </a:moveTo>
                  <a:cubicBezTo>
                    <a:pt x="127" y="285"/>
                    <a:pt x="127" y="285"/>
                    <a:pt x="127" y="285"/>
                  </a:cubicBezTo>
                  <a:cubicBezTo>
                    <a:pt x="127" y="285"/>
                    <a:pt x="127" y="285"/>
                    <a:pt x="127" y="285"/>
                  </a:cubicBezTo>
                  <a:close/>
                  <a:moveTo>
                    <a:pt x="127" y="285"/>
                  </a:moveTo>
                  <a:cubicBezTo>
                    <a:pt x="127" y="285"/>
                    <a:pt x="127" y="285"/>
                    <a:pt x="127" y="285"/>
                  </a:cubicBezTo>
                  <a:cubicBezTo>
                    <a:pt x="127" y="285"/>
                    <a:pt x="127" y="285"/>
                    <a:pt x="127" y="285"/>
                  </a:cubicBezTo>
                  <a:close/>
                  <a:moveTo>
                    <a:pt x="127" y="285"/>
                  </a:moveTo>
                  <a:cubicBezTo>
                    <a:pt x="127" y="285"/>
                    <a:pt x="127" y="285"/>
                    <a:pt x="127" y="285"/>
                  </a:cubicBezTo>
                  <a:cubicBezTo>
                    <a:pt x="127" y="285"/>
                    <a:pt x="127" y="285"/>
                    <a:pt x="127" y="285"/>
                  </a:cubicBezTo>
                  <a:close/>
                  <a:moveTo>
                    <a:pt x="127" y="285"/>
                  </a:moveTo>
                  <a:cubicBezTo>
                    <a:pt x="127" y="285"/>
                    <a:pt x="127" y="285"/>
                    <a:pt x="127" y="285"/>
                  </a:cubicBezTo>
                  <a:cubicBezTo>
                    <a:pt x="127" y="285"/>
                    <a:pt x="127" y="285"/>
                    <a:pt x="127" y="285"/>
                  </a:cubicBezTo>
                  <a:close/>
                  <a:moveTo>
                    <a:pt x="127" y="21"/>
                  </a:moveTo>
                  <a:cubicBezTo>
                    <a:pt x="127" y="21"/>
                    <a:pt x="127" y="21"/>
                    <a:pt x="127" y="21"/>
                  </a:cubicBezTo>
                  <a:cubicBezTo>
                    <a:pt x="127" y="21"/>
                    <a:pt x="127" y="21"/>
                    <a:pt x="127" y="21"/>
                  </a:cubicBezTo>
                  <a:close/>
                  <a:moveTo>
                    <a:pt x="127" y="21"/>
                  </a:moveTo>
                  <a:cubicBezTo>
                    <a:pt x="127" y="21"/>
                    <a:pt x="127" y="21"/>
                    <a:pt x="127" y="21"/>
                  </a:cubicBezTo>
                  <a:cubicBezTo>
                    <a:pt x="127" y="21"/>
                    <a:pt x="127" y="21"/>
                    <a:pt x="127" y="21"/>
                  </a:cubicBezTo>
                  <a:close/>
                  <a:moveTo>
                    <a:pt x="127" y="21"/>
                  </a:moveTo>
                  <a:cubicBezTo>
                    <a:pt x="127" y="21"/>
                    <a:pt x="127" y="21"/>
                    <a:pt x="127" y="21"/>
                  </a:cubicBezTo>
                  <a:cubicBezTo>
                    <a:pt x="127" y="21"/>
                    <a:pt x="127" y="21"/>
                    <a:pt x="127" y="21"/>
                  </a:cubicBezTo>
                  <a:close/>
                  <a:moveTo>
                    <a:pt x="128" y="21"/>
                  </a:moveTo>
                  <a:cubicBezTo>
                    <a:pt x="128" y="21"/>
                    <a:pt x="127" y="21"/>
                    <a:pt x="127" y="21"/>
                  </a:cubicBezTo>
                  <a:cubicBezTo>
                    <a:pt x="127" y="21"/>
                    <a:pt x="128" y="21"/>
                    <a:pt x="12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29" name="Freeform 286"/>
            <p:cNvSpPr>
              <a:spLocks/>
            </p:cNvSpPr>
            <p:nvPr/>
          </p:nvSpPr>
          <p:spPr bwMode="auto">
            <a:xfrm>
              <a:off x="4122738" y="2881313"/>
              <a:ext cx="187325" cy="153988"/>
            </a:xfrm>
            <a:custGeom>
              <a:avLst/>
              <a:gdLst>
                <a:gd name="T0" fmla="*/ 90867 w 134"/>
                <a:gd name="T1" fmla="*/ 153988 h 110"/>
                <a:gd name="T2" fmla="*/ 83877 w 134"/>
                <a:gd name="T3" fmla="*/ 152588 h 110"/>
                <a:gd name="T4" fmla="*/ 8388 w 134"/>
                <a:gd name="T5" fmla="*/ 100792 h 110"/>
                <a:gd name="T6" fmla="*/ 4194 w 134"/>
                <a:gd name="T7" fmla="*/ 83993 h 110"/>
                <a:gd name="T8" fmla="*/ 22367 w 134"/>
                <a:gd name="T9" fmla="*/ 79794 h 110"/>
                <a:gd name="T10" fmla="*/ 86673 w 134"/>
                <a:gd name="T11" fmla="*/ 124590 h 110"/>
                <a:gd name="T12" fmla="*/ 163560 w 134"/>
                <a:gd name="T13" fmla="*/ 6999 h 110"/>
                <a:gd name="T14" fmla="*/ 180335 w 134"/>
                <a:gd name="T15" fmla="*/ 4200 h 110"/>
                <a:gd name="T16" fmla="*/ 184529 w 134"/>
                <a:gd name="T17" fmla="*/ 20998 h 110"/>
                <a:gd name="T18" fmla="*/ 100652 w 134"/>
                <a:gd name="T19" fmla="*/ 148388 h 110"/>
                <a:gd name="T20" fmla="*/ 93663 w 134"/>
                <a:gd name="T21" fmla="*/ 153988 h 110"/>
                <a:gd name="T22" fmla="*/ 90867 w 134"/>
                <a:gd name="T23" fmla="*/ 153988 h 1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 h="110">
                  <a:moveTo>
                    <a:pt x="65" y="110"/>
                  </a:moveTo>
                  <a:cubicBezTo>
                    <a:pt x="63" y="110"/>
                    <a:pt x="61" y="110"/>
                    <a:pt x="60" y="109"/>
                  </a:cubicBezTo>
                  <a:cubicBezTo>
                    <a:pt x="6" y="72"/>
                    <a:pt x="6" y="72"/>
                    <a:pt x="6" y="72"/>
                  </a:cubicBezTo>
                  <a:cubicBezTo>
                    <a:pt x="1" y="69"/>
                    <a:pt x="0" y="64"/>
                    <a:pt x="3" y="60"/>
                  </a:cubicBezTo>
                  <a:cubicBezTo>
                    <a:pt x="6" y="55"/>
                    <a:pt x="11" y="54"/>
                    <a:pt x="16" y="57"/>
                  </a:cubicBezTo>
                  <a:cubicBezTo>
                    <a:pt x="62" y="89"/>
                    <a:pt x="62" y="89"/>
                    <a:pt x="62" y="89"/>
                  </a:cubicBezTo>
                  <a:cubicBezTo>
                    <a:pt x="117" y="5"/>
                    <a:pt x="117" y="5"/>
                    <a:pt x="117" y="5"/>
                  </a:cubicBezTo>
                  <a:cubicBezTo>
                    <a:pt x="119" y="1"/>
                    <a:pt x="125" y="0"/>
                    <a:pt x="129" y="3"/>
                  </a:cubicBezTo>
                  <a:cubicBezTo>
                    <a:pt x="133" y="5"/>
                    <a:pt x="134" y="11"/>
                    <a:pt x="132" y="15"/>
                  </a:cubicBezTo>
                  <a:cubicBezTo>
                    <a:pt x="72" y="106"/>
                    <a:pt x="72" y="106"/>
                    <a:pt x="72" y="106"/>
                  </a:cubicBezTo>
                  <a:cubicBezTo>
                    <a:pt x="71" y="108"/>
                    <a:pt x="69" y="109"/>
                    <a:pt x="67" y="110"/>
                  </a:cubicBezTo>
                  <a:cubicBezTo>
                    <a:pt x="66" y="110"/>
                    <a:pt x="66" y="110"/>
                    <a:pt x="6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grpSp>
      <p:grpSp>
        <p:nvGrpSpPr>
          <p:cNvPr id="530" name="组合 403"/>
          <p:cNvGrpSpPr>
            <a:grpSpLocks/>
          </p:cNvGrpSpPr>
          <p:nvPr/>
        </p:nvGrpSpPr>
        <p:grpSpPr bwMode="auto">
          <a:xfrm>
            <a:off x="9374923" y="2662916"/>
            <a:ext cx="373416" cy="310565"/>
            <a:chOff x="6316663" y="703263"/>
            <a:chExt cx="644526" cy="642938"/>
          </a:xfrm>
          <a:solidFill>
            <a:schemeClr val="bg1">
              <a:lumMod val="75000"/>
            </a:schemeClr>
          </a:solidFill>
        </p:grpSpPr>
        <p:sp>
          <p:nvSpPr>
            <p:cNvPr id="531" name="Freeform 98"/>
            <p:cNvSpPr>
              <a:spLocks/>
            </p:cNvSpPr>
            <p:nvPr/>
          </p:nvSpPr>
          <p:spPr bwMode="auto">
            <a:xfrm>
              <a:off x="6767513" y="1195388"/>
              <a:ext cx="58738" cy="60325"/>
            </a:xfrm>
            <a:custGeom>
              <a:avLst/>
              <a:gdLst>
                <a:gd name="T0" fmla="*/ 2670 w 44"/>
                <a:gd name="T1" fmla="*/ 35647 h 44"/>
                <a:gd name="T2" fmla="*/ 24029 w 44"/>
                <a:gd name="T3" fmla="*/ 2742 h 44"/>
                <a:gd name="T4" fmla="*/ 56068 w 44"/>
                <a:gd name="T5" fmla="*/ 24678 h 44"/>
                <a:gd name="T6" fmla="*/ 34709 w 44"/>
                <a:gd name="T7" fmla="*/ 57583 h 44"/>
                <a:gd name="T8" fmla="*/ 2670 w 44"/>
                <a:gd name="T9" fmla="*/ 35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4">
                  <a:moveTo>
                    <a:pt x="2" y="26"/>
                  </a:moveTo>
                  <a:cubicBezTo>
                    <a:pt x="0" y="15"/>
                    <a:pt x="7" y="5"/>
                    <a:pt x="18" y="2"/>
                  </a:cubicBezTo>
                  <a:cubicBezTo>
                    <a:pt x="29" y="0"/>
                    <a:pt x="40" y="7"/>
                    <a:pt x="42" y="18"/>
                  </a:cubicBezTo>
                  <a:cubicBezTo>
                    <a:pt x="44" y="29"/>
                    <a:pt x="37" y="39"/>
                    <a:pt x="26" y="42"/>
                  </a:cubicBezTo>
                  <a:cubicBezTo>
                    <a:pt x="16" y="44"/>
                    <a:pt x="5" y="37"/>
                    <a:pt x="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32" name="Freeform 99"/>
            <p:cNvSpPr>
              <a:spLocks/>
            </p:cNvSpPr>
            <p:nvPr/>
          </p:nvSpPr>
          <p:spPr bwMode="auto">
            <a:xfrm>
              <a:off x="6846888" y="1177926"/>
              <a:ext cx="60325" cy="60325"/>
            </a:xfrm>
            <a:custGeom>
              <a:avLst/>
              <a:gdLst>
                <a:gd name="T0" fmla="*/ 2742 w 44"/>
                <a:gd name="T1" fmla="*/ 35647 h 44"/>
                <a:gd name="T2" fmla="*/ 24678 w 44"/>
                <a:gd name="T3" fmla="*/ 2742 h 44"/>
                <a:gd name="T4" fmla="*/ 57583 w 44"/>
                <a:gd name="T5" fmla="*/ 24678 h 44"/>
                <a:gd name="T6" fmla="*/ 35647 w 44"/>
                <a:gd name="T7" fmla="*/ 57583 h 44"/>
                <a:gd name="T8" fmla="*/ 2742 w 44"/>
                <a:gd name="T9" fmla="*/ 35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4">
                  <a:moveTo>
                    <a:pt x="2" y="26"/>
                  </a:moveTo>
                  <a:cubicBezTo>
                    <a:pt x="0" y="15"/>
                    <a:pt x="7" y="5"/>
                    <a:pt x="18" y="2"/>
                  </a:cubicBezTo>
                  <a:cubicBezTo>
                    <a:pt x="29" y="0"/>
                    <a:pt x="40" y="7"/>
                    <a:pt x="42" y="18"/>
                  </a:cubicBezTo>
                  <a:cubicBezTo>
                    <a:pt x="44" y="29"/>
                    <a:pt x="37" y="39"/>
                    <a:pt x="26" y="42"/>
                  </a:cubicBezTo>
                  <a:cubicBezTo>
                    <a:pt x="16" y="44"/>
                    <a:pt x="5" y="37"/>
                    <a:pt x="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33" name="Freeform 156"/>
            <p:cNvSpPr>
              <a:spLocks noEditPoints="1"/>
            </p:cNvSpPr>
            <p:nvPr/>
          </p:nvSpPr>
          <p:spPr bwMode="auto">
            <a:xfrm>
              <a:off x="6480176" y="703263"/>
              <a:ext cx="315913" cy="642938"/>
            </a:xfrm>
            <a:custGeom>
              <a:avLst/>
              <a:gdLst>
                <a:gd name="T0" fmla="*/ 157957 w 236"/>
                <a:gd name="T1" fmla="*/ 642938 h 479"/>
                <a:gd name="T2" fmla="*/ 0 w 236"/>
                <a:gd name="T3" fmla="*/ 322140 h 479"/>
                <a:gd name="T4" fmla="*/ 157957 w 236"/>
                <a:gd name="T5" fmla="*/ 0 h 479"/>
                <a:gd name="T6" fmla="*/ 315913 w 236"/>
                <a:gd name="T7" fmla="*/ 322140 h 479"/>
                <a:gd name="T8" fmla="*/ 157957 w 236"/>
                <a:gd name="T9" fmla="*/ 642938 h 479"/>
                <a:gd name="T10" fmla="*/ 157957 w 236"/>
                <a:gd name="T11" fmla="*/ 24161 h 479"/>
                <a:gd name="T12" fmla="*/ 24095 w 236"/>
                <a:gd name="T13" fmla="*/ 322140 h 479"/>
                <a:gd name="T14" fmla="*/ 157957 w 236"/>
                <a:gd name="T15" fmla="*/ 618777 h 479"/>
                <a:gd name="T16" fmla="*/ 291818 w 236"/>
                <a:gd name="T17" fmla="*/ 322140 h 479"/>
                <a:gd name="T18" fmla="*/ 157957 w 236"/>
                <a:gd name="T19" fmla="*/ 24161 h 4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479">
                  <a:moveTo>
                    <a:pt x="118" y="479"/>
                  </a:moveTo>
                  <a:cubicBezTo>
                    <a:pt x="52" y="479"/>
                    <a:pt x="0" y="374"/>
                    <a:pt x="0" y="240"/>
                  </a:cubicBezTo>
                  <a:cubicBezTo>
                    <a:pt x="0" y="106"/>
                    <a:pt x="52" y="0"/>
                    <a:pt x="118" y="0"/>
                  </a:cubicBezTo>
                  <a:cubicBezTo>
                    <a:pt x="184" y="0"/>
                    <a:pt x="236" y="106"/>
                    <a:pt x="236" y="240"/>
                  </a:cubicBezTo>
                  <a:cubicBezTo>
                    <a:pt x="236" y="374"/>
                    <a:pt x="184" y="479"/>
                    <a:pt x="118" y="479"/>
                  </a:cubicBezTo>
                  <a:close/>
                  <a:moveTo>
                    <a:pt x="118" y="18"/>
                  </a:moveTo>
                  <a:cubicBezTo>
                    <a:pt x="64" y="18"/>
                    <a:pt x="18" y="120"/>
                    <a:pt x="18" y="240"/>
                  </a:cubicBezTo>
                  <a:cubicBezTo>
                    <a:pt x="18" y="360"/>
                    <a:pt x="64" y="461"/>
                    <a:pt x="118" y="461"/>
                  </a:cubicBezTo>
                  <a:cubicBezTo>
                    <a:pt x="172" y="461"/>
                    <a:pt x="218" y="360"/>
                    <a:pt x="218" y="240"/>
                  </a:cubicBezTo>
                  <a:cubicBezTo>
                    <a:pt x="218" y="120"/>
                    <a:pt x="172" y="18"/>
                    <a:pt x="11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34" name="Freeform 157"/>
            <p:cNvSpPr>
              <a:spLocks/>
            </p:cNvSpPr>
            <p:nvPr/>
          </p:nvSpPr>
          <p:spPr bwMode="auto">
            <a:xfrm>
              <a:off x="6316663" y="787401"/>
              <a:ext cx="622300" cy="450850"/>
            </a:xfrm>
            <a:custGeom>
              <a:avLst/>
              <a:gdLst>
                <a:gd name="T0" fmla="*/ 480137 w 464"/>
                <a:gd name="T1" fmla="*/ 450850 h 335"/>
                <a:gd name="T2" fmla="*/ 242751 w 464"/>
                <a:gd name="T3" fmla="*/ 375484 h 335"/>
                <a:gd name="T4" fmla="*/ 44258 w 464"/>
                <a:gd name="T5" fmla="*/ 76712 h 335"/>
                <a:gd name="T6" fmla="*/ 401008 w 464"/>
                <a:gd name="T7" fmla="*/ 100937 h 335"/>
                <a:gd name="T8" fmla="*/ 572677 w 464"/>
                <a:gd name="T9" fmla="*/ 251669 h 335"/>
                <a:gd name="T10" fmla="*/ 600841 w 464"/>
                <a:gd name="T11" fmla="*/ 399709 h 335"/>
                <a:gd name="T12" fmla="*/ 567312 w 464"/>
                <a:gd name="T13" fmla="*/ 432009 h 335"/>
                <a:gd name="T14" fmla="*/ 555242 w 464"/>
                <a:gd name="T15" fmla="*/ 410475 h 335"/>
                <a:gd name="T16" fmla="*/ 579383 w 464"/>
                <a:gd name="T17" fmla="*/ 387596 h 335"/>
                <a:gd name="T18" fmla="*/ 552559 w 464"/>
                <a:gd name="T19" fmla="*/ 265127 h 335"/>
                <a:gd name="T20" fmla="*/ 388938 w 464"/>
                <a:gd name="T21" fmla="*/ 121124 h 335"/>
                <a:gd name="T22" fmla="*/ 64376 w 464"/>
                <a:gd name="T23" fmla="*/ 88824 h 335"/>
                <a:gd name="T24" fmla="*/ 254821 w 464"/>
                <a:gd name="T25" fmla="*/ 353951 h 335"/>
                <a:gd name="T26" fmla="*/ 480137 w 464"/>
                <a:gd name="T27" fmla="*/ 426625 h 335"/>
                <a:gd name="T28" fmla="*/ 480137 w 464"/>
                <a:gd name="T29" fmla="*/ 450850 h 3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4" h="335">
                  <a:moveTo>
                    <a:pt x="358" y="335"/>
                  </a:moveTo>
                  <a:cubicBezTo>
                    <a:pt x="306" y="334"/>
                    <a:pt x="242" y="314"/>
                    <a:pt x="181" y="279"/>
                  </a:cubicBezTo>
                  <a:cubicBezTo>
                    <a:pt x="65" y="212"/>
                    <a:pt x="0" y="114"/>
                    <a:pt x="33" y="57"/>
                  </a:cubicBezTo>
                  <a:cubicBezTo>
                    <a:pt x="66" y="0"/>
                    <a:pt x="183" y="8"/>
                    <a:pt x="299" y="75"/>
                  </a:cubicBezTo>
                  <a:cubicBezTo>
                    <a:pt x="353" y="106"/>
                    <a:pt x="399" y="146"/>
                    <a:pt x="427" y="187"/>
                  </a:cubicBezTo>
                  <a:cubicBezTo>
                    <a:pt x="457" y="229"/>
                    <a:pt x="464" y="268"/>
                    <a:pt x="448" y="297"/>
                  </a:cubicBezTo>
                  <a:cubicBezTo>
                    <a:pt x="442" y="307"/>
                    <a:pt x="433" y="315"/>
                    <a:pt x="423" y="321"/>
                  </a:cubicBezTo>
                  <a:cubicBezTo>
                    <a:pt x="414" y="305"/>
                    <a:pt x="414" y="305"/>
                    <a:pt x="414" y="305"/>
                  </a:cubicBezTo>
                  <a:cubicBezTo>
                    <a:pt x="422" y="301"/>
                    <a:pt x="428" y="295"/>
                    <a:pt x="432" y="288"/>
                  </a:cubicBezTo>
                  <a:cubicBezTo>
                    <a:pt x="444" y="266"/>
                    <a:pt x="437" y="233"/>
                    <a:pt x="412" y="197"/>
                  </a:cubicBezTo>
                  <a:cubicBezTo>
                    <a:pt x="386" y="158"/>
                    <a:pt x="342" y="121"/>
                    <a:pt x="290" y="90"/>
                  </a:cubicBezTo>
                  <a:cubicBezTo>
                    <a:pt x="186" y="30"/>
                    <a:pt x="75" y="19"/>
                    <a:pt x="48" y="66"/>
                  </a:cubicBezTo>
                  <a:cubicBezTo>
                    <a:pt x="21" y="113"/>
                    <a:pt x="86" y="203"/>
                    <a:pt x="190" y="263"/>
                  </a:cubicBezTo>
                  <a:cubicBezTo>
                    <a:pt x="248" y="297"/>
                    <a:pt x="309" y="316"/>
                    <a:pt x="358" y="317"/>
                  </a:cubicBezTo>
                  <a:lnTo>
                    <a:pt x="358"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35" name="Freeform 158"/>
            <p:cNvSpPr>
              <a:spLocks noEditPoints="1"/>
            </p:cNvSpPr>
            <p:nvPr/>
          </p:nvSpPr>
          <p:spPr bwMode="auto">
            <a:xfrm>
              <a:off x="6337301" y="787401"/>
              <a:ext cx="623888" cy="450850"/>
            </a:xfrm>
            <a:custGeom>
              <a:avLst/>
              <a:gdLst>
                <a:gd name="T0" fmla="*/ 139536 w 465"/>
                <a:gd name="T1" fmla="*/ 450850 h 335"/>
                <a:gd name="T2" fmla="*/ 22809 w 465"/>
                <a:gd name="T3" fmla="*/ 399709 h 335"/>
                <a:gd name="T4" fmla="*/ 49643 w 465"/>
                <a:gd name="T5" fmla="*/ 251669 h 335"/>
                <a:gd name="T6" fmla="*/ 221380 w 465"/>
                <a:gd name="T7" fmla="*/ 100937 h 335"/>
                <a:gd name="T8" fmla="*/ 221380 w 465"/>
                <a:gd name="T9" fmla="*/ 100937 h 335"/>
                <a:gd name="T10" fmla="*/ 579612 w 465"/>
                <a:gd name="T11" fmla="*/ 76712 h 335"/>
                <a:gd name="T12" fmla="*/ 379700 w 465"/>
                <a:gd name="T13" fmla="*/ 375484 h 335"/>
                <a:gd name="T14" fmla="*/ 163687 w 465"/>
                <a:gd name="T15" fmla="*/ 449504 h 335"/>
                <a:gd name="T16" fmla="*/ 139536 w 465"/>
                <a:gd name="T17" fmla="*/ 450850 h 335"/>
                <a:gd name="T18" fmla="*/ 462885 w 465"/>
                <a:gd name="T19" fmla="*/ 49795 h 335"/>
                <a:gd name="T20" fmla="*/ 233455 w 465"/>
                <a:gd name="T21" fmla="*/ 121124 h 335"/>
                <a:gd name="T22" fmla="*/ 233455 w 465"/>
                <a:gd name="T23" fmla="*/ 121124 h 335"/>
                <a:gd name="T24" fmla="*/ 69768 w 465"/>
                <a:gd name="T25" fmla="*/ 265127 h 335"/>
                <a:gd name="T26" fmla="*/ 42934 w 465"/>
                <a:gd name="T27" fmla="*/ 387596 h 335"/>
                <a:gd name="T28" fmla="*/ 162345 w 465"/>
                <a:gd name="T29" fmla="*/ 425279 h 335"/>
                <a:gd name="T30" fmla="*/ 367624 w 465"/>
                <a:gd name="T31" fmla="*/ 353951 h 335"/>
                <a:gd name="T32" fmla="*/ 558145 w 465"/>
                <a:gd name="T33" fmla="*/ 88824 h 335"/>
                <a:gd name="T34" fmla="*/ 462885 w 465"/>
                <a:gd name="T35" fmla="*/ 49795 h 3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5" h="335">
                  <a:moveTo>
                    <a:pt x="104" y="335"/>
                  </a:moveTo>
                  <a:cubicBezTo>
                    <a:pt x="62" y="335"/>
                    <a:pt x="31" y="322"/>
                    <a:pt x="17" y="297"/>
                  </a:cubicBezTo>
                  <a:cubicBezTo>
                    <a:pt x="0" y="268"/>
                    <a:pt x="8" y="229"/>
                    <a:pt x="37" y="187"/>
                  </a:cubicBezTo>
                  <a:cubicBezTo>
                    <a:pt x="65" y="146"/>
                    <a:pt x="111" y="106"/>
                    <a:pt x="165" y="75"/>
                  </a:cubicBezTo>
                  <a:cubicBezTo>
                    <a:pt x="165" y="75"/>
                    <a:pt x="165" y="75"/>
                    <a:pt x="165" y="75"/>
                  </a:cubicBezTo>
                  <a:cubicBezTo>
                    <a:pt x="282" y="8"/>
                    <a:pt x="398" y="0"/>
                    <a:pt x="432" y="57"/>
                  </a:cubicBezTo>
                  <a:cubicBezTo>
                    <a:pt x="465" y="114"/>
                    <a:pt x="399" y="212"/>
                    <a:pt x="283" y="279"/>
                  </a:cubicBezTo>
                  <a:cubicBezTo>
                    <a:pt x="229" y="310"/>
                    <a:pt x="172" y="330"/>
                    <a:pt x="122" y="334"/>
                  </a:cubicBezTo>
                  <a:cubicBezTo>
                    <a:pt x="116" y="334"/>
                    <a:pt x="110" y="335"/>
                    <a:pt x="104" y="335"/>
                  </a:cubicBezTo>
                  <a:close/>
                  <a:moveTo>
                    <a:pt x="345" y="37"/>
                  </a:moveTo>
                  <a:cubicBezTo>
                    <a:pt x="298" y="37"/>
                    <a:pt x="235" y="56"/>
                    <a:pt x="174" y="90"/>
                  </a:cubicBezTo>
                  <a:cubicBezTo>
                    <a:pt x="174" y="90"/>
                    <a:pt x="174" y="90"/>
                    <a:pt x="174" y="90"/>
                  </a:cubicBezTo>
                  <a:cubicBezTo>
                    <a:pt x="122" y="121"/>
                    <a:pt x="79" y="158"/>
                    <a:pt x="52" y="197"/>
                  </a:cubicBezTo>
                  <a:cubicBezTo>
                    <a:pt x="27" y="233"/>
                    <a:pt x="20" y="266"/>
                    <a:pt x="32" y="288"/>
                  </a:cubicBezTo>
                  <a:cubicBezTo>
                    <a:pt x="45" y="309"/>
                    <a:pt x="77" y="320"/>
                    <a:pt x="121" y="316"/>
                  </a:cubicBezTo>
                  <a:cubicBezTo>
                    <a:pt x="167" y="312"/>
                    <a:pt x="222" y="293"/>
                    <a:pt x="274" y="263"/>
                  </a:cubicBezTo>
                  <a:cubicBezTo>
                    <a:pt x="378" y="203"/>
                    <a:pt x="443" y="113"/>
                    <a:pt x="416" y="66"/>
                  </a:cubicBezTo>
                  <a:cubicBezTo>
                    <a:pt x="405" y="47"/>
                    <a:pt x="379" y="37"/>
                    <a:pt x="34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sp>
          <p:nvSpPr>
            <p:cNvPr id="536" name="Freeform 159"/>
            <p:cNvSpPr>
              <a:spLocks noEditPoints="1"/>
            </p:cNvSpPr>
            <p:nvPr/>
          </p:nvSpPr>
          <p:spPr bwMode="auto">
            <a:xfrm>
              <a:off x="6575426" y="962026"/>
              <a:ext cx="127000" cy="127000"/>
            </a:xfrm>
            <a:custGeom>
              <a:avLst/>
              <a:gdLst>
                <a:gd name="T0" fmla="*/ 62832 w 95"/>
                <a:gd name="T1" fmla="*/ 127000 h 95"/>
                <a:gd name="T2" fmla="*/ 0 w 95"/>
                <a:gd name="T3" fmla="*/ 64168 h 95"/>
                <a:gd name="T4" fmla="*/ 62832 w 95"/>
                <a:gd name="T5" fmla="*/ 0 h 95"/>
                <a:gd name="T6" fmla="*/ 127000 w 95"/>
                <a:gd name="T7" fmla="*/ 64168 h 95"/>
                <a:gd name="T8" fmla="*/ 62832 w 95"/>
                <a:gd name="T9" fmla="*/ 127000 h 95"/>
                <a:gd name="T10" fmla="*/ 62832 w 95"/>
                <a:gd name="T11" fmla="*/ 24063 h 95"/>
                <a:gd name="T12" fmla="*/ 24063 w 95"/>
                <a:gd name="T13" fmla="*/ 64168 h 95"/>
                <a:gd name="T14" fmla="*/ 62832 w 95"/>
                <a:gd name="T15" fmla="*/ 102937 h 95"/>
                <a:gd name="T16" fmla="*/ 102937 w 95"/>
                <a:gd name="T17" fmla="*/ 64168 h 95"/>
                <a:gd name="T18" fmla="*/ 62832 w 95"/>
                <a:gd name="T19" fmla="*/ 2406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95">
                  <a:moveTo>
                    <a:pt x="47" y="95"/>
                  </a:moveTo>
                  <a:cubicBezTo>
                    <a:pt x="21" y="95"/>
                    <a:pt x="0" y="74"/>
                    <a:pt x="0" y="48"/>
                  </a:cubicBezTo>
                  <a:cubicBezTo>
                    <a:pt x="0" y="22"/>
                    <a:pt x="21" y="0"/>
                    <a:pt x="47" y="0"/>
                  </a:cubicBezTo>
                  <a:cubicBezTo>
                    <a:pt x="73" y="0"/>
                    <a:pt x="95" y="22"/>
                    <a:pt x="95" y="48"/>
                  </a:cubicBezTo>
                  <a:cubicBezTo>
                    <a:pt x="95" y="74"/>
                    <a:pt x="73" y="95"/>
                    <a:pt x="47" y="95"/>
                  </a:cubicBezTo>
                  <a:close/>
                  <a:moveTo>
                    <a:pt x="47" y="18"/>
                  </a:moveTo>
                  <a:cubicBezTo>
                    <a:pt x="31" y="18"/>
                    <a:pt x="18" y="32"/>
                    <a:pt x="18" y="48"/>
                  </a:cubicBezTo>
                  <a:cubicBezTo>
                    <a:pt x="18" y="64"/>
                    <a:pt x="31" y="77"/>
                    <a:pt x="47" y="77"/>
                  </a:cubicBezTo>
                  <a:cubicBezTo>
                    <a:pt x="63" y="77"/>
                    <a:pt x="77" y="64"/>
                    <a:pt x="77" y="48"/>
                  </a:cubicBezTo>
                  <a:cubicBezTo>
                    <a:pt x="77" y="32"/>
                    <a:pt x="63" y="18"/>
                    <a:pt x="4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914309" fontAlgn="auto">
                <a:spcBef>
                  <a:spcPts val="0"/>
                </a:spcBef>
                <a:spcAft>
                  <a:spcPts val="0"/>
                </a:spcAft>
                <a:defRPr/>
              </a:pPr>
              <a:endParaRPr lang="zh-CN" altLang="en-US" sz="1200" kern="0">
                <a:solidFill>
                  <a:schemeClr val="bg2">
                    <a:lumMod val="50000"/>
                  </a:schemeClr>
                </a:solidFill>
                <a:latin typeface="Arial" panose="020B0604020202020204" pitchFamily="34" charset="0"/>
                <a:cs typeface="Arial" panose="020B0604020202020204" pitchFamily="34" charset="0"/>
              </a:endParaRPr>
            </a:p>
          </p:txBody>
        </p:sp>
      </p:grpSp>
      <p:sp>
        <p:nvSpPr>
          <p:cNvPr id="3" name="文本框 2"/>
          <p:cNvSpPr txBox="1"/>
          <p:nvPr/>
        </p:nvSpPr>
        <p:spPr>
          <a:xfrm>
            <a:off x="9212829" y="1691147"/>
            <a:ext cx="2359742" cy="461665"/>
          </a:xfrm>
          <a:prstGeom prst="rect">
            <a:avLst/>
          </a:prstGeom>
          <a:noFill/>
        </p:spPr>
        <p:txBody>
          <a:bodyPr wrap="square" rtlCol="0">
            <a:spAutoFit/>
          </a:bodyPr>
          <a:lstStyle/>
          <a:p>
            <a:pPr algn="l">
              <a:buNone/>
            </a:pPr>
            <a:r>
              <a:rPr lang="en-US" altLang="zh-CN" sz="2400" b="1" dirty="0"/>
              <a:t>OceanStor 100D</a:t>
            </a:r>
            <a:endParaRPr lang="zh-CN" altLang="en-US" sz="2400" b="1" dirty="0"/>
          </a:p>
        </p:txBody>
      </p:sp>
      <p:graphicFrame>
        <p:nvGraphicFramePr>
          <p:cNvPr id="147" name="表格 146"/>
          <p:cNvGraphicFramePr>
            <a:graphicFrameLocks noGrp="1"/>
          </p:cNvGraphicFramePr>
          <p:nvPr>
            <p:extLst>
              <p:ext uri="{D42A27DB-BD31-4B8C-83A1-F6EECF244321}">
                <p14:modId xmlns:p14="http://schemas.microsoft.com/office/powerpoint/2010/main" val="3187039860"/>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60005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p:nvPr/>
        </p:nvSpPr>
        <p:spPr bwMode="auto">
          <a:xfrm>
            <a:off x="-2690" y="1491102"/>
            <a:ext cx="12192000" cy="578372"/>
          </a:xfrm>
          <a:prstGeom prst="rect">
            <a:avLst/>
          </a:prstGeom>
          <a:solidFill>
            <a:srgbClr val="FFBE00"/>
          </a:solidFill>
          <a:ln>
            <a:noFill/>
          </a:ln>
          <a:effectLst/>
        </p:spPr>
        <p:txBody>
          <a:bodyPr vert="horz" wrap="square" lIns="91416" tIns="45708" rIns="91416" bIns="45708" numCol="1" rtlCol="0" anchor="t" anchorCtr="0" compatLnSpc="1">
            <a:prstTxWarp prst="textNoShape">
              <a:avLst/>
            </a:prstTxWarp>
          </a:bodyPr>
          <a:lstStyle/>
          <a:p>
            <a:pPr defTabSz="914133">
              <a:buClr>
                <a:srgbClr val="CC9900"/>
              </a:buClr>
              <a:buFont typeface="Wingdings" pitchFamily="2" charset="2"/>
              <a:buChar char="n"/>
            </a:pPr>
            <a:endParaRPr lang="en-US" dirty="0">
              <a:solidFill>
                <a:srgbClr val="000000"/>
              </a:solidFill>
              <a:latin typeface="Arial"/>
              <a:ea typeface="宋体" charset="-122"/>
              <a:sym typeface="Arial"/>
            </a:endParaRPr>
          </a:p>
        </p:txBody>
      </p:sp>
      <p:sp>
        <p:nvSpPr>
          <p:cNvPr id="4" name="KMA6C131B"/>
          <p:cNvSpPr>
            <a:spLocks noChangeArrowheads="1"/>
          </p:cNvSpPr>
          <p:nvPr>
            <p:custDataLst>
              <p:tags r:id="rId1"/>
            </p:custDataLst>
          </p:nvPr>
        </p:nvSpPr>
        <p:spPr bwMode="auto">
          <a:xfrm>
            <a:off x="1296144" y="1636957"/>
            <a:ext cx="10158340" cy="2002698"/>
          </a:xfrm>
          <a:prstGeom prst="rect">
            <a:avLst/>
          </a:prstGeom>
          <a:noFill/>
          <a:ln w="3175">
            <a:noFill/>
            <a:miter lim="800000"/>
            <a:headEnd/>
            <a:tailEnd/>
          </a:ln>
          <a:effectLst/>
        </p:spPr>
        <p:txBody>
          <a:bodyPr lIns="46785" tIns="46785" rIns="46785" bIns="46785">
            <a:spAutoFit/>
          </a:bodyPr>
          <a:lstStyle/>
          <a:p>
            <a:pPr marL="360258" indent="-360258" defTabSz="980789" eaLnBrk="0" hangingPunct="0">
              <a:lnSpc>
                <a:spcPct val="80000"/>
              </a:lnSpc>
              <a:spcBef>
                <a:spcPct val="100000"/>
              </a:spcBef>
              <a:buClr>
                <a:srgbClr val="000000"/>
              </a:buClr>
              <a:buFont typeface="Verdana" pitchFamily="34" charset="0"/>
              <a:buChar char="•"/>
            </a:pPr>
            <a:r>
              <a:rPr lang="en-US" altLang="zh-CN" sz="2000" b="1" dirty="0">
                <a:solidFill>
                  <a:srgbClr val="C00000"/>
                </a:solidFill>
                <a:ea typeface="微软雅黑" pitchFamily="34" charset="-122"/>
                <a:cs typeface="Calibri" pitchFamily="34" charset="0"/>
                <a:sym typeface="Arial"/>
              </a:rPr>
              <a:t>Company Overview</a:t>
            </a:r>
          </a:p>
          <a:p>
            <a:pPr marL="360258" indent="-360258"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Project Scope and Huawei Understandings</a:t>
            </a:r>
          </a:p>
          <a:p>
            <a:pPr marL="341313" lvl="1" indent="-341313"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Huawei Technical Solutions</a:t>
            </a:r>
          </a:p>
          <a:p>
            <a:pPr marL="341313" lvl="1" indent="-341313"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Huawei Infrastructure Services</a:t>
            </a:r>
          </a:p>
        </p:txBody>
      </p:sp>
    </p:spTree>
    <p:extLst>
      <p:ext uri="{BB962C8B-B14F-4D97-AF65-F5344CB8AC3E}">
        <p14:creationId xmlns:p14="http://schemas.microsoft.com/office/powerpoint/2010/main" val="1506083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17428" y="163812"/>
            <a:ext cx="10984212" cy="3854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1D1D1A"/>
                </a:solidFill>
                <a:latin typeface="Arial" panose="020B0604020202020204" pitchFamily="34" charset="0"/>
                <a:ea typeface="Microsoft YaHei" panose="020B0503020204020204" pitchFamily="34" charset="-122"/>
                <a:cs typeface="+mn-cs"/>
              </a:rPr>
              <a:t>Fully Compliant to RFP Requirements</a:t>
            </a:r>
            <a:endParaRPr lang="zh-CN" altLang="en-US" sz="2800" dirty="0">
              <a:solidFill>
                <a:srgbClr val="1D1D1A"/>
              </a:solidFill>
              <a:latin typeface="Arial" panose="020B0604020202020204" pitchFamily="34" charset="0"/>
              <a:ea typeface="Microsoft YaHei" panose="020B0503020204020204" pitchFamily="34" charset="-122"/>
              <a:cs typeface="+mn-cs"/>
            </a:endParaRPr>
          </a:p>
        </p:txBody>
      </p:sp>
      <p:graphicFrame>
        <p:nvGraphicFramePr>
          <p:cNvPr id="4" name="表格 3"/>
          <p:cNvGraphicFramePr>
            <a:graphicFrameLocks noGrp="1"/>
          </p:cNvGraphicFramePr>
          <p:nvPr>
            <p:extLst>
              <p:ext uri="{D42A27DB-BD31-4B8C-83A1-F6EECF244321}">
                <p14:modId xmlns:p14="http://schemas.microsoft.com/office/powerpoint/2010/main" val="2744983299"/>
              </p:ext>
            </p:extLst>
          </p:nvPr>
        </p:nvGraphicFramePr>
        <p:xfrm>
          <a:off x="379156" y="1248695"/>
          <a:ext cx="11493909" cy="4866359"/>
        </p:xfrm>
        <a:graphic>
          <a:graphicData uri="http://schemas.openxmlformats.org/drawingml/2006/table">
            <a:tbl>
              <a:tblPr>
                <a:tableStyleId>{5C22544A-7EE6-4342-B048-85BDC9FD1C3A}</a:tableStyleId>
              </a:tblPr>
              <a:tblGrid>
                <a:gridCol w="1613384">
                  <a:extLst>
                    <a:ext uri="{9D8B030D-6E8A-4147-A177-3AD203B41FA5}">
                      <a16:colId xmlns:a16="http://schemas.microsoft.com/office/drawing/2014/main" val="20000"/>
                    </a:ext>
                  </a:extLst>
                </a:gridCol>
                <a:gridCol w="4352924">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509486">
                  <a:extLst>
                    <a:ext uri="{9D8B030D-6E8A-4147-A177-3AD203B41FA5}">
                      <a16:colId xmlns:a16="http://schemas.microsoft.com/office/drawing/2014/main" val="20003"/>
                    </a:ext>
                  </a:extLst>
                </a:gridCol>
                <a:gridCol w="1451429">
                  <a:extLst>
                    <a:ext uri="{9D8B030D-6E8A-4147-A177-3AD203B41FA5}">
                      <a16:colId xmlns:a16="http://schemas.microsoft.com/office/drawing/2014/main" val="20004"/>
                    </a:ext>
                  </a:extLst>
                </a:gridCol>
                <a:gridCol w="1550686">
                  <a:extLst>
                    <a:ext uri="{9D8B030D-6E8A-4147-A177-3AD203B41FA5}">
                      <a16:colId xmlns:a16="http://schemas.microsoft.com/office/drawing/2014/main" val="20005"/>
                    </a:ext>
                  </a:extLst>
                </a:gridCol>
              </a:tblGrid>
              <a:tr h="326574">
                <a:tc>
                  <a:txBody>
                    <a:bodyPr/>
                    <a:lstStyle/>
                    <a:p>
                      <a:pPr algn="ctr" fontAlgn="b"/>
                      <a:r>
                        <a:rPr lang="en-US" sz="1050" u="none" strike="noStrike" dirty="0">
                          <a:effectLst/>
                        </a:rPr>
                        <a:t>Features</a:t>
                      </a:r>
                      <a:endParaRPr lang="en-US" sz="1050" b="1" i="0" u="none" strike="noStrike" dirty="0">
                        <a:solidFill>
                          <a:srgbClr val="000000"/>
                        </a:solidFill>
                        <a:effectLst/>
                        <a:latin typeface="Calibri" panose="020F0502020204030204" pitchFamily="34" charset="0"/>
                      </a:endParaRPr>
                    </a:p>
                  </a:txBody>
                  <a:tcPr marL="1988" marR="1988" marT="1988" marB="0" anchor="b">
                    <a:solidFill>
                      <a:schemeClr val="bg1">
                        <a:lumMod val="95000"/>
                      </a:schemeClr>
                    </a:solidFill>
                  </a:tcPr>
                </a:tc>
                <a:tc>
                  <a:txBody>
                    <a:bodyPr/>
                    <a:lstStyle/>
                    <a:p>
                      <a:pPr algn="ctr" fontAlgn="b"/>
                      <a:r>
                        <a:rPr lang="en-US" sz="1050" u="none" strike="noStrike">
                          <a:effectLst/>
                        </a:rPr>
                        <a:t>Requirements</a:t>
                      </a:r>
                      <a:endParaRPr lang="en-US" sz="1050" b="1" i="0" u="none" strike="noStrike">
                        <a:solidFill>
                          <a:srgbClr val="000000"/>
                        </a:solidFill>
                        <a:effectLst/>
                        <a:latin typeface="Calibri" panose="020F0502020204030204" pitchFamily="34" charset="0"/>
                      </a:endParaRPr>
                    </a:p>
                  </a:txBody>
                  <a:tcPr marL="1988" marR="1988" marT="1988" marB="0" anchor="b">
                    <a:solidFill>
                      <a:schemeClr val="bg1">
                        <a:lumMod val="95000"/>
                      </a:schemeClr>
                    </a:solidFill>
                  </a:tcPr>
                </a:tc>
                <a:tc>
                  <a:txBody>
                    <a:bodyPr/>
                    <a:lstStyle/>
                    <a:p>
                      <a:pPr algn="ctr" fontAlgn="ctr"/>
                      <a:r>
                        <a:rPr lang="en-US" sz="1050" u="none" strike="noStrike" dirty="0">
                          <a:effectLst/>
                        </a:rPr>
                        <a:t>Compliance (FC/PC/NC/Title)</a:t>
                      </a:r>
                      <a:endParaRPr lang="en-US" sz="105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All Flash</a:t>
                      </a:r>
                    </a:p>
                    <a:p>
                      <a:pPr algn="ctr" fontAlgn="ctr"/>
                      <a:r>
                        <a:rPr lang="en-US" sz="1050" b="1" i="0" u="none" strike="noStrike" dirty="0">
                          <a:solidFill>
                            <a:srgbClr val="000000"/>
                          </a:solidFill>
                          <a:effectLst/>
                          <a:latin typeface="Calibri" panose="020F0502020204030204" pitchFamily="34" charset="0"/>
                        </a:rPr>
                        <a:t>OceanStor</a:t>
                      </a:r>
                      <a:r>
                        <a:rPr lang="en-US" sz="1050" b="1" i="0" u="none" strike="noStrike" baseline="0" dirty="0">
                          <a:solidFill>
                            <a:srgbClr val="000000"/>
                          </a:solidFill>
                          <a:effectLst/>
                          <a:latin typeface="Calibri" panose="020F0502020204030204" pitchFamily="34" charset="0"/>
                        </a:rPr>
                        <a:t> Dorado</a:t>
                      </a:r>
                      <a:endParaRPr lang="en-US" sz="105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Hybrid</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OceanStor</a:t>
                      </a:r>
                      <a:r>
                        <a:rPr lang="en-US" altLang="zh-CN" sz="1050" b="1" i="0" u="none" strike="noStrike" baseline="0" dirty="0">
                          <a:solidFill>
                            <a:srgbClr val="000000"/>
                          </a:solidFill>
                          <a:effectLst/>
                          <a:latin typeface="Calibri" panose="020F0502020204030204" pitchFamily="34" charset="0"/>
                        </a:rPr>
                        <a:t> V5</a:t>
                      </a:r>
                      <a:endParaRPr lang="en-US" sz="105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File/Object</a:t>
                      </a:r>
                    </a:p>
                    <a:p>
                      <a:pPr algn="ctr" fontAlgn="ctr"/>
                      <a:r>
                        <a:rPr lang="en-US" sz="1050" b="1" i="0" u="none" strike="noStrike" dirty="0">
                          <a:solidFill>
                            <a:srgbClr val="000000"/>
                          </a:solidFill>
                          <a:effectLst/>
                          <a:latin typeface="Calibri" panose="020F0502020204030204" pitchFamily="34" charset="0"/>
                        </a:rPr>
                        <a:t>OceanStor 100D</a:t>
                      </a:r>
                    </a:p>
                  </a:txBody>
                  <a:tcPr marL="1988" marR="1988" marT="1988" marB="0" anchor="ctr">
                    <a:solidFill>
                      <a:schemeClr val="bg1">
                        <a:lumMod val="95000"/>
                      </a:schemeClr>
                    </a:solidFill>
                  </a:tcPr>
                </a:tc>
                <a:extLst>
                  <a:ext uri="{0D108BD9-81ED-4DB2-BD59-A6C34878D82A}">
                    <a16:rowId xmlns:a16="http://schemas.microsoft.com/office/drawing/2014/main" val="10000"/>
                  </a:ext>
                </a:extLst>
              </a:tr>
              <a:tr h="164295">
                <a:tc rowSpan="6">
                  <a:txBody>
                    <a:bodyPr/>
                    <a:lstStyle/>
                    <a:p>
                      <a:pPr algn="ctr" fontAlgn="ctr"/>
                      <a:r>
                        <a:rPr lang="en-US" sz="1050" u="none" strike="noStrike" dirty="0">
                          <a:effectLst/>
                        </a:rPr>
                        <a:t>Redundancy</a:t>
                      </a:r>
                      <a:endParaRPr lang="en-US" sz="105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b"/>
                      <a:r>
                        <a:rPr lang="en-US" sz="1050" u="none" strike="noStrike" dirty="0">
                          <a:effectLst/>
                        </a:rPr>
                        <a:t>• High Reliability, availability, and serviceability (RAS) design</a:t>
                      </a:r>
                      <a:endParaRPr lang="en-US" sz="1050" b="0" i="0" u="none" strike="noStrike" dirty="0">
                        <a:solidFill>
                          <a:srgbClr val="000000"/>
                        </a:solidFill>
                        <a:effectLst/>
                        <a:latin typeface="Calibri" panose="020F0502020204030204" pitchFamily="34" charset="0"/>
                      </a:endParaRPr>
                    </a:p>
                  </a:txBody>
                  <a:tcPr marL="1988" marR="1988" marT="1988" marB="0" anchor="b">
                    <a:solidFill>
                      <a:schemeClr val="bg1">
                        <a:lumMod val="95000"/>
                      </a:schemeClr>
                    </a:solidFill>
                  </a:tcPr>
                </a:tc>
                <a:tc>
                  <a:txBody>
                    <a:bodyPr/>
                    <a:lstStyle/>
                    <a:p>
                      <a:pPr algn="ctr" fontAlgn="ctr"/>
                      <a:r>
                        <a:rPr lang="en-US" sz="1050" u="none" strike="noStrike" dirty="0">
                          <a:effectLst/>
                        </a:rPr>
                        <a:t>FC</a:t>
                      </a:r>
                      <a:endParaRPr lang="en-US" sz="105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1"/>
                  </a:ext>
                </a:extLst>
              </a:tr>
              <a:tr h="164295">
                <a:tc vMerge="1">
                  <a:txBody>
                    <a:bodyPr/>
                    <a:lstStyle/>
                    <a:p>
                      <a:endParaRPr lang="zh-CN" altLang="en-US"/>
                    </a:p>
                  </a:txBody>
                  <a:tcPr/>
                </a:tc>
                <a:tc>
                  <a:txBody>
                    <a:bodyPr/>
                    <a:lstStyle/>
                    <a:p>
                      <a:pPr algn="l" fontAlgn="b"/>
                      <a:r>
                        <a:rPr lang="en-US" sz="1050" u="none" strike="noStrike" dirty="0">
                          <a:effectLst/>
                        </a:rPr>
                        <a:t>• System architectures availability must be 99.99% at least</a:t>
                      </a:r>
                      <a:endParaRPr lang="en-US" sz="1050" b="0" i="0" u="none" strike="noStrike" dirty="0">
                        <a:solidFill>
                          <a:srgbClr val="000000"/>
                        </a:solidFill>
                        <a:effectLst/>
                        <a:latin typeface="Calibri" panose="020F0502020204030204" pitchFamily="34" charset="0"/>
                      </a:endParaRPr>
                    </a:p>
                  </a:txBody>
                  <a:tcPr marL="1988" marR="1988" marT="1988" marB="0" anchor="b">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2"/>
                  </a:ext>
                </a:extLst>
              </a:tr>
              <a:tr h="164295">
                <a:tc vMerge="1">
                  <a:txBody>
                    <a:bodyPr/>
                    <a:lstStyle/>
                    <a:p>
                      <a:endParaRPr lang="zh-CN" altLang="en-US"/>
                    </a:p>
                  </a:txBody>
                  <a:tcPr/>
                </a:tc>
                <a:tc>
                  <a:txBody>
                    <a:bodyPr/>
                    <a:lstStyle/>
                    <a:p>
                      <a:pPr algn="l" fontAlgn="b"/>
                      <a:r>
                        <a:rPr lang="en-US" sz="1050" u="none" strike="noStrike" dirty="0">
                          <a:effectLst/>
                        </a:rPr>
                        <a:t>• All potential single points of failure are to be eliminated.</a:t>
                      </a:r>
                      <a:endParaRPr lang="en-US" sz="1050" b="0" i="0" u="none" strike="noStrike" dirty="0">
                        <a:solidFill>
                          <a:srgbClr val="000000"/>
                        </a:solidFill>
                        <a:effectLst/>
                        <a:latin typeface="Calibri" panose="020F0502020204030204" pitchFamily="34" charset="0"/>
                      </a:endParaRPr>
                    </a:p>
                  </a:txBody>
                  <a:tcPr marL="1988" marR="1988" marT="1988" marB="0" anchor="b">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3"/>
                  </a:ext>
                </a:extLst>
              </a:tr>
              <a:tr h="164295">
                <a:tc vMerge="1">
                  <a:txBody>
                    <a:bodyPr/>
                    <a:lstStyle/>
                    <a:p>
                      <a:endParaRPr lang="zh-CN" altLang="en-US"/>
                    </a:p>
                  </a:txBody>
                  <a:tcPr/>
                </a:tc>
                <a:tc>
                  <a:txBody>
                    <a:bodyPr/>
                    <a:lstStyle/>
                    <a:p>
                      <a:pPr algn="l" fontAlgn="b"/>
                      <a:r>
                        <a:rPr lang="en-US" sz="1050" u="none" strike="noStrike" dirty="0">
                          <a:effectLst/>
                        </a:rPr>
                        <a:t>• Ability to upgrade component independently</a:t>
                      </a:r>
                      <a:endParaRPr lang="en-US" sz="1050" b="0" i="0" u="none" strike="noStrike" dirty="0">
                        <a:solidFill>
                          <a:srgbClr val="000000"/>
                        </a:solidFill>
                        <a:effectLst/>
                        <a:latin typeface="Calibri" panose="020F0502020204030204" pitchFamily="34" charset="0"/>
                      </a:endParaRPr>
                    </a:p>
                  </a:txBody>
                  <a:tcPr marL="1988" marR="1988" marT="1988" marB="0" anchor="b">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4"/>
                  </a:ext>
                </a:extLst>
              </a:tr>
              <a:tr h="164295">
                <a:tc vMerge="1">
                  <a:txBody>
                    <a:bodyPr/>
                    <a:lstStyle/>
                    <a:p>
                      <a:endParaRPr lang="zh-CN" altLang="en-US"/>
                    </a:p>
                  </a:txBody>
                  <a:tcPr/>
                </a:tc>
                <a:tc>
                  <a:txBody>
                    <a:bodyPr/>
                    <a:lstStyle/>
                    <a:p>
                      <a:pPr algn="l" fontAlgn="b"/>
                      <a:r>
                        <a:rPr lang="en-US" sz="1050" u="none" strike="noStrike" dirty="0">
                          <a:effectLst/>
                        </a:rPr>
                        <a:t>• High-availability clustering with data mirroring</a:t>
                      </a:r>
                      <a:endParaRPr lang="en-US" sz="1050" b="0" i="0" u="none" strike="noStrike" dirty="0">
                        <a:solidFill>
                          <a:srgbClr val="000000"/>
                        </a:solidFill>
                        <a:effectLst/>
                        <a:latin typeface="Calibri" panose="020F0502020204030204" pitchFamily="34" charset="0"/>
                      </a:endParaRPr>
                    </a:p>
                  </a:txBody>
                  <a:tcPr marL="1988" marR="1988" marT="1988" marB="0" anchor="b">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5"/>
                  </a:ext>
                </a:extLst>
              </a:tr>
              <a:tr h="373784">
                <a:tc vMerge="1">
                  <a:txBody>
                    <a:bodyPr/>
                    <a:lstStyle/>
                    <a:p>
                      <a:endParaRPr lang="zh-CN" altLang="en-US"/>
                    </a:p>
                  </a:txBody>
                  <a:tcPr/>
                </a:tc>
                <a:tc>
                  <a:txBody>
                    <a:bodyPr/>
                    <a:lstStyle/>
                    <a:p>
                      <a:pPr algn="l" fontAlgn="t"/>
                      <a:r>
                        <a:rPr lang="en-US" sz="1050" u="none" strike="noStrike" dirty="0">
                          <a:effectLst/>
                        </a:rPr>
                        <a:t>• Ability to test and verify HA mirror without disruption to operations</a:t>
                      </a:r>
                      <a:endParaRPr lang="en-US" sz="1050" b="0" i="0" u="none" strike="noStrike" dirty="0">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6"/>
                  </a:ext>
                </a:extLst>
              </a:tr>
              <a:tr h="326574">
                <a:tc>
                  <a:txBody>
                    <a:bodyPr/>
                    <a:lstStyle/>
                    <a:p>
                      <a:pPr algn="ctr" fontAlgn="ctr"/>
                      <a:r>
                        <a:rPr lang="en-US" sz="1050" u="none" strike="noStrike">
                          <a:effectLst/>
                        </a:rPr>
                        <a:t>Compression Support</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50" u="none" strike="noStrike" dirty="0">
                          <a:effectLst/>
                        </a:rPr>
                        <a:t>Should support Compression should be supported in line as data is written, and offline post data ingest</a:t>
                      </a:r>
                      <a:endParaRPr lang="en-US" sz="1050" b="0" i="0" u="none" strike="noStrike" dirty="0">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50" u="none" strike="noStrike" dirty="0">
                          <a:effectLst/>
                        </a:rPr>
                        <a:t>FC</a:t>
                      </a:r>
                      <a:endParaRPr lang="en-US" sz="105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7"/>
                  </a:ext>
                </a:extLst>
              </a:tr>
              <a:tr h="164295">
                <a:tc rowSpan="2">
                  <a:txBody>
                    <a:bodyPr/>
                    <a:lstStyle/>
                    <a:p>
                      <a:pPr algn="ctr" fontAlgn="ctr"/>
                      <a:r>
                        <a:rPr lang="en-US" sz="1050" u="none" strike="noStrike">
                          <a:effectLst/>
                        </a:rPr>
                        <a:t>IO Module</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50" u="none" strike="noStrike">
                          <a:effectLst/>
                        </a:rPr>
                        <a:t>•  Minimum: 4X 10GbE BaseT including SFP+</a:t>
                      </a:r>
                      <a:endParaRPr lang="en-US" sz="105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50" u="none" strike="noStrike" dirty="0">
                          <a:effectLst/>
                        </a:rPr>
                        <a:t>FC</a:t>
                      </a:r>
                      <a:endParaRPr lang="en-US" sz="105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8"/>
                  </a:ext>
                </a:extLst>
              </a:tr>
              <a:tr h="164295">
                <a:tc vMerge="1">
                  <a:txBody>
                    <a:bodyPr/>
                    <a:lstStyle/>
                    <a:p>
                      <a:endParaRPr lang="zh-CN" altLang="en-US"/>
                    </a:p>
                  </a:txBody>
                  <a:tcPr/>
                </a:tc>
                <a:tc>
                  <a:txBody>
                    <a:bodyPr/>
                    <a:lstStyle/>
                    <a:p>
                      <a:pPr algn="l" fontAlgn="t"/>
                      <a:r>
                        <a:rPr lang="en-US" sz="1050" u="none" strike="noStrike">
                          <a:effectLst/>
                        </a:rPr>
                        <a:t>•  Minimum: 4X 16/32GB FC</a:t>
                      </a:r>
                      <a:endParaRPr lang="en-US" sz="105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50" u="none" strike="noStrike" dirty="0">
                          <a:effectLst/>
                        </a:rPr>
                        <a:t>FC</a:t>
                      </a:r>
                      <a:endParaRPr lang="en-US" sz="105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N/A</a:t>
                      </a:r>
                    </a:p>
                  </a:txBody>
                  <a:tcPr marL="1988" marR="1988" marT="1988" marB="0" anchor="ctr">
                    <a:solidFill>
                      <a:schemeClr val="bg1">
                        <a:lumMod val="95000"/>
                      </a:schemeClr>
                    </a:solidFill>
                  </a:tcPr>
                </a:tc>
                <a:extLst>
                  <a:ext uri="{0D108BD9-81ED-4DB2-BD59-A6C34878D82A}">
                    <a16:rowId xmlns:a16="http://schemas.microsoft.com/office/drawing/2014/main" val="10009"/>
                  </a:ext>
                </a:extLst>
              </a:tr>
              <a:tr h="326574">
                <a:tc>
                  <a:txBody>
                    <a:bodyPr/>
                    <a:lstStyle/>
                    <a:p>
                      <a:pPr algn="ctr" fontAlgn="ctr"/>
                      <a:r>
                        <a:rPr lang="en-US" sz="1050" u="none" strike="noStrike">
                          <a:effectLst/>
                        </a:rPr>
                        <a:t>Deduplication support</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50" u="none" strike="noStrike">
                          <a:effectLst/>
                        </a:rPr>
                        <a:t>Should support Deduplication should be supported in line as data is written, and offline post data ingest</a:t>
                      </a:r>
                      <a:endParaRPr lang="en-US" sz="105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0"/>
                  </a:ext>
                </a:extLst>
              </a:tr>
              <a:tr h="164295">
                <a:tc>
                  <a:txBody>
                    <a:bodyPr/>
                    <a:lstStyle/>
                    <a:p>
                      <a:pPr algn="ctr" fontAlgn="ctr"/>
                      <a:r>
                        <a:rPr lang="en-US" sz="1050" u="none" strike="noStrike">
                          <a:effectLst/>
                        </a:rPr>
                        <a:t>Caching support</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50" u="none" strike="noStrike">
                          <a:effectLst/>
                        </a:rPr>
                        <a:t>Support of non-volatile Cache should be supported</a:t>
                      </a:r>
                      <a:endParaRPr lang="en-US" sz="105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1"/>
                  </a:ext>
                </a:extLst>
              </a:tr>
              <a:tr h="669672">
                <a:tc>
                  <a:txBody>
                    <a:bodyPr/>
                    <a:lstStyle/>
                    <a:p>
                      <a:pPr algn="ctr" fontAlgn="ctr"/>
                      <a:r>
                        <a:rPr lang="en-US" sz="1050" u="none" strike="noStrike">
                          <a:effectLst/>
                        </a:rPr>
                        <a:t>Data Tiering</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50" u="none" strike="noStrike" dirty="0">
                          <a:effectLst/>
                        </a:rPr>
                        <a:t>The solution should support data </a:t>
                      </a:r>
                      <a:r>
                        <a:rPr lang="en-US" sz="1050" u="none" strike="noStrike" dirty="0" err="1">
                          <a:effectLst/>
                        </a:rPr>
                        <a:t>Tiering</a:t>
                      </a:r>
                      <a:endParaRPr lang="en-US" sz="1050" b="0" i="0" u="none" strike="noStrike" dirty="0">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N/A</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2"/>
                  </a:ext>
                </a:extLst>
              </a:tr>
              <a:tr h="164295">
                <a:tc>
                  <a:txBody>
                    <a:bodyPr/>
                    <a:lstStyle/>
                    <a:p>
                      <a:pPr algn="ctr" fontAlgn="ctr"/>
                      <a:r>
                        <a:rPr lang="en-US" sz="1050" u="none" strike="noStrike">
                          <a:effectLst/>
                        </a:rPr>
                        <a:t>Archiving</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50" u="none" strike="noStrike">
                          <a:effectLst/>
                        </a:rPr>
                        <a:t>The solution should support Archiving</a:t>
                      </a:r>
                      <a:endParaRPr lang="en-US" sz="105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3"/>
                  </a:ext>
                </a:extLst>
              </a:tr>
              <a:tr h="711378">
                <a:tc>
                  <a:txBody>
                    <a:bodyPr/>
                    <a:lstStyle/>
                    <a:p>
                      <a:pPr algn="ctr" fontAlgn="ctr"/>
                      <a:r>
                        <a:rPr lang="en-US" sz="1050" u="none" strike="noStrike">
                          <a:effectLst/>
                        </a:rPr>
                        <a:t>Thin Provisioning</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50" u="none" strike="noStrike">
                          <a:effectLst/>
                        </a:rPr>
                        <a:t>Thin provisioning should be supported</a:t>
                      </a:r>
                      <a:endParaRPr lang="en-US" sz="105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4"/>
                  </a:ext>
                </a:extLst>
              </a:tr>
              <a:tr h="326574">
                <a:tc>
                  <a:txBody>
                    <a:bodyPr/>
                    <a:lstStyle/>
                    <a:p>
                      <a:pPr algn="ctr" fontAlgn="ctr"/>
                      <a:r>
                        <a:rPr lang="en-US" sz="1050" u="none" strike="noStrike">
                          <a:effectLst/>
                        </a:rPr>
                        <a:t>OS support</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50" u="none" strike="noStrike">
                          <a:effectLst/>
                        </a:rPr>
                        <a:t>The following OS should be supported, Windows, RHEL,  SLES, Solaris X86, Ubuntu, OLS</a:t>
                      </a:r>
                      <a:endParaRPr lang="en-US" sz="105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5"/>
                  </a:ext>
                </a:extLst>
              </a:tr>
              <a:tr h="326574">
                <a:tc>
                  <a:txBody>
                    <a:bodyPr/>
                    <a:lstStyle/>
                    <a:p>
                      <a:pPr algn="ctr" fontAlgn="ctr"/>
                      <a:r>
                        <a:rPr lang="en-US" sz="1050" u="none" strike="noStrike">
                          <a:effectLst/>
                        </a:rPr>
                        <a:t>Hypervisor</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50" u="none" strike="noStrike">
                          <a:effectLst/>
                        </a:rPr>
                        <a:t>Systems system support advanced hypervisor functionality such as VMware VVOLs, or Hyper-V?  Does it add management functionality?</a:t>
                      </a:r>
                      <a:endParaRPr lang="en-US" sz="105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50" u="none" strike="noStrike">
                          <a:effectLst/>
                        </a:rPr>
                        <a:t>FC</a:t>
                      </a:r>
                      <a:endParaRPr lang="en-US" sz="105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6"/>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87039860"/>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9390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8"/>
          <p:cNvSpPr txBox="1">
            <a:spLocks/>
          </p:cNvSpPr>
          <p:nvPr/>
        </p:nvSpPr>
        <p:spPr>
          <a:xfrm>
            <a:off x="945392" y="144762"/>
            <a:ext cx="10984212" cy="3854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rgbClr val="1D1D1A"/>
                </a:solidFill>
                <a:latin typeface="Arial" panose="020B0604020202020204" pitchFamily="34" charset="0"/>
                <a:ea typeface="Microsoft YaHei" panose="020B0503020204020204" pitchFamily="34" charset="-122"/>
                <a:cs typeface="+mn-cs"/>
              </a:rPr>
              <a:t>Fully Compliant to RFP Requirements (cont.)</a:t>
            </a:r>
            <a:endParaRPr lang="zh-CN" altLang="en-US" sz="2800" dirty="0">
              <a:solidFill>
                <a:srgbClr val="1D1D1A"/>
              </a:solidFill>
              <a:latin typeface="Arial" panose="020B0604020202020204" pitchFamily="34" charset="0"/>
              <a:ea typeface="Microsoft YaHei" panose="020B0503020204020204" pitchFamily="34" charset="-122"/>
              <a:cs typeface="+mn-cs"/>
            </a:endParaRPr>
          </a:p>
        </p:txBody>
      </p:sp>
      <p:graphicFrame>
        <p:nvGraphicFramePr>
          <p:cNvPr id="4" name="表格 3"/>
          <p:cNvGraphicFramePr>
            <a:graphicFrameLocks noGrp="1"/>
          </p:cNvGraphicFramePr>
          <p:nvPr>
            <p:extLst>
              <p:ext uri="{D42A27DB-BD31-4B8C-83A1-F6EECF244321}">
                <p14:modId xmlns:p14="http://schemas.microsoft.com/office/powerpoint/2010/main" val="1880474949"/>
              </p:ext>
            </p:extLst>
          </p:nvPr>
        </p:nvGraphicFramePr>
        <p:xfrm>
          <a:off x="307945" y="1238262"/>
          <a:ext cx="11493909" cy="4902161"/>
        </p:xfrm>
        <a:graphic>
          <a:graphicData uri="http://schemas.openxmlformats.org/drawingml/2006/table">
            <a:tbl>
              <a:tblPr>
                <a:tableStyleId>{5C22544A-7EE6-4342-B048-85BDC9FD1C3A}</a:tableStyleId>
              </a:tblPr>
              <a:tblGrid>
                <a:gridCol w="1613384">
                  <a:extLst>
                    <a:ext uri="{9D8B030D-6E8A-4147-A177-3AD203B41FA5}">
                      <a16:colId xmlns:a16="http://schemas.microsoft.com/office/drawing/2014/main" val="20000"/>
                    </a:ext>
                  </a:extLst>
                </a:gridCol>
                <a:gridCol w="4352924">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509486">
                  <a:extLst>
                    <a:ext uri="{9D8B030D-6E8A-4147-A177-3AD203B41FA5}">
                      <a16:colId xmlns:a16="http://schemas.microsoft.com/office/drawing/2014/main" val="20003"/>
                    </a:ext>
                  </a:extLst>
                </a:gridCol>
                <a:gridCol w="1451429">
                  <a:extLst>
                    <a:ext uri="{9D8B030D-6E8A-4147-A177-3AD203B41FA5}">
                      <a16:colId xmlns:a16="http://schemas.microsoft.com/office/drawing/2014/main" val="20004"/>
                    </a:ext>
                  </a:extLst>
                </a:gridCol>
                <a:gridCol w="1550686">
                  <a:extLst>
                    <a:ext uri="{9D8B030D-6E8A-4147-A177-3AD203B41FA5}">
                      <a16:colId xmlns:a16="http://schemas.microsoft.com/office/drawing/2014/main" val="20005"/>
                    </a:ext>
                  </a:extLst>
                </a:gridCol>
              </a:tblGrid>
              <a:tr h="297161">
                <a:tc>
                  <a:txBody>
                    <a:bodyPr/>
                    <a:lstStyle/>
                    <a:p>
                      <a:pPr algn="ctr" fontAlgn="b"/>
                      <a:r>
                        <a:rPr lang="en-US" sz="1000" u="none" strike="noStrike" dirty="0">
                          <a:effectLst/>
                        </a:rPr>
                        <a:t>Features</a:t>
                      </a:r>
                      <a:endParaRPr lang="en-US" sz="1000" b="1" i="0" u="none" strike="noStrike" dirty="0">
                        <a:solidFill>
                          <a:srgbClr val="000000"/>
                        </a:solidFill>
                        <a:effectLst/>
                        <a:latin typeface="Calibri" panose="020F0502020204030204" pitchFamily="34" charset="0"/>
                      </a:endParaRPr>
                    </a:p>
                  </a:txBody>
                  <a:tcPr marL="1988" marR="1988" marT="1988" marB="0" anchor="b">
                    <a:solidFill>
                      <a:schemeClr val="bg1">
                        <a:lumMod val="95000"/>
                      </a:schemeClr>
                    </a:solidFill>
                  </a:tcPr>
                </a:tc>
                <a:tc>
                  <a:txBody>
                    <a:bodyPr/>
                    <a:lstStyle/>
                    <a:p>
                      <a:pPr algn="ctr" fontAlgn="b"/>
                      <a:r>
                        <a:rPr lang="en-US" sz="1000" u="none" strike="noStrike">
                          <a:effectLst/>
                        </a:rPr>
                        <a:t>Requirements</a:t>
                      </a:r>
                      <a:endParaRPr lang="en-US" sz="1000" b="1" i="0" u="none" strike="noStrike">
                        <a:solidFill>
                          <a:srgbClr val="000000"/>
                        </a:solidFill>
                        <a:effectLst/>
                        <a:latin typeface="Calibri" panose="020F0502020204030204" pitchFamily="34" charset="0"/>
                      </a:endParaRPr>
                    </a:p>
                  </a:txBody>
                  <a:tcPr marL="1988" marR="1988" marT="1988" marB="0" anchor="b">
                    <a:solidFill>
                      <a:schemeClr val="bg1">
                        <a:lumMod val="95000"/>
                      </a:schemeClr>
                    </a:solidFill>
                  </a:tcPr>
                </a:tc>
                <a:tc>
                  <a:txBody>
                    <a:bodyPr/>
                    <a:lstStyle/>
                    <a:p>
                      <a:pPr algn="ctr" fontAlgn="ctr"/>
                      <a:r>
                        <a:rPr lang="en-US" sz="1000" u="none" strike="noStrike" dirty="0">
                          <a:effectLst/>
                        </a:rPr>
                        <a:t>Compliance (FC/PC/NC/Title)</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All Flash</a:t>
                      </a:r>
                    </a:p>
                    <a:p>
                      <a:pPr algn="ctr" fontAlgn="ctr"/>
                      <a:r>
                        <a:rPr lang="en-US" sz="1000" b="1" i="0" u="none" strike="noStrike" dirty="0">
                          <a:solidFill>
                            <a:srgbClr val="000000"/>
                          </a:solidFill>
                          <a:effectLst/>
                          <a:latin typeface="Calibri" panose="020F0502020204030204" pitchFamily="34" charset="0"/>
                        </a:rPr>
                        <a:t>OceanStor</a:t>
                      </a:r>
                      <a:r>
                        <a:rPr lang="en-US" sz="1000" b="1" i="0" u="none" strike="noStrike" baseline="0" dirty="0">
                          <a:solidFill>
                            <a:srgbClr val="000000"/>
                          </a:solidFill>
                          <a:effectLst/>
                          <a:latin typeface="Calibri" panose="020F0502020204030204" pitchFamily="34" charset="0"/>
                        </a:rPr>
                        <a:t> Dorado</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Hybrid</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OceanStor</a:t>
                      </a:r>
                      <a:r>
                        <a:rPr lang="en-US" altLang="zh-CN" sz="1000" b="1" i="0" u="none" strike="noStrike" baseline="0" dirty="0">
                          <a:solidFill>
                            <a:srgbClr val="000000"/>
                          </a:solidFill>
                          <a:effectLst/>
                          <a:latin typeface="Calibri" panose="020F0502020204030204" pitchFamily="34" charset="0"/>
                        </a:rPr>
                        <a:t> V5</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File/Object</a:t>
                      </a:r>
                    </a:p>
                    <a:p>
                      <a:pPr algn="ctr" fontAlgn="ctr"/>
                      <a:r>
                        <a:rPr lang="en-US" sz="1000" b="1" i="0" u="none" strike="noStrike" dirty="0">
                          <a:solidFill>
                            <a:srgbClr val="000000"/>
                          </a:solidFill>
                          <a:effectLst/>
                          <a:latin typeface="Calibri" panose="020F0502020204030204" pitchFamily="34" charset="0"/>
                        </a:rPr>
                        <a:t>OceanStor 100D</a:t>
                      </a:r>
                    </a:p>
                  </a:txBody>
                  <a:tcPr marL="1988" marR="1988" marT="1988" marB="0" anchor="ctr">
                    <a:solidFill>
                      <a:schemeClr val="bg1">
                        <a:lumMod val="95000"/>
                      </a:schemeClr>
                    </a:solidFill>
                  </a:tcPr>
                </a:tc>
                <a:extLst>
                  <a:ext uri="{0D108BD9-81ED-4DB2-BD59-A6C34878D82A}">
                    <a16:rowId xmlns:a16="http://schemas.microsoft.com/office/drawing/2014/main" val="10000"/>
                  </a:ext>
                </a:extLst>
              </a:tr>
              <a:tr h="444824">
                <a:tc>
                  <a:txBody>
                    <a:bodyPr/>
                    <a:lstStyle/>
                    <a:p>
                      <a:pPr algn="ctr" fontAlgn="ctr"/>
                      <a:r>
                        <a:rPr lang="en-US" sz="1000" u="none" strike="noStrike" dirty="0">
                          <a:effectLst/>
                        </a:rPr>
                        <a:t>Third party Support</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dirty="0">
                          <a:effectLst/>
                        </a:rPr>
                        <a:t>The vendors will be expected to list a 3</a:t>
                      </a:r>
                      <a:r>
                        <a:rPr lang="en-US" sz="1000" u="none" strike="noStrike" baseline="30000" dirty="0">
                          <a:effectLst/>
                        </a:rPr>
                        <a:t>rd </a:t>
                      </a:r>
                      <a:r>
                        <a:rPr lang="en-US" sz="1000" u="none" strike="noStrike" dirty="0">
                          <a:effectLst/>
                        </a:rPr>
                        <a:t>party back ISV  that can use the solution as a backup target, or PaaS offering certified to run on the system</a:t>
                      </a:r>
                      <a:endParaRPr lang="en-US" sz="1000" b="0" i="0" u="none" strike="noStrike" dirty="0">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dirty="0">
                          <a:effectLst/>
                        </a:rPr>
                        <a:t>FC</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1"/>
                  </a:ext>
                </a:extLst>
              </a:tr>
              <a:tr h="297161">
                <a:tc>
                  <a:txBody>
                    <a:bodyPr/>
                    <a:lstStyle/>
                    <a:p>
                      <a:pPr algn="ctr" fontAlgn="ctr"/>
                      <a:r>
                        <a:rPr lang="en-US" sz="1000" u="none" strike="noStrike" dirty="0">
                          <a:effectLst/>
                        </a:rPr>
                        <a:t>Management</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dirty="0">
                          <a:effectLst/>
                        </a:rPr>
                        <a:t>The solution should provide a Storage Resource Management layer, a management GUI, and CLI/API support</a:t>
                      </a:r>
                      <a:endParaRPr lang="en-US" sz="1000" b="0" i="0" u="none" strike="noStrike" dirty="0">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dirty="0">
                          <a:effectLst/>
                        </a:rPr>
                        <a:t>FC</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2"/>
                  </a:ext>
                </a:extLst>
              </a:tr>
              <a:tr h="149498">
                <a:tc>
                  <a:txBody>
                    <a:bodyPr/>
                    <a:lstStyle/>
                    <a:p>
                      <a:pPr algn="ctr" fontAlgn="ctr"/>
                      <a:r>
                        <a:rPr lang="en-US" sz="1000" u="none" strike="noStrike">
                          <a:effectLst/>
                        </a:rPr>
                        <a:t>Reporting</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dirty="0">
                          <a:effectLst/>
                        </a:rPr>
                        <a:t>The system should be able to report overall health status of the system</a:t>
                      </a:r>
                      <a:endParaRPr lang="en-US" sz="1000" b="0" i="0" u="none" strike="noStrike" dirty="0">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a:effectLst/>
                        </a:rPr>
                        <a:t>FC</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3"/>
                  </a:ext>
                </a:extLst>
              </a:tr>
              <a:tr h="297161">
                <a:tc>
                  <a:txBody>
                    <a:bodyPr/>
                    <a:lstStyle/>
                    <a:p>
                      <a:pPr algn="ctr" fontAlgn="ctr"/>
                      <a:r>
                        <a:rPr lang="en-US" sz="1000" u="none" strike="noStrike">
                          <a:effectLst/>
                        </a:rPr>
                        <a:t>Automation and templates</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dirty="0">
                          <a:effectLst/>
                        </a:rPr>
                        <a:t>The system should have the capability to create templates and ability to script tasks</a:t>
                      </a:r>
                      <a:endParaRPr lang="en-US" sz="1000" b="0" i="0" u="none" strike="noStrike" dirty="0">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a:effectLst/>
                        </a:rPr>
                        <a:t>FC</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4"/>
                  </a:ext>
                </a:extLst>
              </a:tr>
              <a:tr h="297161">
                <a:tc>
                  <a:txBody>
                    <a:bodyPr/>
                    <a:lstStyle/>
                    <a:p>
                      <a:pPr algn="ctr" fontAlgn="ctr"/>
                      <a:r>
                        <a:rPr lang="en-US" sz="1000" u="none" strike="noStrike">
                          <a:effectLst/>
                        </a:rPr>
                        <a:t>Public Cloud integration</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dirty="0">
                          <a:effectLst/>
                        </a:rPr>
                        <a:t>The solution should support Public Cloud integration capabilities through a CMP layer.</a:t>
                      </a:r>
                      <a:endParaRPr lang="en-US" sz="1000" b="0" i="0" u="none" strike="noStrike" dirty="0">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a:effectLst/>
                        </a:rPr>
                        <a:t>FC</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5"/>
                  </a:ext>
                </a:extLst>
              </a:tr>
              <a:tr h="149498">
                <a:tc>
                  <a:txBody>
                    <a:bodyPr/>
                    <a:lstStyle/>
                    <a:p>
                      <a:pPr algn="ctr" fontAlgn="ctr"/>
                      <a:r>
                        <a:rPr lang="en-US" sz="1000" u="none" strike="noStrike">
                          <a:effectLst/>
                        </a:rPr>
                        <a:t>API support</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dirty="0">
                          <a:effectLst/>
                        </a:rPr>
                        <a:t>Solution should support REST API and VMware Virtual volumes</a:t>
                      </a:r>
                      <a:endParaRPr lang="en-US" sz="1000" b="0" i="0" u="none" strike="noStrike" dirty="0">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dirty="0">
                          <a:effectLst/>
                        </a:rPr>
                        <a:t>FC</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6"/>
                  </a:ext>
                </a:extLst>
              </a:tr>
              <a:tr h="297161">
                <a:tc>
                  <a:txBody>
                    <a:bodyPr/>
                    <a:lstStyle/>
                    <a:p>
                      <a:pPr algn="ctr" fontAlgn="ctr"/>
                      <a:r>
                        <a:rPr lang="en-US" sz="1000" u="none" strike="noStrike">
                          <a:effectLst/>
                        </a:rPr>
                        <a:t>Container integration</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dirty="0">
                          <a:effectLst/>
                        </a:rPr>
                        <a:t>Solution should support native container integration of container platforms such as Docker etc.</a:t>
                      </a:r>
                      <a:endParaRPr lang="en-US" sz="1000" b="0" i="0" u="none" strike="noStrike" dirty="0">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dirty="0">
                          <a:effectLst/>
                        </a:rPr>
                        <a:t>FC</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7"/>
                  </a:ext>
                </a:extLst>
              </a:tr>
              <a:tr h="297161">
                <a:tc>
                  <a:txBody>
                    <a:bodyPr/>
                    <a:lstStyle/>
                    <a:p>
                      <a:pPr algn="ctr" fontAlgn="ctr"/>
                      <a:r>
                        <a:rPr lang="en-US" sz="1000" u="none" strike="noStrike">
                          <a:effectLst/>
                        </a:rPr>
                        <a:t>Multiprotocol support</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dirty="0">
                          <a:effectLst/>
                        </a:rPr>
                        <a:t>The storage solution should support </a:t>
                      </a:r>
                      <a:r>
                        <a:rPr lang="en-US" sz="1000" u="none" strike="noStrike" dirty="0" err="1">
                          <a:effectLst/>
                        </a:rPr>
                        <a:t>Fibre</a:t>
                      </a:r>
                      <a:r>
                        <a:rPr lang="en-US" sz="1000" u="none" strike="noStrike" dirty="0">
                          <a:effectLst/>
                        </a:rPr>
                        <a:t> Channel, </a:t>
                      </a:r>
                      <a:r>
                        <a:rPr lang="en-US" sz="1000" u="none" strike="noStrike" dirty="0" err="1">
                          <a:effectLst/>
                        </a:rPr>
                        <a:t>Fibre</a:t>
                      </a:r>
                      <a:r>
                        <a:rPr lang="en-US" sz="1000" u="none" strike="noStrike" dirty="0">
                          <a:effectLst/>
                        </a:rPr>
                        <a:t> Channel over Internet (</a:t>
                      </a:r>
                      <a:r>
                        <a:rPr lang="en-US" sz="1000" u="none" strike="noStrike" dirty="0" err="1">
                          <a:effectLst/>
                        </a:rPr>
                        <a:t>FCoE</a:t>
                      </a:r>
                      <a:r>
                        <a:rPr lang="en-US" sz="1000" u="none" strike="noStrike" dirty="0">
                          <a:effectLst/>
                        </a:rPr>
                        <a:t>), ISCSI, NFS and SMB protocols</a:t>
                      </a:r>
                      <a:endParaRPr lang="en-US" sz="1000" b="0" i="0" u="none" strike="noStrike" dirty="0">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dirty="0">
                          <a:effectLst/>
                        </a:rPr>
                        <a:t>FC</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8"/>
                  </a:ext>
                </a:extLst>
              </a:tr>
              <a:tr h="297161">
                <a:tc>
                  <a:txBody>
                    <a:bodyPr/>
                    <a:lstStyle/>
                    <a:p>
                      <a:pPr algn="ctr" fontAlgn="ctr"/>
                      <a:r>
                        <a:rPr lang="en-US" sz="1000" u="none" strike="noStrike">
                          <a:effectLst/>
                        </a:rPr>
                        <a:t>Upgrades</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a:effectLst/>
                        </a:rPr>
                        <a:t>The system should support non disruptive maintenance. The disks should be removable from Cluster with no service disruption.</a:t>
                      </a:r>
                      <a:endParaRPr lang="en-US" sz="100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dirty="0">
                          <a:effectLst/>
                        </a:rPr>
                        <a:t>FC</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09"/>
                  </a:ext>
                </a:extLst>
              </a:tr>
              <a:tr h="297161">
                <a:tc>
                  <a:txBody>
                    <a:bodyPr/>
                    <a:lstStyle/>
                    <a:p>
                      <a:pPr algn="ctr" fontAlgn="ctr"/>
                      <a:r>
                        <a:rPr lang="en-US" sz="1000" u="none" strike="noStrike">
                          <a:effectLst/>
                        </a:rPr>
                        <a:t>Replications</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a:effectLst/>
                        </a:rPr>
                        <a:t>The system should support Active-Active clustering, Asynchronous and asynchronous replication in 2-site and multisite deployments.</a:t>
                      </a:r>
                      <a:endParaRPr lang="en-US" sz="100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a:effectLst/>
                        </a:rPr>
                        <a:t>FC</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0"/>
                  </a:ext>
                </a:extLst>
              </a:tr>
              <a:tr h="149498">
                <a:tc>
                  <a:txBody>
                    <a:bodyPr/>
                    <a:lstStyle/>
                    <a:p>
                      <a:pPr algn="ctr" fontAlgn="ctr"/>
                      <a:r>
                        <a:rPr lang="en-US" sz="1000" u="none" strike="noStrike">
                          <a:effectLst/>
                        </a:rPr>
                        <a:t>Data Protection</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a:effectLst/>
                        </a:rPr>
                        <a:t>The solution should have the capability to Protect data</a:t>
                      </a:r>
                      <a:endParaRPr lang="en-US" sz="100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a:effectLst/>
                        </a:rPr>
                        <a:t>FC</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1"/>
                  </a:ext>
                </a:extLst>
              </a:tr>
              <a:tr h="149498">
                <a:tc>
                  <a:txBody>
                    <a:bodyPr/>
                    <a:lstStyle/>
                    <a:p>
                      <a:pPr algn="ctr" fontAlgn="ctr"/>
                      <a:r>
                        <a:rPr lang="en-US" sz="1000" u="none" strike="noStrike">
                          <a:effectLst/>
                        </a:rPr>
                        <a:t>Scalability</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a:effectLst/>
                        </a:rPr>
                        <a:t>The solution should be scalable by addition of nodes</a:t>
                      </a:r>
                      <a:endParaRPr lang="en-US" sz="100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a:effectLst/>
                        </a:rPr>
                        <a:t>FC</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2"/>
                  </a:ext>
                </a:extLst>
              </a:tr>
              <a:tr h="297161">
                <a:tc>
                  <a:txBody>
                    <a:bodyPr/>
                    <a:lstStyle/>
                    <a:p>
                      <a:pPr algn="ctr" fontAlgn="ctr"/>
                      <a:r>
                        <a:rPr lang="en-US" sz="1000" u="none" strike="noStrike">
                          <a:effectLst/>
                        </a:rPr>
                        <a:t>Security</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a:effectLst/>
                        </a:rPr>
                        <a:t>The solution should have some kind of access control, MFA, security audit logs</a:t>
                      </a:r>
                      <a:endParaRPr lang="en-US" sz="100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a:effectLst/>
                        </a:rPr>
                        <a:t>FC</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3"/>
                  </a:ext>
                </a:extLst>
              </a:tr>
              <a:tr h="297161">
                <a:tc>
                  <a:txBody>
                    <a:bodyPr/>
                    <a:lstStyle/>
                    <a:p>
                      <a:pPr algn="ctr" fontAlgn="ctr"/>
                      <a:r>
                        <a:rPr lang="en-US" sz="1000" u="none" strike="noStrike">
                          <a:effectLst/>
                        </a:rPr>
                        <a:t>LDAP integration</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a:effectLst/>
                        </a:rPr>
                        <a:t>The system should be able to integrate to third party management tools (such as LDAP/Microsoft AD)</a:t>
                      </a:r>
                      <a:endParaRPr lang="en-US" sz="100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a:effectLst/>
                        </a:rPr>
                        <a:t>FC</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4"/>
                  </a:ext>
                </a:extLst>
              </a:tr>
              <a:tr h="149498">
                <a:tc>
                  <a:txBody>
                    <a:bodyPr/>
                    <a:lstStyle/>
                    <a:p>
                      <a:pPr algn="ctr" fontAlgn="ctr"/>
                      <a:r>
                        <a:rPr lang="en-US" sz="1000" u="none" strike="noStrike">
                          <a:effectLst/>
                        </a:rPr>
                        <a:t>Encryption</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a:effectLst/>
                        </a:rPr>
                        <a:t>The system should support encryption</a:t>
                      </a:r>
                      <a:endParaRPr lang="en-US" sz="100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a:effectLst/>
                        </a:rPr>
                        <a:t>FC</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5"/>
                  </a:ext>
                </a:extLst>
              </a:tr>
              <a:tr h="329983">
                <a:tc>
                  <a:txBody>
                    <a:bodyPr/>
                    <a:lstStyle/>
                    <a:p>
                      <a:pPr algn="ctr" fontAlgn="ctr"/>
                      <a:r>
                        <a:rPr lang="en-US" sz="1000" u="none" strike="noStrike">
                          <a:effectLst/>
                        </a:rPr>
                        <a:t>Private Cloud integration</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a:effectLst/>
                        </a:rPr>
                        <a:t>Supports a self-service user portal, and creation of service catalogue by administrators</a:t>
                      </a:r>
                      <a:endParaRPr lang="en-US" sz="100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a:effectLst/>
                        </a:rPr>
                        <a:t>FC</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6"/>
                  </a:ext>
                </a:extLst>
              </a:tr>
              <a:tr h="297161">
                <a:tc>
                  <a:txBody>
                    <a:bodyPr/>
                    <a:lstStyle/>
                    <a:p>
                      <a:pPr algn="ctr" fontAlgn="ctr"/>
                      <a:r>
                        <a:rPr lang="en-US" sz="1000" u="none" strike="noStrike">
                          <a:effectLst/>
                        </a:rPr>
                        <a:t>Power Modules</a:t>
                      </a:r>
                      <a:endParaRPr lang="en-US" sz="1000" b="1" i="0" u="none" strike="noStrike">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l" fontAlgn="t"/>
                      <a:r>
                        <a:rPr lang="en-US" sz="1000" u="none" strike="noStrike">
                          <a:effectLst/>
                        </a:rPr>
                        <a:t>• Power supplies should support N+N as well as N+1 redundancy configuration, where N is greater than 1.</a:t>
                      </a:r>
                      <a:endParaRPr lang="en-US" sz="1000" b="0" i="0" u="none" strike="noStrike">
                        <a:solidFill>
                          <a:srgbClr val="000000"/>
                        </a:solidFill>
                        <a:effectLst/>
                        <a:latin typeface="Calibri" panose="020F0502020204030204" pitchFamily="34" charset="0"/>
                      </a:endParaRPr>
                    </a:p>
                  </a:txBody>
                  <a:tcPr marL="1988" marR="1988" marT="1988" marB="0">
                    <a:solidFill>
                      <a:schemeClr val="bg1">
                        <a:lumMod val="95000"/>
                      </a:schemeClr>
                    </a:solidFill>
                  </a:tcPr>
                </a:tc>
                <a:tc>
                  <a:txBody>
                    <a:bodyPr/>
                    <a:lstStyle/>
                    <a:p>
                      <a:pPr algn="ctr" fontAlgn="ctr"/>
                      <a:r>
                        <a:rPr lang="en-US" sz="1000" u="none" strike="noStrike" dirty="0">
                          <a:effectLst/>
                        </a:rPr>
                        <a:t>FC</a:t>
                      </a:r>
                      <a:endParaRPr lang="en-US" sz="1000" b="1" i="0" u="none" strike="noStrike" dirty="0">
                        <a:solidFill>
                          <a:srgbClr val="000000"/>
                        </a:solidFill>
                        <a:effectLst/>
                        <a:latin typeface="Calibri" panose="020F0502020204030204" pitchFamily="34" charset="0"/>
                      </a:endParaRPr>
                    </a:p>
                  </a:txBody>
                  <a:tcPr marL="1988" marR="1988" marT="1988" marB="0" anchor="ctr">
                    <a:solidFill>
                      <a:schemeClr val="bg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dirty="0">
                          <a:solidFill>
                            <a:srgbClr val="000000"/>
                          </a:solidFill>
                          <a:effectLst/>
                          <a:latin typeface="Calibri" panose="020F0502020204030204" pitchFamily="34" charset="0"/>
                        </a:rPr>
                        <a:t>●</a:t>
                      </a:r>
                    </a:p>
                  </a:txBody>
                  <a:tcPr marL="1988" marR="1988" marT="1988" marB="0" anchor="ctr">
                    <a:solidFill>
                      <a:schemeClr val="bg1">
                        <a:lumMod val="95000"/>
                      </a:schemeClr>
                    </a:solidFill>
                  </a:tcPr>
                </a:tc>
                <a:extLst>
                  <a:ext uri="{0D108BD9-81ED-4DB2-BD59-A6C34878D82A}">
                    <a16:rowId xmlns:a16="http://schemas.microsoft.com/office/drawing/2014/main" val="10017"/>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37207849"/>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27673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txBox="1">
            <a:spLocks/>
          </p:cNvSpPr>
          <p:nvPr/>
        </p:nvSpPr>
        <p:spPr>
          <a:xfrm>
            <a:off x="932805" y="125803"/>
            <a:ext cx="8757126" cy="470670"/>
          </a:xfrm>
          <a:prstGeom prst="rect">
            <a:avLst/>
          </a:prstGeom>
        </p:spPr>
        <p:txBody>
          <a:bodyPr>
            <a:noAutofit/>
          </a:bodyPr>
          <a:lstStyle>
            <a:defPPr>
              <a:defRPr lang="en-US"/>
            </a:defPPr>
            <a:lvl1pPr marL="296950" indent="-296950" defTabSz="1187798">
              <a:lnSpc>
                <a:spcPct val="90000"/>
              </a:lnSpc>
              <a:spcBef>
                <a:spcPts val="1299"/>
              </a:spcBef>
              <a:defRPr sz="3200">
                <a:solidFill>
                  <a:srgbClr val="1D1D1A"/>
                </a:solidFill>
              </a:defRPr>
            </a:lvl1pPr>
          </a:lstStyle>
          <a:p>
            <a:pPr marL="0" indent="0" defTabSz="914387" fontAlgn="ctr">
              <a:lnSpc>
                <a:spcPct val="100000"/>
              </a:lnSpc>
              <a:spcBef>
                <a:spcPts val="0"/>
              </a:spcBef>
            </a:pPr>
            <a:r>
              <a:rPr lang="en-US" altLang="zh-CN" sz="2800" dirty="0">
                <a:latin typeface="Arial" panose="020B0604020202020204" pitchFamily="34" charset="0"/>
                <a:ea typeface="Microsoft YaHei" panose="020B0503020204020204" pitchFamily="34" charset="-122"/>
              </a:rPr>
              <a:t>Next-Generation Storage Platform</a:t>
            </a:r>
          </a:p>
        </p:txBody>
      </p:sp>
      <p:sp>
        <p:nvSpPr>
          <p:cNvPr id="37" name="TextBox 21"/>
          <p:cNvSpPr txBox="1"/>
          <p:nvPr/>
        </p:nvSpPr>
        <p:spPr>
          <a:xfrm>
            <a:off x="137042" y="5415433"/>
            <a:ext cx="2028128" cy="286860"/>
          </a:xfrm>
          <a:prstGeom prst="rect">
            <a:avLst/>
          </a:prstGeom>
          <a:noFill/>
        </p:spPr>
        <p:txBody>
          <a:bodyPr wrap="square" rtlCol="0">
            <a:noAutofit/>
          </a:bodyPr>
          <a:lstStyle/>
          <a:p>
            <a:pPr algn="r" fontAlgn="ctr">
              <a:lnSpc>
                <a:spcPts val="1900"/>
              </a:lnSpc>
            </a:pPr>
            <a:r>
              <a:rPr lang="en-US" altLang="zh-CN" sz="1600" dirty="0">
                <a:latin typeface="Arial" panose="020B0604020202020204" pitchFamily="34" charset="0"/>
                <a:ea typeface="Microsoft YaHei" panose="020B0503020204020204" pitchFamily="34" charset="-122"/>
                <a:cs typeface="Arial" panose="020B0604020202020204" pitchFamily="34" charset="0"/>
              </a:rPr>
              <a:t>Smart SSD enclosure</a:t>
            </a:r>
          </a:p>
        </p:txBody>
      </p:sp>
      <p:grpSp>
        <p:nvGrpSpPr>
          <p:cNvPr id="7" name="Group 6">
            <a:extLst>
              <a:ext uri="{FF2B5EF4-FFF2-40B4-BE49-F238E27FC236}">
                <a16:creationId xmlns:a16="http://schemas.microsoft.com/office/drawing/2014/main" id="{0F9BF7B9-1DA1-804E-9928-837A568F15C8}"/>
              </a:ext>
            </a:extLst>
          </p:cNvPr>
          <p:cNvGrpSpPr/>
          <p:nvPr/>
        </p:nvGrpSpPr>
        <p:grpSpPr>
          <a:xfrm>
            <a:off x="6787294" y="1219995"/>
            <a:ext cx="4450317" cy="4694903"/>
            <a:chOff x="1682224" y="1302866"/>
            <a:chExt cx="4450317" cy="4694903"/>
          </a:xfrm>
        </p:grpSpPr>
        <p:pic>
          <p:nvPicPr>
            <p:cNvPr id="12" name="Picture 2" descr="C:\Users\c00334535\AppData\Roaming\eSpace_Desktop\UserData\c00334535\imagefiles\A24EE675-722A-498A-A569-5634438A0DA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30907" y="1616258"/>
              <a:ext cx="3717639" cy="1001756"/>
            </a:xfrm>
            <a:prstGeom prst="rect">
              <a:avLst/>
            </a:prstGeom>
            <a:noFill/>
            <a:effectLst>
              <a:reflection stA="52000" endA="300" endPos="20000" dir="5400000" sy="-100000" algn="bl" rotWithShape="0"/>
            </a:effectLst>
            <a:extLst>
              <a:ext uri="{909E8E84-426E-40DD-AFC4-6F175D3DCCD1}">
                <a14:hiddenFill xmlns:a14="http://schemas.microsoft.com/office/drawing/2010/main">
                  <a:solidFill>
                    <a:srgbClr val="FFFFFF"/>
                  </a:solidFill>
                </a14:hiddenFill>
              </a:ext>
            </a:extLst>
          </p:spPr>
        </p:pic>
        <p:pic>
          <p:nvPicPr>
            <p:cNvPr id="36" name="Picture 3"/>
            <p:cNvPicPr>
              <a:picLocks noChangeAspect="1" noChangeArrowheads="1"/>
            </p:cNvPicPr>
            <p:nvPr/>
          </p:nvPicPr>
          <p:blipFill>
            <a:blip r:embed="rId4" cstate="print"/>
            <a:srcRect/>
            <a:stretch>
              <a:fillRect/>
            </a:stretch>
          </p:blipFill>
          <p:spPr bwMode="auto">
            <a:xfrm>
              <a:off x="2194520" y="3211206"/>
              <a:ext cx="3733001" cy="509585"/>
            </a:xfrm>
            <a:prstGeom prst="rect">
              <a:avLst/>
            </a:prstGeom>
            <a:noFill/>
            <a:effectLst>
              <a:reflection stA="52000" endA="300" endPos="20000" dir="5400000" sy="-100000" algn="bl" rotWithShape="0"/>
            </a:effectLst>
          </p:spPr>
        </p:pic>
        <p:pic>
          <p:nvPicPr>
            <p:cNvPr id="38"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7526" y="5452890"/>
              <a:ext cx="3687941" cy="475489"/>
            </a:xfrm>
            <a:prstGeom prst="rect">
              <a:avLst/>
            </a:prstGeom>
            <a:noFill/>
            <a:effectLst>
              <a:reflection stA="52000" endA="300" endPos="20000" dir="5400000" sy="-100000" algn="bl" rotWithShape="0"/>
            </a:effectLst>
          </p:spPr>
        </p:pic>
        <p:pic>
          <p:nvPicPr>
            <p:cNvPr id="43" name="Picture 2"/>
            <p:cNvPicPr>
              <a:picLocks noChangeAspect="1" noChangeArrowheads="1"/>
            </p:cNvPicPr>
            <p:nvPr/>
          </p:nvPicPr>
          <p:blipFill>
            <a:blip r:embed="rId6" cstate="print"/>
            <a:srcRect/>
            <a:stretch>
              <a:fillRect/>
            </a:stretch>
          </p:blipFill>
          <p:spPr bwMode="auto">
            <a:xfrm>
              <a:off x="2194519" y="4308926"/>
              <a:ext cx="3701321" cy="525385"/>
            </a:xfrm>
            <a:prstGeom prst="rect">
              <a:avLst/>
            </a:prstGeom>
            <a:noFill/>
            <a:effectLst>
              <a:reflection stA="52000" endA="300" endPos="20000" dir="5400000" sy="-100000" algn="bl" rotWithShape="0"/>
            </a:effectLst>
          </p:spPr>
        </p:pic>
        <p:sp>
          <p:nvSpPr>
            <p:cNvPr id="13" name="TextBox 12"/>
            <p:cNvSpPr txBox="1"/>
            <p:nvPr/>
          </p:nvSpPr>
          <p:spPr>
            <a:xfrm>
              <a:off x="2217526" y="1302866"/>
              <a:ext cx="3717639" cy="315328"/>
            </a:xfrm>
            <a:prstGeom prst="rect">
              <a:avLst/>
            </a:prstGeom>
            <a:noFill/>
          </p:spPr>
          <p:txBody>
            <a:bodyPr wrap="square" rtlCol="0">
              <a:noAutofit/>
            </a:bodyPr>
            <a:lstStyle/>
            <a:p>
              <a:pPr algn="ctr" fontAlgn="ctr"/>
              <a:r>
                <a:rPr kumimoji="1" lang="en-US" altLang="zh-CN" dirty="0">
                  <a:latin typeface="Arial" panose="020B0604020202020204" pitchFamily="34" charset="0"/>
                  <a:ea typeface="Microsoft YaHei" panose="020B0503020204020204" pitchFamily="34" charset="-122"/>
                  <a:cs typeface="Arial" panose="020B0604020202020204" pitchFamily="34" charset="0"/>
                </a:rPr>
                <a:t>Rear panel</a:t>
              </a:r>
            </a:p>
          </p:txBody>
        </p:sp>
        <p:cxnSp>
          <p:nvCxnSpPr>
            <p:cNvPr id="53" name="Straight Connector 14"/>
            <p:cNvCxnSpPr/>
            <p:nvPr/>
          </p:nvCxnSpPr>
          <p:spPr>
            <a:xfrm>
              <a:off x="1682224" y="1555542"/>
              <a:ext cx="0" cy="4442227"/>
            </a:xfrm>
            <a:prstGeom prst="line">
              <a:avLst/>
            </a:prstGeom>
            <a:ln w="12700">
              <a:solidFill>
                <a:srgbClr val="EB5C0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14"/>
            <p:cNvCxnSpPr/>
            <p:nvPr/>
          </p:nvCxnSpPr>
          <p:spPr>
            <a:xfrm>
              <a:off x="2129871" y="3096731"/>
              <a:ext cx="4002670" cy="0"/>
            </a:xfrm>
            <a:prstGeom prst="line">
              <a:avLst/>
            </a:prstGeom>
            <a:ln w="12700">
              <a:solidFill>
                <a:srgbClr val="EB5C0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14"/>
            <p:cNvCxnSpPr/>
            <p:nvPr/>
          </p:nvCxnSpPr>
          <p:spPr>
            <a:xfrm>
              <a:off x="2129870" y="4231175"/>
              <a:ext cx="4002670" cy="0"/>
            </a:xfrm>
            <a:prstGeom prst="line">
              <a:avLst/>
            </a:prstGeom>
            <a:ln w="12700">
              <a:solidFill>
                <a:srgbClr val="EB5C0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14"/>
            <p:cNvCxnSpPr/>
            <p:nvPr/>
          </p:nvCxnSpPr>
          <p:spPr>
            <a:xfrm>
              <a:off x="2129869" y="5389896"/>
              <a:ext cx="4002670" cy="0"/>
            </a:xfrm>
            <a:prstGeom prst="line">
              <a:avLst/>
            </a:prstGeom>
            <a:ln w="12700">
              <a:solidFill>
                <a:srgbClr val="EB5C01"/>
              </a:solidFill>
              <a:prstDash val="dash"/>
            </a:ln>
          </p:spPr>
          <p:style>
            <a:lnRef idx="1">
              <a:schemeClr val="accent1"/>
            </a:lnRef>
            <a:fillRef idx="0">
              <a:schemeClr val="accent1"/>
            </a:fillRef>
            <a:effectRef idx="0">
              <a:schemeClr val="accent1"/>
            </a:effectRef>
            <a:fontRef idx="minor">
              <a:schemeClr val="tx1"/>
            </a:fontRef>
          </p:style>
        </p:cxnSp>
        <p:sp>
          <p:nvSpPr>
            <p:cNvPr id="32" name="TextBox 10"/>
            <p:cNvSpPr txBox="1"/>
            <p:nvPr/>
          </p:nvSpPr>
          <p:spPr>
            <a:xfrm>
              <a:off x="2720788" y="2695764"/>
              <a:ext cx="2442988" cy="319648"/>
            </a:xfrm>
            <a:prstGeom prst="rect">
              <a:avLst/>
            </a:prstGeom>
            <a:noFill/>
          </p:spPr>
          <p:txBody>
            <a:bodyPr wrap="square" rtlCol="0">
              <a:noAutofit/>
            </a:bodyPr>
            <a:lstStyle/>
            <a:p>
              <a:pPr algn="ctr" fontAlgn="ctr"/>
              <a:r>
                <a:rPr lang="en-US" altLang="zh-CN" sz="1400" dirty="0">
                  <a:latin typeface="Arial" panose="020B0604020202020204" pitchFamily="34" charset="0"/>
                  <a:ea typeface="Microsoft YaHei" panose="020B0503020204020204" pitchFamily="34" charset="-122"/>
                  <a:cs typeface="Arial" panose="020B0604020202020204" pitchFamily="34" charset="0"/>
                </a:rPr>
                <a:t>4 U, 28 interface modules</a:t>
              </a:r>
            </a:p>
          </p:txBody>
        </p:sp>
        <p:sp>
          <p:nvSpPr>
            <p:cNvPr id="41" name="TextBox 10"/>
            <p:cNvSpPr txBox="1"/>
            <p:nvPr/>
          </p:nvSpPr>
          <p:spPr>
            <a:xfrm>
              <a:off x="2335469" y="3784461"/>
              <a:ext cx="3462499" cy="446714"/>
            </a:xfrm>
            <a:prstGeom prst="rect">
              <a:avLst/>
            </a:prstGeom>
            <a:noFill/>
          </p:spPr>
          <p:txBody>
            <a:bodyPr wrap="square" rtlCol="0">
              <a:noAutofit/>
            </a:bodyPr>
            <a:lstStyle/>
            <a:p>
              <a:pPr algn="ctr" fontAlgn="ctr"/>
              <a:r>
                <a:rPr lang="en-US" altLang="zh-CN" sz="1400" dirty="0">
                  <a:latin typeface="Arial" panose="020B0604020202020204" pitchFamily="34" charset="0"/>
                  <a:ea typeface="Microsoft YaHei" panose="020B0503020204020204" pitchFamily="34" charset="-122"/>
                  <a:cs typeface="Arial" panose="020B0604020202020204" pitchFamily="34" charset="0"/>
                </a:rPr>
                <a:t>2 U, 2 controllers per controller enclosure, 12 interface modules</a:t>
              </a:r>
            </a:p>
          </p:txBody>
        </p:sp>
        <p:sp>
          <p:nvSpPr>
            <p:cNvPr id="44" name="TextBox 10"/>
            <p:cNvSpPr txBox="1"/>
            <p:nvPr/>
          </p:nvSpPr>
          <p:spPr>
            <a:xfrm>
              <a:off x="2375459" y="4918904"/>
              <a:ext cx="3339442" cy="446714"/>
            </a:xfrm>
            <a:prstGeom prst="rect">
              <a:avLst/>
            </a:prstGeom>
            <a:noFill/>
          </p:spPr>
          <p:txBody>
            <a:bodyPr wrap="square" rtlCol="0">
              <a:noAutofit/>
            </a:bodyPr>
            <a:lstStyle/>
            <a:p>
              <a:pPr algn="ctr" fontAlgn="ctr"/>
              <a:r>
                <a:rPr lang="en-US" altLang="zh-CN" sz="1400" dirty="0">
                  <a:latin typeface="Arial" panose="020B0604020202020204" pitchFamily="34" charset="0"/>
                  <a:ea typeface="Microsoft YaHei" panose="020B0503020204020204" pitchFamily="34" charset="-122"/>
                  <a:cs typeface="Arial" panose="020B0604020202020204" pitchFamily="34" charset="0"/>
                </a:rPr>
                <a:t>2 U, 2 controllers per controller enclosure, 6 interface modules</a:t>
              </a:r>
            </a:p>
          </p:txBody>
        </p:sp>
      </p:grpSp>
      <p:sp>
        <p:nvSpPr>
          <p:cNvPr id="2" name="矩形 1"/>
          <p:cNvSpPr/>
          <p:nvPr/>
        </p:nvSpPr>
        <p:spPr>
          <a:xfrm>
            <a:off x="1019072" y="1504130"/>
            <a:ext cx="1220207" cy="343242"/>
          </a:xfrm>
          <a:prstGeom prst="rect">
            <a:avLst/>
          </a:prstGeom>
        </p:spPr>
        <p:txBody>
          <a:bodyPr wrap="square">
            <a:noAutofit/>
          </a:bodyPr>
          <a:lstStyle/>
          <a:p>
            <a:pPr algn="ctr" fontAlgn="ctr"/>
            <a:r>
              <a:rPr lang="en-US" altLang="zh-CN" sz="1600" dirty="0">
                <a:latin typeface="Arial" panose="020B0604020202020204" pitchFamily="34" charset="0"/>
                <a:ea typeface="Microsoft YaHei" panose="020B0503020204020204" pitchFamily="34" charset="-122"/>
                <a:cs typeface="Arial" panose="020B0604020202020204" pitchFamily="34" charset="0"/>
              </a:rPr>
              <a:t>Controller Enclosures </a:t>
            </a:r>
            <a:endParaRPr lang="en-US" altLang="zh-CN" sz="1600" dirty="0">
              <a:latin typeface="Arial" panose="020B0604020202020204" pitchFamily="34" charset="0"/>
            </a:endParaRPr>
          </a:p>
        </p:txBody>
      </p:sp>
      <p:sp>
        <p:nvSpPr>
          <p:cNvPr id="3" name="对角圆角矩形 2"/>
          <p:cNvSpPr/>
          <p:nvPr/>
        </p:nvSpPr>
        <p:spPr>
          <a:xfrm>
            <a:off x="854630" y="1968633"/>
            <a:ext cx="1394637" cy="325155"/>
          </a:xfrm>
          <a:prstGeom prst="round2DiagRect">
            <a:avLst>
              <a:gd name="adj1" fmla="val 16667"/>
              <a:gd name="adj2" fmla="val 41160"/>
            </a:avLst>
          </a:prstGeom>
          <a:no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dirty="0">
              <a:latin typeface="Arial" panose="020B0604020202020204" pitchFamily="34" charset="0"/>
            </a:endParaRPr>
          </a:p>
        </p:txBody>
      </p:sp>
      <p:sp>
        <p:nvSpPr>
          <p:cNvPr id="34" name="TextBox 21"/>
          <p:cNvSpPr txBox="1"/>
          <p:nvPr/>
        </p:nvSpPr>
        <p:spPr>
          <a:xfrm>
            <a:off x="1019073" y="2055578"/>
            <a:ext cx="1142799" cy="286860"/>
          </a:xfrm>
          <a:prstGeom prst="rect">
            <a:avLst/>
          </a:prstGeom>
          <a:noFill/>
        </p:spPr>
        <p:txBody>
          <a:bodyPr wrap="square" rtlCol="0">
            <a:noAutofit/>
          </a:bodyPr>
          <a:lstStyle/>
          <a:p>
            <a:pPr algn="ctr" fontAlgn="ctr">
              <a:lnSpc>
                <a:spcPts val="1900"/>
              </a:lnSpc>
            </a:pPr>
            <a:r>
              <a:rPr lang="en-US" altLang="zh-CN" sz="1400" dirty="0">
                <a:latin typeface="Arial" panose="020B0604020202020204" pitchFamily="34" charset="0"/>
                <a:ea typeface="Microsoft YaHei" panose="020B0503020204020204" pitchFamily="34" charset="-122"/>
                <a:cs typeface="Arial" panose="020B0604020202020204" pitchFamily="34" charset="0"/>
              </a:rPr>
              <a:t>High-end</a:t>
            </a:r>
          </a:p>
        </p:txBody>
      </p:sp>
      <p:sp>
        <p:nvSpPr>
          <p:cNvPr id="48" name="对角圆角矩形 47"/>
          <p:cNvSpPr/>
          <p:nvPr/>
        </p:nvSpPr>
        <p:spPr>
          <a:xfrm>
            <a:off x="815245" y="3280711"/>
            <a:ext cx="1394637" cy="325155"/>
          </a:xfrm>
          <a:prstGeom prst="round2DiagRect">
            <a:avLst>
              <a:gd name="adj1" fmla="val 16667"/>
              <a:gd name="adj2" fmla="val 41160"/>
            </a:avLst>
          </a:prstGeom>
          <a:no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dirty="0">
              <a:latin typeface="Arial" panose="020B0604020202020204" pitchFamily="34" charset="0"/>
            </a:endParaRPr>
          </a:p>
        </p:txBody>
      </p:sp>
      <p:sp>
        <p:nvSpPr>
          <p:cNvPr id="51" name="TextBox 21"/>
          <p:cNvSpPr txBox="1"/>
          <p:nvPr/>
        </p:nvSpPr>
        <p:spPr>
          <a:xfrm>
            <a:off x="1019073" y="3288764"/>
            <a:ext cx="1011222" cy="286860"/>
          </a:xfrm>
          <a:prstGeom prst="rect">
            <a:avLst/>
          </a:prstGeom>
          <a:noFill/>
        </p:spPr>
        <p:txBody>
          <a:bodyPr wrap="square" rtlCol="0">
            <a:noAutofit/>
          </a:bodyPr>
          <a:lstStyle/>
          <a:p>
            <a:pPr algn="ctr" fontAlgn="ctr">
              <a:lnSpc>
                <a:spcPts val="1900"/>
              </a:lnSpc>
            </a:pPr>
            <a:r>
              <a:rPr lang="en-US" altLang="zh-CN" sz="1400" dirty="0">
                <a:latin typeface="Arial" panose="020B0604020202020204" pitchFamily="34" charset="0"/>
                <a:ea typeface="Microsoft YaHei" panose="020B0503020204020204" pitchFamily="34" charset="-122"/>
                <a:cs typeface="Arial" panose="020B0604020202020204" pitchFamily="34" charset="0"/>
              </a:rPr>
              <a:t>Mid-range</a:t>
            </a:r>
          </a:p>
        </p:txBody>
      </p:sp>
      <p:sp>
        <p:nvSpPr>
          <p:cNvPr id="52" name="对角圆角矩形 51"/>
          <p:cNvSpPr/>
          <p:nvPr/>
        </p:nvSpPr>
        <p:spPr>
          <a:xfrm>
            <a:off x="815245" y="4361468"/>
            <a:ext cx="1394637" cy="325155"/>
          </a:xfrm>
          <a:prstGeom prst="round2DiagRect">
            <a:avLst>
              <a:gd name="adj1" fmla="val 16667"/>
              <a:gd name="adj2" fmla="val 41160"/>
            </a:avLst>
          </a:prstGeom>
          <a:no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dirty="0">
              <a:latin typeface="Arial" panose="020B0604020202020204" pitchFamily="34" charset="0"/>
            </a:endParaRPr>
          </a:p>
        </p:txBody>
      </p:sp>
      <p:sp>
        <p:nvSpPr>
          <p:cNvPr id="54" name="TextBox 21"/>
          <p:cNvSpPr txBox="1"/>
          <p:nvPr/>
        </p:nvSpPr>
        <p:spPr>
          <a:xfrm>
            <a:off x="928854" y="4369522"/>
            <a:ext cx="1101441" cy="286860"/>
          </a:xfrm>
          <a:prstGeom prst="rect">
            <a:avLst/>
          </a:prstGeom>
          <a:noFill/>
        </p:spPr>
        <p:txBody>
          <a:bodyPr wrap="square" rtlCol="0">
            <a:noAutofit/>
          </a:bodyPr>
          <a:lstStyle/>
          <a:p>
            <a:pPr algn="ctr" fontAlgn="ctr">
              <a:lnSpc>
                <a:spcPts val="1900"/>
              </a:lnSpc>
            </a:pPr>
            <a:r>
              <a:rPr lang="en-US" altLang="zh-CN" sz="1400" dirty="0">
                <a:latin typeface="Arial" panose="020B0604020202020204" pitchFamily="34" charset="0"/>
                <a:ea typeface="Microsoft YaHei" panose="020B0503020204020204" pitchFamily="34" charset="-122"/>
                <a:cs typeface="Arial" panose="020B0604020202020204" pitchFamily="34" charset="0"/>
              </a:rPr>
              <a:t>Entry-level</a:t>
            </a:r>
          </a:p>
        </p:txBody>
      </p:sp>
      <p:graphicFrame>
        <p:nvGraphicFramePr>
          <p:cNvPr id="45" name="表格 44"/>
          <p:cNvGraphicFramePr>
            <a:graphicFrameLocks noGrp="1"/>
          </p:cNvGraphicFramePr>
          <p:nvPr>
            <p:extLst>
              <p:ext uri="{D42A27DB-BD31-4B8C-83A1-F6EECF244321}">
                <p14:modId xmlns:p14="http://schemas.microsoft.com/office/powerpoint/2010/main" val="2122098681"/>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Storage Platform</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pSp>
        <p:nvGrpSpPr>
          <p:cNvPr id="6" name="Group 5">
            <a:extLst>
              <a:ext uri="{FF2B5EF4-FFF2-40B4-BE49-F238E27FC236}">
                <a16:creationId xmlns:a16="http://schemas.microsoft.com/office/drawing/2014/main" id="{C4338449-15DA-FB4D-A0DA-D9B66E65D2BF}"/>
              </a:ext>
            </a:extLst>
          </p:cNvPr>
          <p:cNvGrpSpPr/>
          <p:nvPr/>
        </p:nvGrpSpPr>
        <p:grpSpPr>
          <a:xfrm>
            <a:off x="2370769" y="1162818"/>
            <a:ext cx="4018057" cy="4825611"/>
            <a:chOff x="6583268" y="1298964"/>
            <a:chExt cx="4018057" cy="4825611"/>
          </a:xfrm>
        </p:grpSpPr>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8808" y="4781908"/>
              <a:ext cx="3610950" cy="595029"/>
            </a:xfrm>
            <a:prstGeom prst="rect">
              <a:avLst/>
            </a:prstGeom>
            <a:noFill/>
            <a:effectLst>
              <a:reflection stA="52000" endA="300" endPos="20000" dir="5400000" sy="-100000" algn="bl" rotWithShape="0"/>
            </a:effectLst>
          </p:spPr>
        </p:pic>
        <p:pic>
          <p:nvPicPr>
            <p:cNvPr id="39" name="图片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8156" y="3506511"/>
              <a:ext cx="3610951" cy="591620"/>
            </a:xfrm>
            <a:prstGeom prst="rect">
              <a:avLst/>
            </a:prstGeom>
            <a:noFill/>
            <a:effectLst>
              <a:reflection stA="52000" endA="300" endPos="20000" dir="5400000" sy="-100000" algn="bl" rotWithShape="0"/>
            </a:effectLst>
          </p:spPr>
        </p:pic>
        <p:sp>
          <p:nvSpPr>
            <p:cNvPr id="27" name="TextBox 26"/>
            <p:cNvSpPr txBox="1"/>
            <p:nvPr/>
          </p:nvSpPr>
          <p:spPr>
            <a:xfrm>
              <a:off x="6678153" y="5483138"/>
              <a:ext cx="3603743" cy="262774"/>
            </a:xfrm>
            <a:prstGeom prst="rect">
              <a:avLst/>
            </a:prstGeom>
            <a:noFill/>
          </p:spPr>
          <p:txBody>
            <a:bodyPr wrap="square" rtlCol="0">
              <a:noAutofit/>
            </a:bodyPr>
            <a:lstStyle/>
            <a:p>
              <a:pPr algn="ctr" fontAlgn="ctr"/>
              <a:r>
                <a:rPr lang="en-US" altLang="zh-CN" sz="1400" dirty="0">
                  <a:latin typeface="Arial" panose="020B0604020202020204" pitchFamily="34" charset="0"/>
                  <a:ea typeface="Microsoft YaHei" panose="020B0503020204020204" pitchFamily="34" charset="-122"/>
                  <a:cs typeface="Arial" panose="020B0604020202020204" pitchFamily="34" charset="0"/>
                </a:rPr>
                <a:t>2 U, 25 SAS SSDs</a:t>
              </a:r>
            </a:p>
          </p:txBody>
        </p:sp>
        <p:sp>
          <p:nvSpPr>
            <p:cNvPr id="28" name="TextBox 27"/>
            <p:cNvSpPr txBox="1"/>
            <p:nvPr/>
          </p:nvSpPr>
          <p:spPr>
            <a:xfrm>
              <a:off x="6708808" y="4213212"/>
              <a:ext cx="3610950" cy="262774"/>
            </a:xfrm>
            <a:prstGeom prst="rect">
              <a:avLst/>
            </a:prstGeom>
            <a:noFill/>
          </p:spPr>
          <p:txBody>
            <a:bodyPr wrap="square" rtlCol="0">
              <a:noAutofit/>
            </a:bodyPr>
            <a:lstStyle/>
            <a:p>
              <a:pPr algn="ctr" fontAlgn="ctr"/>
              <a:r>
                <a:rPr lang="en-US" altLang="zh-CN" sz="1400" dirty="0">
                  <a:latin typeface="Arial" panose="020B0604020202020204" pitchFamily="34" charset="0"/>
                  <a:ea typeface="Microsoft YaHei" panose="020B0503020204020204" pitchFamily="34" charset="-122"/>
                  <a:cs typeface="Arial" panose="020B0604020202020204" pitchFamily="34" charset="0"/>
                </a:rPr>
                <a:t>2 U, 36 </a:t>
              </a:r>
              <a:r>
                <a:rPr lang="en-US" altLang="zh-CN" sz="1400" dirty="0" err="1">
                  <a:latin typeface="Arial" panose="020B0604020202020204" pitchFamily="34" charset="0"/>
                  <a:ea typeface="Microsoft YaHei" panose="020B0503020204020204" pitchFamily="34" charset="-122"/>
                  <a:cs typeface="Arial" panose="020B0604020202020204" pitchFamily="34" charset="0"/>
                </a:rPr>
                <a:t>NVMe</a:t>
              </a:r>
              <a:r>
                <a:rPr lang="en-US" altLang="zh-CN" sz="1400" dirty="0">
                  <a:latin typeface="Arial" panose="020B0604020202020204" pitchFamily="34" charset="0"/>
                  <a:ea typeface="Microsoft YaHei" panose="020B0503020204020204" pitchFamily="34" charset="-122"/>
                  <a:cs typeface="Arial" panose="020B0604020202020204" pitchFamily="34" charset="0"/>
                </a:rPr>
                <a:t> SSDs (high density)</a:t>
              </a:r>
            </a:p>
          </p:txBody>
        </p:sp>
        <p:sp>
          <p:nvSpPr>
            <p:cNvPr id="49" name="TextBox 48"/>
            <p:cNvSpPr txBox="1"/>
            <p:nvPr/>
          </p:nvSpPr>
          <p:spPr>
            <a:xfrm>
              <a:off x="6699135" y="2854472"/>
              <a:ext cx="3610951" cy="262774"/>
            </a:xfrm>
            <a:prstGeom prst="rect">
              <a:avLst/>
            </a:prstGeom>
            <a:noFill/>
          </p:spPr>
          <p:txBody>
            <a:bodyPr wrap="square" rtlCol="0">
              <a:noAutofit/>
            </a:bodyPr>
            <a:lstStyle/>
            <a:p>
              <a:pPr algn="ctr" fontAlgn="ctr"/>
              <a:r>
                <a:rPr lang="en-US" altLang="zh-CN" sz="1400" dirty="0">
                  <a:latin typeface="Arial" panose="020B0604020202020204" pitchFamily="34" charset="0"/>
                  <a:ea typeface="Microsoft YaHei" panose="020B0503020204020204" pitchFamily="34" charset="-122"/>
                  <a:cs typeface="Arial" panose="020B0604020202020204" pitchFamily="34" charset="0"/>
                </a:rPr>
                <a:t>4 U, 4 controllers</a:t>
              </a:r>
              <a:r>
                <a:rPr lang="en-US" altLang="zh-CN" sz="1400" b="1" dirty="0">
                  <a:solidFill>
                    <a:srgbClr val="FF0000"/>
                  </a:solidFill>
                  <a:latin typeface="Arial" panose="020B0604020202020204" pitchFamily="34" charset="0"/>
                  <a:ea typeface="Microsoft YaHei" panose="020B0503020204020204" pitchFamily="34" charset="-122"/>
                  <a:cs typeface="Arial" panose="020B0604020202020204" pitchFamily="34" charset="0"/>
                </a:rPr>
                <a:t> </a:t>
              </a:r>
              <a:r>
                <a:rPr lang="en-US" altLang="zh-CN" sz="1400" dirty="0">
                  <a:latin typeface="Arial" panose="020B0604020202020204" pitchFamily="34" charset="0"/>
                  <a:ea typeface="Microsoft YaHei" panose="020B0503020204020204" pitchFamily="34" charset="-122"/>
                  <a:cs typeface="Arial" panose="020B0604020202020204" pitchFamily="34" charset="0"/>
                </a:rPr>
                <a:t>per controller enclosure</a:t>
              </a:r>
            </a:p>
          </p:txBody>
        </p:sp>
        <p:sp>
          <p:nvSpPr>
            <p:cNvPr id="50" name="TextBox 49"/>
            <p:cNvSpPr txBox="1"/>
            <p:nvPr/>
          </p:nvSpPr>
          <p:spPr>
            <a:xfrm>
              <a:off x="6708808" y="1298964"/>
              <a:ext cx="3565879" cy="315328"/>
            </a:xfrm>
            <a:prstGeom prst="rect">
              <a:avLst/>
            </a:prstGeom>
            <a:noFill/>
          </p:spPr>
          <p:txBody>
            <a:bodyPr wrap="square" rtlCol="0">
              <a:noAutofit/>
            </a:bodyPr>
            <a:lstStyle/>
            <a:p>
              <a:pPr algn="ctr" fontAlgn="ctr"/>
              <a:r>
                <a:rPr kumimoji="1" lang="en-US" altLang="zh-CN" dirty="0">
                  <a:latin typeface="Arial" panose="020B0604020202020204" pitchFamily="34" charset="0"/>
                  <a:ea typeface="Microsoft YaHei" panose="020B0503020204020204" pitchFamily="34" charset="-122"/>
                  <a:cs typeface="Arial" panose="020B0604020202020204" pitchFamily="34" charset="0"/>
                </a:rPr>
                <a:t>Front panel</a:t>
              </a:r>
            </a:p>
          </p:txBody>
        </p:sp>
        <p:cxnSp>
          <p:nvCxnSpPr>
            <p:cNvPr id="61" name="Straight Connector 14"/>
            <p:cNvCxnSpPr/>
            <p:nvPr/>
          </p:nvCxnSpPr>
          <p:spPr>
            <a:xfrm>
              <a:off x="6583268" y="3218956"/>
              <a:ext cx="4002670" cy="0"/>
            </a:xfrm>
            <a:prstGeom prst="line">
              <a:avLst/>
            </a:prstGeom>
            <a:ln w="12700">
              <a:solidFill>
                <a:srgbClr val="EB5C0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14"/>
            <p:cNvCxnSpPr/>
            <p:nvPr/>
          </p:nvCxnSpPr>
          <p:spPr>
            <a:xfrm>
              <a:off x="6593579" y="4631002"/>
              <a:ext cx="4002670" cy="0"/>
            </a:xfrm>
            <a:prstGeom prst="line">
              <a:avLst/>
            </a:prstGeom>
            <a:ln w="12700">
              <a:solidFill>
                <a:srgbClr val="EB5C01"/>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701389" y="5756645"/>
              <a:ext cx="3899936" cy="367930"/>
            </a:xfrm>
            <a:prstGeom prst="rect">
              <a:avLst/>
            </a:prstGeom>
            <a:noFill/>
            <a:ln>
              <a:solidFill>
                <a:schemeClr val="tx1"/>
              </a:solidFill>
            </a:ln>
          </p:spPr>
          <p:txBody>
            <a:bodyPr wrap="square" rtlCol="0">
              <a:spAutoFit/>
            </a:bodyPr>
            <a:lstStyle/>
            <a:p>
              <a:r>
                <a:rPr lang="en-US" altLang="zh-CN" sz="1100" dirty="0">
                  <a:hlinkClick r:id="rId9"/>
                </a:rPr>
                <a:t>https://support-it.huawei.com/storage-3D/res/storage/dorado_8000v6_control/index.html?lang=en</a:t>
              </a:r>
              <a:endParaRPr lang="zh-CN" altLang="en-US" sz="1100" dirty="0"/>
            </a:p>
          </p:txBody>
        </p:sp>
        <p:pic>
          <p:nvPicPr>
            <p:cNvPr id="46" name="图片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98802" y="1640276"/>
              <a:ext cx="3553600" cy="1228324"/>
            </a:xfrm>
            <a:prstGeom prst="rect">
              <a:avLst/>
            </a:prstGeom>
          </p:spPr>
        </p:pic>
      </p:grpSp>
    </p:spTree>
    <p:extLst>
      <p:ext uri="{BB962C8B-B14F-4D97-AF65-F5344CB8AC3E}">
        <p14:creationId xmlns:p14="http://schemas.microsoft.com/office/powerpoint/2010/main" val="402449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688258"/>
            <a:ext cx="12195844" cy="6169295"/>
          </a:xfrm>
          <a:prstGeom prst="rect">
            <a:avLst/>
          </a:prstGeom>
          <a:solidFill>
            <a:srgbClr val="F2F2F2"/>
          </a:solidFill>
          <a:ln w="12700" cap="flat" cmpd="sng" algn="ctr">
            <a:noFill/>
            <a:prstDash val="solid"/>
            <a:miter lim="800000"/>
          </a:ln>
          <a:effectLst/>
        </p:spPr>
      </p:pic>
      <p:sp>
        <p:nvSpPr>
          <p:cNvPr id="111" name="梯形 110"/>
          <p:cNvSpPr/>
          <p:nvPr/>
        </p:nvSpPr>
        <p:spPr>
          <a:xfrm rot="5400000" flipH="1">
            <a:off x="3062102" y="-2273720"/>
            <a:ext cx="6075245" cy="12195845"/>
          </a:xfrm>
          <a:prstGeom prst="trapezoid">
            <a:avLst>
              <a:gd name="adj" fmla="val 0"/>
            </a:avLst>
          </a:prstGeom>
          <a:solidFill>
            <a:schemeClr val="bg1">
              <a:lumMod val="95000"/>
              <a:alpha val="55000"/>
            </a:schemeClr>
          </a:solidFill>
          <a:ln w="12700" cap="flat" cmpd="sng" algn="ctr">
            <a:noFill/>
            <a:prstDash val="solid"/>
            <a:miter lim="800000"/>
          </a:ln>
          <a:effectLst/>
        </p:spPr>
        <p:txBody>
          <a:bodyPr wrap="square" rtlCol="0" anchor="ctr">
            <a:noAutofit/>
          </a:bodyPr>
          <a:lstStyle/>
          <a:p>
            <a:pPr indent="-228577" algn="ctr" defTabSz="914309" fontAlgn="ctr">
              <a:buClr>
                <a:srgbClr val="990000"/>
              </a:buClr>
              <a:buSzPct val="60000"/>
            </a:pPr>
            <a:endParaRPr lang="en-US" altLang="zh-CN" kern="0" dirty="0">
              <a:solidFill>
                <a:srgbClr val="666666"/>
              </a:solidFill>
              <a:latin typeface="Arial" panose="020B0604020202020204" pitchFamily="34" charset="0"/>
              <a:ea typeface="Microsoft YaHei" panose="020B0503020204020204" pitchFamily="34" charset="-122"/>
              <a:cs typeface="Arial" pitchFamily="34" charset="0"/>
            </a:endParaRPr>
          </a:p>
        </p:txBody>
      </p:sp>
      <p:sp>
        <p:nvSpPr>
          <p:cNvPr id="2" name="副标题 1"/>
          <p:cNvSpPr>
            <a:spLocks noGrp="1"/>
          </p:cNvSpPr>
          <p:nvPr>
            <p:ph type="subTitle" idx="4294967295"/>
          </p:nvPr>
        </p:nvSpPr>
        <p:spPr>
          <a:xfrm>
            <a:off x="1001889" y="202544"/>
            <a:ext cx="10739627" cy="993646"/>
          </a:xfrm>
          <a:prstGeom prst="rect">
            <a:avLst/>
          </a:prstGeom>
        </p:spPr>
        <p:txBody>
          <a:bodyPr vert="horz" wrap="square" lIns="0" tIns="0" rIns="0" bIns="0" numCol="1" anchor="t" anchorCtr="0" compatLnSpc="1">
            <a:prstTxWarp prst="textNoShape">
              <a:avLst/>
            </a:prstTxWarp>
            <a:noAutofit/>
          </a:bodyPr>
          <a:lstStyle/>
          <a:p>
            <a:pPr fontAlgn="ctr">
              <a:spcBef>
                <a:spcPts val="0"/>
              </a:spcBef>
              <a:buNone/>
            </a:pPr>
            <a:r>
              <a:rPr lang="en-US" altLang="zh-CN" sz="2800" b="0" kern="1200" dirty="0">
                <a:solidFill>
                  <a:srgbClr val="1D1D1A"/>
                </a:solidFill>
                <a:latin typeface="Arial" panose="020B0604020202020204" pitchFamily="34" charset="0"/>
                <a:ea typeface="Microsoft YaHei" panose="020B0503020204020204" pitchFamily="34" charset="-122"/>
              </a:rPr>
              <a:t>Ever Solid:  Five Layers for Extreme Reliability</a:t>
            </a:r>
          </a:p>
        </p:txBody>
      </p:sp>
      <p:sp>
        <p:nvSpPr>
          <p:cNvPr id="95" name="梯形 94"/>
          <p:cNvSpPr/>
          <p:nvPr/>
        </p:nvSpPr>
        <p:spPr>
          <a:xfrm rot="5400000" flipH="1">
            <a:off x="6162096" y="249680"/>
            <a:ext cx="4571085" cy="6929330"/>
          </a:xfrm>
          <a:prstGeom prst="trapezoid">
            <a:avLst>
              <a:gd name="adj" fmla="val 0"/>
            </a:avLst>
          </a:prstGeom>
          <a:gradFill>
            <a:gsLst>
              <a:gs pos="0">
                <a:schemeClr val="bg1">
                  <a:lumMod val="50000"/>
                  <a:alpha val="6000"/>
                </a:schemeClr>
              </a:gs>
              <a:gs pos="100000">
                <a:srgbClr val="35363F">
                  <a:alpha val="0"/>
                </a:srgbClr>
              </a:gs>
            </a:gsLst>
            <a:lin ang="16200000" scaled="0"/>
          </a:gradFill>
          <a:ln w="6350" cap="flat" cmpd="sng" algn="ctr">
            <a:noFill/>
            <a:prstDash val="solid"/>
            <a:headEnd type="none" w="med" len="med"/>
            <a:tailEnd type="none" w="med" len="med"/>
          </a:ln>
          <a:effectLst/>
        </p:spPr>
        <p:txBody>
          <a:bodyPr vert="horz" wrap="square" lIns="59377" tIns="29688" rIns="59377" bIns="29688" numCol="1" rtlCol="0" anchor="ctr" anchorCtr="0" compatLnSpc="1">
            <a:noAutofit/>
          </a:bodyPr>
          <a:lstStyle/>
          <a:p>
            <a:pPr algn="ctr" defTabSz="600650" fontAlgn="ctr"/>
            <a:endParaRPr lang="en-US" altLang="zh-CN" sz="900" kern="0" dirty="0">
              <a:solidFill>
                <a:srgbClr val="C00000"/>
              </a:solidFill>
              <a:latin typeface="Arial" panose="020B0604020202020204" pitchFamily="34" charset="0"/>
              <a:ea typeface="方正兰亭准黑简体" pitchFamily="2" charset="-122"/>
              <a:cs typeface="Arial" panose="020B0604020202020204" pitchFamily="34" charset="0"/>
            </a:endParaRPr>
          </a:p>
        </p:txBody>
      </p:sp>
      <p:sp>
        <p:nvSpPr>
          <p:cNvPr id="116" name="Line 6"/>
          <p:cNvSpPr>
            <a:spLocks noChangeShapeType="1"/>
          </p:cNvSpPr>
          <p:nvPr/>
        </p:nvSpPr>
        <p:spPr bwMode="auto">
          <a:xfrm flipV="1">
            <a:off x="5514686" y="2361461"/>
            <a:ext cx="5909702"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28" tIns="45714" rIns="91428" bIns="45714" numCol="1" anchor="t" anchorCtr="0" compatLnSpc="1">
            <a:noAutofit/>
          </a:bodyPr>
          <a:lstStyle/>
          <a:p>
            <a:pPr defTabSz="914309" fontAlgn="ct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5" name="组合 74"/>
          <p:cNvGrpSpPr/>
          <p:nvPr/>
        </p:nvGrpSpPr>
        <p:grpSpPr>
          <a:xfrm>
            <a:off x="5363530" y="1599438"/>
            <a:ext cx="2301493" cy="609829"/>
            <a:chOff x="5554958" y="1481725"/>
            <a:chExt cx="2487638" cy="609908"/>
          </a:xfrm>
          <a:solidFill>
            <a:srgbClr val="B5C4B1"/>
          </a:solidFill>
        </p:grpSpPr>
        <p:sp>
          <p:nvSpPr>
            <p:cNvPr id="96" name="TextBox 25"/>
            <p:cNvSpPr txBox="1"/>
            <p:nvPr/>
          </p:nvSpPr>
          <p:spPr>
            <a:xfrm>
              <a:off x="6424601" y="1575909"/>
              <a:ext cx="1617995" cy="417878"/>
            </a:xfrm>
            <a:prstGeom prst="rect">
              <a:avLst/>
            </a:prstGeom>
            <a:solidFill>
              <a:srgbClr val="B5B5B5"/>
            </a:solidFill>
            <a:ln>
              <a:noFill/>
            </a:ln>
            <a:effectLst/>
            <a:scene3d>
              <a:camera prst="orthographicFront">
                <a:rot lat="0" lon="0" rev="0"/>
              </a:camera>
              <a:lightRig rig="glow" dir="t">
                <a:rot lat="0" lon="0" rev="14100000"/>
              </a:lightRig>
            </a:scene3d>
            <a:sp3d prstMaterial="softEdge">
              <a:bevelT w="127000" prst="artDeco"/>
            </a:sp3d>
          </p:spPr>
          <p:txBody>
            <a:bodyPr wrap="square" rtlCol="0" anchor="ctr">
              <a:noAutofit/>
            </a:bodyPr>
            <a:lstStyle/>
            <a:p>
              <a:pPr fontAlgn="ctr"/>
              <a:r>
                <a:rPr lang="en-US" altLang="zh-CN" sz="1600" dirty="0">
                  <a:solidFill>
                    <a:srgbClr val="C7000B"/>
                  </a:solidFill>
                  <a:latin typeface="Arial" panose="020B0604020202020204" pitchFamily="34" charset="0"/>
                  <a:ea typeface="微软雅黑" panose="020B0503020204020204" pitchFamily="34" charset="-122"/>
                  <a:cs typeface="Arial" panose="020B0604020202020204" pitchFamily="34" charset="0"/>
                </a:rPr>
                <a:t>Cloud backup</a:t>
              </a:r>
            </a:p>
          </p:txBody>
        </p:sp>
        <p:grpSp>
          <p:nvGrpSpPr>
            <p:cNvPr id="74" name="组合 73"/>
            <p:cNvGrpSpPr/>
            <p:nvPr/>
          </p:nvGrpSpPr>
          <p:grpSpPr>
            <a:xfrm>
              <a:off x="5554958" y="1481725"/>
              <a:ext cx="659151" cy="609908"/>
              <a:chOff x="5610795" y="1541474"/>
              <a:chExt cx="659151" cy="609908"/>
            </a:xfrm>
            <a:grpFill/>
          </p:grpSpPr>
          <p:sp>
            <p:nvSpPr>
              <p:cNvPr id="134" name="椭圆 133"/>
              <p:cNvSpPr/>
              <p:nvPr/>
            </p:nvSpPr>
            <p:spPr>
              <a:xfrm>
                <a:off x="5610795" y="1541474"/>
                <a:ext cx="659151" cy="609908"/>
              </a:xfrm>
              <a:prstGeom prst="ellipse">
                <a:avLst/>
              </a:prstGeom>
              <a:solidFill>
                <a:srgbClr val="B5B5B5"/>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28" tIns="45714" rIns="91428" bIns="45714" numCol="1" anchor="t" anchorCtr="0" compatLnSpc="1">
                <a:noAutofit/>
              </a:bodyPr>
              <a:lstStyle/>
              <a:p>
                <a:pPr defTabSz="914309" fontAlgn="ctr"/>
                <a:endPar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5" name="Freeform 27"/>
              <p:cNvSpPr>
                <a:spLocks noEditPoints="1"/>
              </p:cNvSpPr>
              <p:nvPr/>
            </p:nvSpPr>
            <p:spPr bwMode="auto">
              <a:xfrm>
                <a:off x="5744538" y="1724759"/>
                <a:ext cx="351789" cy="241634"/>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noFill/>
              <a:ln w="15875">
                <a:solidFill>
                  <a:schemeClr val="tx1"/>
                </a:solidFill>
                <a:round/>
              </a:ln>
            </p:spPr>
            <p:txBody>
              <a:bodyPr vert="horz" wrap="square" lIns="91428" tIns="45714" rIns="91428" bIns="45714"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76" name="组合 75"/>
          <p:cNvGrpSpPr/>
          <p:nvPr/>
        </p:nvGrpSpPr>
        <p:grpSpPr>
          <a:xfrm>
            <a:off x="5363530" y="2513655"/>
            <a:ext cx="2308024" cy="609829"/>
            <a:chOff x="5554958" y="2456905"/>
            <a:chExt cx="2487638" cy="609908"/>
          </a:xfrm>
          <a:solidFill>
            <a:srgbClr val="C1CBD7"/>
          </a:solidFill>
          <a:scene3d>
            <a:camera prst="orthographicFront">
              <a:rot lat="0" lon="0" rev="0"/>
            </a:camera>
            <a:lightRig rig="glow" dir="t">
              <a:rot lat="0" lon="0" rev="14100000"/>
            </a:lightRig>
          </a:scene3d>
        </p:grpSpPr>
        <p:sp>
          <p:nvSpPr>
            <p:cNvPr id="115" name="TextBox 25"/>
            <p:cNvSpPr txBox="1"/>
            <p:nvPr/>
          </p:nvSpPr>
          <p:spPr>
            <a:xfrm>
              <a:off x="6424601" y="2580661"/>
              <a:ext cx="1617995" cy="384515"/>
            </a:xfrm>
            <a:prstGeom prst="rect">
              <a:avLst/>
            </a:prstGeom>
            <a:solidFill>
              <a:srgbClr val="B5B5B5"/>
            </a:solidFill>
            <a:ln>
              <a:noFill/>
            </a:ln>
            <a:effectLst/>
            <a:sp3d prstMaterial="softEdge">
              <a:bevelT w="127000" prst="artDeco"/>
            </a:sp3d>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sz="1600" b="0" dirty="0">
                  <a:solidFill>
                    <a:srgbClr val="C7000B"/>
                  </a:solidFill>
                  <a:latin typeface="Arial" panose="020B0604020202020204" pitchFamily="34" charset="0"/>
                </a:rPr>
                <a:t>Solution </a:t>
              </a:r>
              <a:endParaRPr lang="en-US" sz="1600" b="0" dirty="0">
                <a:solidFill>
                  <a:srgbClr val="C7000B"/>
                </a:solidFill>
                <a:latin typeface="Arial" panose="020B0604020202020204" pitchFamily="34" charset="0"/>
              </a:endParaRPr>
            </a:p>
          </p:txBody>
        </p:sp>
        <p:grpSp>
          <p:nvGrpSpPr>
            <p:cNvPr id="10" name="组合 9"/>
            <p:cNvGrpSpPr/>
            <p:nvPr/>
          </p:nvGrpSpPr>
          <p:grpSpPr>
            <a:xfrm>
              <a:off x="5554958" y="2456905"/>
              <a:ext cx="609908" cy="609908"/>
              <a:chOff x="5610795" y="2456905"/>
              <a:chExt cx="609908" cy="609908"/>
            </a:xfrm>
            <a:grpFill/>
          </p:grpSpPr>
          <p:sp>
            <p:nvSpPr>
              <p:cNvPr id="137" name="椭圆 136"/>
              <p:cNvSpPr/>
              <p:nvPr/>
            </p:nvSpPr>
            <p:spPr>
              <a:xfrm>
                <a:off x="5610795" y="2456905"/>
                <a:ext cx="609908" cy="609908"/>
              </a:xfrm>
              <a:prstGeom prst="ellipse">
                <a:avLst/>
              </a:prstGeom>
              <a:grpFill/>
              <a:ln w="9525">
                <a:noFill/>
                <a:miter lim="800000"/>
              </a:ln>
              <a:effectLst>
                <a:outerShdw blurRad="44450" dist="27940" dir="5400000" algn="ctr">
                  <a:srgbClr val="000000">
                    <a:alpha val="32000"/>
                  </a:srgbClr>
                </a:outerShdw>
              </a:effectLst>
              <a:sp3d>
                <a:bevelT w="190500" h="38100"/>
              </a:sp3d>
            </p:spPr>
            <p:txBody>
              <a:bodyPr vert="horz" wrap="square" lIns="91428" tIns="45714" rIns="91428" bIns="45714" numCol="1" anchor="t" anchorCtr="0" compatLnSpc="1">
                <a:noAutofit/>
              </a:bodyPr>
              <a:lstStyle/>
              <a:p>
                <a:pPr defTabSz="914309" fontAlgn="ctr"/>
                <a:endPar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39" name="组合 138"/>
              <p:cNvGrpSpPr/>
              <p:nvPr/>
            </p:nvGrpSpPr>
            <p:grpSpPr>
              <a:xfrm>
                <a:off x="5723174" y="2613877"/>
                <a:ext cx="380024" cy="226416"/>
                <a:chOff x="7832725" y="1436688"/>
                <a:chExt cx="679450" cy="404812"/>
              </a:xfrm>
              <a:grpFill/>
            </p:grpSpPr>
            <p:sp>
              <p:nvSpPr>
                <p:cNvPr id="140" name="Freeform 15"/>
                <p:cNvSpPr>
                  <a:spLocks noEditPoints="1"/>
                </p:cNvSpPr>
                <p:nvPr/>
              </p:nvSpPr>
              <p:spPr bwMode="auto">
                <a:xfrm>
                  <a:off x="8270875" y="1589088"/>
                  <a:ext cx="222250" cy="233362"/>
                </a:xfrm>
                <a:custGeom>
                  <a:avLst/>
                  <a:gdLst>
                    <a:gd name="T0" fmla="*/ 140 w 140"/>
                    <a:gd name="T1" fmla="*/ 107 h 147"/>
                    <a:gd name="T2" fmla="*/ 140 w 140"/>
                    <a:gd name="T3" fmla="*/ 22 h 147"/>
                    <a:gd name="T4" fmla="*/ 114 w 140"/>
                    <a:gd name="T5" fmla="*/ 0 h 147"/>
                    <a:gd name="T6" fmla="*/ 0 w 140"/>
                    <a:gd name="T7" fmla="*/ 0 h 147"/>
                    <a:gd name="T8" fmla="*/ 0 w 140"/>
                    <a:gd name="T9" fmla="*/ 147 h 147"/>
                    <a:gd name="T10" fmla="*/ 140 w 140"/>
                    <a:gd name="T11" fmla="*/ 147 h 147"/>
                    <a:gd name="T12" fmla="*/ 140 w 140"/>
                    <a:gd name="T13" fmla="*/ 107 h 147"/>
                    <a:gd name="T14" fmla="*/ 133 w 140"/>
                    <a:gd name="T15" fmla="*/ 107 h 147"/>
                    <a:gd name="T16" fmla="*/ 133 w 140"/>
                    <a:gd name="T17" fmla="*/ 142 h 147"/>
                    <a:gd name="T18" fmla="*/ 5 w 140"/>
                    <a:gd name="T19" fmla="*/ 142 h 147"/>
                    <a:gd name="T20" fmla="*/ 5 w 140"/>
                    <a:gd name="T21" fmla="*/ 5 h 147"/>
                    <a:gd name="T22" fmla="*/ 109 w 140"/>
                    <a:gd name="T23" fmla="*/ 5 h 147"/>
                    <a:gd name="T24" fmla="*/ 109 w 140"/>
                    <a:gd name="T25" fmla="*/ 31 h 147"/>
                    <a:gd name="T26" fmla="*/ 133 w 140"/>
                    <a:gd name="T27" fmla="*/ 31 h 147"/>
                    <a:gd name="T28" fmla="*/ 133 w 140"/>
                    <a:gd name="T29" fmla="*/ 107 h 147"/>
                    <a:gd name="T30" fmla="*/ 133 w 140"/>
                    <a:gd name="T31" fmla="*/ 24 h 147"/>
                    <a:gd name="T32" fmla="*/ 116 w 140"/>
                    <a:gd name="T33" fmla="*/ 24 h 147"/>
                    <a:gd name="T34" fmla="*/ 116 w 140"/>
                    <a:gd name="T35" fmla="*/ 10 h 147"/>
                    <a:gd name="T36" fmla="*/ 133 w 140"/>
                    <a:gd name="T37" fmla="*/ 24 h 147"/>
                    <a:gd name="T38" fmla="*/ 133 w 140"/>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47">
                      <a:moveTo>
                        <a:pt x="140" y="107"/>
                      </a:moveTo>
                      <a:lnTo>
                        <a:pt x="140" y="22"/>
                      </a:lnTo>
                      <a:lnTo>
                        <a:pt x="114" y="0"/>
                      </a:lnTo>
                      <a:lnTo>
                        <a:pt x="0" y="0"/>
                      </a:lnTo>
                      <a:lnTo>
                        <a:pt x="0" y="147"/>
                      </a:lnTo>
                      <a:lnTo>
                        <a:pt x="140" y="147"/>
                      </a:lnTo>
                      <a:lnTo>
                        <a:pt x="140" y="107"/>
                      </a:lnTo>
                      <a:close/>
                      <a:moveTo>
                        <a:pt x="133" y="107"/>
                      </a:moveTo>
                      <a:lnTo>
                        <a:pt x="133" y="142"/>
                      </a:lnTo>
                      <a:lnTo>
                        <a:pt x="5" y="142"/>
                      </a:lnTo>
                      <a:lnTo>
                        <a:pt x="5" y="5"/>
                      </a:lnTo>
                      <a:lnTo>
                        <a:pt x="109" y="5"/>
                      </a:lnTo>
                      <a:lnTo>
                        <a:pt x="109" y="31"/>
                      </a:lnTo>
                      <a:lnTo>
                        <a:pt x="133" y="31"/>
                      </a:lnTo>
                      <a:lnTo>
                        <a:pt x="133" y="107"/>
                      </a:lnTo>
                      <a:close/>
                      <a:moveTo>
                        <a:pt x="133" y="24"/>
                      </a:moveTo>
                      <a:lnTo>
                        <a:pt x="116" y="24"/>
                      </a:lnTo>
                      <a:lnTo>
                        <a:pt x="116" y="10"/>
                      </a:lnTo>
                      <a:lnTo>
                        <a:pt x="133" y="24"/>
                      </a:lnTo>
                      <a:lnTo>
                        <a:pt x="133" y="24"/>
                      </a:lnTo>
                      <a:close/>
                    </a:path>
                  </a:pathLst>
                </a:cu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1" name="Rectangle 16"/>
                <p:cNvSpPr>
                  <a:spLocks noChangeArrowheads="1"/>
                </p:cNvSpPr>
                <p:nvPr/>
              </p:nvSpPr>
              <p:spPr bwMode="auto">
                <a:xfrm>
                  <a:off x="8339138" y="1641475"/>
                  <a:ext cx="85725" cy="1270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2" name="Rectangle 17"/>
                <p:cNvSpPr>
                  <a:spLocks noChangeArrowheads="1"/>
                </p:cNvSpPr>
                <p:nvPr/>
              </p:nvSpPr>
              <p:spPr bwMode="auto">
                <a:xfrm>
                  <a:off x="8339138" y="1671638"/>
                  <a:ext cx="85725" cy="11112"/>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3" name="Rectangle 18"/>
                <p:cNvSpPr>
                  <a:spLocks noChangeArrowheads="1"/>
                </p:cNvSpPr>
                <p:nvPr/>
              </p:nvSpPr>
              <p:spPr bwMode="auto">
                <a:xfrm>
                  <a:off x="8339138" y="1706563"/>
                  <a:ext cx="85725" cy="11112"/>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4" name="Rectangle 19"/>
                <p:cNvSpPr>
                  <a:spLocks noChangeArrowheads="1"/>
                </p:cNvSpPr>
                <p:nvPr/>
              </p:nvSpPr>
              <p:spPr bwMode="auto">
                <a:xfrm>
                  <a:off x="8339138" y="1735138"/>
                  <a:ext cx="85725" cy="1270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5" name="Rectangle 20"/>
                <p:cNvSpPr>
                  <a:spLocks noChangeArrowheads="1"/>
                </p:cNvSpPr>
                <p:nvPr/>
              </p:nvSpPr>
              <p:spPr bwMode="auto">
                <a:xfrm>
                  <a:off x="8339138" y="1770063"/>
                  <a:ext cx="85725" cy="635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6" name="Freeform 21"/>
                <p:cNvSpPr/>
                <p:nvPr/>
              </p:nvSpPr>
              <p:spPr bwMode="auto">
                <a:xfrm>
                  <a:off x="8312150" y="1657350"/>
                  <a:ext cx="200025" cy="184150"/>
                </a:xfrm>
                <a:custGeom>
                  <a:avLst/>
                  <a:gdLst>
                    <a:gd name="T0" fmla="*/ 121 w 126"/>
                    <a:gd name="T1" fmla="*/ 0 h 116"/>
                    <a:gd name="T2" fmla="*/ 121 w 126"/>
                    <a:gd name="T3" fmla="*/ 111 h 116"/>
                    <a:gd name="T4" fmla="*/ 0 w 126"/>
                    <a:gd name="T5" fmla="*/ 111 h 116"/>
                    <a:gd name="T6" fmla="*/ 0 w 126"/>
                    <a:gd name="T7" fmla="*/ 116 h 116"/>
                    <a:gd name="T8" fmla="*/ 126 w 126"/>
                    <a:gd name="T9" fmla="*/ 116 h 116"/>
                    <a:gd name="T10" fmla="*/ 126 w 126"/>
                    <a:gd name="T11" fmla="*/ 0 h 116"/>
                    <a:gd name="T12" fmla="*/ 121 w 126"/>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21" y="0"/>
                      </a:moveTo>
                      <a:lnTo>
                        <a:pt x="121" y="111"/>
                      </a:lnTo>
                      <a:lnTo>
                        <a:pt x="0" y="111"/>
                      </a:lnTo>
                      <a:lnTo>
                        <a:pt x="0" y="116"/>
                      </a:lnTo>
                      <a:lnTo>
                        <a:pt x="126" y="116"/>
                      </a:lnTo>
                      <a:lnTo>
                        <a:pt x="126" y="0"/>
                      </a:lnTo>
                      <a:lnTo>
                        <a:pt x="121" y="0"/>
                      </a:lnTo>
                      <a:close/>
                    </a:path>
                  </a:pathLst>
                </a:cu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7" name="Freeform 22"/>
                <p:cNvSpPr>
                  <a:spLocks noEditPoints="1"/>
                </p:cNvSpPr>
                <p:nvPr/>
              </p:nvSpPr>
              <p:spPr bwMode="auto">
                <a:xfrm>
                  <a:off x="7832725" y="1589088"/>
                  <a:ext cx="220663" cy="233362"/>
                </a:xfrm>
                <a:custGeom>
                  <a:avLst/>
                  <a:gdLst>
                    <a:gd name="T0" fmla="*/ 139 w 139"/>
                    <a:gd name="T1" fmla="*/ 107 h 147"/>
                    <a:gd name="T2" fmla="*/ 139 w 139"/>
                    <a:gd name="T3" fmla="*/ 22 h 147"/>
                    <a:gd name="T4" fmla="*/ 113 w 139"/>
                    <a:gd name="T5" fmla="*/ 0 h 147"/>
                    <a:gd name="T6" fmla="*/ 0 w 139"/>
                    <a:gd name="T7" fmla="*/ 0 h 147"/>
                    <a:gd name="T8" fmla="*/ 0 w 139"/>
                    <a:gd name="T9" fmla="*/ 147 h 147"/>
                    <a:gd name="T10" fmla="*/ 139 w 139"/>
                    <a:gd name="T11" fmla="*/ 147 h 147"/>
                    <a:gd name="T12" fmla="*/ 139 w 139"/>
                    <a:gd name="T13" fmla="*/ 107 h 147"/>
                    <a:gd name="T14" fmla="*/ 135 w 139"/>
                    <a:gd name="T15" fmla="*/ 107 h 147"/>
                    <a:gd name="T16" fmla="*/ 135 w 139"/>
                    <a:gd name="T17" fmla="*/ 142 h 147"/>
                    <a:gd name="T18" fmla="*/ 7 w 139"/>
                    <a:gd name="T19" fmla="*/ 142 h 147"/>
                    <a:gd name="T20" fmla="*/ 7 w 139"/>
                    <a:gd name="T21" fmla="*/ 5 h 147"/>
                    <a:gd name="T22" fmla="*/ 111 w 139"/>
                    <a:gd name="T23" fmla="*/ 5 h 147"/>
                    <a:gd name="T24" fmla="*/ 111 w 139"/>
                    <a:gd name="T25" fmla="*/ 31 h 147"/>
                    <a:gd name="T26" fmla="*/ 135 w 139"/>
                    <a:gd name="T27" fmla="*/ 31 h 147"/>
                    <a:gd name="T28" fmla="*/ 135 w 139"/>
                    <a:gd name="T29" fmla="*/ 107 h 147"/>
                    <a:gd name="T30" fmla="*/ 135 w 139"/>
                    <a:gd name="T31" fmla="*/ 24 h 147"/>
                    <a:gd name="T32" fmla="*/ 116 w 139"/>
                    <a:gd name="T33" fmla="*/ 24 h 147"/>
                    <a:gd name="T34" fmla="*/ 116 w 139"/>
                    <a:gd name="T35" fmla="*/ 10 h 147"/>
                    <a:gd name="T36" fmla="*/ 135 w 139"/>
                    <a:gd name="T37" fmla="*/ 24 h 147"/>
                    <a:gd name="T38" fmla="*/ 135 w 139"/>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47">
                      <a:moveTo>
                        <a:pt x="139" y="107"/>
                      </a:moveTo>
                      <a:lnTo>
                        <a:pt x="139" y="22"/>
                      </a:lnTo>
                      <a:lnTo>
                        <a:pt x="113" y="0"/>
                      </a:lnTo>
                      <a:lnTo>
                        <a:pt x="0" y="0"/>
                      </a:lnTo>
                      <a:lnTo>
                        <a:pt x="0" y="147"/>
                      </a:lnTo>
                      <a:lnTo>
                        <a:pt x="139" y="147"/>
                      </a:lnTo>
                      <a:lnTo>
                        <a:pt x="139" y="107"/>
                      </a:lnTo>
                      <a:close/>
                      <a:moveTo>
                        <a:pt x="135" y="107"/>
                      </a:moveTo>
                      <a:lnTo>
                        <a:pt x="135" y="142"/>
                      </a:lnTo>
                      <a:lnTo>
                        <a:pt x="7" y="142"/>
                      </a:lnTo>
                      <a:lnTo>
                        <a:pt x="7" y="5"/>
                      </a:lnTo>
                      <a:lnTo>
                        <a:pt x="111" y="5"/>
                      </a:lnTo>
                      <a:lnTo>
                        <a:pt x="111" y="31"/>
                      </a:lnTo>
                      <a:lnTo>
                        <a:pt x="135" y="31"/>
                      </a:lnTo>
                      <a:lnTo>
                        <a:pt x="135" y="107"/>
                      </a:lnTo>
                      <a:close/>
                      <a:moveTo>
                        <a:pt x="135" y="24"/>
                      </a:moveTo>
                      <a:lnTo>
                        <a:pt x="116" y="24"/>
                      </a:lnTo>
                      <a:lnTo>
                        <a:pt x="116" y="10"/>
                      </a:lnTo>
                      <a:lnTo>
                        <a:pt x="135" y="24"/>
                      </a:lnTo>
                      <a:lnTo>
                        <a:pt x="135" y="24"/>
                      </a:lnTo>
                      <a:close/>
                    </a:path>
                  </a:pathLst>
                </a:cu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8" name="Rectangle 23"/>
                <p:cNvSpPr>
                  <a:spLocks noChangeArrowheads="1"/>
                </p:cNvSpPr>
                <p:nvPr/>
              </p:nvSpPr>
              <p:spPr bwMode="auto">
                <a:xfrm>
                  <a:off x="7900988" y="1641475"/>
                  <a:ext cx="85725" cy="1270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9" name="Rectangle 24"/>
                <p:cNvSpPr>
                  <a:spLocks noChangeArrowheads="1"/>
                </p:cNvSpPr>
                <p:nvPr/>
              </p:nvSpPr>
              <p:spPr bwMode="auto">
                <a:xfrm>
                  <a:off x="7900988" y="1671638"/>
                  <a:ext cx="85725" cy="11112"/>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0" name="Rectangle 25"/>
                <p:cNvSpPr>
                  <a:spLocks noChangeArrowheads="1"/>
                </p:cNvSpPr>
                <p:nvPr/>
              </p:nvSpPr>
              <p:spPr bwMode="auto">
                <a:xfrm>
                  <a:off x="7900988" y="1706563"/>
                  <a:ext cx="85725" cy="11112"/>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1" name="Rectangle 26"/>
                <p:cNvSpPr>
                  <a:spLocks noChangeArrowheads="1"/>
                </p:cNvSpPr>
                <p:nvPr/>
              </p:nvSpPr>
              <p:spPr bwMode="auto">
                <a:xfrm>
                  <a:off x="7900988" y="1735138"/>
                  <a:ext cx="85725" cy="1270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2" name="Rectangle 27"/>
                <p:cNvSpPr>
                  <a:spLocks noChangeArrowheads="1"/>
                </p:cNvSpPr>
                <p:nvPr/>
              </p:nvSpPr>
              <p:spPr bwMode="auto">
                <a:xfrm>
                  <a:off x="7900988" y="1770063"/>
                  <a:ext cx="85725" cy="635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3" name="Freeform 28"/>
                <p:cNvSpPr/>
                <p:nvPr/>
              </p:nvSpPr>
              <p:spPr bwMode="auto">
                <a:xfrm>
                  <a:off x="7874000" y="1657350"/>
                  <a:ext cx="203200" cy="184150"/>
                </a:xfrm>
                <a:custGeom>
                  <a:avLst/>
                  <a:gdLst>
                    <a:gd name="T0" fmla="*/ 121 w 128"/>
                    <a:gd name="T1" fmla="*/ 0 h 116"/>
                    <a:gd name="T2" fmla="*/ 121 w 128"/>
                    <a:gd name="T3" fmla="*/ 111 h 116"/>
                    <a:gd name="T4" fmla="*/ 0 w 128"/>
                    <a:gd name="T5" fmla="*/ 111 h 116"/>
                    <a:gd name="T6" fmla="*/ 0 w 128"/>
                    <a:gd name="T7" fmla="*/ 116 h 116"/>
                    <a:gd name="T8" fmla="*/ 128 w 128"/>
                    <a:gd name="T9" fmla="*/ 116 h 116"/>
                    <a:gd name="T10" fmla="*/ 128 w 128"/>
                    <a:gd name="T11" fmla="*/ 0 h 116"/>
                    <a:gd name="T12" fmla="*/ 121 w 128"/>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8" h="116">
                      <a:moveTo>
                        <a:pt x="121" y="0"/>
                      </a:moveTo>
                      <a:lnTo>
                        <a:pt x="121" y="111"/>
                      </a:lnTo>
                      <a:lnTo>
                        <a:pt x="0" y="111"/>
                      </a:lnTo>
                      <a:lnTo>
                        <a:pt x="0" y="116"/>
                      </a:lnTo>
                      <a:lnTo>
                        <a:pt x="128" y="116"/>
                      </a:lnTo>
                      <a:lnTo>
                        <a:pt x="128" y="0"/>
                      </a:lnTo>
                      <a:lnTo>
                        <a:pt x="121" y="0"/>
                      </a:lnTo>
                      <a:close/>
                    </a:path>
                  </a:pathLst>
                </a:cu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4" name="Freeform 29"/>
                <p:cNvSpPr/>
                <p:nvPr/>
              </p:nvSpPr>
              <p:spPr bwMode="auto">
                <a:xfrm>
                  <a:off x="7918450" y="1436688"/>
                  <a:ext cx="461963" cy="160337"/>
                </a:xfrm>
                <a:custGeom>
                  <a:avLst/>
                  <a:gdLst>
                    <a:gd name="T0" fmla="*/ 3 w 123"/>
                    <a:gd name="T1" fmla="*/ 43 h 43"/>
                    <a:gd name="T2" fmla="*/ 0 w 123"/>
                    <a:gd name="T3" fmla="*/ 42 h 43"/>
                    <a:gd name="T4" fmla="*/ 61 w 123"/>
                    <a:gd name="T5" fmla="*/ 0 h 43"/>
                    <a:gd name="T6" fmla="*/ 123 w 123"/>
                    <a:gd name="T7" fmla="*/ 41 h 43"/>
                    <a:gd name="T8" fmla="*/ 120 w 123"/>
                    <a:gd name="T9" fmla="*/ 42 h 43"/>
                    <a:gd name="T10" fmla="*/ 61 w 123"/>
                    <a:gd name="T11" fmla="*/ 3 h 43"/>
                    <a:gd name="T12" fmla="*/ 3 w 12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3" h="43">
                      <a:moveTo>
                        <a:pt x="3" y="43"/>
                      </a:moveTo>
                      <a:cubicBezTo>
                        <a:pt x="0" y="42"/>
                        <a:pt x="0" y="42"/>
                        <a:pt x="0" y="42"/>
                      </a:cubicBezTo>
                      <a:cubicBezTo>
                        <a:pt x="9" y="16"/>
                        <a:pt x="33" y="0"/>
                        <a:pt x="61" y="0"/>
                      </a:cubicBezTo>
                      <a:cubicBezTo>
                        <a:pt x="88" y="0"/>
                        <a:pt x="113" y="16"/>
                        <a:pt x="123" y="41"/>
                      </a:cubicBezTo>
                      <a:cubicBezTo>
                        <a:pt x="120" y="42"/>
                        <a:pt x="120" y="42"/>
                        <a:pt x="120" y="42"/>
                      </a:cubicBezTo>
                      <a:cubicBezTo>
                        <a:pt x="110" y="18"/>
                        <a:pt x="87" y="3"/>
                        <a:pt x="61" y="3"/>
                      </a:cubicBezTo>
                      <a:cubicBezTo>
                        <a:pt x="34" y="3"/>
                        <a:pt x="12" y="18"/>
                        <a:pt x="3" y="43"/>
                      </a:cubicBezTo>
                      <a:close/>
                    </a:path>
                  </a:pathLst>
                </a:custGeom>
                <a:grpFill/>
                <a:ln>
                  <a:noFill/>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grpSp>
      <p:grpSp>
        <p:nvGrpSpPr>
          <p:cNvPr id="77" name="组合 76"/>
          <p:cNvGrpSpPr/>
          <p:nvPr/>
        </p:nvGrpSpPr>
        <p:grpSpPr>
          <a:xfrm>
            <a:off x="5363529" y="3427872"/>
            <a:ext cx="2316031" cy="609829"/>
            <a:chOff x="5554958" y="3372336"/>
            <a:chExt cx="2487638" cy="609908"/>
          </a:xfrm>
          <a:solidFill>
            <a:srgbClr val="F8EBD8"/>
          </a:solidFill>
        </p:grpSpPr>
        <p:sp>
          <p:nvSpPr>
            <p:cNvPr id="114" name="TextBox 25"/>
            <p:cNvSpPr txBox="1"/>
            <p:nvPr/>
          </p:nvSpPr>
          <p:spPr>
            <a:xfrm>
              <a:off x="6424601" y="3474758"/>
              <a:ext cx="1617995" cy="397611"/>
            </a:xfrm>
            <a:prstGeom prst="rect">
              <a:avLst/>
            </a:prstGeom>
            <a:solidFill>
              <a:srgbClr val="B5B5B5"/>
            </a:solidFill>
            <a:ln>
              <a:noFill/>
            </a:ln>
            <a:effectLst/>
            <a:scene3d>
              <a:camera prst="orthographicFront">
                <a:rot lat="0" lon="0" rev="0"/>
              </a:camera>
              <a:lightRig rig="glow" dir="t">
                <a:rot lat="0" lon="0" rev="14100000"/>
              </a:lightRig>
            </a:scene3d>
            <a:sp3d prstMaterial="softEdge">
              <a:bevelT w="127000" prst="artDeco"/>
            </a:sp3d>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sz="1600" b="0" dirty="0">
                  <a:solidFill>
                    <a:srgbClr val="C7000B"/>
                  </a:solidFill>
                  <a:latin typeface="Arial" panose="020B0604020202020204" pitchFamily="34" charset="0"/>
                </a:rPr>
                <a:t>System </a:t>
              </a:r>
              <a:endParaRPr lang="en-US" sz="1600" b="0" dirty="0">
                <a:solidFill>
                  <a:srgbClr val="C7000B"/>
                </a:solidFill>
                <a:latin typeface="Arial" panose="020B0604020202020204" pitchFamily="34" charset="0"/>
              </a:endParaRPr>
            </a:p>
          </p:txBody>
        </p:sp>
        <p:sp>
          <p:nvSpPr>
            <p:cNvPr id="155" name="椭圆 154"/>
            <p:cNvSpPr/>
            <p:nvPr/>
          </p:nvSpPr>
          <p:spPr>
            <a:xfrm>
              <a:off x="5554958" y="3372336"/>
              <a:ext cx="655014" cy="609908"/>
            </a:xfrm>
            <a:prstGeom prst="ellipse">
              <a:avLst/>
            </a:prstGeom>
            <a:solidFill>
              <a:srgbClr val="B5B5B5"/>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28" tIns="45714" rIns="91428" bIns="45714" numCol="1" anchor="t" anchorCtr="0" compatLnSpc="1">
              <a:noAutofit/>
            </a:bodyPr>
            <a:lstStyle/>
            <a:p>
              <a:pPr defTabSz="914309" fontAlgn="ctr"/>
              <a:endPar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78" name="组合 77"/>
          <p:cNvGrpSpPr/>
          <p:nvPr/>
        </p:nvGrpSpPr>
        <p:grpSpPr>
          <a:xfrm>
            <a:off x="5363529" y="4342089"/>
            <a:ext cx="2316033" cy="609829"/>
            <a:chOff x="5554957" y="4287767"/>
            <a:chExt cx="2441191" cy="609908"/>
          </a:xfrm>
          <a:solidFill>
            <a:srgbClr val="C1CBD7"/>
          </a:solidFill>
        </p:grpSpPr>
        <p:sp>
          <p:nvSpPr>
            <p:cNvPr id="110" name="TextBox 25"/>
            <p:cNvSpPr txBox="1"/>
            <p:nvPr/>
          </p:nvSpPr>
          <p:spPr>
            <a:xfrm>
              <a:off x="6424602" y="4406665"/>
              <a:ext cx="1571546" cy="397611"/>
            </a:xfrm>
            <a:prstGeom prst="rect">
              <a:avLst/>
            </a:prstGeom>
            <a:solidFill>
              <a:srgbClr val="B5B5B5"/>
            </a:solidFill>
            <a:ln>
              <a:noFill/>
            </a:ln>
            <a:effectLst/>
            <a:scene3d>
              <a:camera prst="orthographicFront">
                <a:rot lat="0" lon="0" rev="0"/>
              </a:camera>
              <a:lightRig rig="glow" dir="t">
                <a:rot lat="0" lon="0" rev="14100000"/>
              </a:lightRig>
            </a:scene3d>
            <a:sp3d prstMaterial="softEdge">
              <a:bevelT w="127000" prst="artDeco"/>
            </a:sp3d>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sz="1600" b="0" dirty="0">
                  <a:solidFill>
                    <a:srgbClr val="C7000B"/>
                  </a:solidFill>
                  <a:latin typeface="Arial" panose="020B0604020202020204" pitchFamily="34" charset="0"/>
                </a:rPr>
                <a:t>Architecture </a:t>
              </a:r>
              <a:endParaRPr lang="en-US" sz="1600" b="0" dirty="0">
                <a:solidFill>
                  <a:srgbClr val="C7000B"/>
                </a:solidFill>
                <a:latin typeface="Arial" panose="020B0604020202020204" pitchFamily="34" charset="0"/>
              </a:endParaRPr>
            </a:p>
          </p:txBody>
        </p:sp>
        <p:grpSp>
          <p:nvGrpSpPr>
            <p:cNvPr id="14" name="组合 13"/>
            <p:cNvGrpSpPr/>
            <p:nvPr/>
          </p:nvGrpSpPr>
          <p:grpSpPr>
            <a:xfrm>
              <a:off x="5554957" y="4287767"/>
              <a:ext cx="642782" cy="609908"/>
              <a:chOff x="5610794" y="4287767"/>
              <a:chExt cx="642782" cy="609908"/>
            </a:xfrm>
            <a:grpFill/>
          </p:grpSpPr>
          <p:sp>
            <p:nvSpPr>
              <p:cNvPr id="161" name="椭圆 160"/>
              <p:cNvSpPr/>
              <p:nvPr/>
            </p:nvSpPr>
            <p:spPr>
              <a:xfrm>
                <a:off x="5610794" y="4287767"/>
                <a:ext cx="642782" cy="609908"/>
              </a:xfrm>
              <a:prstGeom prst="ellipse">
                <a:avLst/>
              </a:prstGeom>
              <a:solidFill>
                <a:srgbClr val="B5B5B5"/>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28" tIns="45714" rIns="91428" bIns="45714" numCol="1" anchor="t" anchorCtr="0" compatLnSpc="1">
                <a:noAutofit/>
              </a:bodyPr>
              <a:lstStyle/>
              <a:p>
                <a:pPr defTabSz="914309" fontAlgn="ctr"/>
                <a:endPar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62" name="组合 161"/>
              <p:cNvGrpSpPr/>
              <p:nvPr/>
            </p:nvGrpSpPr>
            <p:grpSpPr>
              <a:xfrm>
                <a:off x="5776949" y="4539047"/>
                <a:ext cx="291964" cy="108432"/>
                <a:chOff x="3583259" y="1840271"/>
                <a:chExt cx="602944" cy="223925"/>
              </a:xfrm>
              <a:grpFill/>
            </p:grpSpPr>
            <p:cxnSp>
              <p:nvCxnSpPr>
                <p:cNvPr id="168" name="直接连接符 167"/>
                <p:cNvCxnSpPr/>
                <p:nvPr/>
              </p:nvCxnSpPr>
              <p:spPr>
                <a:xfrm rot="16200000" flipH="1">
                  <a:off x="3551765" y="1950150"/>
                  <a:ext cx="63625" cy="637"/>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69" name="直接连接符 168"/>
                <p:cNvCxnSpPr/>
                <p:nvPr/>
              </p:nvCxnSpPr>
              <p:spPr>
                <a:xfrm rot="16200000" flipH="1">
                  <a:off x="3695990" y="1948705"/>
                  <a:ext cx="63625" cy="637"/>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70" name="直接连接符 169"/>
                <p:cNvCxnSpPr/>
                <p:nvPr/>
              </p:nvCxnSpPr>
              <p:spPr>
                <a:xfrm rot="16200000" flipV="1">
                  <a:off x="3655690" y="2038218"/>
                  <a:ext cx="0" cy="42006"/>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71" name="直接连接符 170"/>
                <p:cNvCxnSpPr/>
                <p:nvPr/>
              </p:nvCxnSpPr>
              <p:spPr>
                <a:xfrm rot="16200000" flipV="1">
                  <a:off x="3655690" y="1819268"/>
                  <a:ext cx="0" cy="42006"/>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79" name="直接连接符 178"/>
                <p:cNvCxnSpPr/>
                <p:nvPr/>
              </p:nvCxnSpPr>
              <p:spPr>
                <a:xfrm rot="16200000" flipH="1">
                  <a:off x="4009847" y="1955126"/>
                  <a:ext cx="63625" cy="637"/>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80" name="直接连接符 179"/>
                <p:cNvCxnSpPr/>
                <p:nvPr/>
              </p:nvCxnSpPr>
              <p:spPr>
                <a:xfrm rot="16200000" flipH="1">
                  <a:off x="4154072" y="1953681"/>
                  <a:ext cx="63625" cy="637"/>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81" name="直接连接符 180"/>
                <p:cNvCxnSpPr/>
                <p:nvPr/>
              </p:nvCxnSpPr>
              <p:spPr>
                <a:xfrm rot="16200000" flipV="1">
                  <a:off x="4113771" y="2043193"/>
                  <a:ext cx="0" cy="42006"/>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82" name="直接连接符 181"/>
                <p:cNvCxnSpPr/>
                <p:nvPr/>
              </p:nvCxnSpPr>
              <p:spPr>
                <a:xfrm rot="16200000" flipV="1">
                  <a:off x="4113771" y="1824244"/>
                  <a:ext cx="0" cy="42006"/>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grpSp>
        </p:grpSp>
      </p:grpSp>
      <p:sp>
        <p:nvSpPr>
          <p:cNvPr id="109" name="TextBox 25"/>
          <p:cNvSpPr txBox="1"/>
          <p:nvPr/>
        </p:nvSpPr>
        <p:spPr>
          <a:xfrm>
            <a:off x="6233059" y="5382642"/>
            <a:ext cx="1446504" cy="367219"/>
          </a:xfrm>
          <a:prstGeom prst="rect">
            <a:avLst/>
          </a:prstGeom>
          <a:solidFill>
            <a:srgbClr val="B5B5B5"/>
          </a:solidFill>
          <a:ln>
            <a:noFill/>
          </a:ln>
          <a:effectLst/>
          <a:scene3d>
            <a:camera prst="orthographicFront">
              <a:rot lat="0" lon="0" rev="0"/>
            </a:camera>
            <a:lightRig rig="glow" dir="t">
              <a:rot lat="0" lon="0" rev="14100000"/>
            </a:lightRig>
          </a:scene3d>
          <a:sp3d prstMaterial="softEdge">
            <a:bevelT w="127000" prst="artDeco"/>
          </a:sp3d>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sz="1600" b="0" dirty="0">
                <a:solidFill>
                  <a:srgbClr val="C7000B"/>
                </a:solidFill>
                <a:latin typeface="Arial" panose="020B0604020202020204" pitchFamily="34" charset="0"/>
              </a:rPr>
              <a:t>SSD</a:t>
            </a:r>
            <a:endParaRPr lang="en-US" sz="1600" b="0" dirty="0">
              <a:solidFill>
                <a:srgbClr val="C7000B"/>
              </a:solidFill>
              <a:latin typeface="Arial" panose="020B0604020202020204" pitchFamily="34" charset="0"/>
            </a:endParaRPr>
          </a:p>
        </p:txBody>
      </p:sp>
      <p:sp>
        <p:nvSpPr>
          <p:cNvPr id="192" name="Line 6"/>
          <p:cNvSpPr>
            <a:spLocks noChangeShapeType="1"/>
          </p:cNvSpPr>
          <p:nvPr/>
        </p:nvSpPr>
        <p:spPr bwMode="auto">
          <a:xfrm flipV="1">
            <a:off x="5514686" y="1447244"/>
            <a:ext cx="5909702"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28" tIns="45714" rIns="91428" bIns="45714" numCol="1" anchor="t" anchorCtr="0" compatLnSpc="1">
            <a:noAutofit/>
          </a:bodyPr>
          <a:lstStyle/>
          <a:p>
            <a:pPr defTabSz="914309" fontAlgn="ct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3" name="Line 6"/>
          <p:cNvSpPr>
            <a:spLocks noChangeShapeType="1"/>
          </p:cNvSpPr>
          <p:nvPr/>
        </p:nvSpPr>
        <p:spPr bwMode="auto">
          <a:xfrm flipV="1">
            <a:off x="5514686" y="3275678"/>
            <a:ext cx="5909702"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28" tIns="45714" rIns="91428" bIns="45714" numCol="1" anchor="t" anchorCtr="0" compatLnSpc="1">
            <a:noAutofit/>
          </a:bodyPr>
          <a:lstStyle/>
          <a:p>
            <a:pPr defTabSz="914309" fontAlgn="ct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4" name="Line 6"/>
          <p:cNvSpPr>
            <a:spLocks noChangeShapeType="1"/>
          </p:cNvSpPr>
          <p:nvPr/>
        </p:nvSpPr>
        <p:spPr bwMode="auto">
          <a:xfrm flipV="1">
            <a:off x="5514686" y="4189895"/>
            <a:ext cx="5909702"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28" tIns="45714" rIns="91428" bIns="45714" numCol="1" anchor="t" anchorCtr="0" compatLnSpc="1">
            <a:noAutofit/>
          </a:bodyPr>
          <a:lstStyle/>
          <a:p>
            <a:pPr defTabSz="914309" fontAlgn="ct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5" name="Line 6"/>
          <p:cNvSpPr>
            <a:spLocks noChangeShapeType="1"/>
          </p:cNvSpPr>
          <p:nvPr/>
        </p:nvSpPr>
        <p:spPr bwMode="auto">
          <a:xfrm flipV="1">
            <a:off x="5514686" y="5104112"/>
            <a:ext cx="5909702"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28" tIns="45714" rIns="91428" bIns="45714" numCol="1" anchor="t" anchorCtr="0" compatLnSpc="1">
            <a:noAutofit/>
          </a:bodyPr>
          <a:lstStyle/>
          <a:p>
            <a:pPr defTabSz="914309" fontAlgn="ct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9" name="组合 88"/>
          <p:cNvGrpSpPr/>
          <p:nvPr/>
        </p:nvGrpSpPr>
        <p:grpSpPr>
          <a:xfrm>
            <a:off x="5363529" y="5256306"/>
            <a:ext cx="609827" cy="609829"/>
            <a:chOff x="5364228" y="5151755"/>
            <a:chExt cx="609906" cy="609908"/>
          </a:xfrm>
          <a:solidFill>
            <a:srgbClr val="B5B5B5"/>
          </a:solidFill>
        </p:grpSpPr>
        <p:sp>
          <p:nvSpPr>
            <p:cNvPr id="189" name="椭圆 188"/>
            <p:cNvSpPr/>
            <p:nvPr/>
          </p:nvSpPr>
          <p:spPr>
            <a:xfrm>
              <a:off x="5364228" y="5151755"/>
              <a:ext cx="609906" cy="609908"/>
            </a:xfrm>
            <a:prstGeom prst="ellipse">
              <a:avLst/>
            </a:prstGeom>
            <a:grp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28" tIns="45714" rIns="91428" bIns="45714" numCol="1" anchor="t" anchorCtr="0" compatLnSpc="1">
              <a:noAutofit/>
            </a:bodyPr>
            <a:lstStyle/>
            <a:p>
              <a:pPr defTabSz="914309" fontAlgn="ctr"/>
              <a:endParaRPr lang="en-US" altLang="zh-CN" sz="1400" dirty="0">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pic>
          <p:nvPicPr>
            <p:cNvPr id="201" name="Picture 2" descr="D:\正在进行中\Wangjiaxin\图片1asdasdd.png"/>
            <p:cNvPicPr>
              <a:picLocks noChangeAspect="1" noChangeArrowheads="1"/>
            </p:cNvPicPr>
            <p:nvPr/>
          </p:nvPicPr>
          <p:blipFill>
            <a:blip r:embed="rId4" cstate="print">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482146" y="5326219"/>
              <a:ext cx="374073" cy="260980"/>
            </a:xfrm>
            <a:prstGeom prst="rect">
              <a:avLst/>
            </a:prstGeom>
            <a:grpFill/>
            <a:ln>
              <a:noFill/>
            </a:ln>
          </p:spPr>
        </p:pic>
      </p:grpSp>
      <p:sp>
        <p:nvSpPr>
          <p:cNvPr id="124" name="Rectangle 10"/>
          <p:cNvSpPr>
            <a:spLocks noChangeArrowheads="1"/>
          </p:cNvSpPr>
          <p:nvPr/>
        </p:nvSpPr>
        <p:spPr bwMode="gray">
          <a:xfrm>
            <a:off x="7684131" y="5322987"/>
            <a:ext cx="4021735" cy="657472"/>
          </a:xfrm>
          <a:prstGeom prst="rect">
            <a:avLst/>
          </a:prstGeom>
          <a:noFill/>
          <a:ln w="9525">
            <a:noFill/>
            <a:miter lim="800000"/>
            <a:headEnd/>
            <a:tailEnd/>
          </a:ln>
          <a:effectLst/>
        </p:spPr>
        <p:txBody>
          <a:bodyPr wrap="square" anchor="t">
            <a:noAutofit/>
          </a:bodyPr>
          <a:lstStyle/>
          <a:p>
            <a:pPr marL="285721" indent="-285721" fontAlgn="ctr">
              <a:buFont typeface="Wingdings" pitchFamily="2" charset="2"/>
              <a:buChar char="§"/>
              <a:defRPr/>
            </a:pPr>
            <a:r>
              <a:rPr lang="en-US" sz="1200" dirty="0">
                <a:solidFill>
                  <a:srgbClr val="1D1D1A"/>
                </a:solidFill>
                <a:latin typeface="Arial" panose="020B0604020202020204" pitchFamily="34" charset="0"/>
                <a:ea typeface="微软雅黑" panose="020B0503020204020204" pitchFamily="34" charset="-122"/>
                <a:cs typeface="Arial" pitchFamily="34" charset="0"/>
              </a:rPr>
              <a:t>Global</a:t>
            </a:r>
            <a:r>
              <a:rPr lang="en-US" sz="1200" dirty="0">
                <a:solidFill>
                  <a:srgbClr val="1D1D1A"/>
                </a:solidFill>
                <a:latin typeface="Arial" panose="020B0604020202020204" pitchFamily="34" charset="0"/>
                <a:ea typeface="微软雅黑" panose="020B0503020204020204" pitchFamily="34" charset="-122"/>
              </a:rPr>
              <a:t> </a:t>
            </a:r>
            <a:r>
              <a:rPr lang="en-US" sz="1200" dirty="0">
                <a:solidFill>
                  <a:srgbClr val="1D1D1A"/>
                </a:solidFill>
                <a:latin typeface="Arial" pitchFamily="34" charset="0"/>
                <a:ea typeface="微软雅黑" panose="020B0503020204020204" pitchFamily="34" charset="-122"/>
                <a:cs typeface="Arial" pitchFamily="34" charset="0"/>
              </a:rPr>
              <a:t>wear</a:t>
            </a:r>
            <a:r>
              <a:rPr lang="en-US" sz="1200" dirty="0">
                <a:solidFill>
                  <a:srgbClr val="1D1D1A"/>
                </a:solidFill>
                <a:latin typeface="Arial" panose="020B0604020202020204" pitchFamily="34" charset="0"/>
                <a:ea typeface="微软雅黑" panose="020B0503020204020204" pitchFamily="34" charset="-122"/>
              </a:rPr>
              <a:t> </a:t>
            </a:r>
            <a:r>
              <a:rPr lang="en-US" sz="1200" dirty="0">
                <a:solidFill>
                  <a:srgbClr val="1D1D1A"/>
                </a:solidFill>
                <a:latin typeface="Arial" pitchFamily="34" charset="0"/>
                <a:ea typeface="微软雅黑" panose="020B0503020204020204" pitchFamily="34" charset="-122"/>
                <a:cs typeface="Arial" pitchFamily="34" charset="0"/>
              </a:rPr>
              <a:t>leveling</a:t>
            </a:r>
          </a:p>
          <a:p>
            <a:pPr marL="285721" indent="-285721" fontAlgn="ctr">
              <a:buFont typeface="Wingdings" pitchFamily="2" charset="2"/>
              <a:buChar char="§"/>
              <a:defRPr/>
            </a:pPr>
            <a:r>
              <a:rPr lang="en-US" sz="1200" dirty="0">
                <a:solidFill>
                  <a:srgbClr val="C7000B"/>
                </a:solidFill>
                <a:latin typeface="Arial" panose="020B0604020202020204" pitchFamily="34" charset="0"/>
                <a:ea typeface="微软雅黑" panose="020B0503020204020204" pitchFamily="34" charset="-122"/>
              </a:rPr>
              <a:t>Huawei-patented global anti-wear leveling</a:t>
            </a:r>
          </a:p>
        </p:txBody>
      </p:sp>
      <p:sp>
        <p:nvSpPr>
          <p:cNvPr id="125" name="Rectangle 10"/>
          <p:cNvSpPr>
            <a:spLocks noChangeArrowheads="1"/>
          </p:cNvSpPr>
          <p:nvPr/>
        </p:nvSpPr>
        <p:spPr bwMode="gray">
          <a:xfrm>
            <a:off x="7669849" y="4356779"/>
            <a:ext cx="4036018" cy="657472"/>
          </a:xfrm>
          <a:prstGeom prst="rect">
            <a:avLst/>
          </a:prstGeom>
          <a:noFill/>
          <a:ln w="9525">
            <a:noFill/>
            <a:miter lim="800000"/>
            <a:headEnd/>
            <a:tailEnd/>
          </a:ln>
          <a:effectLst/>
        </p:spPr>
        <p:txBody>
          <a:bodyPr wrap="square" anchor="t">
            <a:noAutofit/>
          </a:bodyPr>
          <a:lstStyle/>
          <a:p>
            <a:pPr marL="285721" indent="-285721" fontAlgn="ctr">
              <a:buFont typeface="Wingdings" pitchFamily="2" charset="2"/>
              <a:buChar char="§"/>
              <a:defRPr/>
            </a:pPr>
            <a:r>
              <a:rPr lang="en-US" sz="1200" dirty="0">
                <a:solidFill>
                  <a:srgbClr val="1D1D1A"/>
                </a:solidFill>
                <a:latin typeface="Arial" pitchFamily="34" charset="0"/>
                <a:ea typeface="微软雅黑" panose="020B0503020204020204" pitchFamily="34" charset="-122"/>
                <a:cs typeface="Arial" pitchFamily="34" charset="0"/>
              </a:rPr>
              <a:t>Tolerance for failure</a:t>
            </a:r>
            <a:r>
              <a:rPr lang="en-US" altLang="zh-CN" sz="1200" dirty="0">
                <a:solidFill>
                  <a:srgbClr val="1D1D1A"/>
                </a:solidFill>
                <a:latin typeface="Arial" pitchFamily="34" charset="0"/>
                <a:ea typeface="微软雅黑" panose="020B0503020204020204" pitchFamily="34" charset="-122"/>
                <a:cs typeface="Arial" pitchFamily="34" charset="0"/>
              </a:rPr>
              <a:t>s</a:t>
            </a:r>
            <a:r>
              <a:rPr lang="en-US" sz="1200" dirty="0">
                <a:solidFill>
                  <a:srgbClr val="1D1D1A"/>
                </a:solidFill>
                <a:latin typeface="Arial" pitchFamily="34" charset="0"/>
                <a:ea typeface="微软雅黑" panose="020B0503020204020204" pitchFamily="34" charset="-122"/>
                <a:cs typeface="Arial" pitchFamily="34" charset="0"/>
              </a:rPr>
              <a:t> of 7 out of 8 controllers with </a:t>
            </a:r>
            <a:r>
              <a:rPr lang="en-US" altLang="zh-CN" sz="1200" dirty="0">
                <a:solidFill>
                  <a:srgbClr val="C7000B"/>
                </a:solidFill>
                <a:latin typeface="Arial" panose="020B0604020202020204" pitchFamily="34" charset="0"/>
                <a:ea typeface="微软雅黑" panose="020B0503020204020204" pitchFamily="34" charset="-122"/>
              </a:rPr>
              <a:t>SmartMatrix </a:t>
            </a:r>
            <a:r>
              <a:rPr lang="en-US" altLang="zh-CN" sz="1200" dirty="0">
                <a:solidFill>
                  <a:srgbClr val="1D1D1A"/>
                </a:solidFill>
                <a:latin typeface="Arial" pitchFamily="34" charset="0"/>
                <a:ea typeface="微软雅黑" panose="020B0503020204020204" pitchFamily="34" charset="-122"/>
                <a:cs typeface="Arial" pitchFamily="34" charset="0"/>
              </a:rPr>
              <a:t>fully-interconnected architecture</a:t>
            </a:r>
            <a:endParaRPr lang="en-US" sz="1200" dirty="0">
              <a:solidFill>
                <a:srgbClr val="1D1D1A"/>
              </a:solidFill>
              <a:latin typeface="Arial" pitchFamily="34" charset="0"/>
              <a:ea typeface="微软雅黑" panose="020B0503020204020204" pitchFamily="34" charset="-122"/>
              <a:cs typeface="Arial" pitchFamily="34" charset="0"/>
            </a:endParaRPr>
          </a:p>
          <a:p>
            <a:pPr marL="285721" indent="-285721" fontAlgn="ctr">
              <a:buFont typeface="Wingdings" pitchFamily="2" charset="2"/>
              <a:buChar char="§"/>
              <a:defRPr/>
            </a:pPr>
            <a:r>
              <a:rPr lang="en-US" sz="1200" dirty="0">
                <a:solidFill>
                  <a:srgbClr val="1D1D1A"/>
                </a:solidFill>
                <a:latin typeface="Arial" pitchFamily="34" charset="0"/>
                <a:ea typeface="微软雅黑" panose="020B0503020204020204" pitchFamily="34" charset="-122"/>
                <a:cs typeface="Arial" pitchFamily="34" charset="0"/>
              </a:rPr>
              <a:t>E2E active-active design</a:t>
            </a:r>
          </a:p>
        </p:txBody>
      </p:sp>
      <p:sp>
        <p:nvSpPr>
          <p:cNvPr id="127" name="Rectangle 10"/>
          <p:cNvSpPr>
            <a:spLocks noChangeArrowheads="1"/>
          </p:cNvSpPr>
          <p:nvPr/>
        </p:nvSpPr>
        <p:spPr bwMode="gray">
          <a:xfrm>
            <a:off x="7671553" y="3440833"/>
            <a:ext cx="4034313" cy="657472"/>
          </a:xfrm>
          <a:prstGeom prst="rect">
            <a:avLst/>
          </a:prstGeom>
          <a:noFill/>
          <a:ln w="9525">
            <a:noFill/>
            <a:miter lim="800000"/>
            <a:headEnd/>
            <a:tailEnd/>
          </a:ln>
          <a:effectLst/>
        </p:spPr>
        <p:txBody>
          <a:bodyPr wrap="square" anchor="t">
            <a:noAutofit/>
          </a:bodyPr>
          <a:lstStyle/>
          <a:p>
            <a:pPr marL="285721" indent="-285721" fontAlgn="ctr">
              <a:buFont typeface="Wingdings" pitchFamily="2" charset="2"/>
              <a:buChar char="§"/>
              <a:defRPr/>
            </a:pPr>
            <a:r>
              <a:rPr lang="en-US" sz="1200" dirty="0">
                <a:solidFill>
                  <a:srgbClr val="C7000B"/>
                </a:solidFill>
                <a:latin typeface="Arial" panose="020B0604020202020204" pitchFamily="34" charset="0"/>
                <a:ea typeface="微软雅黑" panose="020B0503020204020204" pitchFamily="34" charset="-122"/>
              </a:rPr>
              <a:t>Comprehensive</a:t>
            </a:r>
            <a:r>
              <a:rPr lang="en-US" sz="1200" b="1" dirty="0">
                <a:solidFill>
                  <a:srgbClr val="C00000"/>
                </a:solidFill>
                <a:latin typeface="Arial" panose="020B0604020202020204" pitchFamily="34" charset="0"/>
                <a:ea typeface="微软雅黑" panose="020B0503020204020204" pitchFamily="34" charset="-122"/>
              </a:rPr>
              <a:t> </a:t>
            </a:r>
            <a:r>
              <a:rPr lang="en-US" sz="1200" dirty="0">
                <a:solidFill>
                  <a:srgbClr val="1D1D1A"/>
                </a:solidFill>
                <a:latin typeface="Arial" pitchFamily="34" charset="0"/>
                <a:ea typeface="微软雅黑" panose="020B0503020204020204" pitchFamily="34" charset="-122"/>
                <a:cs typeface="Arial" pitchFamily="34" charset="0"/>
              </a:rPr>
              <a:t>enterprise-class</a:t>
            </a:r>
            <a:r>
              <a:rPr lang="en-US" sz="1200" b="1" dirty="0">
                <a:solidFill>
                  <a:srgbClr val="1D1D1A"/>
                </a:solidFill>
                <a:latin typeface="Arial" panose="020B0604020202020204" pitchFamily="34" charset="0"/>
                <a:ea typeface="微软雅黑" panose="020B0503020204020204" pitchFamily="34" charset="-122"/>
              </a:rPr>
              <a:t> </a:t>
            </a:r>
            <a:r>
              <a:rPr lang="en-US" sz="1200" dirty="0">
                <a:solidFill>
                  <a:srgbClr val="1D1D1A"/>
                </a:solidFill>
                <a:latin typeface="Arial" pitchFamily="34" charset="0"/>
                <a:ea typeface="微软雅黑" panose="020B0503020204020204" pitchFamily="34" charset="-122"/>
                <a:cs typeface="Arial" pitchFamily="34" charset="0"/>
              </a:rPr>
              <a:t>features</a:t>
            </a:r>
            <a:r>
              <a:rPr lang="en-US" sz="1200" b="1" dirty="0">
                <a:solidFill>
                  <a:srgbClr val="1D1D1A"/>
                </a:solidFill>
                <a:latin typeface="Arial" panose="020B0604020202020204" pitchFamily="34" charset="0"/>
                <a:ea typeface="微软雅黑" panose="020B0503020204020204" pitchFamily="34" charset="-122"/>
              </a:rPr>
              <a:t> </a:t>
            </a:r>
            <a:endParaRPr lang="en-US" sz="1200" dirty="0">
              <a:solidFill>
                <a:srgbClr val="1D1D1A"/>
              </a:solidFill>
              <a:latin typeface="Arial" panose="020B0604020202020204" pitchFamily="34" charset="0"/>
              <a:ea typeface="微软雅黑" panose="020B0503020204020204" pitchFamily="34" charset="-122"/>
            </a:endParaRPr>
          </a:p>
          <a:p>
            <a:pPr marL="285721" indent="-285721" fontAlgn="ctr">
              <a:buFont typeface="Wingdings" pitchFamily="2" charset="2"/>
              <a:buChar char="§"/>
              <a:defRPr/>
            </a:pPr>
            <a:r>
              <a:rPr lang="en-US" sz="1200" dirty="0">
                <a:solidFill>
                  <a:srgbClr val="1D1D1A"/>
                </a:solidFill>
                <a:latin typeface="Arial" pitchFamily="34" charset="0"/>
                <a:ea typeface="微软雅黑" panose="020B0503020204020204" pitchFamily="34" charset="-122"/>
                <a:cs typeface="Arial" pitchFamily="34" charset="0"/>
              </a:rPr>
              <a:t>Tolerance for simultaneous failures of 3 disks</a:t>
            </a:r>
          </a:p>
          <a:p>
            <a:pPr marL="285721" indent="-285721" fontAlgn="ctr">
              <a:buFont typeface="Wingdings" pitchFamily="2" charset="2"/>
              <a:buChar char="§"/>
              <a:defRPr/>
            </a:pPr>
            <a:r>
              <a:rPr lang="en-US" sz="1200" dirty="0">
                <a:solidFill>
                  <a:srgbClr val="1D1D1A"/>
                </a:solidFill>
                <a:latin typeface="Arial" pitchFamily="34" charset="0"/>
                <a:ea typeface="微软雅黑" panose="020B0503020204020204" pitchFamily="34" charset="-122"/>
                <a:cs typeface="Arial" pitchFamily="34" charset="0"/>
              </a:rPr>
              <a:t>Reconstruction of 1 TB data </a:t>
            </a:r>
            <a:r>
              <a:rPr lang="en-US" sz="1200" dirty="0">
                <a:solidFill>
                  <a:srgbClr val="C7000B"/>
                </a:solidFill>
                <a:latin typeface="Arial" pitchFamily="34" charset="0"/>
                <a:ea typeface="微软雅黑" panose="020B0503020204020204" pitchFamily="34" charset="-122"/>
                <a:cs typeface="Arial" pitchFamily="34" charset="0"/>
              </a:rPr>
              <a:t>in </a:t>
            </a:r>
            <a:r>
              <a:rPr lang="en-US" altLang="zh-CN" sz="1200" dirty="0">
                <a:solidFill>
                  <a:srgbClr val="C7000B"/>
                </a:solidFill>
                <a:latin typeface="Arial" panose="020B0604020202020204" pitchFamily="34" charset="0"/>
                <a:ea typeface="微软雅黑" panose="020B0503020204020204" pitchFamily="34" charset="-122"/>
              </a:rPr>
              <a:t>15 minutes</a:t>
            </a:r>
            <a:endParaRPr lang="en-US" sz="1200" dirty="0">
              <a:solidFill>
                <a:srgbClr val="C7000B"/>
              </a:solidFill>
              <a:latin typeface="Arial" pitchFamily="34" charset="0"/>
              <a:ea typeface="微软雅黑" panose="020B0503020204020204" pitchFamily="34" charset="-122"/>
              <a:cs typeface="Arial" pitchFamily="34" charset="0"/>
            </a:endParaRPr>
          </a:p>
        </p:txBody>
      </p:sp>
      <p:sp>
        <p:nvSpPr>
          <p:cNvPr id="128" name="Rectangle 10"/>
          <p:cNvSpPr>
            <a:spLocks noChangeArrowheads="1"/>
          </p:cNvSpPr>
          <p:nvPr/>
        </p:nvSpPr>
        <p:spPr bwMode="gray">
          <a:xfrm>
            <a:off x="7670337" y="2591996"/>
            <a:ext cx="4035530" cy="657472"/>
          </a:xfrm>
          <a:prstGeom prst="rect">
            <a:avLst/>
          </a:prstGeom>
          <a:noFill/>
          <a:ln w="9525">
            <a:noFill/>
            <a:miter lim="800000"/>
            <a:headEnd/>
            <a:tailEnd/>
          </a:ln>
          <a:effectLst/>
        </p:spPr>
        <p:txBody>
          <a:bodyPr wrap="square" anchor="t">
            <a:noAutofit/>
          </a:bodyPr>
          <a:lstStyle/>
          <a:p>
            <a:pPr marL="285721" indent="-285721" fontAlgn="ctr" latinLnBrk="1" hangingPunct="0">
              <a:buFont typeface="Wingdings" pitchFamily="2" charset="2"/>
              <a:buChar char="§"/>
              <a:defRPr/>
            </a:pPr>
            <a:r>
              <a:rPr lang="en-US" sz="1200" dirty="0">
                <a:solidFill>
                  <a:srgbClr val="1D1D1A"/>
                </a:solidFill>
                <a:latin typeface="Arial" pitchFamily="34" charset="0"/>
                <a:ea typeface="微软雅黑" panose="020B0503020204020204" pitchFamily="34" charset="-122"/>
                <a:cs typeface="Arial" pitchFamily="34" charset="0"/>
              </a:rPr>
              <a:t>Gateway-free active-active solution (1 ms latency) </a:t>
            </a:r>
          </a:p>
          <a:p>
            <a:pPr marL="285721" indent="-285721" fontAlgn="ctr">
              <a:buFont typeface="Wingdings" pitchFamily="2" charset="2"/>
              <a:buChar char="§"/>
              <a:defRPr/>
            </a:pPr>
            <a:r>
              <a:rPr lang="en-US" sz="1200" dirty="0">
                <a:solidFill>
                  <a:srgbClr val="1D1D1A"/>
                </a:solidFill>
                <a:latin typeface="Arial" pitchFamily="34" charset="0"/>
                <a:ea typeface="微软雅黑" panose="020B0503020204020204" pitchFamily="34" charset="-122"/>
                <a:cs typeface="Arial" pitchFamily="34" charset="0"/>
              </a:rPr>
              <a:t>FlashEver</a:t>
            </a:r>
            <a:r>
              <a:rPr lang="en-US" sz="1200" dirty="0">
                <a:solidFill>
                  <a:srgbClr val="FFFFFF">
                    <a:lumMod val="50000"/>
                  </a:srgbClr>
                </a:solidFill>
                <a:latin typeface="Arial" panose="020B0604020202020204" pitchFamily="34" charset="0"/>
                <a:ea typeface="微软雅黑" panose="020B0503020204020204" pitchFamily="34" charset="-122"/>
              </a:rPr>
              <a:t> </a:t>
            </a:r>
            <a:r>
              <a:rPr lang="en-US" sz="1200" dirty="0">
                <a:solidFill>
                  <a:srgbClr val="C7000B"/>
                </a:solidFill>
                <a:latin typeface="Arial" panose="020B0604020202020204" pitchFamily="34" charset="0"/>
                <a:ea typeface="微软雅黑" panose="020B0503020204020204" pitchFamily="34" charset="-122"/>
              </a:rPr>
              <a:t>without data migration</a:t>
            </a:r>
          </a:p>
        </p:txBody>
      </p:sp>
      <p:sp>
        <p:nvSpPr>
          <p:cNvPr id="129" name="Rectangle 10"/>
          <p:cNvSpPr>
            <a:spLocks noChangeArrowheads="1"/>
          </p:cNvSpPr>
          <p:nvPr/>
        </p:nvSpPr>
        <p:spPr bwMode="gray">
          <a:xfrm>
            <a:off x="7679560" y="1575003"/>
            <a:ext cx="3650689" cy="657472"/>
          </a:xfrm>
          <a:prstGeom prst="rect">
            <a:avLst/>
          </a:prstGeom>
          <a:noFill/>
          <a:ln w="9525">
            <a:noFill/>
            <a:miter lim="800000"/>
            <a:headEnd/>
            <a:tailEnd/>
          </a:ln>
          <a:effectLst/>
        </p:spPr>
        <p:txBody>
          <a:bodyPr wrap="square" anchor="t">
            <a:noAutofit/>
          </a:bodyPr>
          <a:lstStyle/>
          <a:p>
            <a:pPr marL="285721" indent="-285721" fontAlgn="ctr">
              <a:buFont typeface="Wingdings" pitchFamily="2" charset="2"/>
              <a:buChar char="§"/>
              <a:defRPr/>
            </a:pPr>
            <a:r>
              <a:rPr lang="en-US" sz="1200" dirty="0">
                <a:solidFill>
                  <a:srgbClr val="C7000B"/>
                </a:solidFill>
                <a:latin typeface="Arial" panose="020B0604020202020204" pitchFamily="34" charset="0"/>
                <a:ea typeface="微软雅黑" panose="020B0503020204020204" pitchFamily="34" charset="-122"/>
              </a:rPr>
              <a:t>Gateway-free</a:t>
            </a:r>
            <a:r>
              <a:rPr lang="en-US" sz="1200" b="1" dirty="0">
                <a:solidFill>
                  <a:srgbClr val="C00000"/>
                </a:solidFill>
                <a:latin typeface="Arial" panose="020B0604020202020204" pitchFamily="34" charset="0"/>
                <a:ea typeface="微软雅黑" panose="020B0503020204020204" pitchFamily="34" charset="-122"/>
              </a:rPr>
              <a:t> </a:t>
            </a:r>
            <a:r>
              <a:rPr lang="en-US" sz="1200" dirty="0">
                <a:solidFill>
                  <a:srgbClr val="1D1D1A"/>
                </a:solidFill>
                <a:latin typeface="Arial" pitchFamily="34" charset="0"/>
                <a:ea typeface="微软雅黑" panose="020B0503020204020204" pitchFamily="34" charset="-122"/>
                <a:cs typeface="Arial" pitchFamily="34" charset="0"/>
              </a:rPr>
              <a:t>cloud backup</a:t>
            </a:r>
          </a:p>
          <a:p>
            <a:pPr marL="285721" indent="-285721" fontAlgn="ctr">
              <a:buFont typeface="Wingdings" pitchFamily="2" charset="2"/>
              <a:buChar char="§"/>
              <a:defRPr/>
            </a:pPr>
            <a:r>
              <a:rPr lang="en-US" sz="1200" dirty="0">
                <a:solidFill>
                  <a:srgbClr val="1D1D1A"/>
                </a:solidFill>
                <a:latin typeface="Arial" pitchFamily="34" charset="0"/>
                <a:ea typeface="微软雅黑" panose="020B0503020204020204" pitchFamily="34" charset="-122"/>
                <a:cs typeface="Arial" pitchFamily="34" charset="0"/>
              </a:rPr>
              <a:t>30x higher backup frequency</a:t>
            </a:r>
          </a:p>
          <a:p>
            <a:pPr marL="285721" indent="-285721" fontAlgn="ctr">
              <a:buFont typeface="Wingdings" pitchFamily="2" charset="2"/>
              <a:buChar char="§"/>
              <a:defRPr/>
            </a:pPr>
            <a:r>
              <a:rPr lang="en-US" sz="1200" dirty="0">
                <a:solidFill>
                  <a:srgbClr val="1D1D1A"/>
                </a:solidFill>
                <a:latin typeface="Arial" pitchFamily="34" charset="0"/>
                <a:ea typeface="微软雅黑" panose="020B0503020204020204" pitchFamily="34" charset="-122"/>
                <a:cs typeface="Arial" pitchFamily="34" charset="0"/>
              </a:rPr>
              <a:t>20x faster backup speed</a:t>
            </a:r>
          </a:p>
        </p:txBody>
      </p:sp>
      <p:sp>
        <p:nvSpPr>
          <p:cNvPr id="108" name="TextBox 190"/>
          <p:cNvSpPr txBox="1"/>
          <p:nvPr/>
        </p:nvSpPr>
        <p:spPr>
          <a:xfrm>
            <a:off x="49404" y="3880454"/>
            <a:ext cx="4499754" cy="1376275"/>
          </a:xfrm>
          <a:prstGeom prst="rect">
            <a:avLst/>
          </a:prstGeom>
          <a:noFill/>
        </p:spPr>
        <p:txBody>
          <a:bodyPr wrap="square" rtlCol="0">
            <a:noAutofit/>
          </a:bodyPr>
          <a:lstStyle/>
          <a:p>
            <a:pPr algn="ctr" fontAlgn="ctr"/>
            <a:r>
              <a:rPr lang="en-US" altLang="zh-CN" sz="4500" dirty="0">
                <a:solidFill>
                  <a:srgbClr val="C7000B"/>
                </a:solidFill>
                <a:latin typeface="Arial" panose="020B0604020202020204" pitchFamily="34" charset="0"/>
                <a:ea typeface="微软雅黑" panose="020B0503020204020204" pitchFamily="34" charset="-122"/>
                <a:cs typeface="Arial" panose="020B0604020202020204" pitchFamily="34" charset="0"/>
              </a:rPr>
              <a:t>99.99999%</a:t>
            </a:r>
          </a:p>
          <a:p>
            <a:pPr algn="ctr" fontAlgn="ctr"/>
            <a:r>
              <a:rPr lang="en-US" altLang="zh-CN" sz="2400" dirty="0">
                <a:solidFill>
                  <a:srgbClr val="1D1D1A"/>
                </a:solidFill>
                <a:latin typeface="Arial" panose="020B0604020202020204" pitchFamily="34" charset="0"/>
                <a:ea typeface="微软雅黑" panose="020B0503020204020204" pitchFamily="34" charset="-122"/>
                <a:cs typeface="Arial" panose="020B0604020202020204" pitchFamily="34" charset="0"/>
              </a:rPr>
              <a:t>solution-level</a:t>
            </a:r>
            <a:r>
              <a:rPr lang="en-US" altLang="zh-CN" sz="2400" dirty="0">
                <a:solidFill>
                  <a:srgbClr val="1D1D1A"/>
                </a:solidFill>
                <a:latin typeface="Arial" panose="020B0604020202020204" pitchFamily="34" charset="0"/>
                <a:ea typeface="微软雅黑" panose="020B0503020204020204" pitchFamily="34" charset="-122"/>
              </a:rPr>
              <a:t> reliability</a:t>
            </a:r>
            <a:r>
              <a:rPr lang="en-US" altLang="zh-CN" sz="2400" dirty="0">
                <a:solidFill>
                  <a:srgbClr val="1D1D1A"/>
                </a:solidFill>
                <a:latin typeface="Arial" panose="020B0604020202020204" pitchFamily="34" charset="0"/>
                <a:ea typeface="微软雅黑" panose="020B0503020204020204" pitchFamily="34" charset="-122"/>
                <a:cs typeface="Arial" panose="020B0604020202020204" pitchFamily="34" charset="0"/>
              </a:rPr>
              <a:t>  </a:t>
            </a:r>
            <a:endParaRPr lang="en-US" altLang="zh-CN" sz="4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a:p>
            <a:pPr algn="ctr" fontAlgn="ctr"/>
            <a:endParaRPr lang="en-US" altLang="zh-CN" sz="48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12" name="TextBox 190"/>
          <p:cNvSpPr txBox="1"/>
          <p:nvPr/>
        </p:nvSpPr>
        <p:spPr>
          <a:xfrm>
            <a:off x="593460" y="2326773"/>
            <a:ext cx="3323083" cy="1200173"/>
          </a:xfrm>
          <a:prstGeom prst="rect">
            <a:avLst/>
          </a:prstGeom>
          <a:noFill/>
        </p:spPr>
        <p:txBody>
          <a:bodyPr wrap="square" rtlCol="0">
            <a:noAutofit/>
          </a:bodyPr>
          <a:lstStyle/>
          <a:p>
            <a:pPr algn="ctr" fontAlgn="ctr"/>
            <a:r>
              <a:rPr lang="en-US" altLang="zh-CN" sz="4500" dirty="0">
                <a:solidFill>
                  <a:srgbClr val="C7000B"/>
                </a:solidFill>
                <a:latin typeface="Arial" panose="020B0604020202020204" pitchFamily="34" charset="0"/>
                <a:ea typeface="微软雅黑" panose="020B0503020204020204" pitchFamily="34" charset="-122"/>
                <a:cs typeface="Arial" panose="020B0604020202020204" pitchFamily="34" charset="0"/>
              </a:rPr>
              <a:t>99.9999%</a:t>
            </a:r>
          </a:p>
          <a:p>
            <a:pPr algn="ctr" fontAlgn="ctr"/>
            <a:r>
              <a:rPr lang="en-US" altLang="zh-CN" sz="2400" dirty="0">
                <a:solidFill>
                  <a:srgbClr val="1D1D1A"/>
                </a:solidFill>
                <a:latin typeface="Arial" panose="020B0604020202020204" pitchFamily="34" charset="0"/>
                <a:ea typeface="微软雅黑" panose="020B0503020204020204" pitchFamily="34" charset="-122"/>
                <a:cs typeface="Arial" panose="020B0604020202020204" pitchFamily="34" charset="0"/>
              </a:rPr>
              <a:t>system-level reliability</a:t>
            </a:r>
          </a:p>
        </p:txBody>
      </p:sp>
      <p:sp>
        <p:nvSpPr>
          <p:cNvPr id="113" name="椭圆 112"/>
          <p:cNvSpPr/>
          <p:nvPr/>
        </p:nvSpPr>
        <p:spPr>
          <a:xfrm>
            <a:off x="5363529" y="2513655"/>
            <a:ext cx="609829" cy="609829"/>
          </a:xfrm>
          <a:prstGeom prst="ellipse">
            <a:avLst/>
          </a:prstGeom>
          <a:solidFill>
            <a:srgbClr val="B5B5B5"/>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28" tIns="45714" rIns="91428" bIns="45714" numCol="1" anchor="t" anchorCtr="0" compatLnSpc="1">
            <a:noAutofit/>
          </a:bodyPr>
          <a:lstStyle/>
          <a:p>
            <a:pPr defTabSz="914309" fontAlgn="ctr"/>
            <a:endPar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32" name="组合 131"/>
          <p:cNvGrpSpPr/>
          <p:nvPr/>
        </p:nvGrpSpPr>
        <p:grpSpPr>
          <a:xfrm>
            <a:off x="3445373" y="1425037"/>
            <a:ext cx="1525623" cy="4574851"/>
            <a:chOff x="3740708" y="1400885"/>
            <a:chExt cx="1525822" cy="4438552"/>
          </a:xfrm>
        </p:grpSpPr>
        <p:sp>
          <p:nvSpPr>
            <p:cNvPr id="133" name="AutoShape 30"/>
            <p:cNvSpPr>
              <a:spLocks noChangeArrowheads="1"/>
            </p:cNvSpPr>
            <p:nvPr/>
          </p:nvSpPr>
          <p:spPr bwMode="gray">
            <a:xfrm rot="5400000">
              <a:off x="2746157" y="3326243"/>
              <a:ext cx="4438552" cy="58783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flip="none" rotWithShape="1">
              <a:gsLst>
                <a:gs pos="100000">
                  <a:srgbClr val="FFFFFF">
                    <a:alpha val="12000"/>
                  </a:srgbClr>
                </a:gs>
                <a:gs pos="62000">
                  <a:schemeClr val="bg1">
                    <a:alpha val="5000"/>
                  </a:schemeClr>
                </a:gs>
                <a:gs pos="25000">
                  <a:schemeClr val="bg1">
                    <a:alpha val="18000"/>
                  </a:schemeClr>
                </a:gs>
              </a:gsLst>
              <a:lin ang="2700000" scaled="1"/>
              <a:tileRect/>
            </a:gradFill>
            <a:ln w="12700">
              <a:gradFill>
                <a:gsLst>
                  <a:gs pos="23000">
                    <a:schemeClr val="tx2">
                      <a:lumMod val="75000"/>
                    </a:schemeClr>
                  </a:gs>
                  <a:gs pos="100000">
                    <a:schemeClr val="tx2">
                      <a:lumMod val="75000"/>
                      <a:alpha val="0"/>
                    </a:schemeClr>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36" name="Line 33"/>
            <p:cNvSpPr>
              <a:spLocks noChangeShapeType="1"/>
            </p:cNvSpPr>
            <p:nvPr/>
          </p:nvSpPr>
          <p:spPr bwMode="gray">
            <a:xfrm rot="16200000">
              <a:off x="3182158" y="3618403"/>
              <a:ext cx="3787287"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138" name="Line 34"/>
            <p:cNvSpPr>
              <a:spLocks noChangeShapeType="1"/>
            </p:cNvSpPr>
            <p:nvPr/>
          </p:nvSpPr>
          <p:spPr bwMode="gray">
            <a:xfrm rot="16200000">
              <a:off x="3314137" y="3603682"/>
              <a:ext cx="3326226" cy="0"/>
            </a:xfrm>
            <a:prstGeom prst="line">
              <a:avLst/>
            </a:prstGeom>
            <a:gradFill>
              <a:gsLst>
                <a:gs pos="0">
                  <a:srgbClr val="1F9FFF">
                    <a:alpha val="36000"/>
                  </a:srgbClr>
                </a:gs>
                <a:gs pos="100000">
                  <a:srgbClr val="1F9FFF">
                    <a:alpha val="4000"/>
                  </a:srgbClr>
                </a:gs>
              </a:gsLst>
              <a:lin ang="2700000"/>
            </a:gradFill>
            <a:ln w="12700">
              <a:gradFill>
                <a:gsLst>
                  <a:gs pos="23000">
                    <a:schemeClr val="tx2">
                      <a:lumMod val="75000"/>
                    </a:schemeClr>
                  </a:gs>
                  <a:gs pos="100000">
                    <a:schemeClr val="tx2">
                      <a:lumMod val="75000"/>
                      <a:alpha val="0"/>
                    </a:schemeClr>
                  </a:gs>
                </a:gsLst>
                <a:lin ang="5400000" scaled="0"/>
              </a:gradFill>
            </a:ln>
          </p:spPr>
          <p:txBody>
            <a:bodyPr lIns="11461" tIns="11461" rIns="11461" bIns="11461" anchor="ctr">
              <a:noAutofit/>
            </a:bodyPr>
            <a:lstStyle/>
            <a:p>
              <a:pPr marL="42541" indent="-42541" defTabSz="289531" fontAlgn="ctr">
                <a:lnSpc>
                  <a:spcPct val="90000"/>
                </a:lnSpc>
                <a:spcBef>
                  <a:spcPts val="165"/>
                </a:spcBef>
              </a:pPr>
              <a:endParaRPr lang="en-US" sz="1200" dirty="0">
                <a:effectLst>
                  <a:outerShdw blurRad="38100" dist="38100" dir="2700000" rotWithShape="0">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90" name="Line 38"/>
            <p:cNvSpPr>
              <a:spLocks noChangeShapeType="1"/>
            </p:cNvSpPr>
            <p:nvPr/>
          </p:nvSpPr>
          <p:spPr bwMode="gray">
            <a:xfrm rot="16200000">
              <a:off x="3396481" y="3642470"/>
              <a:ext cx="2996897"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191" name="Line 39"/>
            <p:cNvSpPr>
              <a:spLocks noChangeShapeType="1"/>
            </p:cNvSpPr>
            <p:nvPr/>
          </p:nvSpPr>
          <p:spPr bwMode="gray">
            <a:xfrm rot="16200000">
              <a:off x="3419571" y="3618004"/>
              <a:ext cx="2766366"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grpSp>
          <p:nvGrpSpPr>
            <p:cNvPr id="197" name="组合 196"/>
            <p:cNvGrpSpPr/>
            <p:nvPr/>
          </p:nvGrpSpPr>
          <p:grpSpPr>
            <a:xfrm>
              <a:off x="3740708" y="2251864"/>
              <a:ext cx="1525822" cy="2848355"/>
              <a:chOff x="3740708" y="2251864"/>
              <a:chExt cx="1525822" cy="2848355"/>
            </a:xfrm>
          </p:grpSpPr>
          <p:sp>
            <p:nvSpPr>
              <p:cNvPr id="200" name="Line 31"/>
              <p:cNvSpPr>
                <a:spLocks noChangeShapeType="1"/>
              </p:cNvSpPr>
              <p:nvPr/>
            </p:nvSpPr>
            <p:spPr bwMode="gray">
              <a:xfrm rot="16200000" flipH="1" flipV="1">
                <a:off x="4180579" y="2539663"/>
                <a:ext cx="646080"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02" name="Line 32"/>
              <p:cNvSpPr>
                <a:spLocks noChangeShapeType="1"/>
              </p:cNvSpPr>
              <p:nvPr/>
            </p:nvSpPr>
            <p:spPr bwMode="gray">
              <a:xfrm rot="16200000" flipH="1" flipV="1">
                <a:off x="3816954" y="2175618"/>
                <a:ext cx="1372171"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03" name="Line 37"/>
              <p:cNvSpPr>
                <a:spLocks noChangeShapeType="1"/>
              </p:cNvSpPr>
              <p:nvPr/>
            </p:nvSpPr>
            <p:spPr bwMode="gray">
              <a:xfrm rot="5400000" flipH="1">
                <a:off x="3766107" y="3599795"/>
                <a:ext cx="1476184"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04" name="Line 36"/>
              <p:cNvSpPr>
                <a:spLocks noChangeShapeType="1"/>
              </p:cNvSpPr>
              <p:nvPr/>
            </p:nvSpPr>
            <p:spPr bwMode="gray">
              <a:xfrm rot="16200000" flipH="1" flipV="1">
                <a:off x="4502198" y="2863704"/>
                <a:ext cx="4000"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grpSp>
        <p:sp>
          <p:nvSpPr>
            <p:cNvPr id="199" name="Line 36"/>
            <p:cNvSpPr>
              <a:spLocks noChangeShapeType="1"/>
            </p:cNvSpPr>
            <p:nvPr/>
          </p:nvSpPr>
          <p:spPr bwMode="gray">
            <a:xfrm rot="16200000" flipV="1">
              <a:off x="4148154" y="3217328"/>
              <a:ext cx="712089" cy="152350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6" name="组合 205"/>
          <p:cNvGrpSpPr/>
          <p:nvPr/>
        </p:nvGrpSpPr>
        <p:grpSpPr>
          <a:xfrm>
            <a:off x="5519529" y="3615010"/>
            <a:ext cx="324058" cy="285170"/>
            <a:chOff x="5232400" y="1492250"/>
            <a:chExt cx="476250" cy="419100"/>
          </a:xfrm>
        </p:grpSpPr>
        <p:sp>
          <p:nvSpPr>
            <p:cNvPr id="207" name="Freeform 33"/>
            <p:cNvSpPr>
              <a:spLocks noEditPoints="1"/>
            </p:cNvSpPr>
            <p:nvPr/>
          </p:nvSpPr>
          <p:spPr bwMode="auto">
            <a:xfrm>
              <a:off x="5232400" y="1492250"/>
              <a:ext cx="476250" cy="419100"/>
            </a:xfrm>
            <a:custGeom>
              <a:avLst/>
              <a:gdLst>
                <a:gd name="T0" fmla="*/ 127 w 127"/>
                <a:gd name="T1" fmla="*/ 0 h 112"/>
                <a:gd name="T2" fmla="*/ 0 w 127"/>
                <a:gd name="T3" fmla="*/ 0 h 112"/>
                <a:gd name="T4" fmla="*/ 0 w 127"/>
                <a:gd name="T5" fmla="*/ 112 h 112"/>
                <a:gd name="T6" fmla="*/ 127 w 127"/>
                <a:gd name="T7" fmla="*/ 112 h 112"/>
                <a:gd name="T8" fmla="*/ 127 w 127"/>
                <a:gd name="T9" fmla="*/ 0 h 112"/>
                <a:gd name="T10" fmla="*/ 127 w 127"/>
                <a:gd name="T11" fmla="*/ 27 h 112"/>
                <a:gd name="T12" fmla="*/ 0 w 127"/>
                <a:gd name="T13" fmla="*/ 27 h 112"/>
              </a:gdLst>
              <a:ahLst/>
              <a:cxnLst>
                <a:cxn ang="0">
                  <a:pos x="T0" y="T1"/>
                </a:cxn>
                <a:cxn ang="0">
                  <a:pos x="T2" y="T3"/>
                </a:cxn>
                <a:cxn ang="0">
                  <a:pos x="T4" y="T5"/>
                </a:cxn>
                <a:cxn ang="0">
                  <a:pos x="T6" y="T7"/>
                </a:cxn>
                <a:cxn ang="0">
                  <a:pos x="T8" y="T9"/>
                </a:cxn>
                <a:cxn ang="0">
                  <a:pos x="T10" y="T11"/>
                </a:cxn>
                <a:cxn ang="0">
                  <a:pos x="T12" y="T13"/>
                </a:cxn>
              </a:cxnLst>
              <a:rect l="0" t="0" r="r" b="b"/>
              <a:pathLst>
                <a:path w="127" h="112">
                  <a:moveTo>
                    <a:pt x="127" y="0"/>
                  </a:moveTo>
                  <a:cubicBezTo>
                    <a:pt x="0" y="0"/>
                    <a:pt x="0" y="0"/>
                    <a:pt x="0" y="0"/>
                  </a:cubicBezTo>
                  <a:cubicBezTo>
                    <a:pt x="0" y="112"/>
                    <a:pt x="0" y="112"/>
                    <a:pt x="0" y="112"/>
                  </a:cubicBezTo>
                  <a:cubicBezTo>
                    <a:pt x="71" y="112"/>
                    <a:pt x="91" y="112"/>
                    <a:pt x="127" y="112"/>
                  </a:cubicBezTo>
                  <a:cubicBezTo>
                    <a:pt x="127" y="0"/>
                    <a:pt x="127" y="0"/>
                    <a:pt x="127" y="0"/>
                  </a:cubicBezTo>
                  <a:close/>
                  <a:moveTo>
                    <a:pt x="127" y="27"/>
                  </a:moveTo>
                  <a:cubicBezTo>
                    <a:pt x="0" y="27"/>
                    <a:pt x="0" y="27"/>
                    <a:pt x="0" y="27"/>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08" name="Oval 34"/>
            <p:cNvSpPr>
              <a:spLocks noChangeArrowheads="1"/>
            </p:cNvSpPr>
            <p:nvPr/>
          </p:nvSpPr>
          <p:spPr bwMode="auto">
            <a:xfrm>
              <a:off x="5634038" y="1525588"/>
              <a:ext cx="33337" cy="36513"/>
            </a:xfrm>
            <a:prstGeom prst="ellipse">
              <a:avLst/>
            </a:prstGeom>
            <a:noFill/>
            <a:ln w="19050">
              <a:solidFill>
                <a:schemeClr val="tx1"/>
              </a:solidFill>
              <a:round/>
            </a:ln>
          </p:spPr>
          <p:txBody>
            <a:bodyPr vert="horz" wrap="square" lIns="91428" tIns="45714" rIns="91428" bIns="45714"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09" name="Oval 35"/>
            <p:cNvSpPr>
              <a:spLocks noChangeArrowheads="1"/>
            </p:cNvSpPr>
            <p:nvPr/>
          </p:nvSpPr>
          <p:spPr bwMode="auto">
            <a:xfrm>
              <a:off x="5576888" y="1525588"/>
              <a:ext cx="34925" cy="36513"/>
            </a:xfrm>
            <a:prstGeom prst="ellipse">
              <a:avLst/>
            </a:prstGeom>
            <a:noFill/>
            <a:ln w="19050">
              <a:solidFill>
                <a:schemeClr val="tx1"/>
              </a:solidFill>
              <a:round/>
            </a:ln>
          </p:spPr>
          <p:txBody>
            <a:bodyPr vert="horz" wrap="square" lIns="91428" tIns="45714" rIns="91428" bIns="45714"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10" name="Freeform 36"/>
            <p:cNvSpPr>
              <a:spLocks noEditPoints="1"/>
            </p:cNvSpPr>
            <p:nvPr/>
          </p:nvSpPr>
          <p:spPr bwMode="auto">
            <a:xfrm>
              <a:off x="5300663" y="1704975"/>
              <a:ext cx="341312" cy="206375"/>
            </a:xfrm>
            <a:custGeom>
              <a:avLst/>
              <a:gdLst>
                <a:gd name="T0" fmla="*/ 46 w 91"/>
                <a:gd name="T1" fmla="*/ 0 h 55"/>
                <a:gd name="T2" fmla="*/ 55 w 91"/>
                <a:gd name="T3" fmla="*/ 1 h 55"/>
                <a:gd name="T4" fmla="*/ 56 w 91"/>
                <a:gd name="T5" fmla="*/ 12 h 55"/>
                <a:gd name="T6" fmla="*/ 62 w 91"/>
                <a:gd name="T7" fmla="*/ 15 h 55"/>
                <a:gd name="T8" fmla="*/ 71 w 91"/>
                <a:gd name="T9" fmla="*/ 8 h 55"/>
                <a:gd name="T10" fmla="*/ 78 w 91"/>
                <a:gd name="T11" fmla="*/ 13 h 55"/>
                <a:gd name="T12" fmla="*/ 83 w 91"/>
                <a:gd name="T13" fmla="*/ 20 h 55"/>
                <a:gd name="T14" fmla="*/ 76 w 91"/>
                <a:gd name="T15" fmla="*/ 29 h 55"/>
                <a:gd name="T16" fmla="*/ 79 w 91"/>
                <a:gd name="T17" fmla="*/ 35 h 55"/>
                <a:gd name="T18" fmla="*/ 90 w 91"/>
                <a:gd name="T19" fmla="*/ 37 h 55"/>
                <a:gd name="T20" fmla="*/ 91 w 91"/>
                <a:gd name="T21" fmla="*/ 45 h 55"/>
                <a:gd name="T22" fmla="*/ 90 w 91"/>
                <a:gd name="T23" fmla="*/ 54 h 55"/>
                <a:gd name="T24" fmla="*/ 79 w 91"/>
                <a:gd name="T25" fmla="*/ 55 h 55"/>
                <a:gd name="T26" fmla="*/ 79 w 91"/>
                <a:gd name="T27" fmla="*/ 55 h 55"/>
                <a:gd name="T28" fmla="*/ 13 w 91"/>
                <a:gd name="T29" fmla="*/ 55 h 55"/>
                <a:gd name="T30" fmla="*/ 13 w 91"/>
                <a:gd name="T31" fmla="*/ 55 h 55"/>
                <a:gd name="T32" fmla="*/ 1 w 91"/>
                <a:gd name="T33" fmla="*/ 54 h 55"/>
                <a:gd name="T34" fmla="*/ 0 w 91"/>
                <a:gd name="T35" fmla="*/ 45 h 55"/>
                <a:gd name="T36" fmla="*/ 1 w 91"/>
                <a:gd name="T37" fmla="*/ 37 h 55"/>
                <a:gd name="T38" fmla="*/ 13 w 91"/>
                <a:gd name="T39" fmla="*/ 35 h 55"/>
                <a:gd name="T40" fmla="*/ 15 w 91"/>
                <a:gd name="T41" fmla="*/ 29 h 55"/>
                <a:gd name="T42" fmla="*/ 8 w 91"/>
                <a:gd name="T43" fmla="*/ 20 h 55"/>
                <a:gd name="T44" fmla="*/ 14 w 91"/>
                <a:gd name="T45" fmla="*/ 13 h 55"/>
                <a:gd name="T46" fmla="*/ 21 w 91"/>
                <a:gd name="T47" fmla="*/ 8 h 55"/>
                <a:gd name="T48" fmla="*/ 29 w 91"/>
                <a:gd name="T49" fmla="*/ 15 h 55"/>
                <a:gd name="T50" fmla="*/ 36 w 91"/>
                <a:gd name="T51" fmla="*/ 12 h 55"/>
                <a:gd name="T52" fmla="*/ 37 w 91"/>
                <a:gd name="T53" fmla="*/ 1 h 55"/>
                <a:gd name="T54" fmla="*/ 46 w 91"/>
                <a:gd name="T55" fmla="*/ 0 h 55"/>
                <a:gd name="T56" fmla="*/ 46 w 91"/>
                <a:gd name="T57" fmla="*/ 27 h 55"/>
                <a:gd name="T58" fmla="*/ 64 w 91"/>
                <a:gd name="T59" fmla="*/ 45 h 55"/>
                <a:gd name="T60" fmla="*/ 61 w 91"/>
                <a:gd name="T61" fmla="*/ 55 h 55"/>
                <a:gd name="T62" fmla="*/ 30 w 91"/>
                <a:gd name="T63" fmla="*/ 55 h 55"/>
                <a:gd name="T64" fmla="*/ 27 w 91"/>
                <a:gd name="T65" fmla="*/ 45 h 55"/>
                <a:gd name="T66" fmla="*/ 46 w 91"/>
                <a:gd name="T6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55">
                  <a:moveTo>
                    <a:pt x="46" y="0"/>
                  </a:moveTo>
                  <a:cubicBezTo>
                    <a:pt x="49" y="0"/>
                    <a:pt x="52" y="0"/>
                    <a:pt x="55" y="1"/>
                  </a:cubicBezTo>
                  <a:cubicBezTo>
                    <a:pt x="56" y="12"/>
                    <a:pt x="56" y="12"/>
                    <a:pt x="56" y="12"/>
                  </a:cubicBezTo>
                  <a:cubicBezTo>
                    <a:pt x="58" y="13"/>
                    <a:pt x="60" y="14"/>
                    <a:pt x="62" y="15"/>
                  </a:cubicBezTo>
                  <a:cubicBezTo>
                    <a:pt x="71" y="8"/>
                    <a:pt x="71" y="8"/>
                    <a:pt x="71" y="8"/>
                  </a:cubicBezTo>
                  <a:cubicBezTo>
                    <a:pt x="73" y="9"/>
                    <a:pt x="76" y="11"/>
                    <a:pt x="78" y="13"/>
                  </a:cubicBezTo>
                  <a:cubicBezTo>
                    <a:pt x="80" y="15"/>
                    <a:pt x="82" y="18"/>
                    <a:pt x="83" y="20"/>
                  </a:cubicBezTo>
                  <a:cubicBezTo>
                    <a:pt x="76" y="29"/>
                    <a:pt x="76" y="29"/>
                    <a:pt x="76" y="29"/>
                  </a:cubicBezTo>
                  <a:cubicBezTo>
                    <a:pt x="77" y="31"/>
                    <a:pt x="78" y="33"/>
                    <a:pt x="79" y="35"/>
                  </a:cubicBezTo>
                  <a:cubicBezTo>
                    <a:pt x="90" y="37"/>
                    <a:pt x="90" y="37"/>
                    <a:pt x="90" y="37"/>
                  </a:cubicBezTo>
                  <a:cubicBezTo>
                    <a:pt x="91" y="39"/>
                    <a:pt x="91" y="42"/>
                    <a:pt x="91" y="45"/>
                  </a:cubicBezTo>
                  <a:cubicBezTo>
                    <a:pt x="91" y="48"/>
                    <a:pt x="91" y="51"/>
                    <a:pt x="90" y="54"/>
                  </a:cubicBezTo>
                  <a:cubicBezTo>
                    <a:pt x="79" y="55"/>
                    <a:pt x="79" y="55"/>
                    <a:pt x="79" y="55"/>
                  </a:cubicBezTo>
                  <a:cubicBezTo>
                    <a:pt x="79" y="55"/>
                    <a:pt x="79" y="55"/>
                    <a:pt x="79" y="55"/>
                  </a:cubicBezTo>
                  <a:cubicBezTo>
                    <a:pt x="13" y="55"/>
                    <a:pt x="13" y="55"/>
                    <a:pt x="13" y="55"/>
                  </a:cubicBezTo>
                  <a:cubicBezTo>
                    <a:pt x="13" y="55"/>
                    <a:pt x="13" y="55"/>
                    <a:pt x="13" y="55"/>
                  </a:cubicBezTo>
                  <a:cubicBezTo>
                    <a:pt x="1" y="54"/>
                    <a:pt x="1" y="54"/>
                    <a:pt x="1" y="54"/>
                  </a:cubicBezTo>
                  <a:cubicBezTo>
                    <a:pt x="1" y="51"/>
                    <a:pt x="0" y="48"/>
                    <a:pt x="0" y="45"/>
                  </a:cubicBezTo>
                  <a:cubicBezTo>
                    <a:pt x="0" y="42"/>
                    <a:pt x="1" y="39"/>
                    <a:pt x="1" y="37"/>
                  </a:cubicBezTo>
                  <a:cubicBezTo>
                    <a:pt x="13" y="35"/>
                    <a:pt x="13" y="35"/>
                    <a:pt x="13" y="35"/>
                  </a:cubicBezTo>
                  <a:cubicBezTo>
                    <a:pt x="13" y="33"/>
                    <a:pt x="14" y="31"/>
                    <a:pt x="15" y="29"/>
                  </a:cubicBezTo>
                  <a:cubicBezTo>
                    <a:pt x="8" y="20"/>
                    <a:pt x="8" y="20"/>
                    <a:pt x="8" y="20"/>
                  </a:cubicBezTo>
                  <a:cubicBezTo>
                    <a:pt x="10" y="18"/>
                    <a:pt x="12" y="15"/>
                    <a:pt x="14" y="13"/>
                  </a:cubicBezTo>
                  <a:cubicBezTo>
                    <a:pt x="16" y="11"/>
                    <a:pt x="18" y="9"/>
                    <a:pt x="21" y="8"/>
                  </a:cubicBezTo>
                  <a:cubicBezTo>
                    <a:pt x="29" y="15"/>
                    <a:pt x="29" y="15"/>
                    <a:pt x="29" y="15"/>
                  </a:cubicBezTo>
                  <a:cubicBezTo>
                    <a:pt x="31" y="14"/>
                    <a:pt x="34" y="13"/>
                    <a:pt x="36" y="12"/>
                  </a:cubicBezTo>
                  <a:cubicBezTo>
                    <a:pt x="37" y="1"/>
                    <a:pt x="37" y="1"/>
                    <a:pt x="37" y="1"/>
                  </a:cubicBezTo>
                  <a:cubicBezTo>
                    <a:pt x="40" y="0"/>
                    <a:pt x="43" y="0"/>
                    <a:pt x="46" y="0"/>
                  </a:cubicBezTo>
                  <a:close/>
                  <a:moveTo>
                    <a:pt x="46" y="27"/>
                  </a:moveTo>
                  <a:cubicBezTo>
                    <a:pt x="56" y="27"/>
                    <a:pt x="64" y="35"/>
                    <a:pt x="64" y="45"/>
                  </a:cubicBezTo>
                  <a:cubicBezTo>
                    <a:pt x="64" y="49"/>
                    <a:pt x="63" y="53"/>
                    <a:pt x="61" y="55"/>
                  </a:cubicBezTo>
                  <a:cubicBezTo>
                    <a:pt x="30" y="55"/>
                    <a:pt x="30" y="55"/>
                    <a:pt x="30" y="55"/>
                  </a:cubicBezTo>
                  <a:cubicBezTo>
                    <a:pt x="29" y="53"/>
                    <a:pt x="27" y="49"/>
                    <a:pt x="27" y="45"/>
                  </a:cubicBezTo>
                  <a:cubicBezTo>
                    <a:pt x="27" y="35"/>
                    <a:pt x="36" y="27"/>
                    <a:pt x="46" y="27"/>
                  </a:cubicBez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213" name="组合 212"/>
          <p:cNvGrpSpPr/>
          <p:nvPr/>
        </p:nvGrpSpPr>
        <p:grpSpPr>
          <a:xfrm>
            <a:off x="5475595" y="2700793"/>
            <a:ext cx="379975" cy="226387"/>
            <a:chOff x="7832725" y="1436688"/>
            <a:chExt cx="679450" cy="404812"/>
          </a:xfrm>
        </p:grpSpPr>
        <p:sp>
          <p:nvSpPr>
            <p:cNvPr id="214" name="Freeform 15"/>
            <p:cNvSpPr>
              <a:spLocks noEditPoints="1"/>
            </p:cNvSpPr>
            <p:nvPr/>
          </p:nvSpPr>
          <p:spPr bwMode="auto">
            <a:xfrm>
              <a:off x="8270875" y="1589088"/>
              <a:ext cx="222250" cy="233362"/>
            </a:xfrm>
            <a:custGeom>
              <a:avLst/>
              <a:gdLst>
                <a:gd name="T0" fmla="*/ 140 w 140"/>
                <a:gd name="T1" fmla="*/ 107 h 147"/>
                <a:gd name="T2" fmla="*/ 140 w 140"/>
                <a:gd name="T3" fmla="*/ 22 h 147"/>
                <a:gd name="T4" fmla="*/ 114 w 140"/>
                <a:gd name="T5" fmla="*/ 0 h 147"/>
                <a:gd name="T6" fmla="*/ 0 w 140"/>
                <a:gd name="T7" fmla="*/ 0 h 147"/>
                <a:gd name="T8" fmla="*/ 0 w 140"/>
                <a:gd name="T9" fmla="*/ 147 h 147"/>
                <a:gd name="T10" fmla="*/ 140 w 140"/>
                <a:gd name="T11" fmla="*/ 147 h 147"/>
                <a:gd name="T12" fmla="*/ 140 w 140"/>
                <a:gd name="T13" fmla="*/ 107 h 147"/>
                <a:gd name="T14" fmla="*/ 133 w 140"/>
                <a:gd name="T15" fmla="*/ 107 h 147"/>
                <a:gd name="T16" fmla="*/ 133 w 140"/>
                <a:gd name="T17" fmla="*/ 142 h 147"/>
                <a:gd name="T18" fmla="*/ 5 w 140"/>
                <a:gd name="T19" fmla="*/ 142 h 147"/>
                <a:gd name="T20" fmla="*/ 5 w 140"/>
                <a:gd name="T21" fmla="*/ 5 h 147"/>
                <a:gd name="T22" fmla="*/ 109 w 140"/>
                <a:gd name="T23" fmla="*/ 5 h 147"/>
                <a:gd name="T24" fmla="*/ 109 w 140"/>
                <a:gd name="T25" fmla="*/ 31 h 147"/>
                <a:gd name="T26" fmla="*/ 133 w 140"/>
                <a:gd name="T27" fmla="*/ 31 h 147"/>
                <a:gd name="T28" fmla="*/ 133 w 140"/>
                <a:gd name="T29" fmla="*/ 107 h 147"/>
                <a:gd name="T30" fmla="*/ 133 w 140"/>
                <a:gd name="T31" fmla="*/ 24 h 147"/>
                <a:gd name="T32" fmla="*/ 116 w 140"/>
                <a:gd name="T33" fmla="*/ 24 h 147"/>
                <a:gd name="T34" fmla="*/ 116 w 140"/>
                <a:gd name="T35" fmla="*/ 10 h 147"/>
                <a:gd name="T36" fmla="*/ 133 w 140"/>
                <a:gd name="T37" fmla="*/ 24 h 147"/>
                <a:gd name="T38" fmla="*/ 133 w 140"/>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47">
                  <a:moveTo>
                    <a:pt x="140" y="107"/>
                  </a:moveTo>
                  <a:lnTo>
                    <a:pt x="140" y="22"/>
                  </a:lnTo>
                  <a:lnTo>
                    <a:pt x="114" y="0"/>
                  </a:lnTo>
                  <a:lnTo>
                    <a:pt x="0" y="0"/>
                  </a:lnTo>
                  <a:lnTo>
                    <a:pt x="0" y="147"/>
                  </a:lnTo>
                  <a:lnTo>
                    <a:pt x="140" y="147"/>
                  </a:lnTo>
                  <a:lnTo>
                    <a:pt x="140" y="107"/>
                  </a:lnTo>
                  <a:close/>
                  <a:moveTo>
                    <a:pt x="133" y="107"/>
                  </a:moveTo>
                  <a:lnTo>
                    <a:pt x="133" y="142"/>
                  </a:lnTo>
                  <a:lnTo>
                    <a:pt x="5" y="142"/>
                  </a:lnTo>
                  <a:lnTo>
                    <a:pt x="5" y="5"/>
                  </a:lnTo>
                  <a:lnTo>
                    <a:pt x="109" y="5"/>
                  </a:lnTo>
                  <a:lnTo>
                    <a:pt x="109" y="31"/>
                  </a:lnTo>
                  <a:lnTo>
                    <a:pt x="133" y="31"/>
                  </a:lnTo>
                  <a:lnTo>
                    <a:pt x="133" y="107"/>
                  </a:lnTo>
                  <a:close/>
                  <a:moveTo>
                    <a:pt x="133" y="24"/>
                  </a:moveTo>
                  <a:lnTo>
                    <a:pt x="116" y="24"/>
                  </a:lnTo>
                  <a:lnTo>
                    <a:pt x="116" y="10"/>
                  </a:lnTo>
                  <a:lnTo>
                    <a:pt x="133" y="24"/>
                  </a:lnTo>
                  <a:lnTo>
                    <a:pt x="133" y="24"/>
                  </a:lnTo>
                  <a:close/>
                </a:path>
              </a:pathLst>
            </a:cu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15" name="Rectangle 16"/>
            <p:cNvSpPr>
              <a:spLocks noChangeArrowheads="1"/>
            </p:cNvSpPr>
            <p:nvPr/>
          </p:nvSpPr>
          <p:spPr bwMode="auto">
            <a:xfrm>
              <a:off x="8339138" y="1641475"/>
              <a:ext cx="85725" cy="12700"/>
            </a:xfrm>
            <a:prstGeom prst="rect">
              <a:avLst/>
            </a:pr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16" name="Rectangle 17"/>
            <p:cNvSpPr>
              <a:spLocks noChangeArrowheads="1"/>
            </p:cNvSpPr>
            <p:nvPr/>
          </p:nvSpPr>
          <p:spPr bwMode="auto">
            <a:xfrm>
              <a:off x="8339138" y="1671638"/>
              <a:ext cx="85725" cy="11112"/>
            </a:xfrm>
            <a:prstGeom prst="rect">
              <a:avLst/>
            </a:pr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17" name="Rectangle 18"/>
            <p:cNvSpPr>
              <a:spLocks noChangeArrowheads="1"/>
            </p:cNvSpPr>
            <p:nvPr/>
          </p:nvSpPr>
          <p:spPr bwMode="auto">
            <a:xfrm>
              <a:off x="8339138" y="1706563"/>
              <a:ext cx="85725" cy="11112"/>
            </a:xfrm>
            <a:prstGeom prst="rect">
              <a:avLst/>
            </a:pr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18" name="Rectangle 19"/>
            <p:cNvSpPr>
              <a:spLocks noChangeArrowheads="1"/>
            </p:cNvSpPr>
            <p:nvPr/>
          </p:nvSpPr>
          <p:spPr bwMode="auto">
            <a:xfrm>
              <a:off x="8339138" y="1735138"/>
              <a:ext cx="85725" cy="12700"/>
            </a:xfrm>
            <a:prstGeom prst="rect">
              <a:avLst/>
            </a:pr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19" name="Rectangle 20"/>
            <p:cNvSpPr>
              <a:spLocks noChangeArrowheads="1"/>
            </p:cNvSpPr>
            <p:nvPr/>
          </p:nvSpPr>
          <p:spPr bwMode="auto">
            <a:xfrm>
              <a:off x="8339138" y="1770063"/>
              <a:ext cx="85725" cy="6350"/>
            </a:xfrm>
            <a:prstGeom prst="rect">
              <a:avLst/>
            </a:pr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20" name="Freeform 21"/>
            <p:cNvSpPr/>
            <p:nvPr/>
          </p:nvSpPr>
          <p:spPr bwMode="auto">
            <a:xfrm>
              <a:off x="8312150" y="1657350"/>
              <a:ext cx="200025" cy="184150"/>
            </a:xfrm>
            <a:custGeom>
              <a:avLst/>
              <a:gdLst>
                <a:gd name="T0" fmla="*/ 121 w 126"/>
                <a:gd name="T1" fmla="*/ 0 h 116"/>
                <a:gd name="T2" fmla="*/ 121 w 126"/>
                <a:gd name="T3" fmla="*/ 111 h 116"/>
                <a:gd name="T4" fmla="*/ 0 w 126"/>
                <a:gd name="T5" fmla="*/ 111 h 116"/>
                <a:gd name="T6" fmla="*/ 0 w 126"/>
                <a:gd name="T7" fmla="*/ 116 h 116"/>
                <a:gd name="T8" fmla="*/ 126 w 126"/>
                <a:gd name="T9" fmla="*/ 116 h 116"/>
                <a:gd name="T10" fmla="*/ 126 w 126"/>
                <a:gd name="T11" fmla="*/ 0 h 116"/>
                <a:gd name="T12" fmla="*/ 121 w 126"/>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21" y="0"/>
                  </a:moveTo>
                  <a:lnTo>
                    <a:pt x="121" y="111"/>
                  </a:lnTo>
                  <a:lnTo>
                    <a:pt x="0" y="111"/>
                  </a:lnTo>
                  <a:lnTo>
                    <a:pt x="0" y="116"/>
                  </a:lnTo>
                  <a:lnTo>
                    <a:pt x="126" y="116"/>
                  </a:lnTo>
                  <a:lnTo>
                    <a:pt x="126" y="0"/>
                  </a:lnTo>
                  <a:lnTo>
                    <a:pt x="121" y="0"/>
                  </a:lnTo>
                  <a:close/>
                </a:path>
              </a:pathLst>
            </a:cu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21" name="Freeform 22"/>
            <p:cNvSpPr>
              <a:spLocks noEditPoints="1"/>
            </p:cNvSpPr>
            <p:nvPr/>
          </p:nvSpPr>
          <p:spPr bwMode="auto">
            <a:xfrm>
              <a:off x="7832725" y="1589088"/>
              <a:ext cx="220663" cy="233362"/>
            </a:xfrm>
            <a:custGeom>
              <a:avLst/>
              <a:gdLst>
                <a:gd name="T0" fmla="*/ 139 w 139"/>
                <a:gd name="T1" fmla="*/ 107 h 147"/>
                <a:gd name="T2" fmla="*/ 139 w 139"/>
                <a:gd name="T3" fmla="*/ 22 h 147"/>
                <a:gd name="T4" fmla="*/ 113 w 139"/>
                <a:gd name="T5" fmla="*/ 0 h 147"/>
                <a:gd name="T6" fmla="*/ 0 w 139"/>
                <a:gd name="T7" fmla="*/ 0 h 147"/>
                <a:gd name="T8" fmla="*/ 0 w 139"/>
                <a:gd name="T9" fmla="*/ 147 h 147"/>
                <a:gd name="T10" fmla="*/ 139 w 139"/>
                <a:gd name="T11" fmla="*/ 147 h 147"/>
                <a:gd name="T12" fmla="*/ 139 w 139"/>
                <a:gd name="T13" fmla="*/ 107 h 147"/>
                <a:gd name="T14" fmla="*/ 135 w 139"/>
                <a:gd name="T15" fmla="*/ 107 h 147"/>
                <a:gd name="T16" fmla="*/ 135 w 139"/>
                <a:gd name="T17" fmla="*/ 142 h 147"/>
                <a:gd name="T18" fmla="*/ 7 w 139"/>
                <a:gd name="T19" fmla="*/ 142 h 147"/>
                <a:gd name="T20" fmla="*/ 7 w 139"/>
                <a:gd name="T21" fmla="*/ 5 h 147"/>
                <a:gd name="T22" fmla="*/ 111 w 139"/>
                <a:gd name="T23" fmla="*/ 5 h 147"/>
                <a:gd name="T24" fmla="*/ 111 w 139"/>
                <a:gd name="T25" fmla="*/ 31 h 147"/>
                <a:gd name="T26" fmla="*/ 135 w 139"/>
                <a:gd name="T27" fmla="*/ 31 h 147"/>
                <a:gd name="T28" fmla="*/ 135 w 139"/>
                <a:gd name="T29" fmla="*/ 107 h 147"/>
                <a:gd name="T30" fmla="*/ 135 w 139"/>
                <a:gd name="T31" fmla="*/ 24 h 147"/>
                <a:gd name="T32" fmla="*/ 116 w 139"/>
                <a:gd name="T33" fmla="*/ 24 h 147"/>
                <a:gd name="T34" fmla="*/ 116 w 139"/>
                <a:gd name="T35" fmla="*/ 10 h 147"/>
                <a:gd name="T36" fmla="*/ 135 w 139"/>
                <a:gd name="T37" fmla="*/ 24 h 147"/>
                <a:gd name="T38" fmla="*/ 135 w 139"/>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47">
                  <a:moveTo>
                    <a:pt x="139" y="107"/>
                  </a:moveTo>
                  <a:lnTo>
                    <a:pt x="139" y="22"/>
                  </a:lnTo>
                  <a:lnTo>
                    <a:pt x="113" y="0"/>
                  </a:lnTo>
                  <a:lnTo>
                    <a:pt x="0" y="0"/>
                  </a:lnTo>
                  <a:lnTo>
                    <a:pt x="0" y="147"/>
                  </a:lnTo>
                  <a:lnTo>
                    <a:pt x="139" y="147"/>
                  </a:lnTo>
                  <a:lnTo>
                    <a:pt x="139" y="107"/>
                  </a:lnTo>
                  <a:close/>
                  <a:moveTo>
                    <a:pt x="135" y="107"/>
                  </a:moveTo>
                  <a:lnTo>
                    <a:pt x="135" y="142"/>
                  </a:lnTo>
                  <a:lnTo>
                    <a:pt x="7" y="142"/>
                  </a:lnTo>
                  <a:lnTo>
                    <a:pt x="7" y="5"/>
                  </a:lnTo>
                  <a:lnTo>
                    <a:pt x="111" y="5"/>
                  </a:lnTo>
                  <a:lnTo>
                    <a:pt x="111" y="31"/>
                  </a:lnTo>
                  <a:lnTo>
                    <a:pt x="135" y="31"/>
                  </a:lnTo>
                  <a:lnTo>
                    <a:pt x="135" y="107"/>
                  </a:lnTo>
                  <a:close/>
                  <a:moveTo>
                    <a:pt x="135" y="24"/>
                  </a:moveTo>
                  <a:lnTo>
                    <a:pt x="116" y="24"/>
                  </a:lnTo>
                  <a:lnTo>
                    <a:pt x="116" y="10"/>
                  </a:lnTo>
                  <a:lnTo>
                    <a:pt x="135" y="24"/>
                  </a:lnTo>
                  <a:lnTo>
                    <a:pt x="135" y="24"/>
                  </a:lnTo>
                  <a:close/>
                </a:path>
              </a:pathLst>
            </a:cu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22" name="Rectangle 23"/>
            <p:cNvSpPr>
              <a:spLocks noChangeArrowheads="1"/>
            </p:cNvSpPr>
            <p:nvPr/>
          </p:nvSpPr>
          <p:spPr bwMode="auto">
            <a:xfrm>
              <a:off x="7900988" y="1641475"/>
              <a:ext cx="85725" cy="12700"/>
            </a:xfrm>
            <a:prstGeom prst="rect">
              <a:avLst/>
            </a:pr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23" name="Rectangle 24"/>
            <p:cNvSpPr>
              <a:spLocks noChangeArrowheads="1"/>
            </p:cNvSpPr>
            <p:nvPr/>
          </p:nvSpPr>
          <p:spPr bwMode="auto">
            <a:xfrm>
              <a:off x="7900988" y="1671638"/>
              <a:ext cx="85725" cy="11112"/>
            </a:xfrm>
            <a:prstGeom prst="rect">
              <a:avLst/>
            </a:pr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24" name="Rectangle 25"/>
            <p:cNvSpPr>
              <a:spLocks noChangeArrowheads="1"/>
            </p:cNvSpPr>
            <p:nvPr/>
          </p:nvSpPr>
          <p:spPr bwMode="auto">
            <a:xfrm>
              <a:off x="7900988" y="1706563"/>
              <a:ext cx="85725" cy="11112"/>
            </a:xfrm>
            <a:prstGeom prst="rect">
              <a:avLst/>
            </a:pr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25" name="Rectangle 26"/>
            <p:cNvSpPr>
              <a:spLocks noChangeArrowheads="1"/>
            </p:cNvSpPr>
            <p:nvPr/>
          </p:nvSpPr>
          <p:spPr bwMode="auto">
            <a:xfrm>
              <a:off x="7900988" y="1735138"/>
              <a:ext cx="85725" cy="12700"/>
            </a:xfrm>
            <a:prstGeom prst="rect">
              <a:avLst/>
            </a:pr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26" name="Rectangle 27"/>
            <p:cNvSpPr>
              <a:spLocks noChangeArrowheads="1"/>
            </p:cNvSpPr>
            <p:nvPr/>
          </p:nvSpPr>
          <p:spPr bwMode="auto">
            <a:xfrm>
              <a:off x="7900988" y="1770063"/>
              <a:ext cx="85725" cy="6350"/>
            </a:xfrm>
            <a:prstGeom prst="rect">
              <a:avLst/>
            </a:pr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27" name="Freeform 28"/>
            <p:cNvSpPr/>
            <p:nvPr/>
          </p:nvSpPr>
          <p:spPr bwMode="auto">
            <a:xfrm>
              <a:off x="7874000" y="1657350"/>
              <a:ext cx="203200" cy="184150"/>
            </a:xfrm>
            <a:custGeom>
              <a:avLst/>
              <a:gdLst>
                <a:gd name="T0" fmla="*/ 121 w 128"/>
                <a:gd name="T1" fmla="*/ 0 h 116"/>
                <a:gd name="T2" fmla="*/ 121 w 128"/>
                <a:gd name="T3" fmla="*/ 111 h 116"/>
                <a:gd name="T4" fmla="*/ 0 w 128"/>
                <a:gd name="T5" fmla="*/ 111 h 116"/>
                <a:gd name="T6" fmla="*/ 0 w 128"/>
                <a:gd name="T7" fmla="*/ 116 h 116"/>
                <a:gd name="T8" fmla="*/ 128 w 128"/>
                <a:gd name="T9" fmla="*/ 116 h 116"/>
                <a:gd name="T10" fmla="*/ 128 w 128"/>
                <a:gd name="T11" fmla="*/ 0 h 116"/>
                <a:gd name="T12" fmla="*/ 121 w 128"/>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8" h="116">
                  <a:moveTo>
                    <a:pt x="121" y="0"/>
                  </a:moveTo>
                  <a:lnTo>
                    <a:pt x="121" y="111"/>
                  </a:lnTo>
                  <a:lnTo>
                    <a:pt x="0" y="111"/>
                  </a:lnTo>
                  <a:lnTo>
                    <a:pt x="0" y="116"/>
                  </a:lnTo>
                  <a:lnTo>
                    <a:pt x="128" y="116"/>
                  </a:lnTo>
                  <a:lnTo>
                    <a:pt x="128" y="0"/>
                  </a:lnTo>
                  <a:lnTo>
                    <a:pt x="121" y="0"/>
                  </a:lnTo>
                  <a:close/>
                </a:path>
              </a:pathLst>
            </a:cu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228" name="Freeform 29"/>
            <p:cNvSpPr/>
            <p:nvPr/>
          </p:nvSpPr>
          <p:spPr bwMode="auto">
            <a:xfrm>
              <a:off x="7918450" y="1436688"/>
              <a:ext cx="461963" cy="160337"/>
            </a:xfrm>
            <a:custGeom>
              <a:avLst/>
              <a:gdLst>
                <a:gd name="T0" fmla="*/ 3 w 123"/>
                <a:gd name="T1" fmla="*/ 43 h 43"/>
                <a:gd name="T2" fmla="*/ 0 w 123"/>
                <a:gd name="T3" fmla="*/ 42 h 43"/>
                <a:gd name="T4" fmla="*/ 61 w 123"/>
                <a:gd name="T5" fmla="*/ 0 h 43"/>
                <a:gd name="T6" fmla="*/ 123 w 123"/>
                <a:gd name="T7" fmla="*/ 41 h 43"/>
                <a:gd name="T8" fmla="*/ 120 w 123"/>
                <a:gd name="T9" fmla="*/ 42 h 43"/>
                <a:gd name="T10" fmla="*/ 61 w 123"/>
                <a:gd name="T11" fmla="*/ 3 h 43"/>
                <a:gd name="T12" fmla="*/ 3 w 12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3" h="43">
                  <a:moveTo>
                    <a:pt x="3" y="43"/>
                  </a:moveTo>
                  <a:cubicBezTo>
                    <a:pt x="0" y="42"/>
                    <a:pt x="0" y="42"/>
                    <a:pt x="0" y="42"/>
                  </a:cubicBezTo>
                  <a:cubicBezTo>
                    <a:pt x="9" y="16"/>
                    <a:pt x="33" y="0"/>
                    <a:pt x="61" y="0"/>
                  </a:cubicBezTo>
                  <a:cubicBezTo>
                    <a:pt x="88" y="0"/>
                    <a:pt x="113" y="16"/>
                    <a:pt x="123" y="41"/>
                  </a:cubicBezTo>
                  <a:cubicBezTo>
                    <a:pt x="120" y="42"/>
                    <a:pt x="120" y="42"/>
                    <a:pt x="120" y="42"/>
                  </a:cubicBezTo>
                  <a:cubicBezTo>
                    <a:pt x="110" y="18"/>
                    <a:pt x="87" y="3"/>
                    <a:pt x="61" y="3"/>
                  </a:cubicBezTo>
                  <a:cubicBezTo>
                    <a:pt x="34" y="3"/>
                    <a:pt x="12" y="18"/>
                    <a:pt x="3" y="43"/>
                  </a:cubicBezTo>
                  <a:close/>
                </a:path>
              </a:pathLst>
            </a:custGeom>
            <a:solidFill>
              <a:srgbClr val="313E4F"/>
            </a:solidFill>
            <a:ln>
              <a:solidFill>
                <a:schemeClr val="tx2"/>
              </a:solidFill>
            </a:ln>
          </p:spPr>
          <p:txBody>
            <a:bodyPr vert="horz" wrap="square" lIns="91404" tIns="45702" rIns="91404" bIns="45702" numCol="1" anchor="t" anchorCtr="0" compatLnSpc="1">
              <a:noAutofit/>
            </a:bodyPr>
            <a:lstStyle/>
            <a:p>
              <a:pPr defTabSz="914309" fontAlgn="ctr">
                <a:spcBef>
                  <a:spcPts val="0"/>
                </a:spcBef>
                <a:spcAft>
                  <a:spcPts val="0"/>
                </a:spcAft>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231" name="组合 230"/>
          <p:cNvGrpSpPr/>
          <p:nvPr/>
        </p:nvGrpSpPr>
        <p:grpSpPr>
          <a:xfrm>
            <a:off x="5485520" y="4545079"/>
            <a:ext cx="382527" cy="232734"/>
            <a:chOff x="3492081" y="1710894"/>
            <a:chExt cx="790071" cy="480689"/>
          </a:xfrm>
        </p:grpSpPr>
        <p:sp>
          <p:nvSpPr>
            <p:cNvPr id="232" name="矩形 231"/>
            <p:cNvSpPr/>
            <p:nvPr/>
          </p:nvSpPr>
          <p:spPr>
            <a:xfrm rot="16200000">
              <a:off x="3417731" y="1785244"/>
              <a:ext cx="480689" cy="331989"/>
            </a:xfrm>
            <a:prstGeom prst="rect">
              <a:avLst/>
            </a:prstGeom>
            <a:noFill/>
            <a:ln w="15875" cap="flat" cmpd="sng" algn="ctr">
              <a:solidFill>
                <a:schemeClr val="tx2"/>
              </a:solidFill>
              <a:prstDash val="solid"/>
              <a:round/>
              <a:headEnd type="none" w="med" len="med"/>
              <a:tailEnd type="none" w="med" len="med"/>
            </a:ln>
            <a:effectLst/>
            <a:scene3d>
              <a:camera prst="orthographicFront"/>
              <a:lightRig rig="flat" dir="t"/>
            </a:scene3d>
          </p:spPr>
          <p:txBody>
            <a:bodyPr lIns="143981" tIns="71991" anchor="ctr" anchorCtr="0">
              <a:noAutofit/>
            </a:bodyPr>
            <a:lstStyle/>
            <a:p>
              <a:pPr defTabSz="914309" fontAlgn="ctr">
                <a:lnSpc>
                  <a:spcPct val="120000"/>
                </a:lnSpc>
                <a:spcAft>
                  <a:spcPts val="1200"/>
                </a:spcAft>
                <a:defRPr/>
              </a:pPr>
              <a:endParaRPr lang="en-US" altLang="zh-CN" sz="1200" b="1" kern="0" dirty="0">
                <a:latin typeface="Arial" panose="020B0604020202020204" pitchFamily="34" charset="0"/>
                <a:ea typeface="微软雅黑" panose="020B0503020204020204" pitchFamily="34" charset="-122"/>
                <a:cs typeface="Arial" panose="020B0604020202020204" pitchFamily="34" charset="0"/>
              </a:endParaRPr>
            </a:p>
            <a:p>
              <a:pPr defTabSz="914309" fontAlgn="ctr">
                <a:lnSpc>
                  <a:spcPct val="120000"/>
                </a:lnSpc>
                <a:spcAft>
                  <a:spcPts val="1200"/>
                </a:spcAft>
                <a:defRPr/>
              </a:pPr>
              <a:endParaRPr lang="en-US" altLang="zh-CN" sz="1200" b="1" kern="0" dirty="0">
                <a:latin typeface="Arial" panose="020B0604020202020204" pitchFamily="34" charset="0"/>
                <a:ea typeface="微软雅黑" panose="020B0503020204020204" pitchFamily="34" charset="-122"/>
                <a:cs typeface="Arial" panose="020B0604020202020204" pitchFamily="34" charset="0"/>
              </a:endParaRPr>
            </a:p>
            <a:p>
              <a:pPr defTabSz="914309" fontAlgn="ctr">
                <a:lnSpc>
                  <a:spcPct val="120000"/>
                </a:lnSpc>
                <a:spcAft>
                  <a:spcPts val="1200"/>
                </a:spcAft>
                <a:defRPr/>
              </a:pPr>
              <a:endParaRPr lang="en-US" altLang="zh-CN" sz="1200" b="1" kern="0" dirty="0">
                <a:latin typeface="Arial" panose="020B0604020202020204" pitchFamily="34" charset="0"/>
                <a:ea typeface="微软雅黑" panose="020B0503020204020204" pitchFamily="34" charset="-122"/>
                <a:cs typeface="Arial" panose="020B0604020202020204" pitchFamily="34" charset="0"/>
              </a:endParaRPr>
            </a:p>
          </p:txBody>
        </p:sp>
        <p:sp>
          <p:nvSpPr>
            <p:cNvPr id="233" name="矩形 232"/>
            <p:cNvSpPr/>
            <p:nvPr/>
          </p:nvSpPr>
          <p:spPr>
            <a:xfrm rot="16200000">
              <a:off x="3506530" y="201007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309" fontAlgn="ctr">
                <a:spcBef>
                  <a:spcPts val="0"/>
                </a:spcBef>
                <a:spcAft>
                  <a:spcPts val="0"/>
                </a:spcAft>
                <a:defRPr/>
              </a:pPr>
              <a:endParaRPr lang="en-US" altLang="zh-CN" sz="2800" kern="0" dirty="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34" name="矩形 233"/>
            <p:cNvSpPr/>
            <p:nvPr/>
          </p:nvSpPr>
          <p:spPr>
            <a:xfrm rot="16200000">
              <a:off x="3506530" y="179112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309" fontAlgn="ctr">
                <a:spcBef>
                  <a:spcPts val="0"/>
                </a:spcBef>
                <a:spcAft>
                  <a:spcPts val="0"/>
                </a:spcAft>
                <a:defRPr/>
              </a:pPr>
              <a:endParaRPr lang="en-US" altLang="zh-CN" sz="2800" kern="0" dirty="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35" name="矩形 234"/>
            <p:cNvSpPr/>
            <p:nvPr/>
          </p:nvSpPr>
          <p:spPr>
            <a:xfrm rot="16200000">
              <a:off x="3650756" y="201007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309" fontAlgn="ctr">
                <a:spcBef>
                  <a:spcPts val="0"/>
                </a:spcBef>
                <a:spcAft>
                  <a:spcPts val="0"/>
                </a:spcAft>
                <a:defRPr/>
              </a:pPr>
              <a:endParaRPr lang="en-US" altLang="zh-CN" sz="2800" kern="0" dirty="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36" name="矩形 235"/>
            <p:cNvSpPr/>
            <p:nvPr/>
          </p:nvSpPr>
          <p:spPr>
            <a:xfrm rot="16200000">
              <a:off x="3650756" y="179112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309" fontAlgn="ctr">
                <a:spcBef>
                  <a:spcPts val="0"/>
                </a:spcBef>
                <a:spcAft>
                  <a:spcPts val="0"/>
                </a:spcAft>
                <a:defRPr/>
              </a:pPr>
              <a:endParaRPr lang="en-US" altLang="zh-CN" sz="2800" kern="0" dirty="0">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237" name="直接连接符 236"/>
            <p:cNvCxnSpPr/>
            <p:nvPr/>
          </p:nvCxnSpPr>
          <p:spPr>
            <a:xfrm rot="16200000" flipH="1">
              <a:off x="3551765" y="1950150"/>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38" name="直接连接符 237"/>
            <p:cNvCxnSpPr/>
            <p:nvPr/>
          </p:nvCxnSpPr>
          <p:spPr>
            <a:xfrm rot="16200000" flipH="1">
              <a:off x="3695990" y="1948705"/>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39" name="直接连接符 238"/>
            <p:cNvCxnSpPr/>
            <p:nvPr/>
          </p:nvCxnSpPr>
          <p:spPr>
            <a:xfrm rot="16200000" flipV="1">
              <a:off x="3655690" y="2038218"/>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40" name="直接连接符 239"/>
            <p:cNvCxnSpPr/>
            <p:nvPr/>
          </p:nvCxnSpPr>
          <p:spPr>
            <a:xfrm rot="16200000" flipV="1">
              <a:off x="3655690" y="1819268"/>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41" name="直接连接符 240"/>
            <p:cNvCxnSpPr/>
            <p:nvPr/>
          </p:nvCxnSpPr>
          <p:spPr>
            <a:xfrm rot="16200000" flipV="1">
              <a:off x="3623567" y="1927192"/>
              <a:ext cx="63557" cy="466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42" name="直接连接符 241"/>
            <p:cNvCxnSpPr/>
            <p:nvPr/>
          </p:nvCxnSpPr>
          <p:spPr>
            <a:xfrm rot="16200000" flipH="1" flipV="1">
              <a:off x="3624162" y="1925473"/>
              <a:ext cx="64657" cy="4643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sp>
          <p:nvSpPr>
            <p:cNvPr id="243" name="矩形 37"/>
            <p:cNvSpPr/>
            <p:nvPr/>
          </p:nvSpPr>
          <p:spPr>
            <a:xfrm rot="16200000">
              <a:off x="3875813" y="1785244"/>
              <a:ext cx="480689" cy="331989"/>
            </a:xfrm>
            <a:prstGeom prst="rect">
              <a:avLst/>
            </a:prstGeom>
            <a:noFill/>
            <a:ln w="15875" cap="flat" cmpd="sng" algn="ctr">
              <a:solidFill>
                <a:schemeClr val="tx2"/>
              </a:solidFill>
              <a:prstDash val="solid"/>
              <a:round/>
              <a:headEnd type="none" w="med" len="med"/>
              <a:tailEnd type="none" w="med" len="med"/>
            </a:ln>
            <a:effectLst/>
            <a:scene3d>
              <a:camera prst="orthographicFront"/>
              <a:lightRig rig="flat" dir="t"/>
            </a:scene3d>
          </p:spPr>
          <p:txBody>
            <a:bodyPr lIns="143981" tIns="71991" anchor="ctr" anchorCtr="0">
              <a:noAutofit/>
            </a:bodyPr>
            <a:lstStyle/>
            <a:p>
              <a:pPr defTabSz="914309" fontAlgn="ctr">
                <a:lnSpc>
                  <a:spcPct val="120000"/>
                </a:lnSpc>
                <a:spcAft>
                  <a:spcPts val="1200"/>
                </a:spcAft>
                <a:defRPr/>
              </a:pPr>
              <a:endParaRPr lang="en-US" altLang="zh-CN" sz="1200" b="1" kern="0" dirty="0">
                <a:latin typeface="Arial" panose="020B0604020202020204" pitchFamily="34" charset="0"/>
                <a:ea typeface="微软雅黑" panose="020B0503020204020204" pitchFamily="34" charset="-122"/>
                <a:cs typeface="Arial" panose="020B0604020202020204" pitchFamily="34" charset="0"/>
              </a:endParaRPr>
            </a:p>
            <a:p>
              <a:pPr defTabSz="914309" fontAlgn="ctr">
                <a:lnSpc>
                  <a:spcPct val="120000"/>
                </a:lnSpc>
                <a:spcAft>
                  <a:spcPts val="1200"/>
                </a:spcAft>
                <a:defRPr/>
              </a:pPr>
              <a:endParaRPr lang="en-US" altLang="zh-CN" sz="1200" b="1" kern="0" dirty="0">
                <a:latin typeface="Arial" panose="020B0604020202020204" pitchFamily="34" charset="0"/>
                <a:ea typeface="微软雅黑" panose="020B0503020204020204" pitchFamily="34" charset="-122"/>
                <a:cs typeface="Arial" panose="020B0604020202020204" pitchFamily="34" charset="0"/>
              </a:endParaRPr>
            </a:p>
            <a:p>
              <a:pPr defTabSz="914309" fontAlgn="ctr">
                <a:lnSpc>
                  <a:spcPct val="120000"/>
                </a:lnSpc>
                <a:spcAft>
                  <a:spcPts val="1200"/>
                </a:spcAft>
                <a:defRPr/>
              </a:pPr>
              <a:endParaRPr lang="en-US" altLang="zh-CN" sz="1200" b="1" kern="0" dirty="0">
                <a:latin typeface="Arial" panose="020B0604020202020204" pitchFamily="34" charset="0"/>
                <a:ea typeface="微软雅黑" panose="020B0503020204020204" pitchFamily="34" charset="-122"/>
                <a:cs typeface="Arial" panose="020B0604020202020204" pitchFamily="34" charset="0"/>
              </a:endParaRPr>
            </a:p>
          </p:txBody>
        </p:sp>
        <p:sp>
          <p:nvSpPr>
            <p:cNvPr id="244" name="矩形 243"/>
            <p:cNvSpPr/>
            <p:nvPr/>
          </p:nvSpPr>
          <p:spPr>
            <a:xfrm rot="16200000">
              <a:off x="3964611" y="2015049"/>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309" fontAlgn="ctr">
                <a:spcBef>
                  <a:spcPts val="0"/>
                </a:spcBef>
                <a:spcAft>
                  <a:spcPts val="0"/>
                </a:spcAft>
                <a:defRPr/>
              </a:pPr>
              <a:endParaRPr lang="en-US" altLang="zh-CN" sz="2800" kern="0" dirty="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45" name="矩形 244"/>
            <p:cNvSpPr/>
            <p:nvPr/>
          </p:nvSpPr>
          <p:spPr>
            <a:xfrm rot="16200000">
              <a:off x="3964611" y="1796100"/>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309" fontAlgn="ctr">
                <a:spcBef>
                  <a:spcPts val="0"/>
                </a:spcBef>
                <a:spcAft>
                  <a:spcPts val="0"/>
                </a:spcAft>
                <a:defRPr/>
              </a:pPr>
              <a:endParaRPr lang="en-US" altLang="zh-CN" sz="2800" kern="0" dirty="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46" name="矩形 245"/>
            <p:cNvSpPr/>
            <p:nvPr/>
          </p:nvSpPr>
          <p:spPr>
            <a:xfrm rot="16200000">
              <a:off x="4108837" y="2015049"/>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309" fontAlgn="ctr">
                <a:spcBef>
                  <a:spcPts val="0"/>
                </a:spcBef>
                <a:spcAft>
                  <a:spcPts val="0"/>
                </a:spcAft>
                <a:defRPr/>
              </a:pPr>
              <a:endParaRPr lang="en-US" altLang="zh-CN" sz="2800" kern="0" dirty="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47" name="矩形 246"/>
            <p:cNvSpPr/>
            <p:nvPr/>
          </p:nvSpPr>
          <p:spPr>
            <a:xfrm rot="16200000">
              <a:off x="4108837" y="1796100"/>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309" fontAlgn="ctr">
                <a:spcBef>
                  <a:spcPts val="0"/>
                </a:spcBef>
                <a:spcAft>
                  <a:spcPts val="0"/>
                </a:spcAft>
                <a:defRPr/>
              </a:pPr>
              <a:endParaRPr lang="en-US" altLang="zh-CN" sz="2800" kern="0" dirty="0">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248" name="直接连接符 247"/>
            <p:cNvCxnSpPr/>
            <p:nvPr/>
          </p:nvCxnSpPr>
          <p:spPr>
            <a:xfrm rot="16200000" flipH="1">
              <a:off x="4009847" y="1955126"/>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49" name="直接连接符 248"/>
            <p:cNvCxnSpPr/>
            <p:nvPr/>
          </p:nvCxnSpPr>
          <p:spPr>
            <a:xfrm rot="16200000" flipH="1">
              <a:off x="4154072" y="1953681"/>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50" name="直接连接符 249"/>
            <p:cNvCxnSpPr/>
            <p:nvPr/>
          </p:nvCxnSpPr>
          <p:spPr>
            <a:xfrm rot="16200000" flipV="1">
              <a:off x="4113771" y="2043193"/>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51" name="直接连接符 250"/>
            <p:cNvCxnSpPr/>
            <p:nvPr/>
          </p:nvCxnSpPr>
          <p:spPr>
            <a:xfrm rot="16200000" flipV="1">
              <a:off x="4113771" y="1824244"/>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52" name="直接连接符 251"/>
            <p:cNvCxnSpPr/>
            <p:nvPr/>
          </p:nvCxnSpPr>
          <p:spPr>
            <a:xfrm rot="16200000" flipV="1">
              <a:off x="4081648" y="1932168"/>
              <a:ext cx="63557" cy="466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53" name="直接连接符 252"/>
            <p:cNvCxnSpPr/>
            <p:nvPr/>
          </p:nvCxnSpPr>
          <p:spPr>
            <a:xfrm rot="16200000" flipH="1" flipV="1">
              <a:off x="4082243" y="1930449"/>
              <a:ext cx="64657" cy="4643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54" name="直接连接符 253"/>
            <p:cNvCxnSpPr/>
            <p:nvPr/>
          </p:nvCxnSpPr>
          <p:spPr>
            <a:xfrm rot="16200000">
              <a:off x="3894875" y="1983757"/>
              <a:ext cx="0" cy="142199"/>
            </a:xfrm>
            <a:prstGeom prst="line">
              <a:avLst/>
            </a:prstGeom>
            <a:noFill/>
            <a:ln w="19050" cap="flat" cmpd="sng" algn="ctr">
              <a:solidFill>
                <a:schemeClr val="tx2"/>
              </a:solidFill>
              <a:prstDash val="solid"/>
              <a:miter lim="800000"/>
            </a:ln>
            <a:effectLst/>
          </p:spPr>
        </p:cxnSp>
        <p:cxnSp>
          <p:nvCxnSpPr>
            <p:cNvPr id="255" name="直接连接符 254"/>
            <p:cNvCxnSpPr/>
            <p:nvPr/>
          </p:nvCxnSpPr>
          <p:spPr>
            <a:xfrm rot="16200000">
              <a:off x="3895170" y="1759981"/>
              <a:ext cx="0" cy="142199"/>
            </a:xfrm>
            <a:prstGeom prst="line">
              <a:avLst/>
            </a:prstGeom>
            <a:noFill/>
            <a:ln w="19050" cap="flat" cmpd="sng" algn="ctr">
              <a:solidFill>
                <a:schemeClr val="tx2"/>
              </a:solidFill>
              <a:prstDash val="solid"/>
              <a:miter lim="800000"/>
            </a:ln>
            <a:effectLst/>
          </p:spPr>
        </p:cxnSp>
        <p:cxnSp>
          <p:nvCxnSpPr>
            <p:cNvPr id="256" name="直接连接符 255"/>
            <p:cNvCxnSpPr/>
            <p:nvPr/>
          </p:nvCxnSpPr>
          <p:spPr>
            <a:xfrm rot="16200000">
              <a:off x="3784087" y="1879959"/>
              <a:ext cx="207553" cy="128177"/>
            </a:xfrm>
            <a:prstGeom prst="line">
              <a:avLst/>
            </a:prstGeom>
            <a:noFill/>
            <a:ln w="19050" cap="flat" cmpd="sng" algn="ctr">
              <a:solidFill>
                <a:schemeClr val="tx2"/>
              </a:solidFill>
              <a:prstDash val="solid"/>
              <a:miter lim="800000"/>
            </a:ln>
            <a:effectLst/>
          </p:spPr>
        </p:cxnSp>
        <p:cxnSp>
          <p:nvCxnSpPr>
            <p:cNvPr id="257" name="直接连接符 256"/>
            <p:cNvCxnSpPr/>
            <p:nvPr/>
          </p:nvCxnSpPr>
          <p:spPr>
            <a:xfrm rot="16200000" flipH="1">
              <a:off x="3778114" y="1881018"/>
              <a:ext cx="219795" cy="127882"/>
            </a:xfrm>
            <a:prstGeom prst="line">
              <a:avLst/>
            </a:prstGeom>
            <a:noFill/>
            <a:ln w="19050" cap="flat" cmpd="sng" algn="ctr">
              <a:solidFill>
                <a:schemeClr val="tx2"/>
              </a:solidFill>
              <a:prstDash val="solid"/>
              <a:miter lim="800000"/>
            </a:ln>
            <a:effectLst/>
          </p:spPr>
        </p:cxnSp>
      </p:grpSp>
      <p:pic>
        <p:nvPicPr>
          <p:cNvPr id="131" name="Picture 2" descr="E:\yangying 素材库\工作项目\2019年10月\1015—王佳鑫-PPT美化-新\找图资料\HUAWEI logo New.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92946" y="6320173"/>
            <a:ext cx="1270635" cy="278091"/>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3">
            <a:extLst>
              <a:ext uri="{FF2B5EF4-FFF2-40B4-BE49-F238E27FC236}">
                <a16:creationId xmlns:a16="http://schemas.microsoft.com/office/drawing/2014/main" id="{EABEE2EE-BF4D-7A4A-B3C6-9E47668CCD98}"/>
              </a:ext>
            </a:extLst>
          </p:cNvPr>
          <p:cNvSpPr txBox="1"/>
          <p:nvPr/>
        </p:nvSpPr>
        <p:spPr>
          <a:xfrm>
            <a:off x="734035" y="6367791"/>
            <a:ext cx="596026" cy="184642"/>
          </a:xfrm>
          <a:prstGeom prst="rect">
            <a:avLst/>
          </a:prstGeom>
          <a:noFill/>
        </p:spPr>
        <p:txBody>
          <a:bodyPr wrap="square" lIns="0" tIns="0" rIns="0" bIns="0" rtlCol="0">
            <a:spAutoFit/>
          </a:bodyPr>
          <a:lstStyle/>
          <a:p>
            <a:pPr defTabSz="890760" fontAlgn="auto">
              <a:spcBef>
                <a:spcPts val="0"/>
              </a:spcBef>
              <a:spcAft>
                <a:spcPts val="0"/>
              </a:spcAft>
              <a:defRPr/>
            </a:pPr>
            <a:r>
              <a:rPr lang="en-US" sz="1200" dirty="0">
                <a:solidFill>
                  <a:srgbClr val="1D1D1B"/>
                </a:solidFill>
                <a:latin typeface="Arial" panose="020B0604020202020204" pitchFamily="34" charset="0"/>
                <a:cs typeface="Arial" panose="020B0604020202020204" pitchFamily="34" charset="0"/>
              </a:rPr>
              <a:t>35</a:t>
            </a:r>
          </a:p>
        </p:txBody>
      </p:sp>
      <p:graphicFrame>
        <p:nvGraphicFramePr>
          <p:cNvPr id="130" name="表格 129"/>
          <p:cNvGraphicFramePr>
            <a:graphicFrameLocks noGrp="1"/>
          </p:cNvGraphicFramePr>
          <p:nvPr>
            <p:extLst>
              <p:ext uri="{D42A27DB-BD31-4B8C-83A1-F6EECF244321}">
                <p14:modId xmlns:p14="http://schemas.microsoft.com/office/powerpoint/2010/main" val="2100565111"/>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94980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1012029" y="180975"/>
            <a:ext cx="11139271" cy="993646"/>
          </a:xfrm>
          <a:prstGeom prst="rect">
            <a:avLst/>
          </a:prstGeom>
        </p:spPr>
        <p:txBody>
          <a:bodyPr vert="horz" wrap="square" lIns="0" tIns="0" rIns="0" bIns="0" anchor="t" anchorCtr="0">
            <a:noAutofit/>
          </a:bodyPr>
          <a:lstStyle>
            <a:lvl1pPr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sz="2400" b="0" dirty="0">
                <a:solidFill>
                  <a:srgbClr val="1D1D1A"/>
                </a:solidFill>
                <a:ea typeface="Microsoft YaHei" panose="020B0503020204020204" pitchFamily="34" charset="-122"/>
                <a:cs typeface="+mn-cs"/>
              </a:rPr>
              <a:t>Industry-Leading Disk Reliability by 6 Core SSD Technologies</a:t>
            </a: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30426" t="-305" r="25790"/>
          <a:stretch/>
        </p:blipFill>
        <p:spPr>
          <a:xfrm>
            <a:off x="315890" y="1511122"/>
            <a:ext cx="3961812" cy="4518012"/>
          </a:xfrm>
          <a:prstGeom prst="rect">
            <a:avLst/>
          </a:prstGeom>
        </p:spPr>
      </p:pic>
      <p:sp>
        <p:nvSpPr>
          <p:cNvPr id="21" name="Freeform 13"/>
          <p:cNvSpPr>
            <a:spLocks/>
          </p:cNvSpPr>
          <p:nvPr/>
        </p:nvSpPr>
        <p:spPr bwMode="auto">
          <a:xfrm>
            <a:off x="4525802" y="1903154"/>
            <a:ext cx="6617344" cy="501134"/>
          </a:xfrm>
          <a:custGeom>
            <a:avLst/>
            <a:gdLst/>
            <a:ahLst/>
            <a:cxnLst>
              <a:cxn ang="0">
                <a:pos x="1" y="0"/>
              </a:cxn>
              <a:cxn ang="0">
                <a:pos x="123" y="0"/>
              </a:cxn>
              <a:cxn ang="0">
                <a:pos x="124" y="2"/>
              </a:cxn>
              <a:cxn ang="0">
                <a:pos x="124" y="25"/>
              </a:cxn>
              <a:cxn ang="0">
                <a:pos x="123" y="26"/>
              </a:cxn>
              <a:cxn ang="0">
                <a:pos x="1" y="26"/>
              </a:cxn>
              <a:cxn ang="0">
                <a:pos x="0" y="25"/>
              </a:cxn>
              <a:cxn ang="0">
                <a:pos x="0" y="2"/>
              </a:cxn>
              <a:cxn ang="0">
                <a:pos x="1" y="0"/>
              </a:cxn>
            </a:cxnLst>
            <a:rect l="0" t="0" r="r" b="b"/>
            <a:pathLst>
              <a:path w="124" h="26">
                <a:moveTo>
                  <a:pt x="1" y="0"/>
                </a:moveTo>
                <a:lnTo>
                  <a:pt x="123" y="0"/>
                </a:lnTo>
                <a:cubicBezTo>
                  <a:pt x="124" y="0"/>
                  <a:pt x="124" y="1"/>
                  <a:pt x="124" y="2"/>
                </a:cubicBezTo>
                <a:lnTo>
                  <a:pt x="124" y="25"/>
                </a:lnTo>
                <a:cubicBezTo>
                  <a:pt x="124" y="25"/>
                  <a:pt x="124" y="26"/>
                  <a:pt x="123" y="26"/>
                </a:cubicBezTo>
                <a:lnTo>
                  <a:pt x="1" y="26"/>
                </a:lnTo>
                <a:cubicBezTo>
                  <a:pt x="0" y="26"/>
                  <a:pt x="0" y="25"/>
                  <a:pt x="0" y="25"/>
                </a:cubicBezTo>
                <a:lnTo>
                  <a:pt x="0" y="2"/>
                </a:lnTo>
                <a:cubicBezTo>
                  <a:pt x="0" y="1"/>
                  <a:pt x="0" y="0"/>
                  <a:pt x="1" y="0"/>
                </a:cubicBezTo>
              </a:path>
            </a:pathLst>
          </a:custGeom>
          <a:solidFill>
            <a:srgbClr val="757575"/>
          </a:solidFill>
          <a:ln w="19050" cap="flat" cmpd="sng">
            <a:solidFill>
              <a:srgbClr val="1C1C1C"/>
            </a:solidFill>
            <a:prstDash val="solid"/>
            <a:round/>
            <a:headEnd type="none" w="med" len="med"/>
            <a:tailEnd type="none" w="med" len="med"/>
          </a:ln>
          <a:effectLst>
            <a:outerShdw dist="35921" dir="2700000" algn="ctr" rotWithShape="0">
              <a:srgbClr val="808080"/>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23" name="Freeform 15"/>
          <p:cNvSpPr>
            <a:spLocks/>
          </p:cNvSpPr>
          <p:nvPr/>
        </p:nvSpPr>
        <p:spPr bwMode="auto">
          <a:xfrm>
            <a:off x="4525802" y="1903154"/>
            <a:ext cx="6617344" cy="501134"/>
          </a:xfrm>
          <a:custGeom>
            <a:avLst/>
            <a:gdLst/>
            <a:ahLst/>
            <a:cxnLst>
              <a:cxn ang="0">
                <a:pos x="1" y="0"/>
              </a:cxn>
              <a:cxn ang="0">
                <a:pos x="123" y="0"/>
              </a:cxn>
              <a:cxn ang="0">
                <a:pos x="124" y="2"/>
              </a:cxn>
              <a:cxn ang="0">
                <a:pos x="124" y="4"/>
              </a:cxn>
              <a:cxn ang="0">
                <a:pos x="51" y="11"/>
              </a:cxn>
              <a:cxn ang="0">
                <a:pos x="0" y="26"/>
              </a:cxn>
              <a:cxn ang="0">
                <a:pos x="0" y="25"/>
              </a:cxn>
              <a:cxn ang="0">
                <a:pos x="0" y="2"/>
              </a:cxn>
              <a:cxn ang="0">
                <a:pos x="1" y="0"/>
              </a:cxn>
            </a:cxnLst>
            <a:rect l="0" t="0" r="r" b="b"/>
            <a:pathLst>
              <a:path w="124" h="26">
                <a:moveTo>
                  <a:pt x="1" y="0"/>
                </a:moveTo>
                <a:lnTo>
                  <a:pt x="123" y="0"/>
                </a:lnTo>
                <a:cubicBezTo>
                  <a:pt x="124" y="0"/>
                  <a:pt x="124" y="1"/>
                  <a:pt x="124" y="2"/>
                </a:cubicBezTo>
                <a:lnTo>
                  <a:pt x="124" y="4"/>
                </a:lnTo>
                <a:cubicBezTo>
                  <a:pt x="113" y="11"/>
                  <a:pt x="88" y="7"/>
                  <a:pt x="51" y="11"/>
                </a:cubicBezTo>
                <a:cubicBezTo>
                  <a:pt x="15" y="14"/>
                  <a:pt x="4" y="22"/>
                  <a:pt x="0" y="26"/>
                </a:cubicBezTo>
                <a:cubicBezTo>
                  <a:pt x="0" y="26"/>
                  <a:pt x="0" y="25"/>
                  <a:pt x="0" y="25"/>
                </a:cubicBezTo>
                <a:lnTo>
                  <a:pt x="0" y="2"/>
                </a:lnTo>
                <a:cubicBezTo>
                  <a:pt x="0" y="1"/>
                  <a:pt x="0" y="0"/>
                  <a:pt x="1" y="0"/>
                </a:cubicBezTo>
              </a:path>
            </a:pathLst>
          </a:custGeom>
          <a:gradFill rotWithShape="1">
            <a:gsLst>
              <a:gs pos="0">
                <a:srgbClr val="FFFFFF">
                  <a:alpha val="78999"/>
                </a:srgbClr>
              </a:gs>
              <a:gs pos="100000">
                <a:srgbClr val="FFFFFF">
                  <a:alpha val="27000"/>
                </a:srgbClr>
              </a:gs>
            </a:gsLst>
            <a:lin ang="5400000" scaled="1"/>
          </a:gradFill>
          <a:ln w="9525" cap="flat" cmpd="sng">
            <a:noFill/>
            <a:prstDash val="solid"/>
            <a:round/>
            <a:headEnd type="none" w="med" len="med"/>
            <a:tailEnd type="none" w="med" len="me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24" name="Freeform 16"/>
          <p:cNvSpPr>
            <a:spLocks/>
          </p:cNvSpPr>
          <p:nvPr/>
        </p:nvSpPr>
        <p:spPr bwMode="auto">
          <a:xfrm>
            <a:off x="4525802" y="2519132"/>
            <a:ext cx="6617344" cy="499830"/>
          </a:xfrm>
          <a:custGeom>
            <a:avLst/>
            <a:gdLst/>
            <a:ahLst/>
            <a:cxnLst>
              <a:cxn ang="0">
                <a:pos x="1" y="0"/>
              </a:cxn>
              <a:cxn ang="0">
                <a:pos x="123" y="0"/>
              </a:cxn>
              <a:cxn ang="0">
                <a:pos x="124" y="2"/>
              </a:cxn>
              <a:cxn ang="0">
                <a:pos x="124" y="25"/>
              </a:cxn>
              <a:cxn ang="0">
                <a:pos x="123" y="26"/>
              </a:cxn>
              <a:cxn ang="0">
                <a:pos x="1" y="26"/>
              </a:cxn>
              <a:cxn ang="0">
                <a:pos x="0" y="25"/>
              </a:cxn>
              <a:cxn ang="0">
                <a:pos x="0" y="2"/>
              </a:cxn>
              <a:cxn ang="0">
                <a:pos x="1" y="0"/>
              </a:cxn>
            </a:cxnLst>
            <a:rect l="0" t="0" r="r" b="b"/>
            <a:pathLst>
              <a:path w="124" h="26">
                <a:moveTo>
                  <a:pt x="1" y="0"/>
                </a:moveTo>
                <a:lnTo>
                  <a:pt x="123" y="0"/>
                </a:lnTo>
                <a:cubicBezTo>
                  <a:pt x="124" y="0"/>
                  <a:pt x="124" y="1"/>
                  <a:pt x="124" y="2"/>
                </a:cubicBezTo>
                <a:lnTo>
                  <a:pt x="124" y="25"/>
                </a:lnTo>
                <a:cubicBezTo>
                  <a:pt x="124" y="25"/>
                  <a:pt x="124" y="26"/>
                  <a:pt x="123" y="26"/>
                </a:cubicBezTo>
                <a:lnTo>
                  <a:pt x="1" y="26"/>
                </a:lnTo>
                <a:cubicBezTo>
                  <a:pt x="0" y="26"/>
                  <a:pt x="0" y="25"/>
                  <a:pt x="0" y="25"/>
                </a:cubicBezTo>
                <a:lnTo>
                  <a:pt x="0" y="2"/>
                </a:lnTo>
                <a:cubicBezTo>
                  <a:pt x="0" y="1"/>
                  <a:pt x="0" y="0"/>
                  <a:pt x="1" y="0"/>
                </a:cubicBezTo>
              </a:path>
            </a:pathLst>
          </a:custGeom>
          <a:solidFill>
            <a:srgbClr val="757575"/>
          </a:solidFill>
          <a:ln w="19050" cap="flat" cmpd="sng">
            <a:solidFill>
              <a:srgbClr val="1C1C1C"/>
            </a:solidFill>
            <a:prstDash val="solid"/>
            <a:round/>
            <a:headEnd type="none" w="med" len="med"/>
            <a:tailEnd type="none" w="med" len="med"/>
          </a:ln>
          <a:effectLst>
            <a:outerShdw dist="35921" dir="2700000" algn="ctr" rotWithShape="0">
              <a:srgbClr val="808080"/>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25" name="Rectangle 17"/>
          <p:cNvSpPr>
            <a:spLocks noChangeArrowheads="1"/>
          </p:cNvSpPr>
          <p:nvPr/>
        </p:nvSpPr>
        <p:spPr bwMode="auto">
          <a:xfrm>
            <a:off x="4644737" y="2519132"/>
            <a:ext cx="5927252" cy="481559"/>
          </a:xfrm>
          <a:prstGeom prst="rect">
            <a:avLst/>
          </a:prstGeom>
          <a:gradFill rotWithShape="0">
            <a:gsLst>
              <a:gs pos="0">
                <a:srgbClr val="EBEBEB"/>
              </a:gs>
              <a:gs pos="100000">
                <a:srgbClr val="B0B0B0"/>
              </a:gs>
            </a:gsLst>
            <a:lin ang="2700000" scaled="1"/>
          </a:gradFill>
          <a:ln w="0" algn="ctr">
            <a:noFill/>
            <a:miter lim="800000"/>
            <a:headEnd/>
            <a:tailEn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26" name="Freeform 18"/>
          <p:cNvSpPr>
            <a:spLocks/>
          </p:cNvSpPr>
          <p:nvPr/>
        </p:nvSpPr>
        <p:spPr bwMode="auto">
          <a:xfrm>
            <a:off x="4525802" y="2519132"/>
            <a:ext cx="6617344" cy="499830"/>
          </a:xfrm>
          <a:custGeom>
            <a:avLst/>
            <a:gdLst/>
            <a:ahLst/>
            <a:cxnLst>
              <a:cxn ang="0">
                <a:pos x="1" y="0"/>
              </a:cxn>
              <a:cxn ang="0">
                <a:pos x="123" y="0"/>
              </a:cxn>
              <a:cxn ang="0">
                <a:pos x="124" y="2"/>
              </a:cxn>
              <a:cxn ang="0">
                <a:pos x="124" y="4"/>
              </a:cxn>
              <a:cxn ang="0">
                <a:pos x="51" y="11"/>
              </a:cxn>
              <a:cxn ang="0">
                <a:pos x="0" y="26"/>
              </a:cxn>
              <a:cxn ang="0">
                <a:pos x="0" y="25"/>
              </a:cxn>
              <a:cxn ang="0">
                <a:pos x="0" y="2"/>
              </a:cxn>
              <a:cxn ang="0">
                <a:pos x="1" y="0"/>
              </a:cxn>
            </a:cxnLst>
            <a:rect l="0" t="0" r="r" b="b"/>
            <a:pathLst>
              <a:path w="124" h="26">
                <a:moveTo>
                  <a:pt x="1" y="0"/>
                </a:moveTo>
                <a:lnTo>
                  <a:pt x="123" y="0"/>
                </a:lnTo>
                <a:cubicBezTo>
                  <a:pt x="124" y="0"/>
                  <a:pt x="124" y="1"/>
                  <a:pt x="124" y="2"/>
                </a:cubicBezTo>
                <a:lnTo>
                  <a:pt x="124" y="4"/>
                </a:lnTo>
                <a:cubicBezTo>
                  <a:pt x="113" y="11"/>
                  <a:pt x="88" y="7"/>
                  <a:pt x="51" y="11"/>
                </a:cubicBezTo>
                <a:cubicBezTo>
                  <a:pt x="15" y="14"/>
                  <a:pt x="4" y="22"/>
                  <a:pt x="0" y="26"/>
                </a:cubicBezTo>
                <a:cubicBezTo>
                  <a:pt x="0" y="25"/>
                  <a:pt x="0" y="25"/>
                  <a:pt x="0" y="25"/>
                </a:cubicBezTo>
                <a:lnTo>
                  <a:pt x="0" y="2"/>
                </a:lnTo>
                <a:cubicBezTo>
                  <a:pt x="0" y="1"/>
                  <a:pt x="0" y="0"/>
                  <a:pt x="1" y="0"/>
                </a:cubicBezTo>
              </a:path>
            </a:pathLst>
          </a:custGeom>
          <a:solidFill>
            <a:schemeClr val="bg1">
              <a:lumMod val="95000"/>
            </a:schemeClr>
          </a:solidFill>
          <a:ln w="9525" cap="flat" cmpd="sng">
            <a:noFill/>
            <a:prstDash val="solid"/>
            <a:round/>
            <a:headEnd type="none" w="med" len="med"/>
            <a:tailEnd type="none" w="med" len="me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27" name="Freeform 19"/>
          <p:cNvSpPr>
            <a:spLocks/>
          </p:cNvSpPr>
          <p:nvPr/>
        </p:nvSpPr>
        <p:spPr bwMode="auto">
          <a:xfrm>
            <a:off x="4525802" y="3135109"/>
            <a:ext cx="6617344" cy="501134"/>
          </a:xfrm>
          <a:custGeom>
            <a:avLst/>
            <a:gdLst/>
            <a:ahLst/>
            <a:cxnLst>
              <a:cxn ang="0">
                <a:pos x="1" y="0"/>
              </a:cxn>
              <a:cxn ang="0">
                <a:pos x="123" y="0"/>
              </a:cxn>
              <a:cxn ang="0">
                <a:pos x="124" y="1"/>
              </a:cxn>
              <a:cxn ang="0">
                <a:pos x="124" y="25"/>
              </a:cxn>
              <a:cxn ang="0">
                <a:pos x="123" y="26"/>
              </a:cxn>
              <a:cxn ang="0">
                <a:pos x="1" y="26"/>
              </a:cxn>
              <a:cxn ang="0">
                <a:pos x="0" y="25"/>
              </a:cxn>
              <a:cxn ang="0">
                <a:pos x="0" y="1"/>
              </a:cxn>
              <a:cxn ang="0">
                <a:pos x="1" y="0"/>
              </a:cxn>
            </a:cxnLst>
            <a:rect l="0" t="0" r="r" b="b"/>
            <a:pathLst>
              <a:path w="124" h="26">
                <a:moveTo>
                  <a:pt x="1" y="0"/>
                </a:moveTo>
                <a:lnTo>
                  <a:pt x="123" y="0"/>
                </a:lnTo>
                <a:cubicBezTo>
                  <a:pt x="124" y="0"/>
                  <a:pt x="124" y="1"/>
                  <a:pt x="124" y="1"/>
                </a:cubicBezTo>
                <a:lnTo>
                  <a:pt x="124" y="25"/>
                </a:lnTo>
                <a:cubicBezTo>
                  <a:pt x="124" y="25"/>
                  <a:pt x="124" y="26"/>
                  <a:pt x="123" y="26"/>
                </a:cubicBezTo>
                <a:lnTo>
                  <a:pt x="1" y="26"/>
                </a:lnTo>
                <a:cubicBezTo>
                  <a:pt x="0" y="26"/>
                  <a:pt x="0" y="25"/>
                  <a:pt x="0" y="25"/>
                </a:cubicBezTo>
                <a:lnTo>
                  <a:pt x="0" y="1"/>
                </a:lnTo>
                <a:cubicBezTo>
                  <a:pt x="0" y="1"/>
                  <a:pt x="0" y="0"/>
                  <a:pt x="1" y="0"/>
                </a:cubicBezTo>
              </a:path>
            </a:pathLst>
          </a:custGeom>
          <a:solidFill>
            <a:srgbClr val="757575"/>
          </a:solidFill>
          <a:ln w="19050" cap="flat" cmpd="sng">
            <a:solidFill>
              <a:srgbClr val="1C1C1C"/>
            </a:solidFill>
            <a:prstDash val="solid"/>
            <a:round/>
            <a:headEnd type="none" w="med" len="med"/>
            <a:tailEnd type="none" w="med" len="med"/>
          </a:ln>
          <a:effectLst>
            <a:outerShdw dist="35921" dir="2700000" algn="ctr" rotWithShape="0">
              <a:srgbClr val="808080"/>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28" name="Rectangle 20"/>
          <p:cNvSpPr>
            <a:spLocks noChangeArrowheads="1"/>
          </p:cNvSpPr>
          <p:nvPr/>
        </p:nvSpPr>
        <p:spPr bwMode="auto">
          <a:xfrm>
            <a:off x="4644737" y="3135108"/>
            <a:ext cx="5927252" cy="481559"/>
          </a:xfrm>
          <a:prstGeom prst="rect">
            <a:avLst/>
          </a:prstGeom>
          <a:gradFill rotWithShape="0">
            <a:gsLst>
              <a:gs pos="0">
                <a:srgbClr val="EBEBEB"/>
              </a:gs>
              <a:gs pos="100000">
                <a:srgbClr val="B0B0B0"/>
              </a:gs>
            </a:gsLst>
            <a:lin ang="2700000" scaled="1"/>
          </a:gradFill>
          <a:ln w="0" algn="ctr">
            <a:noFill/>
            <a:miter lim="800000"/>
            <a:headEnd/>
            <a:tailEn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29" name="Freeform 21"/>
          <p:cNvSpPr>
            <a:spLocks/>
          </p:cNvSpPr>
          <p:nvPr/>
        </p:nvSpPr>
        <p:spPr bwMode="auto">
          <a:xfrm>
            <a:off x="4525802" y="3135109"/>
            <a:ext cx="6617344" cy="501134"/>
          </a:xfrm>
          <a:custGeom>
            <a:avLst/>
            <a:gdLst/>
            <a:ahLst/>
            <a:cxnLst>
              <a:cxn ang="0">
                <a:pos x="1" y="0"/>
              </a:cxn>
              <a:cxn ang="0">
                <a:pos x="123" y="0"/>
              </a:cxn>
              <a:cxn ang="0">
                <a:pos x="124" y="1"/>
              </a:cxn>
              <a:cxn ang="0">
                <a:pos x="124" y="4"/>
              </a:cxn>
              <a:cxn ang="0">
                <a:pos x="51" y="11"/>
              </a:cxn>
              <a:cxn ang="0">
                <a:pos x="0" y="26"/>
              </a:cxn>
              <a:cxn ang="0">
                <a:pos x="0" y="25"/>
              </a:cxn>
              <a:cxn ang="0">
                <a:pos x="0" y="1"/>
              </a:cxn>
              <a:cxn ang="0">
                <a:pos x="1" y="0"/>
              </a:cxn>
            </a:cxnLst>
            <a:rect l="0" t="0" r="r" b="b"/>
            <a:pathLst>
              <a:path w="124" h="26">
                <a:moveTo>
                  <a:pt x="1" y="0"/>
                </a:moveTo>
                <a:lnTo>
                  <a:pt x="123" y="0"/>
                </a:lnTo>
                <a:cubicBezTo>
                  <a:pt x="124" y="0"/>
                  <a:pt x="124" y="1"/>
                  <a:pt x="124" y="1"/>
                </a:cubicBezTo>
                <a:lnTo>
                  <a:pt x="124" y="4"/>
                </a:lnTo>
                <a:cubicBezTo>
                  <a:pt x="113" y="11"/>
                  <a:pt x="88" y="7"/>
                  <a:pt x="51" y="11"/>
                </a:cubicBezTo>
                <a:cubicBezTo>
                  <a:pt x="15" y="14"/>
                  <a:pt x="4" y="22"/>
                  <a:pt x="0" y="26"/>
                </a:cubicBezTo>
                <a:cubicBezTo>
                  <a:pt x="0" y="25"/>
                  <a:pt x="0" y="25"/>
                  <a:pt x="0" y="25"/>
                </a:cubicBezTo>
                <a:lnTo>
                  <a:pt x="0" y="1"/>
                </a:lnTo>
                <a:cubicBezTo>
                  <a:pt x="0" y="1"/>
                  <a:pt x="0" y="0"/>
                  <a:pt x="1" y="0"/>
                </a:cubicBezTo>
              </a:path>
            </a:pathLst>
          </a:custGeom>
          <a:solidFill>
            <a:schemeClr val="bg1">
              <a:lumMod val="95000"/>
            </a:schemeClr>
          </a:solidFill>
          <a:ln w="9525" cap="flat" cmpd="sng">
            <a:noFill/>
            <a:prstDash val="solid"/>
            <a:round/>
            <a:headEnd type="none" w="med" len="med"/>
            <a:tailEnd type="none" w="med" len="me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grpSp>
        <p:nvGrpSpPr>
          <p:cNvPr id="35" name="Group 68"/>
          <p:cNvGrpSpPr>
            <a:grpSpLocks/>
          </p:cNvGrpSpPr>
          <p:nvPr/>
        </p:nvGrpSpPr>
        <p:grpSpPr bwMode="auto">
          <a:xfrm>
            <a:off x="4241894" y="2634882"/>
            <a:ext cx="257053" cy="262313"/>
            <a:chOff x="547" y="2197"/>
            <a:chExt cx="201" cy="201"/>
          </a:xfrm>
        </p:grpSpPr>
        <p:sp>
          <p:nvSpPr>
            <p:cNvPr id="57" name="Oval 54"/>
            <p:cNvSpPr>
              <a:spLocks noChangeArrowheads="1"/>
            </p:cNvSpPr>
            <p:nvPr/>
          </p:nvSpPr>
          <p:spPr bwMode="auto">
            <a:xfrm>
              <a:off x="547" y="2197"/>
              <a:ext cx="201" cy="201"/>
            </a:xfrm>
            <a:prstGeom prst="ellipse">
              <a:avLst/>
            </a:prstGeom>
            <a:gradFill rotWithShape="1">
              <a:gsLst>
                <a:gs pos="0">
                  <a:srgbClr val="414141"/>
                </a:gs>
                <a:gs pos="100000">
                  <a:srgbClr val="FFFFFF"/>
                </a:gs>
              </a:gsLst>
              <a:lin ang="5400000" scaled="1"/>
            </a:gradFill>
            <a:ln w="9525" algn="ctr">
              <a:noFill/>
              <a:round/>
              <a:headEnd/>
              <a:tailEnd/>
            </a:ln>
            <a:effectLst>
              <a:outerShdw dist="17961" dir="2700000" algn="ctr" rotWithShape="0">
                <a:srgbClr val="333333"/>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58" name="Oval 55"/>
            <p:cNvSpPr>
              <a:spLocks noChangeArrowheads="1"/>
            </p:cNvSpPr>
            <p:nvPr/>
          </p:nvSpPr>
          <p:spPr bwMode="auto">
            <a:xfrm>
              <a:off x="554" y="2205"/>
              <a:ext cx="185" cy="185"/>
            </a:xfrm>
            <a:prstGeom prst="ellipse">
              <a:avLst/>
            </a:prstGeom>
            <a:solidFill>
              <a:srgbClr val="DADADA"/>
            </a:soli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59" name="Freeform 56"/>
            <p:cNvSpPr>
              <a:spLocks/>
            </p:cNvSpPr>
            <p:nvPr/>
          </p:nvSpPr>
          <p:spPr bwMode="auto">
            <a:xfrm>
              <a:off x="554" y="2226"/>
              <a:ext cx="176" cy="128"/>
            </a:xfrm>
            <a:custGeom>
              <a:avLst/>
              <a:gdLst/>
              <a:ahLst/>
              <a:cxnLst>
                <a:cxn ang="0">
                  <a:pos x="110" y="70"/>
                </a:cxn>
                <a:cxn ang="0">
                  <a:pos x="181" y="54"/>
                </a:cxn>
                <a:cxn ang="0">
                  <a:pos x="95" y="0"/>
                </a:cxn>
                <a:cxn ang="0">
                  <a:pos x="0" y="95"/>
                </a:cxn>
                <a:cxn ang="0">
                  <a:pos x="7" y="130"/>
                </a:cxn>
                <a:cxn ang="0">
                  <a:pos x="110" y="70"/>
                </a:cxn>
              </a:cxnLst>
              <a:rect l="0" t="0" r="r" b="b"/>
              <a:pathLst>
                <a:path w="181" h="131">
                  <a:moveTo>
                    <a:pt x="110" y="70"/>
                  </a:moveTo>
                  <a:cubicBezTo>
                    <a:pt x="133" y="48"/>
                    <a:pt x="168" y="52"/>
                    <a:pt x="181" y="54"/>
                  </a:cubicBezTo>
                  <a:cubicBezTo>
                    <a:pt x="166" y="22"/>
                    <a:pt x="133" y="0"/>
                    <a:pt x="95" y="0"/>
                  </a:cubicBezTo>
                  <a:cubicBezTo>
                    <a:pt x="43" y="0"/>
                    <a:pt x="0" y="42"/>
                    <a:pt x="0" y="95"/>
                  </a:cubicBezTo>
                  <a:cubicBezTo>
                    <a:pt x="0" y="107"/>
                    <a:pt x="2" y="119"/>
                    <a:pt x="7" y="130"/>
                  </a:cubicBezTo>
                  <a:cubicBezTo>
                    <a:pt x="60" y="131"/>
                    <a:pt x="82" y="97"/>
                    <a:pt x="110" y="70"/>
                  </a:cubicBezTo>
                  <a:close/>
                </a:path>
              </a:pathLst>
            </a:custGeom>
            <a:gradFill rotWithShape="1">
              <a:gsLst>
                <a:gs pos="0">
                  <a:srgbClr val="FFFFFF">
                    <a:alpha val="78999"/>
                  </a:srgbClr>
                </a:gs>
                <a:gs pos="100000">
                  <a:srgbClr val="FFFFFF">
                    <a:alpha val="25000"/>
                  </a:srgbClr>
                </a:gs>
              </a:gsLst>
              <a:lin ang="5400000" scaled="1"/>
            </a:gra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grpSp>
      <p:grpSp>
        <p:nvGrpSpPr>
          <p:cNvPr id="49" name="Group 69"/>
          <p:cNvGrpSpPr>
            <a:grpSpLocks/>
          </p:cNvGrpSpPr>
          <p:nvPr/>
        </p:nvGrpSpPr>
        <p:grpSpPr bwMode="auto">
          <a:xfrm>
            <a:off x="4241894" y="3250859"/>
            <a:ext cx="257053" cy="262313"/>
            <a:chOff x="547" y="2669"/>
            <a:chExt cx="201" cy="201"/>
          </a:xfrm>
        </p:grpSpPr>
        <p:sp>
          <p:nvSpPr>
            <p:cNvPr id="54" name="Oval 58"/>
            <p:cNvSpPr>
              <a:spLocks noChangeArrowheads="1"/>
            </p:cNvSpPr>
            <p:nvPr/>
          </p:nvSpPr>
          <p:spPr bwMode="auto">
            <a:xfrm>
              <a:off x="547" y="2669"/>
              <a:ext cx="201" cy="201"/>
            </a:xfrm>
            <a:prstGeom prst="ellipse">
              <a:avLst/>
            </a:prstGeom>
            <a:gradFill rotWithShape="1">
              <a:gsLst>
                <a:gs pos="0">
                  <a:srgbClr val="414141"/>
                </a:gs>
                <a:gs pos="100000">
                  <a:srgbClr val="FFFFFF"/>
                </a:gs>
              </a:gsLst>
              <a:lin ang="5400000" scaled="1"/>
            </a:gradFill>
            <a:ln w="9525" algn="ctr">
              <a:noFill/>
              <a:round/>
              <a:headEnd/>
              <a:tailEnd/>
            </a:ln>
            <a:effectLst>
              <a:outerShdw dist="17961" dir="2700000" algn="ctr" rotWithShape="0">
                <a:srgbClr val="333333"/>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55" name="Oval 59"/>
            <p:cNvSpPr>
              <a:spLocks noChangeArrowheads="1"/>
            </p:cNvSpPr>
            <p:nvPr/>
          </p:nvSpPr>
          <p:spPr bwMode="auto">
            <a:xfrm>
              <a:off x="554" y="2677"/>
              <a:ext cx="185" cy="185"/>
            </a:xfrm>
            <a:prstGeom prst="ellipse">
              <a:avLst/>
            </a:prstGeom>
            <a:solidFill>
              <a:srgbClr val="DADADA"/>
            </a:soli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56" name="Freeform 60"/>
            <p:cNvSpPr>
              <a:spLocks/>
            </p:cNvSpPr>
            <p:nvPr/>
          </p:nvSpPr>
          <p:spPr bwMode="auto">
            <a:xfrm>
              <a:off x="554" y="2677"/>
              <a:ext cx="176" cy="128"/>
            </a:xfrm>
            <a:custGeom>
              <a:avLst/>
              <a:gdLst/>
              <a:ahLst/>
              <a:cxnLst>
                <a:cxn ang="0">
                  <a:pos x="110" y="70"/>
                </a:cxn>
                <a:cxn ang="0">
                  <a:pos x="181" y="54"/>
                </a:cxn>
                <a:cxn ang="0">
                  <a:pos x="95" y="0"/>
                </a:cxn>
                <a:cxn ang="0">
                  <a:pos x="0" y="95"/>
                </a:cxn>
                <a:cxn ang="0">
                  <a:pos x="7" y="130"/>
                </a:cxn>
                <a:cxn ang="0">
                  <a:pos x="110" y="70"/>
                </a:cxn>
              </a:cxnLst>
              <a:rect l="0" t="0" r="r" b="b"/>
              <a:pathLst>
                <a:path w="181" h="131">
                  <a:moveTo>
                    <a:pt x="110" y="70"/>
                  </a:moveTo>
                  <a:cubicBezTo>
                    <a:pt x="133" y="48"/>
                    <a:pt x="168" y="52"/>
                    <a:pt x="181" y="54"/>
                  </a:cubicBezTo>
                  <a:cubicBezTo>
                    <a:pt x="166" y="22"/>
                    <a:pt x="133" y="0"/>
                    <a:pt x="95" y="0"/>
                  </a:cubicBezTo>
                  <a:cubicBezTo>
                    <a:pt x="43" y="0"/>
                    <a:pt x="0" y="42"/>
                    <a:pt x="0" y="95"/>
                  </a:cubicBezTo>
                  <a:cubicBezTo>
                    <a:pt x="0" y="107"/>
                    <a:pt x="2" y="119"/>
                    <a:pt x="7" y="130"/>
                  </a:cubicBezTo>
                  <a:cubicBezTo>
                    <a:pt x="60" y="131"/>
                    <a:pt x="82" y="97"/>
                    <a:pt x="110" y="70"/>
                  </a:cubicBezTo>
                  <a:close/>
                </a:path>
              </a:pathLst>
            </a:custGeom>
            <a:gradFill rotWithShape="1">
              <a:gsLst>
                <a:gs pos="0">
                  <a:srgbClr val="FFFFFF">
                    <a:alpha val="78999"/>
                  </a:srgbClr>
                </a:gs>
                <a:gs pos="100000">
                  <a:srgbClr val="FFFFFF">
                    <a:alpha val="25000"/>
                  </a:srgbClr>
                </a:gs>
              </a:gsLst>
              <a:lin ang="5400000" scaled="1"/>
            </a:gra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grpSp>
      <p:sp>
        <p:nvSpPr>
          <p:cNvPr id="53" name="Freeform 64"/>
          <p:cNvSpPr>
            <a:spLocks/>
          </p:cNvSpPr>
          <p:nvPr/>
        </p:nvSpPr>
        <p:spPr bwMode="auto">
          <a:xfrm>
            <a:off x="4250846" y="3877277"/>
            <a:ext cx="225081" cy="167045"/>
          </a:xfrm>
          <a:custGeom>
            <a:avLst/>
            <a:gdLst/>
            <a:ahLst/>
            <a:cxnLst>
              <a:cxn ang="0">
                <a:pos x="110" y="70"/>
              </a:cxn>
              <a:cxn ang="0">
                <a:pos x="181" y="54"/>
              </a:cxn>
              <a:cxn ang="0">
                <a:pos x="95" y="0"/>
              </a:cxn>
              <a:cxn ang="0">
                <a:pos x="0" y="95"/>
              </a:cxn>
              <a:cxn ang="0">
                <a:pos x="7" y="130"/>
              </a:cxn>
              <a:cxn ang="0">
                <a:pos x="110" y="70"/>
              </a:cxn>
            </a:cxnLst>
            <a:rect l="0" t="0" r="r" b="b"/>
            <a:pathLst>
              <a:path w="181" h="131">
                <a:moveTo>
                  <a:pt x="110" y="70"/>
                </a:moveTo>
                <a:cubicBezTo>
                  <a:pt x="133" y="48"/>
                  <a:pt x="168" y="52"/>
                  <a:pt x="181" y="54"/>
                </a:cubicBezTo>
                <a:cubicBezTo>
                  <a:pt x="166" y="22"/>
                  <a:pt x="133" y="0"/>
                  <a:pt x="95" y="0"/>
                </a:cubicBezTo>
                <a:cubicBezTo>
                  <a:pt x="43" y="0"/>
                  <a:pt x="0" y="42"/>
                  <a:pt x="0" y="95"/>
                </a:cubicBezTo>
                <a:cubicBezTo>
                  <a:pt x="0" y="107"/>
                  <a:pt x="2" y="119"/>
                  <a:pt x="7" y="130"/>
                </a:cubicBezTo>
                <a:cubicBezTo>
                  <a:pt x="60" y="131"/>
                  <a:pt x="82" y="97"/>
                  <a:pt x="110" y="70"/>
                </a:cubicBezTo>
                <a:close/>
              </a:path>
            </a:pathLst>
          </a:custGeom>
          <a:gradFill rotWithShape="1">
            <a:gsLst>
              <a:gs pos="0">
                <a:srgbClr val="FFFFFF">
                  <a:alpha val="78999"/>
                </a:srgbClr>
              </a:gs>
              <a:gs pos="100000">
                <a:srgbClr val="FFFFFF">
                  <a:alpha val="25000"/>
                </a:srgbClr>
              </a:gs>
            </a:gsLst>
            <a:lin ang="5400000" scaled="1"/>
          </a:gra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64" name="Text Box 36"/>
          <p:cNvSpPr txBox="1">
            <a:spLocks noChangeArrowheads="1"/>
          </p:cNvSpPr>
          <p:nvPr/>
        </p:nvSpPr>
        <p:spPr bwMode="gray">
          <a:xfrm>
            <a:off x="4710972" y="2468875"/>
            <a:ext cx="5906667" cy="541341"/>
          </a:xfrm>
          <a:prstGeom prst="rect">
            <a:avLst/>
          </a:prstGeom>
          <a:noFill/>
          <a:ln w="9525">
            <a:noFill/>
            <a:miter lim="800000"/>
            <a:headEnd/>
            <a:tailEnd/>
          </a:ln>
        </p:spPr>
        <p:txBody>
          <a:bodyPr wrap="square">
            <a:noAutofit/>
          </a:bodyPr>
          <a:lstStyle/>
          <a:p>
            <a:pPr defTabSz="801608" fontAlgn="ctr"/>
            <a:r>
              <a:rPr lang="en-US" altLang="zh-CN" sz="1600" dirty="0">
                <a:solidFill>
                  <a:srgbClr val="1D1D1A"/>
                </a:solidFill>
                <a:latin typeface="Arial" panose="020B0604020202020204" pitchFamily="34" charset="0"/>
                <a:cs typeface="Arial" panose="020B0604020202020204" pitchFamily="34" charset="0"/>
              </a:rPr>
              <a:t>LDPC + SmartFSP 3.0 for</a:t>
            </a:r>
            <a:r>
              <a:rPr lang="en-US" altLang="zh-CN" sz="16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 error correction granularity 10x superior to competitors</a:t>
            </a:r>
            <a:endParaRPr lang="en-US" sz="1600" noProof="1">
              <a:solidFill>
                <a:srgbClr val="1D1D1A"/>
              </a:solidFill>
              <a:latin typeface="Arial" pitchFamily="34" charset="0"/>
              <a:cs typeface="Arial" pitchFamily="34" charset="0"/>
            </a:endParaRPr>
          </a:p>
        </p:txBody>
      </p:sp>
      <p:sp>
        <p:nvSpPr>
          <p:cNvPr id="65" name="Text Box 36"/>
          <p:cNvSpPr txBox="1">
            <a:spLocks noChangeArrowheads="1"/>
          </p:cNvSpPr>
          <p:nvPr/>
        </p:nvSpPr>
        <p:spPr bwMode="gray">
          <a:xfrm>
            <a:off x="4672873" y="3219937"/>
            <a:ext cx="5899117" cy="396731"/>
          </a:xfrm>
          <a:prstGeom prst="rect">
            <a:avLst/>
          </a:prstGeom>
          <a:noFill/>
          <a:ln w="9525">
            <a:noFill/>
            <a:miter lim="800000"/>
            <a:headEnd/>
            <a:tailEnd/>
          </a:ln>
        </p:spPr>
        <p:txBody>
          <a:bodyPr wrap="square">
            <a:noAutofit/>
          </a:bodyPr>
          <a:lstStyle/>
          <a:p>
            <a:pPr defTabSz="801608" fontAlgn="ctr">
              <a:spcBef>
                <a:spcPct val="20000"/>
              </a:spcBef>
            </a:pPr>
            <a:r>
              <a:rPr lang="en-US" altLang="zh-CN" sz="1600" dirty="0">
                <a:solidFill>
                  <a:srgbClr val="1D1D1A"/>
                </a:solidFill>
                <a:latin typeface="Arial" panose="020B0604020202020204" pitchFamily="34" charset="0"/>
              </a:rPr>
              <a:t>Intra-disk</a:t>
            </a: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 DIF preventing silent data corruption</a:t>
            </a:r>
            <a:endParaRPr lang="en-US" sz="1600" noProof="1">
              <a:solidFill>
                <a:srgbClr val="1D1D1A"/>
              </a:solidFill>
              <a:latin typeface="Arial" pitchFamily="34" charset="0"/>
              <a:cs typeface="Arial" pitchFamily="34" charset="0"/>
            </a:endParaRPr>
          </a:p>
        </p:txBody>
      </p:sp>
      <p:sp>
        <p:nvSpPr>
          <p:cNvPr id="79" name="Freeform 13"/>
          <p:cNvSpPr>
            <a:spLocks/>
          </p:cNvSpPr>
          <p:nvPr/>
        </p:nvSpPr>
        <p:spPr bwMode="auto">
          <a:xfrm>
            <a:off x="4533351" y="3785152"/>
            <a:ext cx="6617344" cy="501134"/>
          </a:xfrm>
          <a:custGeom>
            <a:avLst/>
            <a:gdLst/>
            <a:ahLst/>
            <a:cxnLst>
              <a:cxn ang="0">
                <a:pos x="1" y="0"/>
              </a:cxn>
              <a:cxn ang="0">
                <a:pos x="123" y="0"/>
              </a:cxn>
              <a:cxn ang="0">
                <a:pos x="124" y="2"/>
              </a:cxn>
              <a:cxn ang="0">
                <a:pos x="124" y="25"/>
              </a:cxn>
              <a:cxn ang="0">
                <a:pos x="123" y="26"/>
              </a:cxn>
              <a:cxn ang="0">
                <a:pos x="1" y="26"/>
              </a:cxn>
              <a:cxn ang="0">
                <a:pos x="0" y="25"/>
              </a:cxn>
              <a:cxn ang="0">
                <a:pos x="0" y="2"/>
              </a:cxn>
              <a:cxn ang="0">
                <a:pos x="1" y="0"/>
              </a:cxn>
            </a:cxnLst>
            <a:rect l="0" t="0" r="r" b="b"/>
            <a:pathLst>
              <a:path w="124" h="26">
                <a:moveTo>
                  <a:pt x="1" y="0"/>
                </a:moveTo>
                <a:lnTo>
                  <a:pt x="123" y="0"/>
                </a:lnTo>
                <a:cubicBezTo>
                  <a:pt x="124" y="0"/>
                  <a:pt x="124" y="1"/>
                  <a:pt x="124" y="2"/>
                </a:cubicBezTo>
                <a:lnTo>
                  <a:pt x="124" y="25"/>
                </a:lnTo>
                <a:cubicBezTo>
                  <a:pt x="124" y="25"/>
                  <a:pt x="124" y="26"/>
                  <a:pt x="123" y="26"/>
                </a:cubicBezTo>
                <a:lnTo>
                  <a:pt x="1" y="26"/>
                </a:lnTo>
                <a:cubicBezTo>
                  <a:pt x="0" y="26"/>
                  <a:pt x="0" y="25"/>
                  <a:pt x="0" y="25"/>
                </a:cubicBezTo>
                <a:lnTo>
                  <a:pt x="0" y="2"/>
                </a:lnTo>
                <a:cubicBezTo>
                  <a:pt x="0" y="1"/>
                  <a:pt x="0" y="0"/>
                  <a:pt x="1" y="0"/>
                </a:cubicBezTo>
              </a:path>
            </a:pathLst>
          </a:custGeom>
          <a:solidFill>
            <a:srgbClr val="757575"/>
          </a:solidFill>
          <a:ln w="19050" cap="flat" cmpd="sng">
            <a:solidFill>
              <a:srgbClr val="1C1C1C"/>
            </a:solidFill>
            <a:prstDash val="solid"/>
            <a:round/>
            <a:headEnd type="none" w="med" len="med"/>
            <a:tailEnd type="none" w="med" len="med"/>
          </a:ln>
          <a:effectLst>
            <a:outerShdw dist="35921" dir="2700000" algn="ctr" rotWithShape="0">
              <a:srgbClr val="808080"/>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81" name="Freeform 15"/>
          <p:cNvSpPr>
            <a:spLocks/>
          </p:cNvSpPr>
          <p:nvPr/>
        </p:nvSpPr>
        <p:spPr bwMode="auto">
          <a:xfrm>
            <a:off x="4533351" y="3785152"/>
            <a:ext cx="6617344" cy="501134"/>
          </a:xfrm>
          <a:custGeom>
            <a:avLst/>
            <a:gdLst/>
            <a:ahLst/>
            <a:cxnLst>
              <a:cxn ang="0">
                <a:pos x="1" y="0"/>
              </a:cxn>
              <a:cxn ang="0">
                <a:pos x="123" y="0"/>
              </a:cxn>
              <a:cxn ang="0">
                <a:pos x="124" y="2"/>
              </a:cxn>
              <a:cxn ang="0">
                <a:pos x="124" y="4"/>
              </a:cxn>
              <a:cxn ang="0">
                <a:pos x="51" y="11"/>
              </a:cxn>
              <a:cxn ang="0">
                <a:pos x="0" y="26"/>
              </a:cxn>
              <a:cxn ang="0">
                <a:pos x="0" y="25"/>
              </a:cxn>
              <a:cxn ang="0">
                <a:pos x="0" y="2"/>
              </a:cxn>
              <a:cxn ang="0">
                <a:pos x="1" y="0"/>
              </a:cxn>
            </a:cxnLst>
            <a:rect l="0" t="0" r="r" b="b"/>
            <a:pathLst>
              <a:path w="124" h="26">
                <a:moveTo>
                  <a:pt x="1" y="0"/>
                </a:moveTo>
                <a:lnTo>
                  <a:pt x="123" y="0"/>
                </a:lnTo>
                <a:cubicBezTo>
                  <a:pt x="124" y="0"/>
                  <a:pt x="124" y="1"/>
                  <a:pt x="124" y="2"/>
                </a:cubicBezTo>
                <a:lnTo>
                  <a:pt x="124" y="4"/>
                </a:lnTo>
                <a:cubicBezTo>
                  <a:pt x="113" y="11"/>
                  <a:pt x="88" y="7"/>
                  <a:pt x="51" y="11"/>
                </a:cubicBezTo>
                <a:cubicBezTo>
                  <a:pt x="15" y="14"/>
                  <a:pt x="4" y="22"/>
                  <a:pt x="0" y="26"/>
                </a:cubicBezTo>
                <a:cubicBezTo>
                  <a:pt x="0" y="26"/>
                  <a:pt x="0" y="25"/>
                  <a:pt x="0" y="25"/>
                </a:cubicBezTo>
                <a:lnTo>
                  <a:pt x="0" y="2"/>
                </a:lnTo>
                <a:cubicBezTo>
                  <a:pt x="0" y="1"/>
                  <a:pt x="0" y="0"/>
                  <a:pt x="1" y="0"/>
                </a:cubicBezTo>
              </a:path>
            </a:pathLst>
          </a:custGeom>
          <a:gradFill rotWithShape="1">
            <a:gsLst>
              <a:gs pos="0">
                <a:srgbClr val="FFFFFF">
                  <a:alpha val="78999"/>
                </a:srgbClr>
              </a:gs>
              <a:gs pos="100000">
                <a:srgbClr val="FFFFFF">
                  <a:alpha val="27000"/>
                </a:srgbClr>
              </a:gs>
            </a:gsLst>
            <a:lin ang="5400000" scaled="1"/>
          </a:gradFill>
          <a:ln w="9525" cap="flat" cmpd="sng">
            <a:noFill/>
            <a:prstDash val="solid"/>
            <a:round/>
            <a:headEnd type="none" w="med" len="med"/>
            <a:tailEnd type="none" w="med" len="me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82" name="Freeform 16"/>
          <p:cNvSpPr>
            <a:spLocks/>
          </p:cNvSpPr>
          <p:nvPr/>
        </p:nvSpPr>
        <p:spPr bwMode="auto">
          <a:xfrm>
            <a:off x="4533351" y="4401130"/>
            <a:ext cx="6617344" cy="499830"/>
          </a:xfrm>
          <a:custGeom>
            <a:avLst/>
            <a:gdLst/>
            <a:ahLst/>
            <a:cxnLst>
              <a:cxn ang="0">
                <a:pos x="1" y="0"/>
              </a:cxn>
              <a:cxn ang="0">
                <a:pos x="123" y="0"/>
              </a:cxn>
              <a:cxn ang="0">
                <a:pos x="124" y="2"/>
              </a:cxn>
              <a:cxn ang="0">
                <a:pos x="124" y="25"/>
              </a:cxn>
              <a:cxn ang="0">
                <a:pos x="123" y="26"/>
              </a:cxn>
              <a:cxn ang="0">
                <a:pos x="1" y="26"/>
              </a:cxn>
              <a:cxn ang="0">
                <a:pos x="0" y="25"/>
              </a:cxn>
              <a:cxn ang="0">
                <a:pos x="0" y="2"/>
              </a:cxn>
              <a:cxn ang="0">
                <a:pos x="1" y="0"/>
              </a:cxn>
            </a:cxnLst>
            <a:rect l="0" t="0" r="r" b="b"/>
            <a:pathLst>
              <a:path w="124" h="26">
                <a:moveTo>
                  <a:pt x="1" y="0"/>
                </a:moveTo>
                <a:lnTo>
                  <a:pt x="123" y="0"/>
                </a:lnTo>
                <a:cubicBezTo>
                  <a:pt x="124" y="0"/>
                  <a:pt x="124" y="1"/>
                  <a:pt x="124" y="2"/>
                </a:cubicBezTo>
                <a:lnTo>
                  <a:pt x="124" y="25"/>
                </a:lnTo>
                <a:cubicBezTo>
                  <a:pt x="124" y="25"/>
                  <a:pt x="124" y="26"/>
                  <a:pt x="123" y="26"/>
                </a:cubicBezTo>
                <a:lnTo>
                  <a:pt x="1" y="26"/>
                </a:lnTo>
                <a:cubicBezTo>
                  <a:pt x="0" y="26"/>
                  <a:pt x="0" y="25"/>
                  <a:pt x="0" y="25"/>
                </a:cubicBezTo>
                <a:lnTo>
                  <a:pt x="0" y="2"/>
                </a:lnTo>
                <a:cubicBezTo>
                  <a:pt x="0" y="1"/>
                  <a:pt x="0" y="0"/>
                  <a:pt x="1" y="0"/>
                </a:cubicBezTo>
              </a:path>
            </a:pathLst>
          </a:custGeom>
          <a:solidFill>
            <a:srgbClr val="757575"/>
          </a:solidFill>
          <a:ln w="19050" cap="flat" cmpd="sng">
            <a:solidFill>
              <a:srgbClr val="1C1C1C"/>
            </a:solidFill>
            <a:prstDash val="solid"/>
            <a:round/>
            <a:headEnd type="none" w="med" len="med"/>
            <a:tailEnd type="none" w="med" len="med"/>
          </a:ln>
          <a:effectLst>
            <a:outerShdw dist="35921" dir="2700000" algn="ctr" rotWithShape="0">
              <a:srgbClr val="808080"/>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83" name="Rectangle 17"/>
          <p:cNvSpPr>
            <a:spLocks noChangeArrowheads="1"/>
          </p:cNvSpPr>
          <p:nvPr/>
        </p:nvSpPr>
        <p:spPr bwMode="auto">
          <a:xfrm>
            <a:off x="4652286" y="4401130"/>
            <a:ext cx="5927252" cy="481559"/>
          </a:xfrm>
          <a:prstGeom prst="rect">
            <a:avLst/>
          </a:prstGeom>
          <a:gradFill rotWithShape="0">
            <a:gsLst>
              <a:gs pos="0">
                <a:srgbClr val="EBEBEB"/>
              </a:gs>
              <a:gs pos="100000">
                <a:srgbClr val="B0B0B0"/>
              </a:gs>
            </a:gsLst>
            <a:lin ang="2700000" scaled="1"/>
          </a:gradFill>
          <a:ln w="0" algn="ctr">
            <a:noFill/>
            <a:miter lim="800000"/>
            <a:headEnd/>
            <a:tailEn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84" name="Freeform 18"/>
          <p:cNvSpPr>
            <a:spLocks/>
          </p:cNvSpPr>
          <p:nvPr/>
        </p:nvSpPr>
        <p:spPr bwMode="auto">
          <a:xfrm>
            <a:off x="4533351" y="4401130"/>
            <a:ext cx="6617344" cy="499830"/>
          </a:xfrm>
          <a:custGeom>
            <a:avLst/>
            <a:gdLst/>
            <a:ahLst/>
            <a:cxnLst>
              <a:cxn ang="0">
                <a:pos x="1" y="0"/>
              </a:cxn>
              <a:cxn ang="0">
                <a:pos x="123" y="0"/>
              </a:cxn>
              <a:cxn ang="0">
                <a:pos x="124" y="2"/>
              </a:cxn>
              <a:cxn ang="0">
                <a:pos x="124" y="4"/>
              </a:cxn>
              <a:cxn ang="0">
                <a:pos x="51" y="11"/>
              </a:cxn>
              <a:cxn ang="0">
                <a:pos x="0" y="26"/>
              </a:cxn>
              <a:cxn ang="0">
                <a:pos x="0" y="25"/>
              </a:cxn>
              <a:cxn ang="0">
                <a:pos x="0" y="2"/>
              </a:cxn>
              <a:cxn ang="0">
                <a:pos x="1" y="0"/>
              </a:cxn>
            </a:cxnLst>
            <a:rect l="0" t="0" r="r" b="b"/>
            <a:pathLst>
              <a:path w="124" h="26">
                <a:moveTo>
                  <a:pt x="1" y="0"/>
                </a:moveTo>
                <a:lnTo>
                  <a:pt x="123" y="0"/>
                </a:lnTo>
                <a:cubicBezTo>
                  <a:pt x="124" y="0"/>
                  <a:pt x="124" y="1"/>
                  <a:pt x="124" y="2"/>
                </a:cubicBezTo>
                <a:lnTo>
                  <a:pt x="124" y="4"/>
                </a:lnTo>
                <a:cubicBezTo>
                  <a:pt x="113" y="11"/>
                  <a:pt x="88" y="7"/>
                  <a:pt x="51" y="11"/>
                </a:cubicBezTo>
                <a:cubicBezTo>
                  <a:pt x="15" y="14"/>
                  <a:pt x="4" y="22"/>
                  <a:pt x="0" y="26"/>
                </a:cubicBezTo>
                <a:cubicBezTo>
                  <a:pt x="0" y="25"/>
                  <a:pt x="0" y="25"/>
                  <a:pt x="0" y="25"/>
                </a:cubicBezTo>
                <a:lnTo>
                  <a:pt x="0" y="2"/>
                </a:lnTo>
                <a:cubicBezTo>
                  <a:pt x="0" y="1"/>
                  <a:pt x="0" y="0"/>
                  <a:pt x="1" y="0"/>
                </a:cubicBezTo>
              </a:path>
            </a:pathLst>
          </a:custGeom>
          <a:solidFill>
            <a:schemeClr val="bg1">
              <a:lumMod val="95000"/>
            </a:schemeClr>
          </a:solidFill>
          <a:ln w="9525" cap="flat" cmpd="sng">
            <a:noFill/>
            <a:prstDash val="solid"/>
            <a:round/>
            <a:headEnd type="none" w="med" len="med"/>
            <a:tailEnd type="none" w="med" len="me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85" name="Freeform 19"/>
          <p:cNvSpPr>
            <a:spLocks/>
          </p:cNvSpPr>
          <p:nvPr/>
        </p:nvSpPr>
        <p:spPr bwMode="auto">
          <a:xfrm>
            <a:off x="4533351" y="5017107"/>
            <a:ext cx="6617344" cy="501134"/>
          </a:xfrm>
          <a:custGeom>
            <a:avLst/>
            <a:gdLst/>
            <a:ahLst/>
            <a:cxnLst>
              <a:cxn ang="0">
                <a:pos x="1" y="0"/>
              </a:cxn>
              <a:cxn ang="0">
                <a:pos x="123" y="0"/>
              </a:cxn>
              <a:cxn ang="0">
                <a:pos x="124" y="1"/>
              </a:cxn>
              <a:cxn ang="0">
                <a:pos x="124" y="25"/>
              </a:cxn>
              <a:cxn ang="0">
                <a:pos x="123" y="26"/>
              </a:cxn>
              <a:cxn ang="0">
                <a:pos x="1" y="26"/>
              </a:cxn>
              <a:cxn ang="0">
                <a:pos x="0" y="25"/>
              </a:cxn>
              <a:cxn ang="0">
                <a:pos x="0" y="1"/>
              </a:cxn>
              <a:cxn ang="0">
                <a:pos x="1" y="0"/>
              </a:cxn>
            </a:cxnLst>
            <a:rect l="0" t="0" r="r" b="b"/>
            <a:pathLst>
              <a:path w="124" h="26">
                <a:moveTo>
                  <a:pt x="1" y="0"/>
                </a:moveTo>
                <a:lnTo>
                  <a:pt x="123" y="0"/>
                </a:lnTo>
                <a:cubicBezTo>
                  <a:pt x="124" y="0"/>
                  <a:pt x="124" y="1"/>
                  <a:pt x="124" y="1"/>
                </a:cubicBezTo>
                <a:lnTo>
                  <a:pt x="124" y="25"/>
                </a:lnTo>
                <a:cubicBezTo>
                  <a:pt x="124" y="25"/>
                  <a:pt x="124" y="26"/>
                  <a:pt x="123" y="26"/>
                </a:cubicBezTo>
                <a:lnTo>
                  <a:pt x="1" y="26"/>
                </a:lnTo>
                <a:cubicBezTo>
                  <a:pt x="0" y="26"/>
                  <a:pt x="0" y="25"/>
                  <a:pt x="0" y="25"/>
                </a:cubicBezTo>
                <a:lnTo>
                  <a:pt x="0" y="1"/>
                </a:lnTo>
                <a:cubicBezTo>
                  <a:pt x="0" y="1"/>
                  <a:pt x="0" y="0"/>
                  <a:pt x="1" y="0"/>
                </a:cubicBezTo>
              </a:path>
            </a:pathLst>
          </a:custGeom>
          <a:solidFill>
            <a:srgbClr val="757575"/>
          </a:solidFill>
          <a:ln w="19050" cap="flat" cmpd="sng">
            <a:solidFill>
              <a:srgbClr val="1C1C1C"/>
            </a:solidFill>
            <a:prstDash val="solid"/>
            <a:round/>
            <a:headEnd type="none" w="med" len="med"/>
            <a:tailEnd type="none" w="med" len="med"/>
          </a:ln>
          <a:effectLst>
            <a:outerShdw dist="35921" dir="2700000" algn="ctr" rotWithShape="0">
              <a:srgbClr val="808080"/>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86" name="Rectangle 20"/>
          <p:cNvSpPr>
            <a:spLocks noChangeArrowheads="1"/>
          </p:cNvSpPr>
          <p:nvPr/>
        </p:nvSpPr>
        <p:spPr bwMode="auto">
          <a:xfrm>
            <a:off x="4652286" y="5017106"/>
            <a:ext cx="5927252" cy="481559"/>
          </a:xfrm>
          <a:prstGeom prst="rect">
            <a:avLst/>
          </a:prstGeom>
          <a:gradFill rotWithShape="0">
            <a:gsLst>
              <a:gs pos="0">
                <a:srgbClr val="EBEBEB"/>
              </a:gs>
              <a:gs pos="100000">
                <a:srgbClr val="B0B0B0"/>
              </a:gs>
            </a:gsLst>
            <a:lin ang="2700000" scaled="1"/>
          </a:gradFill>
          <a:ln w="0" algn="ctr">
            <a:noFill/>
            <a:miter lim="800000"/>
            <a:headEnd/>
            <a:tailEn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87" name="Freeform 21"/>
          <p:cNvSpPr>
            <a:spLocks/>
          </p:cNvSpPr>
          <p:nvPr/>
        </p:nvSpPr>
        <p:spPr bwMode="auto">
          <a:xfrm>
            <a:off x="4533351" y="5017107"/>
            <a:ext cx="6617344" cy="501134"/>
          </a:xfrm>
          <a:custGeom>
            <a:avLst/>
            <a:gdLst/>
            <a:ahLst/>
            <a:cxnLst>
              <a:cxn ang="0">
                <a:pos x="1" y="0"/>
              </a:cxn>
              <a:cxn ang="0">
                <a:pos x="123" y="0"/>
              </a:cxn>
              <a:cxn ang="0">
                <a:pos x="124" y="1"/>
              </a:cxn>
              <a:cxn ang="0">
                <a:pos x="124" y="4"/>
              </a:cxn>
              <a:cxn ang="0">
                <a:pos x="51" y="11"/>
              </a:cxn>
              <a:cxn ang="0">
                <a:pos x="0" y="26"/>
              </a:cxn>
              <a:cxn ang="0">
                <a:pos x="0" y="25"/>
              </a:cxn>
              <a:cxn ang="0">
                <a:pos x="0" y="1"/>
              </a:cxn>
              <a:cxn ang="0">
                <a:pos x="1" y="0"/>
              </a:cxn>
            </a:cxnLst>
            <a:rect l="0" t="0" r="r" b="b"/>
            <a:pathLst>
              <a:path w="124" h="26">
                <a:moveTo>
                  <a:pt x="1" y="0"/>
                </a:moveTo>
                <a:lnTo>
                  <a:pt x="123" y="0"/>
                </a:lnTo>
                <a:cubicBezTo>
                  <a:pt x="124" y="0"/>
                  <a:pt x="124" y="1"/>
                  <a:pt x="124" y="1"/>
                </a:cubicBezTo>
                <a:lnTo>
                  <a:pt x="124" y="4"/>
                </a:lnTo>
                <a:cubicBezTo>
                  <a:pt x="113" y="11"/>
                  <a:pt x="88" y="7"/>
                  <a:pt x="51" y="11"/>
                </a:cubicBezTo>
                <a:cubicBezTo>
                  <a:pt x="15" y="14"/>
                  <a:pt x="4" y="22"/>
                  <a:pt x="0" y="26"/>
                </a:cubicBezTo>
                <a:cubicBezTo>
                  <a:pt x="0" y="25"/>
                  <a:pt x="0" y="25"/>
                  <a:pt x="0" y="25"/>
                </a:cubicBezTo>
                <a:lnTo>
                  <a:pt x="0" y="1"/>
                </a:lnTo>
                <a:cubicBezTo>
                  <a:pt x="0" y="1"/>
                  <a:pt x="0" y="0"/>
                  <a:pt x="1" y="0"/>
                </a:cubicBezTo>
              </a:path>
            </a:pathLst>
          </a:custGeom>
          <a:solidFill>
            <a:schemeClr val="bg1">
              <a:lumMod val="95000"/>
            </a:schemeClr>
          </a:solidFill>
          <a:ln w="9525" cap="flat" cmpd="sng">
            <a:noFill/>
            <a:prstDash val="solid"/>
            <a:round/>
            <a:headEnd type="none" w="med" len="med"/>
            <a:tailEnd type="none" w="med" len="me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grpSp>
        <p:nvGrpSpPr>
          <p:cNvPr id="93" name="Group 68"/>
          <p:cNvGrpSpPr>
            <a:grpSpLocks/>
          </p:cNvGrpSpPr>
          <p:nvPr/>
        </p:nvGrpSpPr>
        <p:grpSpPr bwMode="auto">
          <a:xfrm>
            <a:off x="4249443" y="4523039"/>
            <a:ext cx="257053" cy="253898"/>
            <a:chOff x="547" y="2197"/>
            <a:chExt cx="201" cy="201"/>
          </a:xfrm>
        </p:grpSpPr>
        <p:sp>
          <p:nvSpPr>
            <p:cNvPr id="102" name="Oval 54"/>
            <p:cNvSpPr>
              <a:spLocks noChangeArrowheads="1"/>
            </p:cNvSpPr>
            <p:nvPr/>
          </p:nvSpPr>
          <p:spPr bwMode="auto">
            <a:xfrm>
              <a:off x="547" y="2197"/>
              <a:ext cx="201" cy="201"/>
            </a:xfrm>
            <a:prstGeom prst="ellipse">
              <a:avLst/>
            </a:prstGeom>
            <a:gradFill rotWithShape="1">
              <a:gsLst>
                <a:gs pos="0">
                  <a:srgbClr val="414141"/>
                </a:gs>
                <a:gs pos="100000">
                  <a:srgbClr val="FFFFFF"/>
                </a:gs>
              </a:gsLst>
              <a:lin ang="5400000" scaled="1"/>
            </a:gradFill>
            <a:ln w="9525" algn="ctr">
              <a:noFill/>
              <a:round/>
              <a:headEnd/>
              <a:tailEnd/>
            </a:ln>
            <a:effectLst>
              <a:outerShdw dist="17961" dir="2700000" algn="ctr" rotWithShape="0">
                <a:srgbClr val="333333"/>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103" name="Oval 55"/>
            <p:cNvSpPr>
              <a:spLocks noChangeArrowheads="1"/>
            </p:cNvSpPr>
            <p:nvPr/>
          </p:nvSpPr>
          <p:spPr bwMode="auto">
            <a:xfrm>
              <a:off x="554" y="2205"/>
              <a:ext cx="185" cy="185"/>
            </a:xfrm>
            <a:prstGeom prst="ellipse">
              <a:avLst/>
            </a:prstGeom>
            <a:solidFill>
              <a:srgbClr val="DADADA"/>
            </a:soli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104" name="Freeform 56"/>
            <p:cNvSpPr>
              <a:spLocks/>
            </p:cNvSpPr>
            <p:nvPr/>
          </p:nvSpPr>
          <p:spPr bwMode="auto">
            <a:xfrm>
              <a:off x="554" y="2205"/>
              <a:ext cx="176" cy="128"/>
            </a:xfrm>
            <a:custGeom>
              <a:avLst/>
              <a:gdLst/>
              <a:ahLst/>
              <a:cxnLst>
                <a:cxn ang="0">
                  <a:pos x="110" y="70"/>
                </a:cxn>
                <a:cxn ang="0">
                  <a:pos x="181" y="54"/>
                </a:cxn>
                <a:cxn ang="0">
                  <a:pos x="95" y="0"/>
                </a:cxn>
                <a:cxn ang="0">
                  <a:pos x="0" y="95"/>
                </a:cxn>
                <a:cxn ang="0">
                  <a:pos x="7" y="130"/>
                </a:cxn>
                <a:cxn ang="0">
                  <a:pos x="110" y="70"/>
                </a:cxn>
              </a:cxnLst>
              <a:rect l="0" t="0" r="r" b="b"/>
              <a:pathLst>
                <a:path w="181" h="131">
                  <a:moveTo>
                    <a:pt x="110" y="70"/>
                  </a:moveTo>
                  <a:cubicBezTo>
                    <a:pt x="133" y="48"/>
                    <a:pt x="168" y="52"/>
                    <a:pt x="181" y="54"/>
                  </a:cubicBezTo>
                  <a:cubicBezTo>
                    <a:pt x="166" y="22"/>
                    <a:pt x="133" y="0"/>
                    <a:pt x="95" y="0"/>
                  </a:cubicBezTo>
                  <a:cubicBezTo>
                    <a:pt x="43" y="0"/>
                    <a:pt x="0" y="42"/>
                    <a:pt x="0" y="95"/>
                  </a:cubicBezTo>
                  <a:cubicBezTo>
                    <a:pt x="0" y="107"/>
                    <a:pt x="2" y="119"/>
                    <a:pt x="7" y="130"/>
                  </a:cubicBezTo>
                  <a:cubicBezTo>
                    <a:pt x="60" y="131"/>
                    <a:pt x="82" y="97"/>
                    <a:pt x="110" y="70"/>
                  </a:cubicBezTo>
                  <a:close/>
                </a:path>
              </a:pathLst>
            </a:custGeom>
            <a:gradFill rotWithShape="1">
              <a:gsLst>
                <a:gs pos="0">
                  <a:srgbClr val="FFFFFF">
                    <a:alpha val="78999"/>
                  </a:srgbClr>
                </a:gs>
                <a:gs pos="100000">
                  <a:srgbClr val="FFFFFF">
                    <a:alpha val="25000"/>
                  </a:srgbClr>
                </a:gs>
              </a:gsLst>
              <a:lin ang="5400000" scaled="1"/>
            </a:gra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grpSp>
      <p:grpSp>
        <p:nvGrpSpPr>
          <p:cNvPr id="94" name="Group 69"/>
          <p:cNvGrpSpPr>
            <a:grpSpLocks/>
          </p:cNvGrpSpPr>
          <p:nvPr/>
        </p:nvGrpSpPr>
        <p:grpSpPr bwMode="auto">
          <a:xfrm>
            <a:off x="4249443" y="5119257"/>
            <a:ext cx="257053" cy="253898"/>
            <a:chOff x="547" y="2669"/>
            <a:chExt cx="201" cy="201"/>
          </a:xfrm>
        </p:grpSpPr>
        <p:sp>
          <p:nvSpPr>
            <p:cNvPr id="99" name="Oval 58"/>
            <p:cNvSpPr>
              <a:spLocks noChangeArrowheads="1"/>
            </p:cNvSpPr>
            <p:nvPr/>
          </p:nvSpPr>
          <p:spPr bwMode="auto">
            <a:xfrm>
              <a:off x="547" y="2669"/>
              <a:ext cx="201" cy="201"/>
            </a:xfrm>
            <a:prstGeom prst="ellipse">
              <a:avLst/>
            </a:prstGeom>
            <a:gradFill rotWithShape="1">
              <a:gsLst>
                <a:gs pos="0">
                  <a:srgbClr val="414141"/>
                </a:gs>
                <a:gs pos="100000">
                  <a:srgbClr val="FFFFFF"/>
                </a:gs>
              </a:gsLst>
              <a:lin ang="5400000" scaled="1"/>
            </a:gradFill>
            <a:ln w="9525" algn="ctr">
              <a:noFill/>
              <a:round/>
              <a:headEnd/>
              <a:tailEnd/>
            </a:ln>
            <a:effectLst>
              <a:outerShdw dist="17961" dir="2700000" algn="ctr" rotWithShape="0">
                <a:srgbClr val="333333"/>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100" name="Oval 59"/>
            <p:cNvSpPr>
              <a:spLocks noChangeArrowheads="1"/>
            </p:cNvSpPr>
            <p:nvPr/>
          </p:nvSpPr>
          <p:spPr bwMode="auto">
            <a:xfrm>
              <a:off x="554" y="2677"/>
              <a:ext cx="185" cy="185"/>
            </a:xfrm>
            <a:prstGeom prst="ellipse">
              <a:avLst/>
            </a:prstGeom>
            <a:solidFill>
              <a:srgbClr val="DADADA"/>
            </a:soli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101" name="Freeform 60"/>
            <p:cNvSpPr>
              <a:spLocks/>
            </p:cNvSpPr>
            <p:nvPr/>
          </p:nvSpPr>
          <p:spPr bwMode="auto">
            <a:xfrm>
              <a:off x="554" y="2677"/>
              <a:ext cx="176" cy="128"/>
            </a:xfrm>
            <a:custGeom>
              <a:avLst/>
              <a:gdLst/>
              <a:ahLst/>
              <a:cxnLst>
                <a:cxn ang="0">
                  <a:pos x="110" y="70"/>
                </a:cxn>
                <a:cxn ang="0">
                  <a:pos x="181" y="54"/>
                </a:cxn>
                <a:cxn ang="0">
                  <a:pos x="95" y="0"/>
                </a:cxn>
                <a:cxn ang="0">
                  <a:pos x="0" y="95"/>
                </a:cxn>
                <a:cxn ang="0">
                  <a:pos x="7" y="130"/>
                </a:cxn>
                <a:cxn ang="0">
                  <a:pos x="110" y="70"/>
                </a:cxn>
              </a:cxnLst>
              <a:rect l="0" t="0" r="r" b="b"/>
              <a:pathLst>
                <a:path w="181" h="131">
                  <a:moveTo>
                    <a:pt x="110" y="70"/>
                  </a:moveTo>
                  <a:cubicBezTo>
                    <a:pt x="133" y="48"/>
                    <a:pt x="168" y="52"/>
                    <a:pt x="181" y="54"/>
                  </a:cubicBezTo>
                  <a:cubicBezTo>
                    <a:pt x="166" y="22"/>
                    <a:pt x="133" y="0"/>
                    <a:pt x="95" y="0"/>
                  </a:cubicBezTo>
                  <a:cubicBezTo>
                    <a:pt x="43" y="0"/>
                    <a:pt x="0" y="42"/>
                    <a:pt x="0" y="95"/>
                  </a:cubicBezTo>
                  <a:cubicBezTo>
                    <a:pt x="0" y="107"/>
                    <a:pt x="2" y="119"/>
                    <a:pt x="7" y="130"/>
                  </a:cubicBezTo>
                  <a:cubicBezTo>
                    <a:pt x="60" y="131"/>
                    <a:pt x="82" y="97"/>
                    <a:pt x="110" y="70"/>
                  </a:cubicBezTo>
                  <a:close/>
                </a:path>
              </a:pathLst>
            </a:custGeom>
            <a:gradFill rotWithShape="1">
              <a:gsLst>
                <a:gs pos="0">
                  <a:srgbClr val="FFFFFF">
                    <a:alpha val="78999"/>
                  </a:srgbClr>
                </a:gs>
                <a:gs pos="100000">
                  <a:srgbClr val="FFFFFF">
                    <a:alpha val="25000"/>
                  </a:srgbClr>
                </a:gs>
              </a:gsLst>
              <a:lin ang="5400000" scaled="1"/>
            </a:gra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grpSp>
      <p:sp>
        <p:nvSpPr>
          <p:cNvPr id="98" name="Freeform 64"/>
          <p:cNvSpPr>
            <a:spLocks/>
          </p:cNvSpPr>
          <p:nvPr/>
        </p:nvSpPr>
        <p:spPr bwMode="auto">
          <a:xfrm>
            <a:off x="4258395" y="5725580"/>
            <a:ext cx="225081" cy="161686"/>
          </a:xfrm>
          <a:custGeom>
            <a:avLst/>
            <a:gdLst/>
            <a:ahLst/>
            <a:cxnLst>
              <a:cxn ang="0">
                <a:pos x="110" y="70"/>
              </a:cxn>
              <a:cxn ang="0">
                <a:pos x="181" y="54"/>
              </a:cxn>
              <a:cxn ang="0">
                <a:pos x="95" y="0"/>
              </a:cxn>
              <a:cxn ang="0">
                <a:pos x="0" y="95"/>
              </a:cxn>
              <a:cxn ang="0">
                <a:pos x="7" y="130"/>
              </a:cxn>
              <a:cxn ang="0">
                <a:pos x="110" y="70"/>
              </a:cxn>
            </a:cxnLst>
            <a:rect l="0" t="0" r="r" b="b"/>
            <a:pathLst>
              <a:path w="181" h="131">
                <a:moveTo>
                  <a:pt x="110" y="70"/>
                </a:moveTo>
                <a:cubicBezTo>
                  <a:pt x="133" y="48"/>
                  <a:pt x="168" y="52"/>
                  <a:pt x="181" y="54"/>
                </a:cubicBezTo>
                <a:cubicBezTo>
                  <a:pt x="166" y="22"/>
                  <a:pt x="133" y="0"/>
                  <a:pt x="95" y="0"/>
                </a:cubicBezTo>
                <a:cubicBezTo>
                  <a:pt x="43" y="0"/>
                  <a:pt x="0" y="42"/>
                  <a:pt x="0" y="95"/>
                </a:cubicBezTo>
                <a:cubicBezTo>
                  <a:pt x="0" y="107"/>
                  <a:pt x="2" y="119"/>
                  <a:pt x="7" y="130"/>
                </a:cubicBezTo>
                <a:cubicBezTo>
                  <a:pt x="60" y="131"/>
                  <a:pt x="82" y="97"/>
                  <a:pt x="110" y="70"/>
                </a:cubicBezTo>
                <a:close/>
              </a:path>
            </a:pathLst>
          </a:custGeom>
          <a:gradFill rotWithShape="1">
            <a:gsLst>
              <a:gs pos="0">
                <a:srgbClr val="FFFFFF">
                  <a:alpha val="78999"/>
                </a:srgbClr>
              </a:gs>
              <a:gs pos="100000">
                <a:srgbClr val="FFFFFF">
                  <a:alpha val="25000"/>
                </a:srgbClr>
              </a:gs>
            </a:gsLst>
            <a:lin ang="5400000" scaled="1"/>
          </a:gra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109" name="Text Box 36"/>
          <p:cNvSpPr txBox="1">
            <a:spLocks noChangeArrowheads="1"/>
          </p:cNvSpPr>
          <p:nvPr/>
        </p:nvSpPr>
        <p:spPr bwMode="gray">
          <a:xfrm>
            <a:off x="4680422" y="4480737"/>
            <a:ext cx="5899118" cy="401952"/>
          </a:xfrm>
          <a:prstGeom prst="rect">
            <a:avLst/>
          </a:prstGeom>
          <a:noFill/>
          <a:ln w="9525">
            <a:noFill/>
            <a:miter lim="800000"/>
            <a:headEnd/>
            <a:tailEnd/>
          </a:ln>
        </p:spPr>
        <p:txBody>
          <a:bodyPr wrap="square">
            <a:noAutofit/>
          </a:bodyPr>
          <a:lstStyle/>
          <a:p>
            <a:pPr defTabSz="801608" fontAlgn="ctr">
              <a:spcBef>
                <a:spcPct val="20000"/>
              </a:spcBef>
            </a:pP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Built-in dynamic RAID improving utilization</a:t>
            </a:r>
            <a:endParaRPr lang="en-US" sz="1600" noProof="1">
              <a:solidFill>
                <a:srgbClr val="1D1D1A"/>
              </a:solidFill>
              <a:latin typeface="Arial" pitchFamily="34" charset="0"/>
              <a:cs typeface="Arial" pitchFamily="34" charset="0"/>
            </a:endParaRPr>
          </a:p>
        </p:txBody>
      </p:sp>
      <p:sp>
        <p:nvSpPr>
          <p:cNvPr id="110" name="Text Box 36"/>
          <p:cNvSpPr txBox="1">
            <a:spLocks noChangeArrowheads="1"/>
          </p:cNvSpPr>
          <p:nvPr/>
        </p:nvSpPr>
        <p:spPr bwMode="gray">
          <a:xfrm>
            <a:off x="4680421" y="5101934"/>
            <a:ext cx="5899119" cy="338510"/>
          </a:xfrm>
          <a:prstGeom prst="rect">
            <a:avLst/>
          </a:prstGeom>
          <a:noFill/>
          <a:ln w="9525">
            <a:noFill/>
            <a:miter lim="800000"/>
            <a:headEnd/>
            <a:tailEnd/>
          </a:ln>
        </p:spPr>
        <p:txBody>
          <a:bodyPr wrap="square">
            <a:noAutofit/>
          </a:bodyPr>
          <a:lstStyle/>
          <a:p>
            <a:pPr defTabSz="801608" fontAlgn="ctr">
              <a:spcBef>
                <a:spcPct val="20000"/>
              </a:spcBef>
            </a:pPr>
            <a:r>
              <a:rPr lang="en-US" altLang="zh-CN" sz="16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RAID at the SSD and system levels</a:t>
            </a:r>
            <a:endParaRPr lang="en-US" sz="1600" noProof="1">
              <a:solidFill>
                <a:srgbClr val="1D1D1A"/>
              </a:solidFill>
              <a:latin typeface="Arial" pitchFamily="34" charset="0"/>
              <a:cs typeface="Arial" pitchFamily="34" charset="0"/>
            </a:endParaRPr>
          </a:p>
        </p:txBody>
      </p:sp>
      <p:graphicFrame>
        <p:nvGraphicFramePr>
          <p:cNvPr id="67" name="表格 66"/>
          <p:cNvGraphicFramePr>
            <a:graphicFrameLocks noGrp="1"/>
          </p:cNvGraphicFramePr>
          <p:nvPr>
            <p:extLst>
              <p:ext uri="{D42A27DB-BD31-4B8C-83A1-F6EECF244321}">
                <p14:modId xmlns:p14="http://schemas.microsoft.com/office/powerpoint/2010/main" val="3491008660"/>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pSp>
        <p:nvGrpSpPr>
          <p:cNvPr id="68" name="Group 68"/>
          <p:cNvGrpSpPr>
            <a:grpSpLocks/>
          </p:cNvGrpSpPr>
          <p:nvPr/>
        </p:nvGrpSpPr>
        <p:grpSpPr bwMode="auto">
          <a:xfrm>
            <a:off x="4241894" y="2063382"/>
            <a:ext cx="257053" cy="262313"/>
            <a:chOff x="547" y="2197"/>
            <a:chExt cx="201" cy="201"/>
          </a:xfrm>
        </p:grpSpPr>
        <p:sp>
          <p:nvSpPr>
            <p:cNvPr id="69" name="Oval 54"/>
            <p:cNvSpPr>
              <a:spLocks noChangeArrowheads="1"/>
            </p:cNvSpPr>
            <p:nvPr/>
          </p:nvSpPr>
          <p:spPr bwMode="auto">
            <a:xfrm>
              <a:off x="547" y="2197"/>
              <a:ext cx="201" cy="201"/>
            </a:xfrm>
            <a:prstGeom prst="ellipse">
              <a:avLst/>
            </a:prstGeom>
            <a:gradFill rotWithShape="1">
              <a:gsLst>
                <a:gs pos="0">
                  <a:srgbClr val="414141"/>
                </a:gs>
                <a:gs pos="100000">
                  <a:srgbClr val="FFFFFF"/>
                </a:gs>
              </a:gsLst>
              <a:lin ang="5400000" scaled="1"/>
            </a:gradFill>
            <a:ln w="9525" algn="ctr">
              <a:noFill/>
              <a:round/>
              <a:headEnd/>
              <a:tailEnd/>
            </a:ln>
            <a:effectLst>
              <a:outerShdw dist="17961" dir="2700000" algn="ctr" rotWithShape="0">
                <a:srgbClr val="333333"/>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70" name="Oval 55"/>
            <p:cNvSpPr>
              <a:spLocks noChangeArrowheads="1"/>
            </p:cNvSpPr>
            <p:nvPr/>
          </p:nvSpPr>
          <p:spPr bwMode="auto">
            <a:xfrm>
              <a:off x="554" y="2205"/>
              <a:ext cx="185" cy="185"/>
            </a:xfrm>
            <a:prstGeom prst="ellipse">
              <a:avLst/>
            </a:prstGeom>
            <a:solidFill>
              <a:srgbClr val="DADADA"/>
            </a:soli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71" name="Freeform 56"/>
            <p:cNvSpPr>
              <a:spLocks/>
            </p:cNvSpPr>
            <p:nvPr/>
          </p:nvSpPr>
          <p:spPr bwMode="auto">
            <a:xfrm>
              <a:off x="554" y="2226"/>
              <a:ext cx="176" cy="128"/>
            </a:xfrm>
            <a:custGeom>
              <a:avLst/>
              <a:gdLst/>
              <a:ahLst/>
              <a:cxnLst>
                <a:cxn ang="0">
                  <a:pos x="110" y="70"/>
                </a:cxn>
                <a:cxn ang="0">
                  <a:pos x="181" y="54"/>
                </a:cxn>
                <a:cxn ang="0">
                  <a:pos x="95" y="0"/>
                </a:cxn>
                <a:cxn ang="0">
                  <a:pos x="0" y="95"/>
                </a:cxn>
                <a:cxn ang="0">
                  <a:pos x="7" y="130"/>
                </a:cxn>
                <a:cxn ang="0">
                  <a:pos x="110" y="70"/>
                </a:cxn>
              </a:cxnLst>
              <a:rect l="0" t="0" r="r" b="b"/>
              <a:pathLst>
                <a:path w="181" h="131">
                  <a:moveTo>
                    <a:pt x="110" y="70"/>
                  </a:moveTo>
                  <a:cubicBezTo>
                    <a:pt x="133" y="48"/>
                    <a:pt x="168" y="52"/>
                    <a:pt x="181" y="54"/>
                  </a:cubicBezTo>
                  <a:cubicBezTo>
                    <a:pt x="166" y="22"/>
                    <a:pt x="133" y="0"/>
                    <a:pt x="95" y="0"/>
                  </a:cubicBezTo>
                  <a:cubicBezTo>
                    <a:pt x="43" y="0"/>
                    <a:pt x="0" y="42"/>
                    <a:pt x="0" y="95"/>
                  </a:cubicBezTo>
                  <a:cubicBezTo>
                    <a:pt x="0" y="107"/>
                    <a:pt x="2" y="119"/>
                    <a:pt x="7" y="130"/>
                  </a:cubicBezTo>
                  <a:cubicBezTo>
                    <a:pt x="60" y="131"/>
                    <a:pt x="82" y="97"/>
                    <a:pt x="110" y="70"/>
                  </a:cubicBezTo>
                  <a:close/>
                </a:path>
              </a:pathLst>
            </a:custGeom>
            <a:gradFill rotWithShape="1">
              <a:gsLst>
                <a:gs pos="0">
                  <a:srgbClr val="FFFFFF">
                    <a:alpha val="78999"/>
                  </a:srgbClr>
                </a:gs>
                <a:gs pos="100000">
                  <a:srgbClr val="FFFFFF">
                    <a:alpha val="25000"/>
                  </a:srgbClr>
                </a:gs>
              </a:gsLst>
              <a:lin ang="5400000" scaled="1"/>
            </a:gra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grpSp>
      <p:grpSp>
        <p:nvGrpSpPr>
          <p:cNvPr id="72" name="Group 69"/>
          <p:cNvGrpSpPr>
            <a:grpSpLocks/>
          </p:cNvGrpSpPr>
          <p:nvPr/>
        </p:nvGrpSpPr>
        <p:grpSpPr bwMode="auto">
          <a:xfrm>
            <a:off x="4241894" y="3908084"/>
            <a:ext cx="257053" cy="262313"/>
            <a:chOff x="547" y="2669"/>
            <a:chExt cx="201" cy="201"/>
          </a:xfrm>
        </p:grpSpPr>
        <p:sp>
          <p:nvSpPr>
            <p:cNvPr id="73" name="Oval 58"/>
            <p:cNvSpPr>
              <a:spLocks noChangeArrowheads="1"/>
            </p:cNvSpPr>
            <p:nvPr/>
          </p:nvSpPr>
          <p:spPr bwMode="auto">
            <a:xfrm>
              <a:off x="547" y="2669"/>
              <a:ext cx="201" cy="201"/>
            </a:xfrm>
            <a:prstGeom prst="ellipse">
              <a:avLst/>
            </a:prstGeom>
            <a:gradFill rotWithShape="1">
              <a:gsLst>
                <a:gs pos="0">
                  <a:srgbClr val="414141"/>
                </a:gs>
                <a:gs pos="100000">
                  <a:srgbClr val="FFFFFF"/>
                </a:gs>
              </a:gsLst>
              <a:lin ang="5400000" scaled="1"/>
            </a:gradFill>
            <a:ln w="9525" algn="ctr">
              <a:noFill/>
              <a:round/>
              <a:headEnd/>
              <a:tailEnd/>
            </a:ln>
            <a:effectLst>
              <a:outerShdw dist="17961" dir="2700000" algn="ctr" rotWithShape="0">
                <a:srgbClr val="333333"/>
              </a:outerShdw>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74" name="Oval 59"/>
            <p:cNvSpPr>
              <a:spLocks noChangeArrowheads="1"/>
            </p:cNvSpPr>
            <p:nvPr/>
          </p:nvSpPr>
          <p:spPr bwMode="auto">
            <a:xfrm>
              <a:off x="554" y="2677"/>
              <a:ext cx="185" cy="185"/>
            </a:xfrm>
            <a:prstGeom prst="ellipse">
              <a:avLst/>
            </a:prstGeom>
            <a:solidFill>
              <a:srgbClr val="DADADA"/>
            </a:soli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75" name="Freeform 60"/>
            <p:cNvSpPr>
              <a:spLocks/>
            </p:cNvSpPr>
            <p:nvPr/>
          </p:nvSpPr>
          <p:spPr bwMode="auto">
            <a:xfrm>
              <a:off x="554" y="2677"/>
              <a:ext cx="176" cy="128"/>
            </a:xfrm>
            <a:custGeom>
              <a:avLst/>
              <a:gdLst/>
              <a:ahLst/>
              <a:cxnLst>
                <a:cxn ang="0">
                  <a:pos x="110" y="70"/>
                </a:cxn>
                <a:cxn ang="0">
                  <a:pos x="181" y="54"/>
                </a:cxn>
                <a:cxn ang="0">
                  <a:pos x="95" y="0"/>
                </a:cxn>
                <a:cxn ang="0">
                  <a:pos x="0" y="95"/>
                </a:cxn>
                <a:cxn ang="0">
                  <a:pos x="7" y="130"/>
                </a:cxn>
                <a:cxn ang="0">
                  <a:pos x="110" y="70"/>
                </a:cxn>
              </a:cxnLst>
              <a:rect l="0" t="0" r="r" b="b"/>
              <a:pathLst>
                <a:path w="181" h="131">
                  <a:moveTo>
                    <a:pt x="110" y="70"/>
                  </a:moveTo>
                  <a:cubicBezTo>
                    <a:pt x="133" y="48"/>
                    <a:pt x="168" y="52"/>
                    <a:pt x="181" y="54"/>
                  </a:cubicBezTo>
                  <a:cubicBezTo>
                    <a:pt x="166" y="22"/>
                    <a:pt x="133" y="0"/>
                    <a:pt x="95" y="0"/>
                  </a:cubicBezTo>
                  <a:cubicBezTo>
                    <a:pt x="43" y="0"/>
                    <a:pt x="0" y="42"/>
                    <a:pt x="0" y="95"/>
                  </a:cubicBezTo>
                  <a:cubicBezTo>
                    <a:pt x="0" y="107"/>
                    <a:pt x="2" y="119"/>
                    <a:pt x="7" y="130"/>
                  </a:cubicBezTo>
                  <a:cubicBezTo>
                    <a:pt x="60" y="131"/>
                    <a:pt x="82" y="97"/>
                    <a:pt x="110" y="70"/>
                  </a:cubicBezTo>
                  <a:close/>
                </a:path>
              </a:pathLst>
            </a:custGeom>
            <a:gradFill rotWithShape="1">
              <a:gsLst>
                <a:gs pos="0">
                  <a:srgbClr val="FFFFFF">
                    <a:alpha val="78999"/>
                  </a:srgbClr>
                </a:gs>
                <a:gs pos="100000">
                  <a:srgbClr val="FFFFFF">
                    <a:alpha val="25000"/>
                  </a:srgbClr>
                </a:gs>
              </a:gsLst>
              <a:lin ang="5400000" scaled="1"/>
            </a:gradFill>
            <a:ln w="9525">
              <a:noFill/>
              <a:round/>
              <a:headEnd/>
              <a:tailEnd/>
            </a:ln>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grpSp>
      <p:sp>
        <p:nvSpPr>
          <p:cNvPr id="76" name="Rectangle 17"/>
          <p:cNvSpPr>
            <a:spLocks noChangeArrowheads="1"/>
          </p:cNvSpPr>
          <p:nvPr/>
        </p:nvSpPr>
        <p:spPr bwMode="auto">
          <a:xfrm>
            <a:off x="4682837" y="1919057"/>
            <a:ext cx="5927252" cy="481559"/>
          </a:xfrm>
          <a:prstGeom prst="rect">
            <a:avLst/>
          </a:prstGeom>
          <a:gradFill rotWithShape="0">
            <a:gsLst>
              <a:gs pos="0">
                <a:srgbClr val="EBEBEB"/>
              </a:gs>
              <a:gs pos="100000">
                <a:srgbClr val="B0B0B0"/>
              </a:gs>
            </a:gsLst>
            <a:lin ang="2700000" scaled="1"/>
          </a:gradFill>
          <a:ln w="0" algn="ctr">
            <a:noFill/>
            <a:miter lim="800000"/>
            <a:headEnd/>
            <a:tailEn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63" name="Text Box 36"/>
          <p:cNvSpPr txBox="1">
            <a:spLocks noChangeArrowheads="1"/>
          </p:cNvSpPr>
          <p:nvPr/>
        </p:nvSpPr>
        <p:spPr bwMode="gray">
          <a:xfrm>
            <a:off x="4691922" y="1942793"/>
            <a:ext cx="5906666" cy="389328"/>
          </a:xfrm>
          <a:prstGeom prst="rect">
            <a:avLst/>
          </a:prstGeom>
          <a:noFill/>
          <a:ln w="9525">
            <a:noFill/>
            <a:miter lim="800000"/>
            <a:headEnd/>
            <a:tailEnd/>
          </a:ln>
        </p:spPr>
        <p:txBody>
          <a:bodyPr wrap="square">
            <a:noAutofit/>
          </a:bodyPr>
          <a:lstStyle>
            <a:defPPr>
              <a:defRPr lang="zh-CN"/>
            </a:defPPr>
            <a:lvl1pPr defTabSz="801608" fontAlgn="ctr">
              <a:defRPr sz="1600">
                <a:solidFill>
                  <a:srgbClr val="1D1D1A"/>
                </a:solidFill>
                <a:latin typeface="Arial" panose="020B0604020202020204" pitchFamily="34" charset="0"/>
                <a:cs typeface="Arial" panose="020B0604020202020204" pitchFamily="34" charset="0"/>
              </a:defRPr>
            </a:lvl1pPr>
          </a:lstStyle>
          <a:p>
            <a:r>
              <a:rPr lang="en-US" altLang="zh-CN" dirty="0"/>
              <a:t>SSD wear leveling and Huawei-patented anti-wear leveling</a:t>
            </a:r>
            <a:endParaRPr lang="en-US" noProof="1"/>
          </a:p>
        </p:txBody>
      </p:sp>
      <p:sp>
        <p:nvSpPr>
          <p:cNvPr id="77" name="Rectangle 17"/>
          <p:cNvSpPr>
            <a:spLocks noChangeArrowheads="1"/>
          </p:cNvSpPr>
          <p:nvPr/>
        </p:nvSpPr>
        <p:spPr bwMode="auto">
          <a:xfrm>
            <a:off x="4663787" y="3785957"/>
            <a:ext cx="5927252" cy="481559"/>
          </a:xfrm>
          <a:prstGeom prst="rect">
            <a:avLst/>
          </a:prstGeom>
          <a:gradFill rotWithShape="0">
            <a:gsLst>
              <a:gs pos="0">
                <a:srgbClr val="EBEBEB"/>
              </a:gs>
              <a:gs pos="100000">
                <a:srgbClr val="B0B0B0"/>
              </a:gs>
            </a:gsLst>
            <a:lin ang="2700000" scaled="1"/>
          </a:gradFill>
          <a:ln w="0" algn="ctr">
            <a:noFill/>
            <a:miter lim="800000"/>
            <a:headEnd/>
            <a:tailEnd/>
          </a:ln>
          <a:effectLst/>
        </p:spPr>
        <p:txBody>
          <a:bodyPr>
            <a:noAutofit/>
          </a:bodyPr>
          <a:lstStyle/>
          <a:p>
            <a:pPr fontAlgn="ctr"/>
            <a:endParaRPr lang="en-US" sz="1600" dirty="0">
              <a:solidFill>
                <a:srgbClr val="1D1D1A"/>
              </a:solidFill>
              <a:latin typeface="Arial" panose="020B0604020202020204" pitchFamily="34" charset="0"/>
              <a:cs typeface="Arial" pitchFamily="34" charset="0"/>
            </a:endParaRPr>
          </a:p>
        </p:txBody>
      </p:sp>
      <p:sp>
        <p:nvSpPr>
          <p:cNvPr id="108" name="Text Box 36"/>
          <p:cNvSpPr txBox="1">
            <a:spLocks noChangeArrowheads="1"/>
          </p:cNvSpPr>
          <p:nvPr/>
        </p:nvSpPr>
        <p:spPr bwMode="gray">
          <a:xfrm>
            <a:off x="4718522" y="3863065"/>
            <a:ext cx="5891568" cy="412392"/>
          </a:xfrm>
          <a:prstGeom prst="rect">
            <a:avLst/>
          </a:prstGeom>
          <a:noFill/>
          <a:ln w="9525">
            <a:noFill/>
            <a:miter lim="800000"/>
            <a:headEnd/>
            <a:tailEnd/>
          </a:ln>
        </p:spPr>
        <p:txBody>
          <a:bodyPr wrap="square">
            <a:noAutofit/>
          </a:bodyPr>
          <a:lstStyle/>
          <a:p>
            <a:pPr defTabSz="801608" fontAlgn="ctr">
              <a:spcBef>
                <a:spcPct val="20000"/>
              </a:spcBef>
            </a:pP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Data inspection algorithm preventing data distortion</a:t>
            </a:r>
          </a:p>
        </p:txBody>
      </p:sp>
    </p:spTree>
    <p:extLst>
      <p:ext uri="{BB962C8B-B14F-4D97-AF65-F5344CB8AC3E}">
        <p14:creationId xmlns:p14="http://schemas.microsoft.com/office/powerpoint/2010/main" val="3168398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1031547" y="165773"/>
            <a:ext cx="9329809" cy="739151"/>
          </a:xfrm>
          <a:prstGeom prst="rect">
            <a:avLst/>
          </a:prstGeom>
        </p:spPr>
        <p:txBody>
          <a:bodyPr vert="horz" wrap="square" lIns="0" tIns="0" rIns="0" bIns="0" numCol="1" anchor="t" anchorCtr="0" compatLnSpc="1">
            <a:prstTxWarp prst="textNoShape">
              <a:avLst/>
            </a:prstTxWarp>
            <a:noAutofit/>
          </a:bodyPr>
          <a:lstStyle/>
          <a:p>
            <a:pPr marL="0" indent="0" fontAlgn="ctr">
              <a:spcBef>
                <a:spcPts val="0"/>
              </a:spcBef>
              <a:buNone/>
            </a:pPr>
            <a:r>
              <a:rPr lang="en-US" altLang="zh-CN" sz="2800" b="0" dirty="0">
                <a:latin typeface="Arial" panose="020B0604020202020204" pitchFamily="34" charset="0"/>
                <a:ea typeface="微软雅黑" panose="020B0503020204020204" pitchFamily="34" charset="-122"/>
                <a:cs typeface="Arial" panose="020B0604020202020204" pitchFamily="34" charset="0"/>
              </a:rPr>
              <a:t>Architecture Reliability </a:t>
            </a:r>
            <a:r>
              <a:rPr lang="en-US" altLang="zh-CN" b="0" dirty="0">
                <a:latin typeface="Arial" panose="020B0604020202020204" pitchFamily="34" charset="0"/>
                <a:ea typeface="微软雅黑" panose="020B0503020204020204" pitchFamily="34" charset="-122"/>
                <a:cs typeface="Arial" panose="020B0604020202020204" pitchFamily="34" charset="0"/>
              </a:rPr>
              <a:t>— SmartMatrix Sets a New Benchmark</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36" y="1731788"/>
            <a:ext cx="4207139" cy="3861845"/>
          </a:xfrm>
          <a:prstGeom prst="rect">
            <a:avLst/>
          </a:prstGeom>
        </p:spPr>
      </p:pic>
      <p:grpSp>
        <p:nvGrpSpPr>
          <p:cNvPr id="851" name="组合 850"/>
          <p:cNvGrpSpPr/>
          <p:nvPr/>
        </p:nvGrpSpPr>
        <p:grpSpPr>
          <a:xfrm>
            <a:off x="3996689" y="977265"/>
            <a:ext cx="8084185" cy="5020105"/>
            <a:chOff x="601043" y="806869"/>
            <a:chExt cx="11285696" cy="5389224"/>
          </a:xfrm>
        </p:grpSpPr>
        <p:sp>
          <p:nvSpPr>
            <p:cNvPr id="852" name="文本框 96"/>
            <p:cNvSpPr txBox="1"/>
            <p:nvPr/>
          </p:nvSpPr>
          <p:spPr>
            <a:xfrm>
              <a:off x="5842781" y="806869"/>
              <a:ext cx="1319281" cy="528350"/>
            </a:xfrm>
            <a:prstGeom prst="rect">
              <a:avLst/>
            </a:prstGeom>
            <a:noFill/>
          </p:spPr>
          <p:txBody>
            <a:bodyPr wrap="square" rtlCol="0">
              <a:noAutofit/>
            </a:bodyPr>
            <a:lstStyle/>
            <a:p>
              <a:pPr defTabSz="914387" fontAlgn="ctr">
                <a:lnSpc>
                  <a:spcPts val="3440"/>
                </a:lnSpc>
              </a:pPr>
              <a:r>
                <a:rPr lang="en-US" sz="1200" dirty="0">
                  <a:solidFill>
                    <a:srgbClr val="1D1D1A"/>
                  </a:solidFill>
                  <a:latin typeface="Arial" panose="020B0604020202020204" pitchFamily="34" charset="0"/>
                  <a:ea typeface="微软雅黑" panose="020B0503020204020204" pitchFamily="34" charset="-122"/>
                </a:rPr>
                <a:t>Host I/Os</a:t>
              </a:r>
            </a:p>
          </p:txBody>
        </p:sp>
        <p:grpSp>
          <p:nvGrpSpPr>
            <p:cNvPr id="853" name="组合 852"/>
            <p:cNvGrpSpPr/>
            <p:nvPr/>
          </p:nvGrpSpPr>
          <p:grpSpPr>
            <a:xfrm>
              <a:off x="601043" y="1128326"/>
              <a:ext cx="11285696" cy="5067767"/>
              <a:chOff x="601043" y="1128326"/>
              <a:chExt cx="11285696" cy="5067767"/>
            </a:xfrm>
          </p:grpSpPr>
          <p:cxnSp>
            <p:nvCxnSpPr>
              <p:cNvPr id="854" name="直接箭头连接符 853"/>
              <p:cNvCxnSpPr/>
              <p:nvPr/>
            </p:nvCxnSpPr>
            <p:spPr>
              <a:xfrm>
                <a:off x="3573040" y="3256135"/>
                <a:ext cx="258576" cy="694"/>
              </a:xfrm>
              <a:prstGeom prst="straightConnector1">
                <a:avLst/>
              </a:prstGeom>
              <a:noFill/>
              <a:ln w="28575" cap="flat" cmpd="sng" algn="ctr">
                <a:solidFill>
                  <a:srgbClr val="C7000A"/>
                </a:solidFill>
                <a:prstDash val="solid"/>
                <a:miter lim="800000"/>
                <a:headEnd type="triangle" w="med" len="med"/>
                <a:tailEnd type="triangle" w="med" len="med"/>
              </a:ln>
              <a:effectLst/>
            </p:spPr>
          </p:cxnSp>
          <p:sp>
            <p:nvSpPr>
              <p:cNvPr id="855" name="矩形 854"/>
              <p:cNvSpPr/>
              <p:nvPr/>
            </p:nvSpPr>
            <p:spPr>
              <a:xfrm>
                <a:off x="3020754" y="3715106"/>
                <a:ext cx="1426994" cy="276999"/>
              </a:xfrm>
              <a:prstGeom prst="rect">
                <a:avLst/>
              </a:prstGeom>
              <a:ln>
                <a:noFill/>
              </a:ln>
            </p:spPr>
            <p:txBody>
              <a:bodyPr wrap="none">
                <a:noAutofit/>
              </a:bodyPr>
              <a:lstStyle/>
              <a:p>
                <a:pPr algn="ctr" defTabSz="914309" fontAlgn="ctr">
                  <a:defRPr/>
                </a:pPr>
                <a:r>
                  <a:rPr lang="en-US" sz="1200" dirty="0">
                    <a:solidFill>
                      <a:srgbClr val="FFFFFF"/>
                    </a:solidFill>
                    <a:latin typeface="Arial" panose="020B0604020202020204" pitchFamily="34" charset="0"/>
                    <a:ea typeface="微软雅黑" panose="020B0503020204020204" pitchFamily="34" charset="-122"/>
                    <a:cs typeface="Arial" panose="020B0604020202020204" pitchFamily="34" charset="0"/>
                  </a:rPr>
                  <a:t>Shared Back-End</a:t>
                </a:r>
              </a:p>
            </p:txBody>
          </p:sp>
          <p:sp>
            <p:nvSpPr>
              <p:cNvPr id="856" name="流程图: 磁盘 855"/>
              <p:cNvSpPr/>
              <p:nvPr/>
            </p:nvSpPr>
            <p:spPr>
              <a:xfrm>
                <a:off x="2805619" y="4778768"/>
                <a:ext cx="294708" cy="198330"/>
              </a:xfrm>
              <a:prstGeom prst="flowChartMagneticDisk">
                <a:avLst/>
              </a:prstGeom>
              <a:solidFill>
                <a:sysClr val="window" lastClr="FFFFFF"/>
              </a:solid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857" name="流程图: 磁盘 856"/>
              <p:cNvSpPr/>
              <p:nvPr/>
            </p:nvSpPr>
            <p:spPr>
              <a:xfrm>
                <a:off x="3153505" y="4778768"/>
                <a:ext cx="294708" cy="198330"/>
              </a:xfrm>
              <a:prstGeom prst="flowChartMagneticDisk">
                <a:avLst/>
              </a:prstGeom>
              <a:solidFill>
                <a:sysClr val="window" lastClr="FFFFFF"/>
              </a:solid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858" name="流程图: 磁盘 857"/>
              <p:cNvSpPr/>
              <p:nvPr/>
            </p:nvSpPr>
            <p:spPr>
              <a:xfrm>
                <a:off x="3501392" y="4778768"/>
                <a:ext cx="294708" cy="198330"/>
              </a:xfrm>
              <a:prstGeom prst="flowChartMagneticDisk">
                <a:avLst/>
              </a:prstGeom>
              <a:solidFill>
                <a:sysClr val="window" lastClr="FFFFFF"/>
              </a:solid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859" name="流程图: 磁盘 858"/>
              <p:cNvSpPr/>
              <p:nvPr/>
            </p:nvSpPr>
            <p:spPr>
              <a:xfrm>
                <a:off x="3849279" y="4778768"/>
                <a:ext cx="294708" cy="198330"/>
              </a:xfrm>
              <a:prstGeom prst="flowChartMagneticDisk">
                <a:avLst/>
              </a:prstGeom>
              <a:solidFill>
                <a:sysClr val="window" lastClr="FFFFFF"/>
              </a:solid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860" name="流程图: 磁盘 859"/>
              <p:cNvSpPr/>
              <p:nvPr/>
            </p:nvSpPr>
            <p:spPr>
              <a:xfrm>
                <a:off x="4197164" y="4778768"/>
                <a:ext cx="294708" cy="198330"/>
              </a:xfrm>
              <a:prstGeom prst="flowChartMagneticDisk">
                <a:avLst/>
              </a:prstGeom>
              <a:solidFill>
                <a:sysClr val="window" lastClr="FFFFFF"/>
              </a:solid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861" name="矩形 860"/>
              <p:cNvSpPr/>
              <p:nvPr/>
            </p:nvSpPr>
            <p:spPr>
              <a:xfrm>
                <a:off x="3792946" y="2196542"/>
                <a:ext cx="810983" cy="546576"/>
              </a:xfrm>
              <a:prstGeom prst="rect">
                <a:avLst/>
              </a:prstGeom>
              <a:noFill/>
              <a:ln w="12700" cap="flat" cmpd="sng" algn="ctr">
                <a:solidFill>
                  <a:schemeClr val="bg1">
                    <a:lumMod val="85000"/>
                  </a:schemeClr>
                </a:solidFill>
                <a:prstDash val="solid"/>
                <a:miter lim="800000"/>
              </a:ln>
              <a:effectLst/>
            </p:spPr>
            <p:txBody>
              <a:bodyPr rtlCol="0" anchor="ctr">
                <a:noAutofit/>
              </a:bodyPr>
              <a:lstStyle/>
              <a:p>
                <a:pPr algn="ctr" defTabSz="914309" fontAlgn="ctr">
                  <a:defRPr/>
                </a:pP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a:p>
                <a:pPr algn="ctr" defTabSz="914309" fontAlgn="ctr">
                  <a:defRPr/>
                </a:pPr>
                <a:endPar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862" name="矩形 861"/>
              <p:cNvSpPr/>
              <p:nvPr/>
            </p:nvSpPr>
            <p:spPr>
              <a:xfrm>
                <a:off x="2762058" y="2202279"/>
                <a:ext cx="810983" cy="546576"/>
              </a:xfrm>
              <a:prstGeom prst="rect">
                <a:avLst/>
              </a:prstGeom>
              <a:noFill/>
              <a:ln w="12700" cap="flat" cmpd="sng" algn="ctr">
                <a:solidFill>
                  <a:schemeClr val="bg1">
                    <a:lumMod val="85000"/>
                  </a:schemeClr>
                </a:solidFill>
                <a:prstDash val="solid"/>
                <a:miter lim="800000"/>
              </a:ln>
              <a:effectLst/>
            </p:spPr>
            <p:txBody>
              <a:bodyPr rtlCol="0" anchor="ctr">
                <a:noAutofit/>
              </a:bodyPr>
              <a:lstStyle/>
              <a:p>
                <a:pPr algn="ctr" defTabSz="914309" fontAlgn="ctr">
                  <a:defRPr/>
                </a:pP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a:p>
                <a:pPr algn="ctr" defTabSz="914309" fontAlgn="ctr">
                  <a:defRPr/>
                </a:pPr>
                <a:endPar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863" name="矩形 862"/>
              <p:cNvSpPr/>
              <p:nvPr/>
            </p:nvSpPr>
            <p:spPr>
              <a:xfrm>
                <a:off x="2783837" y="4702992"/>
                <a:ext cx="1768413" cy="432215"/>
              </a:xfrm>
              <a:prstGeom prst="rect">
                <a:avLst/>
              </a:prstGeom>
              <a:noFill/>
              <a:ln w="12700" cap="flat" cmpd="sng" algn="ctr">
                <a:solidFill>
                  <a:srgbClr val="A3A3A3"/>
                </a:solidFill>
                <a:prstDash val="solid"/>
                <a:miter lim="800000"/>
              </a:ln>
              <a:effectLst/>
            </p:spPr>
            <p:txBody>
              <a:bodyPr rtlCol="0" anchor="ctr">
                <a:noAutofit/>
              </a:bodyPr>
              <a:lstStyle/>
              <a:p>
                <a:pPr algn="ctr" defTabSz="914387" fontAlgn="ctr">
                  <a:defRPr/>
                </a:pPr>
                <a:endParaRPr lang="en-US" altLang="zh-CN" sz="1600" kern="0" dirty="0">
                  <a:solidFill>
                    <a:srgbClr val="666666"/>
                  </a:solidFill>
                  <a:latin typeface="Arial" panose="020B0604020202020204" pitchFamily="34" charset="0"/>
                  <a:ea typeface="微软雅黑" panose="020B0503020204020204" pitchFamily="34" charset="-122"/>
                </a:endParaRPr>
              </a:p>
            </p:txBody>
          </p:sp>
          <p:sp>
            <p:nvSpPr>
              <p:cNvPr id="864" name="矩形 863"/>
              <p:cNvSpPr/>
              <p:nvPr/>
            </p:nvSpPr>
            <p:spPr>
              <a:xfrm>
                <a:off x="3792946" y="3758096"/>
                <a:ext cx="810983" cy="546576"/>
              </a:xfrm>
              <a:prstGeom prst="rect">
                <a:avLst/>
              </a:prstGeom>
              <a:noFill/>
              <a:ln w="12700" cap="flat" cmpd="sng" algn="ctr">
                <a:solidFill>
                  <a:schemeClr val="bg1">
                    <a:lumMod val="60000"/>
                    <a:lumOff val="40000"/>
                  </a:schemeClr>
                </a:solidFill>
                <a:prstDash val="solid"/>
                <a:miter lim="800000"/>
              </a:ln>
              <a:effectLst/>
            </p:spPr>
            <p:txBody>
              <a:bodyPr rtlCol="0" anchor="ctr">
                <a:noAutofit/>
              </a:bodyPr>
              <a:lstStyle/>
              <a:p>
                <a:pPr algn="ctr" defTabSz="914309" fontAlgn="ctr">
                  <a:defRPr/>
                </a:pP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BIM</a:t>
                </a:r>
              </a:p>
              <a:p>
                <a:pPr algn="ctr" defTabSz="914309" fontAlgn="ctr">
                  <a:defRPr/>
                </a:pPr>
                <a:endPar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865" name="矩形 864"/>
              <p:cNvSpPr/>
              <p:nvPr/>
            </p:nvSpPr>
            <p:spPr>
              <a:xfrm>
                <a:off x="2762058" y="3763832"/>
                <a:ext cx="810983" cy="546576"/>
              </a:xfrm>
              <a:prstGeom prst="rect">
                <a:avLst/>
              </a:prstGeom>
              <a:noFill/>
              <a:ln w="12700" cap="flat" cmpd="sng" algn="ctr">
                <a:solidFill>
                  <a:schemeClr val="bg1">
                    <a:lumMod val="60000"/>
                    <a:lumOff val="40000"/>
                  </a:schemeClr>
                </a:solidFill>
                <a:prstDash val="solid"/>
                <a:miter lim="800000"/>
              </a:ln>
              <a:effectLst/>
            </p:spPr>
            <p:txBody>
              <a:bodyPr rtlCol="0" anchor="ctr">
                <a:noAutofit/>
              </a:bodyPr>
              <a:lstStyle/>
              <a:p>
                <a:pPr algn="ctr" defTabSz="914309" fontAlgn="ctr">
                  <a:defRPr/>
                </a:pP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BIM</a:t>
                </a:r>
              </a:p>
              <a:p>
                <a:pPr algn="ctr" defTabSz="914309" fontAlgn="ctr">
                  <a:defRPr/>
                </a:pPr>
                <a:endPar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866" name="直接连接符 865"/>
              <p:cNvCxnSpPr>
                <a:stCxn id="865" idx="2"/>
                <a:endCxn id="863" idx="0"/>
              </p:cNvCxnSpPr>
              <p:nvPr/>
            </p:nvCxnSpPr>
            <p:spPr>
              <a:xfrm>
                <a:off x="3167549" y="4310410"/>
                <a:ext cx="500495" cy="392583"/>
              </a:xfrm>
              <a:prstGeom prst="line">
                <a:avLst/>
              </a:prstGeom>
              <a:noFill/>
              <a:ln w="6350" cap="flat" cmpd="sng" algn="ctr">
                <a:solidFill>
                  <a:srgbClr val="C7000A"/>
                </a:solidFill>
                <a:prstDash val="solid"/>
                <a:miter lim="800000"/>
              </a:ln>
              <a:effectLst/>
            </p:spPr>
          </p:cxnSp>
          <p:cxnSp>
            <p:nvCxnSpPr>
              <p:cNvPr id="867" name="直接连接符 866"/>
              <p:cNvCxnSpPr>
                <a:stCxn id="864" idx="2"/>
                <a:endCxn id="863" idx="0"/>
              </p:cNvCxnSpPr>
              <p:nvPr/>
            </p:nvCxnSpPr>
            <p:spPr>
              <a:xfrm flipH="1">
                <a:off x="3668044" y="4304673"/>
                <a:ext cx="530393" cy="398319"/>
              </a:xfrm>
              <a:prstGeom prst="line">
                <a:avLst/>
              </a:prstGeom>
              <a:noFill/>
              <a:ln w="6350" cap="flat" cmpd="sng" algn="ctr">
                <a:solidFill>
                  <a:srgbClr val="C7000A"/>
                </a:solidFill>
                <a:prstDash val="solid"/>
                <a:miter lim="800000"/>
              </a:ln>
              <a:effectLst/>
            </p:spPr>
          </p:cxnSp>
          <p:sp>
            <p:nvSpPr>
              <p:cNvPr id="868" name="Text Box 49"/>
              <p:cNvSpPr txBox="1">
                <a:spLocks noChangeArrowheads="1"/>
              </p:cNvSpPr>
              <p:nvPr/>
            </p:nvSpPr>
            <p:spPr bwMode="auto">
              <a:xfrm>
                <a:off x="7433961" y="1987205"/>
                <a:ext cx="4367816" cy="589532"/>
              </a:xfrm>
              <a:prstGeom prst="rect">
                <a:avLst/>
              </a:prstGeom>
              <a:noFill/>
              <a:ln w="9525">
                <a:noFill/>
                <a:miter lim="800000"/>
                <a:headEnd/>
                <a:tailEnd/>
              </a:ln>
            </p:spPr>
            <p:txBody>
              <a:bodyPr wrap="square" lIns="104463" tIns="52230" rIns="104463" bIns="52230" anchor="ctr" anchorCtr="0">
                <a:noAutofit/>
              </a:bodyPr>
              <a:lstStyle/>
              <a:p>
                <a:pPr marL="266360" indent="-266360" defTabSz="914387" fontAlgn="ctr">
                  <a:buFont typeface="Wingdings" pitchFamily="2" charset="2"/>
                  <a:buChar char="l"/>
                </a:pPr>
                <a:r>
                  <a:rPr lang="en-US" altLang="zh-CN" sz="1100" dirty="0">
                    <a:solidFill>
                      <a:prstClr val="black"/>
                    </a:solidFill>
                    <a:latin typeface="Arial" panose="020B0604020202020204" pitchFamily="34" charset="0"/>
                    <a:ea typeface="微软雅黑" panose="020B0503020204020204" pitchFamily="34" charset="-122"/>
                    <a:cs typeface="Arial" panose="020B0604020202020204" pitchFamily="34" charset="0"/>
                  </a:rPr>
                  <a:t>A FIM connects to 4 controllers through PCIe ports to access all the controllers </a:t>
                </a:r>
                <a:r>
                  <a:rPr lang="en-US" altLang="zh-CN" sz="1050" dirty="0">
                    <a:solidFill>
                      <a:prstClr val="black"/>
                    </a:solidFill>
                    <a:latin typeface="Arial" panose="020B0604020202020204" pitchFamily="34" charset="0"/>
                    <a:ea typeface="微软雅黑" panose="020B0503020204020204" pitchFamily="34" charset="-122"/>
                    <a:cs typeface="Arial" panose="020B0604020202020204" pitchFamily="34" charset="0"/>
                  </a:rPr>
                  <a:t>in</a:t>
                </a:r>
                <a:r>
                  <a:rPr lang="en-US" altLang="zh-CN" sz="1100" dirty="0">
                    <a:solidFill>
                      <a:prstClr val="black"/>
                    </a:solidFill>
                    <a:latin typeface="Arial" panose="020B0604020202020204" pitchFamily="34" charset="0"/>
                    <a:ea typeface="微软雅黑" panose="020B0503020204020204" pitchFamily="34" charset="-122"/>
                    <a:cs typeface="Arial" panose="020B0604020202020204" pitchFamily="34" charset="0"/>
                  </a:rPr>
                  <a:t> active-active mode using multi-channel technology.</a:t>
                </a:r>
              </a:p>
            </p:txBody>
          </p:sp>
          <p:cxnSp>
            <p:nvCxnSpPr>
              <p:cNvPr id="869" name="直接连接符 868"/>
              <p:cNvCxnSpPr/>
              <p:nvPr/>
            </p:nvCxnSpPr>
            <p:spPr>
              <a:xfrm>
                <a:off x="6067882" y="2865685"/>
                <a:ext cx="5503659" cy="0"/>
              </a:xfrm>
              <a:prstGeom prst="line">
                <a:avLst/>
              </a:prstGeom>
              <a:noFill/>
              <a:ln w="6350" cap="flat" cmpd="sng" algn="ctr">
                <a:solidFill>
                  <a:srgbClr val="666666"/>
                </a:solidFill>
                <a:prstDash val="solid"/>
                <a:miter lim="800000"/>
              </a:ln>
              <a:effectLst/>
            </p:spPr>
          </p:cxnSp>
          <p:cxnSp>
            <p:nvCxnSpPr>
              <p:cNvPr id="870" name="直接连接符 869"/>
              <p:cNvCxnSpPr/>
              <p:nvPr/>
            </p:nvCxnSpPr>
            <p:spPr>
              <a:xfrm>
                <a:off x="6067882" y="4523408"/>
                <a:ext cx="5530847" cy="0"/>
              </a:xfrm>
              <a:prstGeom prst="line">
                <a:avLst/>
              </a:prstGeom>
              <a:noFill/>
              <a:ln w="6350" cap="flat" cmpd="sng" algn="ctr">
                <a:solidFill>
                  <a:srgbClr val="666666"/>
                </a:solidFill>
                <a:prstDash val="solid"/>
                <a:miter lim="800000"/>
              </a:ln>
              <a:effectLst/>
            </p:spPr>
          </p:cxnSp>
          <p:sp>
            <p:nvSpPr>
              <p:cNvPr id="871" name="Text Box 49"/>
              <p:cNvSpPr txBox="1">
                <a:spLocks noChangeArrowheads="1"/>
              </p:cNvSpPr>
              <p:nvPr/>
            </p:nvSpPr>
            <p:spPr bwMode="auto">
              <a:xfrm>
                <a:off x="7349000" y="3698052"/>
                <a:ext cx="4537739" cy="632794"/>
              </a:xfrm>
              <a:prstGeom prst="rect">
                <a:avLst/>
              </a:prstGeom>
              <a:noFill/>
              <a:ln w="9525">
                <a:noFill/>
                <a:miter lim="800000"/>
                <a:headEnd/>
                <a:tailEnd/>
              </a:ln>
            </p:spPr>
            <p:txBody>
              <a:bodyPr wrap="square" lIns="104463" tIns="52230" rIns="104463" bIns="52230" anchor="ctr" anchorCtr="0">
                <a:noAutofit/>
              </a:bodyPr>
              <a:lstStyle/>
              <a:p>
                <a:pPr marL="266360" indent="-266360" defTabSz="914387" fontAlgn="ctr">
                  <a:buFont typeface="Wingdings" pitchFamily="2" charset="2"/>
                  <a:buChar char="l"/>
                </a:pPr>
                <a:r>
                  <a:rPr lang="en-US" altLang="zh-CN" sz="1050" dirty="0">
                    <a:solidFill>
                      <a:prstClr val="black"/>
                    </a:solidFill>
                    <a:latin typeface="Arial" panose="020B0604020202020204" pitchFamily="34" charset="0"/>
                    <a:ea typeface="微软雅黑" panose="020B0503020204020204" pitchFamily="34" charset="-122"/>
                    <a:cs typeface="Arial" panose="020B0604020202020204" pitchFamily="34" charset="0"/>
                  </a:rPr>
                  <a:t>The controllers in an enclosure are fully interconnected through a passive backplane.</a:t>
                </a:r>
              </a:p>
              <a:p>
                <a:pPr marL="266360" indent="-266360" defTabSz="914387" fontAlgn="ctr">
                  <a:buFont typeface="Wingdings" pitchFamily="2" charset="2"/>
                  <a:buChar char="l"/>
                </a:pPr>
                <a:r>
                  <a:rPr lang="en-US" altLang="zh-CN" sz="1050" dirty="0">
                    <a:solidFill>
                      <a:prstClr val="black"/>
                    </a:solidFill>
                    <a:latin typeface="Arial" panose="020B0604020202020204" pitchFamily="34" charset="0"/>
                    <a:ea typeface="微软雅黑" panose="020B0503020204020204" pitchFamily="34" charset="-122"/>
                    <a:cs typeface="Arial" panose="020B0604020202020204" pitchFamily="34" charset="0"/>
                  </a:rPr>
                  <a:t>Cross-enclosure expansion: 100 Gbit/s RDMA shared interface modules connect to 8, 12, or 16 controllers.</a:t>
                </a:r>
              </a:p>
              <a:p>
                <a:pPr defTabSz="914387" fontAlgn="ctr"/>
                <a:endParaRPr lang="en-US" altLang="zh-CN" sz="105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872" name="Text Box 49"/>
              <p:cNvSpPr txBox="1">
                <a:spLocks noChangeArrowheads="1"/>
              </p:cNvSpPr>
              <p:nvPr/>
            </p:nvSpPr>
            <p:spPr bwMode="auto">
              <a:xfrm>
                <a:off x="7405638" y="5279477"/>
                <a:ext cx="4452778" cy="815287"/>
              </a:xfrm>
              <a:prstGeom prst="rect">
                <a:avLst/>
              </a:prstGeom>
              <a:noFill/>
              <a:ln w="9525">
                <a:noFill/>
                <a:miter lim="800000"/>
                <a:headEnd/>
                <a:tailEnd/>
              </a:ln>
            </p:spPr>
            <p:txBody>
              <a:bodyPr wrap="square" lIns="104463" tIns="52230" rIns="104463" bIns="52230" anchor="ctr" anchorCtr="0">
                <a:noAutofit/>
              </a:bodyPr>
              <a:lstStyle>
                <a:defPPr>
                  <a:defRPr lang="zh-CN"/>
                </a:defPPr>
                <a:lvl1pPr marL="266360" indent="-266360" defTabSz="914387">
                  <a:lnSpc>
                    <a:spcPct val="150000"/>
                  </a:lnSpc>
                  <a:buFont typeface="Wingdings" pitchFamily="2" charset="2"/>
                  <a:buChar char="l"/>
                  <a:defRPr sz="1100"/>
                </a:lvl1pPr>
              </a:lstStyle>
              <a:p>
                <a:pPr fontAlgn="ctr">
                  <a:lnSpc>
                    <a:spcPct val="100000"/>
                  </a:lnSpc>
                </a:pPr>
                <a:r>
                  <a:rPr lang="en-US" altLang="zh-CN" sz="1000" dirty="0">
                    <a:solidFill>
                      <a:prstClr val="black"/>
                    </a:solidFill>
                    <a:latin typeface="Arial" panose="020B0604020202020204" pitchFamily="34" charset="0"/>
                    <a:ea typeface="微软雅黑" panose="020B0503020204020204" pitchFamily="34" charset="-122"/>
                    <a:cs typeface="Arial" panose="020B0604020202020204" pitchFamily="34" charset="0"/>
                  </a:rPr>
                  <a:t>A BIM is installed in a controller enclosure. All controllers can simultaneously access an SSD enclosure connected to the BIM.</a:t>
                </a:r>
              </a:p>
              <a:p>
                <a:pPr fontAlgn="ctr">
                  <a:lnSpc>
                    <a:spcPct val="100000"/>
                  </a:lnSpc>
                </a:pPr>
                <a:r>
                  <a:rPr lang="en-US" altLang="zh-CN" sz="1000" dirty="0">
                    <a:solidFill>
                      <a:prstClr val="black"/>
                    </a:solidFill>
                    <a:latin typeface="Arial" panose="020B0604020202020204" pitchFamily="34" charset="0"/>
                    <a:ea typeface="微软雅黑" panose="020B0503020204020204" pitchFamily="34" charset="-122"/>
                    <a:cs typeface="Arial" panose="020B0604020202020204" pitchFamily="34" charset="0"/>
                  </a:rPr>
                  <a:t>A smart SSD enclosure has 2 groups of uplink ports that connect to 2 controller enclosures. The SSD enclosure connects to 8 controllers.</a:t>
                </a:r>
              </a:p>
            </p:txBody>
          </p:sp>
          <p:cxnSp>
            <p:nvCxnSpPr>
              <p:cNvPr id="873" name="直接箭头连接符 872"/>
              <p:cNvCxnSpPr/>
              <p:nvPr/>
            </p:nvCxnSpPr>
            <p:spPr>
              <a:xfrm flipV="1">
                <a:off x="2490618" y="3270770"/>
                <a:ext cx="276105" cy="5632"/>
              </a:xfrm>
              <a:prstGeom prst="straightConnector1">
                <a:avLst/>
              </a:prstGeom>
              <a:noFill/>
              <a:ln w="28575" cap="flat" cmpd="sng" algn="ctr">
                <a:solidFill>
                  <a:srgbClr val="C7000A"/>
                </a:solidFill>
                <a:prstDash val="solid"/>
                <a:miter lim="800000"/>
                <a:headEnd type="triangle" w="med" len="med"/>
                <a:tailEnd type="triangle" w="med" len="med"/>
              </a:ln>
              <a:effectLst/>
            </p:spPr>
          </p:cxnSp>
          <p:sp>
            <p:nvSpPr>
              <p:cNvPr id="874" name="矩形 873"/>
              <p:cNvSpPr/>
              <p:nvPr/>
            </p:nvSpPr>
            <p:spPr>
              <a:xfrm>
                <a:off x="2710519" y="2131174"/>
                <a:ext cx="962192" cy="674804"/>
              </a:xfrm>
              <a:prstGeom prst="rect">
                <a:avLst/>
              </a:prstGeom>
              <a:noFill/>
              <a:ln w="28575" cap="flat" cmpd="sng" algn="ctr">
                <a:solidFill>
                  <a:srgbClr val="666666"/>
                </a:solidFill>
                <a:prstDash val="dash"/>
                <a:miter lim="800000"/>
              </a:ln>
              <a:effectLst/>
            </p:spPr>
            <p:txBody>
              <a:bodyPr rtlCol="0" anchor="ctr">
                <a:noAutofit/>
              </a:bodyPr>
              <a:lstStyle/>
              <a:p>
                <a:pPr algn="ctr" defTabSz="914387" fontAlgn="ctr">
                  <a:defRPr/>
                </a:pPr>
                <a:endParaRPr lang="en-US" altLang="zh-CN" sz="1600" kern="0" dirty="0">
                  <a:solidFill>
                    <a:srgbClr val="666666"/>
                  </a:solidFill>
                  <a:latin typeface="Arial" panose="020B0604020202020204" pitchFamily="34" charset="0"/>
                  <a:ea typeface="微软雅黑" panose="020B0503020204020204" pitchFamily="34" charset="-122"/>
                </a:endParaRPr>
              </a:p>
            </p:txBody>
          </p:sp>
          <p:sp>
            <p:nvSpPr>
              <p:cNvPr id="875" name="矩形 874"/>
              <p:cNvSpPr/>
              <p:nvPr/>
            </p:nvSpPr>
            <p:spPr>
              <a:xfrm>
                <a:off x="601043" y="3713559"/>
                <a:ext cx="1937401" cy="674804"/>
              </a:xfrm>
              <a:prstGeom prst="rect">
                <a:avLst/>
              </a:prstGeom>
              <a:noFill/>
              <a:ln w="28575" cap="flat" cmpd="sng" algn="ctr">
                <a:solidFill>
                  <a:srgbClr val="666666"/>
                </a:solidFill>
                <a:prstDash val="dash"/>
                <a:miter lim="800000"/>
              </a:ln>
              <a:effectLst/>
            </p:spPr>
            <p:txBody>
              <a:bodyPr rtlCol="0" anchor="ctr">
                <a:noAutofit/>
              </a:bodyPr>
              <a:lstStyle/>
              <a:p>
                <a:pPr algn="ctr" defTabSz="914387" fontAlgn="ctr">
                  <a:defRPr/>
                </a:pPr>
                <a:endParaRPr lang="en-US" altLang="zh-CN" sz="1600" kern="0" dirty="0">
                  <a:solidFill>
                    <a:srgbClr val="666666"/>
                  </a:solidFill>
                  <a:latin typeface="Arial" panose="020B0604020202020204" pitchFamily="34" charset="0"/>
                  <a:ea typeface="微软雅黑" panose="020B0503020204020204" pitchFamily="34" charset="-122"/>
                </a:endParaRPr>
              </a:p>
            </p:txBody>
          </p:sp>
          <p:sp>
            <p:nvSpPr>
              <p:cNvPr id="876" name="矩形 875"/>
              <p:cNvSpPr/>
              <p:nvPr/>
            </p:nvSpPr>
            <p:spPr>
              <a:xfrm>
                <a:off x="3772676" y="2716236"/>
                <a:ext cx="835921" cy="1067172"/>
              </a:xfrm>
              <a:prstGeom prst="rect">
                <a:avLst/>
              </a:prstGeom>
              <a:noFill/>
              <a:ln w="28575" cap="flat" cmpd="sng" algn="ctr">
                <a:solidFill>
                  <a:srgbClr val="666666"/>
                </a:solidFill>
                <a:prstDash val="dash"/>
                <a:miter lim="800000"/>
              </a:ln>
              <a:effectLst/>
            </p:spPr>
            <p:txBody>
              <a:bodyPr rtlCol="0" anchor="ctr">
                <a:noAutofit/>
              </a:bodyPr>
              <a:lstStyle/>
              <a:p>
                <a:pPr algn="ctr" defTabSz="914387" fontAlgn="ctr">
                  <a:defRPr/>
                </a:pPr>
                <a:endParaRPr lang="en-US" altLang="zh-CN" sz="1600" kern="0" dirty="0">
                  <a:solidFill>
                    <a:srgbClr val="666666"/>
                  </a:solidFill>
                  <a:latin typeface="Arial" panose="020B0604020202020204" pitchFamily="34" charset="0"/>
                  <a:ea typeface="微软雅黑" panose="020B0503020204020204" pitchFamily="34" charset="-122"/>
                </a:endParaRPr>
              </a:p>
            </p:txBody>
          </p:sp>
          <p:sp>
            <p:nvSpPr>
              <p:cNvPr id="877" name="立方体 876"/>
              <p:cNvSpPr/>
              <p:nvPr/>
            </p:nvSpPr>
            <p:spPr>
              <a:xfrm>
                <a:off x="5616149" y="1815525"/>
                <a:ext cx="669140" cy="573585"/>
              </a:xfrm>
              <a:prstGeom prst="cube">
                <a:avLst/>
              </a:prstGeom>
              <a:solidFill>
                <a:srgbClr val="E0E0E0"/>
              </a:solidFill>
              <a:ln w="12700" cap="flat" cmpd="sng" algn="ctr">
                <a:noFill/>
                <a:prstDash val="solid"/>
                <a:miter lim="800000"/>
              </a:ln>
              <a:effectLst/>
            </p:spPr>
            <p:txBody>
              <a:bodyPr rtlCol="0" anchor="ctr">
                <a:noAutofit/>
              </a:bodyPr>
              <a:lstStyle/>
              <a:p>
                <a:pPr algn="ctr" defTabSz="914387" fontAlgn="ctr">
                  <a:defRPr/>
                </a:pPr>
                <a:endParaRPr lang="en-US" altLang="zh-CN" sz="1600" kern="0" dirty="0">
                  <a:solidFill>
                    <a:srgbClr val="666666"/>
                  </a:solidFill>
                  <a:latin typeface="Arial" panose="020B0604020202020204" pitchFamily="34" charset="0"/>
                  <a:ea typeface="微软雅黑" panose="020B0503020204020204" pitchFamily="34" charset="-122"/>
                </a:endParaRPr>
              </a:p>
            </p:txBody>
          </p:sp>
          <p:sp>
            <p:nvSpPr>
              <p:cNvPr id="878" name="立方体 877"/>
              <p:cNvSpPr/>
              <p:nvPr/>
            </p:nvSpPr>
            <p:spPr>
              <a:xfrm>
                <a:off x="5348070" y="2205422"/>
                <a:ext cx="669140" cy="573585"/>
              </a:xfrm>
              <a:prstGeom prst="cube">
                <a:avLst/>
              </a:prstGeom>
              <a:solidFill>
                <a:srgbClr val="E0E0E0"/>
              </a:solidFill>
              <a:ln w="12700" cap="flat" cmpd="sng" algn="ctr">
                <a:noFill/>
                <a:prstDash val="solid"/>
                <a:miter lim="800000"/>
              </a:ln>
              <a:effectLst/>
            </p:spPr>
            <p:txBody>
              <a:bodyPr rtlCol="0" anchor="ctr">
                <a:noAutofit/>
              </a:bodyPr>
              <a:lstStyle/>
              <a:p>
                <a:pPr algn="ctr" defTabSz="914387" fontAlgn="ctr">
                  <a:defRPr/>
                </a:pPr>
                <a:endParaRPr lang="en-US" altLang="zh-CN" sz="1600" kern="0" dirty="0">
                  <a:solidFill>
                    <a:srgbClr val="666666"/>
                  </a:solidFill>
                  <a:latin typeface="Arial" panose="020B0604020202020204" pitchFamily="34" charset="0"/>
                  <a:ea typeface="微软雅黑" panose="020B0503020204020204" pitchFamily="34" charset="-122"/>
                </a:endParaRPr>
              </a:p>
            </p:txBody>
          </p:sp>
          <p:sp>
            <p:nvSpPr>
              <p:cNvPr id="879" name="立方体 878"/>
              <p:cNvSpPr/>
              <p:nvPr/>
            </p:nvSpPr>
            <p:spPr>
              <a:xfrm>
                <a:off x="6415193" y="1815525"/>
                <a:ext cx="669140" cy="573585"/>
              </a:xfrm>
              <a:prstGeom prst="cube">
                <a:avLst/>
              </a:prstGeom>
              <a:solidFill>
                <a:srgbClr val="E0E0E0"/>
              </a:solidFill>
              <a:ln w="12700" cap="flat" cmpd="sng" algn="ctr">
                <a:noFill/>
                <a:prstDash val="solid"/>
                <a:miter lim="800000"/>
              </a:ln>
              <a:effectLst/>
            </p:spPr>
            <p:txBody>
              <a:bodyPr rtlCol="0" anchor="ctr">
                <a:noAutofit/>
              </a:bodyPr>
              <a:lstStyle/>
              <a:p>
                <a:pPr algn="ctr" defTabSz="914387" fontAlgn="ctr">
                  <a:defRPr/>
                </a:pPr>
                <a:endParaRPr lang="en-US" altLang="zh-CN" sz="1600" kern="0" dirty="0">
                  <a:solidFill>
                    <a:srgbClr val="666666"/>
                  </a:solidFill>
                  <a:latin typeface="Arial" panose="020B0604020202020204" pitchFamily="34" charset="0"/>
                  <a:ea typeface="微软雅黑" panose="020B0503020204020204" pitchFamily="34" charset="-122"/>
                </a:endParaRPr>
              </a:p>
            </p:txBody>
          </p:sp>
          <p:sp>
            <p:nvSpPr>
              <p:cNvPr id="880" name="立方体 879"/>
              <p:cNvSpPr/>
              <p:nvPr/>
            </p:nvSpPr>
            <p:spPr>
              <a:xfrm>
                <a:off x="6147114" y="2184170"/>
                <a:ext cx="669140" cy="573585"/>
              </a:xfrm>
              <a:prstGeom prst="cube">
                <a:avLst/>
              </a:prstGeom>
              <a:solidFill>
                <a:srgbClr val="E0E0E0"/>
              </a:solidFill>
              <a:ln w="12700" cap="flat" cmpd="sng" algn="ctr">
                <a:solidFill>
                  <a:schemeClr val="bg1">
                    <a:lumMod val="40000"/>
                    <a:lumOff val="60000"/>
                  </a:schemeClr>
                </a:solidFill>
                <a:prstDash val="solid"/>
                <a:miter lim="800000"/>
              </a:ln>
              <a:effectLst/>
            </p:spPr>
            <p:txBody>
              <a:bodyPr rtlCol="0" anchor="ctr">
                <a:noAutofit/>
              </a:bodyPr>
              <a:lstStyle/>
              <a:p>
                <a:pPr algn="ctr" defTabSz="914387" fontAlgn="ctr">
                  <a:defRPr/>
                </a:pPr>
                <a:endParaRPr lang="en-US" altLang="zh-CN" sz="1600" kern="0" dirty="0">
                  <a:solidFill>
                    <a:srgbClr val="666666"/>
                  </a:solidFill>
                  <a:latin typeface="Arial" panose="020B0604020202020204" pitchFamily="34" charset="0"/>
                  <a:ea typeface="微软雅黑" panose="020B0503020204020204" pitchFamily="34" charset="-122"/>
                </a:endParaRPr>
              </a:p>
            </p:txBody>
          </p:sp>
          <p:sp>
            <p:nvSpPr>
              <p:cNvPr id="881" name="矩形 880"/>
              <p:cNvSpPr/>
              <p:nvPr/>
            </p:nvSpPr>
            <p:spPr>
              <a:xfrm>
                <a:off x="5364916" y="1377818"/>
                <a:ext cx="981371" cy="300966"/>
              </a:xfrm>
              <a:prstGeom prst="rect">
                <a:avLst/>
              </a:prstGeom>
              <a:solidFill>
                <a:srgbClr val="666666">
                  <a:lumMod val="20000"/>
                  <a:lumOff val="80000"/>
                </a:srgbClr>
              </a:solidFill>
              <a:ln w="12700" cap="flat" cmpd="sng" algn="ctr">
                <a:noFill/>
                <a:prstDash val="solid"/>
                <a:miter lim="800000"/>
              </a:ln>
              <a:effectLst/>
            </p:spPr>
            <p:txBody>
              <a:bodyPr rtlCol="0" anchor="ctr">
                <a:noAutofit/>
              </a:bodyPr>
              <a:lstStyle/>
              <a:p>
                <a:pPr algn="ctr" defTabSz="914387" fontAlgn="ctr">
                  <a:lnSpc>
                    <a:spcPts val="1200"/>
                  </a:lnSpc>
                  <a:defRPr/>
                </a:pPr>
                <a:r>
                  <a:rPr lang="en-US" sz="1000" dirty="0">
                    <a:solidFill>
                      <a:srgbClr val="1D1D1A"/>
                    </a:solidFill>
                    <a:latin typeface="Arial" panose="020B0604020202020204" pitchFamily="34" charset="0"/>
                    <a:ea typeface="微软雅黑" panose="020B0503020204020204" pitchFamily="34" charset="-122"/>
                  </a:rPr>
                  <a:t>Network adapter</a:t>
                </a:r>
              </a:p>
            </p:txBody>
          </p:sp>
          <p:sp>
            <p:nvSpPr>
              <p:cNvPr id="882" name="矩形 881"/>
              <p:cNvSpPr/>
              <p:nvPr/>
            </p:nvSpPr>
            <p:spPr>
              <a:xfrm>
                <a:off x="6467116" y="1368685"/>
                <a:ext cx="995163" cy="307715"/>
              </a:xfrm>
              <a:prstGeom prst="rect">
                <a:avLst/>
              </a:prstGeom>
              <a:solidFill>
                <a:srgbClr val="666666">
                  <a:lumMod val="20000"/>
                  <a:lumOff val="80000"/>
                </a:srgbClr>
              </a:solidFill>
              <a:ln w="12700" cap="flat" cmpd="sng" algn="ctr">
                <a:noFill/>
                <a:prstDash val="solid"/>
                <a:miter lim="800000"/>
              </a:ln>
              <a:effectLst/>
            </p:spPr>
            <p:txBody>
              <a:bodyPr rtlCol="0" anchor="ctr">
                <a:noAutofit/>
              </a:bodyPr>
              <a:lstStyle/>
              <a:p>
                <a:pPr algn="ctr" defTabSz="914387" fontAlgn="ctr">
                  <a:lnSpc>
                    <a:spcPts val="1200"/>
                  </a:lnSpc>
                  <a:defRPr/>
                </a:pPr>
                <a:r>
                  <a:rPr lang="en-US" sz="1000" dirty="0">
                    <a:solidFill>
                      <a:srgbClr val="1D1D1A"/>
                    </a:solidFill>
                    <a:latin typeface="Arial" panose="020B0604020202020204" pitchFamily="34" charset="0"/>
                    <a:ea typeface="微软雅黑" panose="020B0503020204020204" pitchFamily="34" charset="-122"/>
                  </a:rPr>
                  <a:t>Network adapter</a:t>
                </a:r>
              </a:p>
            </p:txBody>
          </p:sp>
          <p:grpSp>
            <p:nvGrpSpPr>
              <p:cNvPr id="883" name="组合 882"/>
              <p:cNvGrpSpPr/>
              <p:nvPr/>
            </p:nvGrpSpPr>
            <p:grpSpPr>
              <a:xfrm>
                <a:off x="5668071" y="1628760"/>
                <a:ext cx="1296628" cy="906932"/>
                <a:chOff x="6470493" y="1458733"/>
                <a:chExt cx="1511114" cy="1227112"/>
              </a:xfrm>
            </p:grpSpPr>
            <p:cxnSp>
              <p:nvCxnSpPr>
                <p:cNvPr id="1000" name="直接连接符 999"/>
                <p:cNvCxnSpPr>
                  <a:stCxn id="881" idx="2"/>
                </p:cNvCxnSpPr>
                <p:nvPr/>
              </p:nvCxnSpPr>
              <p:spPr>
                <a:xfrm>
                  <a:off x="6689046" y="1461958"/>
                  <a:ext cx="93864" cy="826656"/>
                </a:xfrm>
                <a:prstGeom prst="line">
                  <a:avLst/>
                </a:prstGeom>
                <a:noFill/>
                <a:ln w="6350" cap="flat" cmpd="sng" algn="ctr">
                  <a:solidFill>
                    <a:srgbClr val="C7000A"/>
                  </a:solidFill>
                  <a:prstDash val="solid"/>
                  <a:miter lim="800000"/>
                </a:ln>
                <a:effectLst/>
              </p:spPr>
            </p:cxnSp>
            <p:cxnSp>
              <p:nvCxnSpPr>
                <p:cNvPr id="1001" name="直接连接符 1000"/>
                <p:cNvCxnSpPr>
                  <a:stCxn id="881" idx="2"/>
                </p:cNvCxnSpPr>
                <p:nvPr/>
              </p:nvCxnSpPr>
              <p:spPr>
                <a:xfrm>
                  <a:off x="6689046" y="1461958"/>
                  <a:ext cx="1025086" cy="826652"/>
                </a:xfrm>
                <a:prstGeom prst="line">
                  <a:avLst/>
                </a:prstGeom>
                <a:noFill/>
                <a:ln w="6350" cap="flat" cmpd="sng" algn="ctr">
                  <a:solidFill>
                    <a:srgbClr val="C7000A"/>
                  </a:solidFill>
                  <a:prstDash val="solid"/>
                  <a:miter lim="800000"/>
                </a:ln>
                <a:effectLst/>
              </p:spPr>
            </p:cxnSp>
            <p:cxnSp>
              <p:nvCxnSpPr>
                <p:cNvPr id="1002" name="直接连接符 1001"/>
                <p:cNvCxnSpPr>
                  <a:stCxn id="881" idx="2"/>
                </p:cNvCxnSpPr>
                <p:nvPr/>
              </p:nvCxnSpPr>
              <p:spPr>
                <a:xfrm flipH="1">
                  <a:off x="6470493" y="1461958"/>
                  <a:ext cx="218552" cy="1223877"/>
                </a:xfrm>
                <a:prstGeom prst="line">
                  <a:avLst/>
                </a:prstGeom>
                <a:noFill/>
                <a:ln w="6350" cap="flat" cmpd="sng" algn="ctr">
                  <a:solidFill>
                    <a:srgbClr val="C7000A"/>
                  </a:solidFill>
                  <a:prstDash val="solid"/>
                  <a:miter lim="800000"/>
                </a:ln>
                <a:effectLst/>
              </p:spPr>
            </p:cxnSp>
            <p:cxnSp>
              <p:nvCxnSpPr>
                <p:cNvPr id="1003" name="直接连接符 1002"/>
                <p:cNvCxnSpPr>
                  <a:stCxn id="881" idx="2"/>
                </p:cNvCxnSpPr>
                <p:nvPr/>
              </p:nvCxnSpPr>
              <p:spPr>
                <a:xfrm>
                  <a:off x="6689045" y="1461958"/>
                  <a:ext cx="712664" cy="1202219"/>
                </a:xfrm>
                <a:prstGeom prst="line">
                  <a:avLst/>
                </a:prstGeom>
                <a:noFill/>
                <a:ln w="6350" cap="flat" cmpd="sng" algn="ctr">
                  <a:solidFill>
                    <a:srgbClr val="C7000A"/>
                  </a:solidFill>
                  <a:prstDash val="solid"/>
                  <a:miter lim="800000"/>
                </a:ln>
                <a:effectLst/>
              </p:spPr>
            </p:cxnSp>
            <p:cxnSp>
              <p:nvCxnSpPr>
                <p:cNvPr id="1004" name="直接连接符 1003"/>
                <p:cNvCxnSpPr>
                  <a:stCxn id="882" idx="2"/>
                </p:cNvCxnSpPr>
                <p:nvPr/>
              </p:nvCxnSpPr>
              <p:spPr>
                <a:xfrm flipH="1">
                  <a:off x="6782920" y="1458733"/>
                  <a:ext cx="1198686" cy="829885"/>
                </a:xfrm>
                <a:prstGeom prst="line">
                  <a:avLst/>
                </a:prstGeom>
                <a:noFill/>
                <a:ln w="6350" cap="flat" cmpd="sng" algn="ctr">
                  <a:solidFill>
                    <a:srgbClr val="C7000A"/>
                  </a:solidFill>
                  <a:prstDash val="solid"/>
                  <a:miter lim="800000"/>
                </a:ln>
                <a:effectLst/>
              </p:spPr>
            </p:cxnSp>
            <p:cxnSp>
              <p:nvCxnSpPr>
                <p:cNvPr id="1005" name="直接连接符 1004"/>
                <p:cNvCxnSpPr>
                  <a:stCxn id="882" idx="2"/>
                </p:cNvCxnSpPr>
                <p:nvPr/>
              </p:nvCxnSpPr>
              <p:spPr>
                <a:xfrm flipH="1">
                  <a:off x="6470494" y="1458733"/>
                  <a:ext cx="1511113" cy="1227112"/>
                </a:xfrm>
                <a:prstGeom prst="line">
                  <a:avLst/>
                </a:prstGeom>
                <a:noFill/>
                <a:ln w="6350" cap="flat" cmpd="sng" algn="ctr">
                  <a:solidFill>
                    <a:srgbClr val="C7000A"/>
                  </a:solidFill>
                  <a:prstDash val="solid"/>
                  <a:miter lim="800000"/>
                </a:ln>
                <a:effectLst/>
              </p:spPr>
            </p:cxnSp>
            <p:cxnSp>
              <p:nvCxnSpPr>
                <p:cNvPr id="1006" name="直接连接符 1005"/>
                <p:cNvCxnSpPr>
                  <a:stCxn id="882" idx="2"/>
                </p:cNvCxnSpPr>
                <p:nvPr/>
              </p:nvCxnSpPr>
              <p:spPr>
                <a:xfrm flipH="1">
                  <a:off x="7401717" y="1458733"/>
                  <a:ext cx="579889" cy="1205455"/>
                </a:xfrm>
                <a:prstGeom prst="line">
                  <a:avLst/>
                </a:prstGeom>
                <a:noFill/>
                <a:ln w="6350" cap="flat" cmpd="sng" algn="ctr">
                  <a:solidFill>
                    <a:srgbClr val="C7000A"/>
                  </a:solidFill>
                  <a:prstDash val="solid"/>
                  <a:miter lim="800000"/>
                </a:ln>
                <a:effectLst/>
              </p:spPr>
            </p:cxnSp>
            <p:cxnSp>
              <p:nvCxnSpPr>
                <p:cNvPr id="1007" name="直接连接符 1006"/>
                <p:cNvCxnSpPr>
                  <a:stCxn id="882" idx="2"/>
                </p:cNvCxnSpPr>
                <p:nvPr/>
              </p:nvCxnSpPr>
              <p:spPr>
                <a:xfrm flipH="1">
                  <a:off x="7714140" y="1458734"/>
                  <a:ext cx="267466" cy="829885"/>
                </a:xfrm>
                <a:prstGeom prst="line">
                  <a:avLst/>
                </a:prstGeom>
                <a:noFill/>
                <a:ln w="6350" cap="flat" cmpd="sng" algn="ctr">
                  <a:solidFill>
                    <a:srgbClr val="C7000A"/>
                  </a:solidFill>
                  <a:prstDash val="solid"/>
                  <a:miter lim="800000"/>
                </a:ln>
                <a:effectLst/>
              </p:spPr>
            </p:cxnSp>
          </p:grpSp>
          <p:cxnSp>
            <p:nvCxnSpPr>
              <p:cNvPr id="884" name="直接箭头连接符 883"/>
              <p:cNvCxnSpPr>
                <a:stCxn id="881" idx="0"/>
              </p:cNvCxnSpPr>
              <p:nvPr/>
            </p:nvCxnSpPr>
            <p:spPr>
              <a:xfrm flipH="1" flipV="1">
                <a:off x="5847202" y="1128326"/>
                <a:ext cx="8400" cy="249492"/>
              </a:xfrm>
              <a:prstGeom prst="straightConnector1">
                <a:avLst/>
              </a:prstGeom>
              <a:noFill/>
              <a:ln w="6350" cap="flat" cmpd="sng" algn="ctr">
                <a:solidFill>
                  <a:srgbClr val="C7000A"/>
                </a:solidFill>
                <a:prstDash val="solid"/>
                <a:miter lim="800000"/>
                <a:tailEnd type="triangle"/>
              </a:ln>
              <a:effectLst/>
            </p:spPr>
          </p:cxnSp>
          <p:cxnSp>
            <p:nvCxnSpPr>
              <p:cNvPr id="885" name="直接箭头连接符 884"/>
              <p:cNvCxnSpPr>
                <a:stCxn id="882" idx="0"/>
              </p:cNvCxnSpPr>
              <p:nvPr/>
            </p:nvCxnSpPr>
            <p:spPr>
              <a:xfrm flipV="1">
                <a:off x="6964698" y="1128327"/>
                <a:ext cx="0" cy="240358"/>
              </a:xfrm>
              <a:prstGeom prst="straightConnector1">
                <a:avLst/>
              </a:prstGeom>
              <a:noFill/>
              <a:ln w="6350" cap="flat" cmpd="sng" algn="ctr">
                <a:solidFill>
                  <a:srgbClr val="C7000A"/>
                </a:solidFill>
                <a:prstDash val="solid"/>
                <a:miter lim="800000"/>
                <a:tailEnd type="triangle"/>
              </a:ln>
              <a:effectLst/>
            </p:spPr>
          </p:cxnSp>
          <p:grpSp>
            <p:nvGrpSpPr>
              <p:cNvPr id="886" name="组合 885"/>
              <p:cNvGrpSpPr/>
              <p:nvPr/>
            </p:nvGrpSpPr>
            <p:grpSpPr>
              <a:xfrm>
                <a:off x="5595103" y="5796569"/>
                <a:ext cx="1426762" cy="399524"/>
                <a:chOff x="8231416" y="3683183"/>
                <a:chExt cx="2401857" cy="628841"/>
              </a:xfrm>
            </p:grpSpPr>
            <p:sp>
              <p:nvSpPr>
                <p:cNvPr id="993" name="矩形 992"/>
                <p:cNvSpPr/>
                <p:nvPr/>
              </p:nvSpPr>
              <p:spPr>
                <a:xfrm>
                  <a:off x="8231416" y="3683183"/>
                  <a:ext cx="2401857" cy="628841"/>
                </a:xfrm>
                <a:prstGeom prst="rect">
                  <a:avLst/>
                </a:prstGeom>
                <a:noFill/>
                <a:ln w="12700" cap="flat" cmpd="sng" algn="ctr">
                  <a:solidFill>
                    <a:srgbClr val="666666"/>
                  </a:solidFill>
                  <a:prstDash val="solid"/>
                  <a:miter lim="800000"/>
                </a:ln>
                <a:effectLst/>
              </p:spPr>
              <p:txBody>
                <a:bodyPr rtlCol="0" anchor="ctr">
                  <a:noAutofit/>
                </a:bodyPr>
                <a:lstStyle/>
                <a:p>
                  <a:pPr algn="ctr" defTabSz="914387" fontAlgn="ctr">
                    <a:defRPr/>
                  </a:pPr>
                  <a:endParaRPr lang="en-US" altLang="zh-CN" sz="1600" kern="0" dirty="0">
                    <a:solidFill>
                      <a:srgbClr val="666666"/>
                    </a:solidFill>
                    <a:latin typeface="Arial" panose="020B0604020202020204" pitchFamily="34" charset="0"/>
                    <a:ea typeface="微软雅黑" panose="020B0503020204020204" pitchFamily="34" charset="-122"/>
                  </a:endParaRPr>
                </a:p>
              </p:txBody>
            </p:sp>
            <p:pic>
              <p:nvPicPr>
                <p:cNvPr id="994" name="图片 99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51588" y="3803085"/>
                  <a:ext cx="401361" cy="401360"/>
                </a:xfrm>
                <a:prstGeom prst="rect">
                  <a:avLst/>
                </a:prstGeom>
              </p:spPr>
            </p:pic>
            <p:pic>
              <p:nvPicPr>
                <p:cNvPr id="995" name="图片 99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01545" y="3803087"/>
                  <a:ext cx="401360" cy="401360"/>
                </a:xfrm>
                <a:prstGeom prst="rect">
                  <a:avLst/>
                </a:prstGeom>
              </p:spPr>
            </p:pic>
            <p:pic>
              <p:nvPicPr>
                <p:cNvPr id="996" name="图片 99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4984" y="3803087"/>
                  <a:ext cx="401360" cy="401360"/>
                </a:xfrm>
                <a:prstGeom prst="rect">
                  <a:avLst/>
                </a:prstGeom>
              </p:spPr>
            </p:pic>
            <p:pic>
              <p:nvPicPr>
                <p:cNvPr id="997" name="图片 9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04942" y="3803087"/>
                  <a:ext cx="401360" cy="401360"/>
                </a:xfrm>
                <a:prstGeom prst="rect">
                  <a:avLst/>
                </a:prstGeom>
              </p:spPr>
            </p:pic>
            <p:pic>
              <p:nvPicPr>
                <p:cNvPr id="998" name="图片 9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56744" y="3803087"/>
                  <a:ext cx="401360" cy="401360"/>
                </a:xfrm>
                <a:prstGeom prst="rect">
                  <a:avLst/>
                </a:prstGeom>
              </p:spPr>
            </p:pic>
            <p:pic>
              <p:nvPicPr>
                <p:cNvPr id="999" name="图片 99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10166" y="3804576"/>
                  <a:ext cx="401360" cy="401360"/>
                </a:xfrm>
                <a:prstGeom prst="rect">
                  <a:avLst/>
                </a:prstGeom>
              </p:spPr>
            </p:pic>
          </p:grpSp>
          <p:cxnSp>
            <p:nvCxnSpPr>
              <p:cNvPr id="887" name="直接连接符 886"/>
              <p:cNvCxnSpPr>
                <a:endCxn id="993" idx="0"/>
              </p:cNvCxnSpPr>
              <p:nvPr/>
            </p:nvCxnSpPr>
            <p:spPr>
              <a:xfrm>
                <a:off x="5759674" y="5573233"/>
                <a:ext cx="548811" cy="223335"/>
              </a:xfrm>
              <a:prstGeom prst="line">
                <a:avLst/>
              </a:prstGeom>
              <a:noFill/>
              <a:ln w="6350" cap="flat" cmpd="sng" algn="ctr">
                <a:solidFill>
                  <a:srgbClr val="C7000A"/>
                </a:solidFill>
                <a:prstDash val="solid"/>
                <a:miter lim="800000"/>
              </a:ln>
              <a:effectLst/>
            </p:spPr>
          </p:cxnSp>
          <p:cxnSp>
            <p:nvCxnSpPr>
              <p:cNvPr id="888" name="直接连接符 887"/>
              <p:cNvCxnSpPr>
                <a:endCxn id="993" idx="0"/>
              </p:cNvCxnSpPr>
              <p:nvPr/>
            </p:nvCxnSpPr>
            <p:spPr>
              <a:xfrm flipH="1">
                <a:off x="6308485" y="5573233"/>
                <a:ext cx="507770" cy="223335"/>
              </a:xfrm>
              <a:prstGeom prst="line">
                <a:avLst/>
              </a:prstGeom>
              <a:noFill/>
              <a:ln w="6350" cap="flat" cmpd="sng" algn="ctr">
                <a:solidFill>
                  <a:srgbClr val="C7000A"/>
                </a:solidFill>
                <a:prstDash val="solid"/>
                <a:miter lim="800000"/>
              </a:ln>
              <a:effectLst/>
            </p:spPr>
          </p:cxnSp>
          <p:sp>
            <p:nvSpPr>
              <p:cNvPr id="889" name="矩形 37"/>
              <p:cNvSpPr/>
              <p:nvPr/>
            </p:nvSpPr>
            <p:spPr>
              <a:xfrm>
                <a:off x="5595103" y="3086084"/>
                <a:ext cx="1342105" cy="1315473"/>
              </a:xfrm>
              <a:prstGeom prst="rect">
                <a:avLst/>
              </a:prstGeom>
              <a:solidFill>
                <a:srgbClr val="E9E9E7"/>
              </a:solidFill>
              <a:ln w="9525" cap="flat" cmpd="sng" algn="ctr">
                <a:solidFill>
                  <a:srgbClr val="666666"/>
                </a:solidFill>
                <a:prstDash val="solid"/>
                <a:round/>
                <a:headEnd type="none" w="med" len="med"/>
                <a:tailEnd type="none" w="med" len="med"/>
              </a:ln>
              <a:effectLst/>
              <a:scene3d>
                <a:camera prst="orthographicFront"/>
                <a:lightRig rig="flat" dir="t"/>
              </a:scene3d>
            </p:spPr>
            <p:txBody>
              <a:bodyPr lIns="143981" tIns="71991" anchor="ctr" anchorCtr="0">
                <a:noAutofit/>
              </a:bodyPr>
              <a:lstStyle/>
              <a:p>
                <a:pPr defTabSz="1219444" fontAlgn="ctr">
                  <a:lnSpc>
                    <a:spcPct val="120000"/>
                  </a:lnSpc>
                  <a:spcBef>
                    <a:spcPct val="0"/>
                  </a:spcBef>
                  <a:spcAft>
                    <a:spcPts val="1600"/>
                  </a:spcAft>
                  <a:defRPr/>
                </a:pPr>
                <a:endParaRPr lang="en-US" altLang="zh-CN" sz="1100" b="1" kern="0" dirty="0">
                  <a:solidFill>
                    <a:prstClr val="white"/>
                  </a:solidFill>
                  <a:latin typeface="Arial" panose="020B0604020202020204" pitchFamily="34" charset="0"/>
                  <a:ea typeface="微软雅黑" panose="020B0503020204020204" pitchFamily="34" charset="-122"/>
                  <a:cs typeface="Arial" pitchFamily="34" charset="0"/>
                </a:endParaRPr>
              </a:p>
              <a:p>
                <a:pPr defTabSz="1219444" fontAlgn="ctr">
                  <a:lnSpc>
                    <a:spcPct val="120000"/>
                  </a:lnSpc>
                  <a:spcBef>
                    <a:spcPct val="0"/>
                  </a:spcBef>
                  <a:spcAft>
                    <a:spcPts val="1600"/>
                  </a:spcAft>
                  <a:defRPr/>
                </a:pPr>
                <a:endParaRPr lang="en-US" altLang="zh-CN" sz="1100" b="1" kern="0" dirty="0">
                  <a:solidFill>
                    <a:prstClr val="white"/>
                  </a:solidFill>
                  <a:latin typeface="Arial" panose="020B0604020202020204" pitchFamily="34" charset="0"/>
                  <a:ea typeface="微软雅黑" panose="020B0503020204020204" pitchFamily="34" charset="-122"/>
                  <a:cs typeface="Arial" pitchFamily="34" charset="0"/>
                </a:endParaRPr>
              </a:p>
              <a:p>
                <a:pPr defTabSz="1219444" fontAlgn="ctr">
                  <a:lnSpc>
                    <a:spcPct val="120000"/>
                  </a:lnSpc>
                  <a:spcBef>
                    <a:spcPct val="0"/>
                  </a:spcBef>
                  <a:spcAft>
                    <a:spcPts val="1600"/>
                  </a:spcAft>
                  <a:defRPr/>
                </a:pPr>
                <a:endParaRPr lang="en-US" altLang="zh-CN" sz="1100" b="1" kern="0" dirty="0">
                  <a:solidFill>
                    <a:prstClr val="white"/>
                  </a:solidFill>
                  <a:latin typeface="Arial" panose="020B0604020202020204" pitchFamily="34" charset="0"/>
                  <a:ea typeface="微软雅黑" panose="020B0503020204020204" pitchFamily="34" charset="-122"/>
                  <a:cs typeface="Arial" pitchFamily="34" charset="0"/>
                </a:endParaRPr>
              </a:p>
            </p:txBody>
          </p:sp>
          <p:cxnSp>
            <p:nvCxnSpPr>
              <p:cNvPr id="890" name="直接连接符 889"/>
              <p:cNvCxnSpPr/>
              <p:nvPr/>
            </p:nvCxnSpPr>
            <p:spPr>
              <a:xfrm flipH="1">
                <a:off x="6154969" y="3413694"/>
                <a:ext cx="184662" cy="2889"/>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891" name="直接连接符 890"/>
              <p:cNvCxnSpPr/>
              <p:nvPr/>
            </p:nvCxnSpPr>
            <p:spPr>
              <a:xfrm flipH="1">
                <a:off x="6159165" y="4068059"/>
                <a:ext cx="184662" cy="2889"/>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892" name="直接连接符 891"/>
              <p:cNvCxnSpPr/>
              <p:nvPr/>
            </p:nvCxnSpPr>
            <p:spPr>
              <a:xfrm flipV="1">
                <a:off x="5931665" y="3647027"/>
                <a:ext cx="0" cy="19058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893" name="直接连接符 892"/>
              <p:cNvCxnSpPr/>
              <p:nvPr/>
            </p:nvCxnSpPr>
            <p:spPr>
              <a:xfrm flipV="1">
                <a:off x="6567130" y="3647027"/>
                <a:ext cx="0" cy="19058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894" name="直接连接符 893"/>
              <p:cNvCxnSpPr/>
              <p:nvPr/>
            </p:nvCxnSpPr>
            <p:spPr>
              <a:xfrm flipV="1">
                <a:off x="6154969" y="3634996"/>
                <a:ext cx="184464" cy="211523"/>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895" name="直接连接符 894"/>
              <p:cNvCxnSpPr/>
              <p:nvPr/>
            </p:nvCxnSpPr>
            <p:spPr>
              <a:xfrm flipH="1" flipV="1">
                <a:off x="6158631" y="3640607"/>
                <a:ext cx="187657" cy="210685"/>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sp>
            <p:nvSpPr>
              <p:cNvPr id="896" name="文本框 96"/>
              <p:cNvSpPr txBox="1"/>
              <p:nvPr/>
            </p:nvSpPr>
            <p:spPr>
              <a:xfrm>
                <a:off x="5681263" y="3159890"/>
                <a:ext cx="509884" cy="369332"/>
              </a:xfrm>
              <a:prstGeom prst="rect">
                <a:avLst/>
              </a:prstGeom>
              <a:noFill/>
              <a:ln>
                <a:solidFill>
                  <a:schemeClr val="bg1">
                    <a:lumMod val="75000"/>
                  </a:schemeClr>
                </a:solidFill>
              </a:ln>
            </p:spPr>
            <p:txBody>
              <a:bodyPr wrap="square" rtlCol="0">
                <a:noAutofit/>
              </a:bodyPr>
              <a:lstStyle/>
              <a:p>
                <a:pPr algn="ctr" defTabSz="914387" fontAlgn="ctr"/>
                <a:r>
                  <a:rPr lang="en-US" sz="600" dirty="0">
                    <a:solidFill>
                      <a:srgbClr val="1D1D1A"/>
                    </a:solidFill>
                    <a:latin typeface="Arial" panose="020B0604020202020204" pitchFamily="34" charset="0"/>
                    <a:ea typeface="微软雅黑" panose="020B0503020204020204" pitchFamily="34" charset="-122"/>
                  </a:rPr>
                  <a:t>192 cores</a:t>
                </a:r>
              </a:p>
            </p:txBody>
          </p:sp>
          <p:cxnSp>
            <p:nvCxnSpPr>
              <p:cNvPr id="897" name="形状 272"/>
              <p:cNvCxnSpPr>
                <a:stCxn id="874" idx="0"/>
              </p:cNvCxnSpPr>
              <p:nvPr/>
            </p:nvCxnSpPr>
            <p:spPr>
              <a:xfrm rot="5400000" flipH="1" flipV="1">
                <a:off x="3954903" y="766026"/>
                <a:ext cx="601860" cy="2128436"/>
              </a:xfrm>
              <a:prstGeom prst="bentConnector2">
                <a:avLst/>
              </a:prstGeom>
              <a:noFill/>
              <a:ln w="19050" cap="flat" cmpd="sng" algn="ctr">
                <a:solidFill>
                  <a:srgbClr val="C7000A"/>
                </a:solidFill>
                <a:prstDash val="solid"/>
                <a:miter lim="800000"/>
                <a:headEnd type="oval" w="med" len="med"/>
                <a:tailEnd type="oval" w="med" len="med"/>
              </a:ln>
              <a:effectLst/>
            </p:spPr>
          </p:cxnSp>
          <p:cxnSp>
            <p:nvCxnSpPr>
              <p:cNvPr id="898" name="直接连接符 897"/>
              <p:cNvCxnSpPr/>
              <p:nvPr/>
            </p:nvCxnSpPr>
            <p:spPr>
              <a:xfrm>
                <a:off x="4496538" y="3270769"/>
                <a:ext cx="963939" cy="0"/>
              </a:xfrm>
              <a:prstGeom prst="line">
                <a:avLst/>
              </a:prstGeom>
              <a:noFill/>
              <a:ln w="19050" cap="flat" cmpd="sng" algn="ctr">
                <a:solidFill>
                  <a:srgbClr val="C7000A"/>
                </a:solidFill>
                <a:prstDash val="solid"/>
                <a:miter lim="800000"/>
                <a:headEnd type="oval" w="med" len="med"/>
                <a:tailEnd type="oval" w="med" len="med"/>
              </a:ln>
              <a:effectLst/>
            </p:spPr>
          </p:cxnSp>
          <p:sp>
            <p:nvSpPr>
              <p:cNvPr id="899" name="矩形 898"/>
              <p:cNvSpPr/>
              <p:nvPr/>
            </p:nvSpPr>
            <p:spPr>
              <a:xfrm>
                <a:off x="7462279" y="1494887"/>
                <a:ext cx="2686916" cy="415498"/>
              </a:xfrm>
              <a:prstGeom prst="rect">
                <a:avLst/>
              </a:prstGeom>
            </p:spPr>
            <p:txBody>
              <a:bodyPr wrap="none">
                <a:noAutofit/>
              </a:bodyPr>
              <a:lstStyle/>
              <a:p>
                <a:pPr algn="ctr" defTabSz="2505761" fontAlgn="ctr" latinLnBrk="1" hangingPunct="0">
                  <a:lnSpc>
                    <a:spcPct val="150000"/>
                  </a:lnSpc>
                  <a:buClr>
                    <a:srgbClr val="DBDBDB"/>
                  </a:buClr>
                  <a:defRPr sz="1800">
                    <a:uFillTx/>
                  </a:defRPr>
                </a:pPr>
                <a:r>
                  <a:rPr lang="en-US" altLang="zh-CN" sz="1400" dirty="0">
                    <a:solidFill>
                      <a:srgbClr val="C00000"/>
                    </a:solidFill>
                    <a:latin typeface="Arial" panose="020B0604020202020204" pitchFamily="34" charset="0"/>
                    <a:ea typeface="微软雅黑" panose="020B0503020204020204" pitchFamily="34" charset="-122"/>
                    <a:cs typeface="Arial" panose="020B0604020202020204" pitchFamily="34" charset="0"/>
                  </a:rPr>
                  <a:t>One FIM shared by 4 controllers</a:t>
                </a:r>
              </a:p>
            </p:txBody>
          </p:sp>
          <p:sp>
            <p:nvSpPr>
              <p:cNvPr id="900" name="矩形 899"/>
              <p:cNvSpPr/>
              <p:nvPr/>
            </p:nvSpPr>
            <p:spPr>
              <a:xfrm>
                <a:off x="7387536" y="3080125"/>
                <a:ext cx="2773023" cy="307777"/>
              </a:xfrm>
              <a:prstGeom prst="rect">
                <a:avLst/>
              </a:prstGeom>
            </p:spPr>
            <p:txBody>
              <a:bodyPr wrap="none">
                <a:noAutofit/>
              </a:bodyPr>
              <a:lstStyle/>
              <a:p>
                <a:pPr algn="ctr" defTabSz="2506513" fontAlgn="ctr" latinLnBrk="1" hangingPunct="0">
                  <a:buClr>
                    <a:srgbClr val="DBDBDB"/>
                  </a:buClr>
                  <a:defRPr sz="1800">
                    <a:uFillTx/>
                  </a:defRPr>
                </a:pPr>
                <a:r>
                  <a:rPr lang="en-US" altLang="zh-CN" sz="1400" dirty="0">
                    <a:solidFill>
                      <a:srgbClr val="C00000"/>
                    </a:solidFill>
                    <a:latin typeface="Arial" panose="020B0604020202020204" pitchFamily="34" charset="0"/>
                    <a:ea typeface="微软雅黑" panose="020B0503020204020204" pitchFamily="34" charset="-122"/>
                    <a:cs typeface="Arial" panose="020B0604020202020204" pitchFamily="34" charset="0"/>
                  </a:rPr>
                  <a:t>Fully interconnected controllers</a:t>
                </a:r>
              </a:p>
            </p:txBody>
          </p:sp>
          <p:sp>
            <p:nvSpPr>
              <p:cNvPr id="901" name="矩形 900"/>
              <p:cNvSpPr/>
              <p:nvPr/>
            </p:nvSpPr>
            <p:spPr>
              <a:xfrm>
                <a:off x="7427832" y="4549561"/>
                <a:ext cx="3806700" cy="523220"/>
              </a:xfrm>
              <a:prstGeom prst="rect">
                <a:avLst/>
              </a:prstGeom>
            </p:spPr>
            <p:txBody>
              <a:bodyPr wrap="square">
                <a:noAutofit/>
              </a:bodyPr>
              <a:lstStyle/>
              <a:p>
                <a:pPr defTabSz="2505761" fontAlgn="ctr" latinLnBrk="1" hangingPunct="0">
                  <a:buClr>
                    <a:srgbClr val="DBDBDB"/>
                  </a:buClr>
                  <a:defRPr sz="1800">
                    <a:uFillTx/>
                  </a:defRPr>
                </a:pPr>
                <a:r>
                  <a:rPr lang="en-US" altLang="zh-CN" sz="1400" dirty="0">
                    <a:solidFill>
                      <a:srgbClr val="C00000"/>
                    </a:solidFill>
                    <a:latin typeface="Arial" panose="020B0604020202020204" pitchFamily="34" charset="0"/>
                    <a:ea typeface="微软雅黑" panose="020B0503020204020204" pitchFamily="34" charset="-122"/>
                    <a:cs typeface="Arial" panose="020B0604020202020204" pitchFamily="34" charset="0"/>
                  </a:rPr>
                  <a:t>2 controller enclosures connected to 1 smart SSD enclosure </a:t>
                </a:r>
              </a:p>
            </p:txBody>
          </p:sp>
          <p:grpSp>
            <p:nvGrpSpPr>
              <p:cNvPr id="902" name="组合 901"/>
              <p:cNvGrpSpPr/>
              <p:nvPr/>
            </p:nvGrpSpPr>
            <p:grpSpPr>
              <a:xfrm>
                <a:off x="673686" y="2809529"/>
                <a:ext cx="810983" cy="932360"/>
                <a:chOff x="673686" y="2500639"/>
                <a:chExt cx="810983" cy="932360"/>
              </a:xfrm>
            </p:grpSpPr>
            <p:sp>
              <p:nvSpPr>
                <p:cNvPr id="982" name="矩形 37"/>
                <p:cNvSpPr/>
                <p:nvPr/>
              </p:nvSpPr>
              <p:spPr>
                <a:xfrm>
                  <a:off x="673686" y="2500639"/>
                  <a:ext cx="810983" cy="932360"/>
                </a:xfrm>
                <a:prstGeom prst="rect">
                  <a:avLst/>
                </a:prstGeom>
                <a:noFill/>
                <a:ln w="9525" cap="flat" cmpd="sng" algn="ctr">
                  <a:solidFill>
                    <a:srgbClr val="A3A3A3"/>
                  </a:solidFill>
                  <a:prstDash val="solid"/>
                  <a:round/>
                  <a:headEnd type="none" w="med" len="med"/>
                  <a:tailEnd type="none" w="med" len="med"/>
                </a:ln>
                <a:effectLst/>
                <a:scene3d>
                  <a:camera prst="orthographicFront"/>
                  <a:lightRig rig="flat" dir="t"/>
                </a:scene3d>
              </p:spPr>
              <p:txBody>
                <a:bodyPr lIns="143981" tIns="71991" anchor="ctr" anchorCtr="0">
                  <a:noAutofit/>
                </a:bodyPr>
                <a:lstStyle/>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83" name="矩形 982"/>
                <p:cNvSpPr/>
                <p:nvPr/>
              </p:nvSpPr>
              <p:spPr>
                <a:xfrm>
                  <a:off x="72650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84" name="矩形 983"/>
                <p:cNvSpPr/>
                <p:nvPr/>
              </p:nvSpPr>
              <p:spPr>
                <a:xfrm>
                  <a:off x="114947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85" name="矩形 984"/>
                <p:cNvSpPr/>
                <p:nvPr/>
              </p:nvSpPr>
              <p:spPr>
                <a:xfrm>
                  <a:off x="72650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86" name="矩形 985"/>
                <p:cNvSpPr/>
                <p:nvPr/>
              </p:nvSpPr>
              <p:spPr>
                <a:xfrm>
                  <a:off x="114947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987" name="直接连接符 986"/>
                <p:cNvCxnSpPr/>
                <p:nvPr/>
              </p:nvCxnSpPr>
              <p:spPr>
                <a:xfrm flipH="1">
                  <a:off x="1023975" y="273283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88" name="直接连接符 987"/>
                <p:cNvCxnSpPr/>
                <p:nvPr/>
              </p:nvCxnSpPr>
              <p:spPr>
                <a:xfrm flipH="1">
                  <a:off x="1026768" y="319662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89" name="直接连接符 988"/>
                <p:cNvCxnSpPr/>
                <p:nvPr/>
              </p:nvCxnSpPr>
              <p:spPr>
                <a:xfrm flipV="1">
                  <a:off x="875342"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90" name="直接连接符 989"/>
                <p:cNvCxnSpPr/>
                <p:nvPr/>
              </p:nvCxnSpPr>
              <p:spPr>
                <a:xfrm flipV="1">
                  <a:off x="1298313"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91" name="直接连接符 990"/>
                <p:cNvCxnSpPr/>
                <p:nvPr/>
              </p:nvCxnSpPr>
              <p:spPr>
                <a:xfrm flipV="1">
                  <a:off x="1023975" y="2889688"/>
                  <a:ext cx="122781" cy="1499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92" name="直接连接符 991"/>
                <p:cNvCxnSpPr/>
                <p:nvPr/>
              </p:nvCxnSpPr>
              <p:spPr>
                <a:xfrm flipH="1" flipV="1">
                  <a:off x="1026413" y="2893665"/>
                  <a:ext cx="124906" cy="14932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grpSp>
          <p:cxnSp>
            <p:nvCxnSpPr>
              <p:cNvPr id="903" name="直接箭头连接符 902"/>
              <p:cNvCxnSpPr>
                <a:stCxn id="982" idx="3"/>
              </p:cNvCxnSpPr>
              <p:nvPr/>
            </p:nvCxnSpPr>
            <p:spPr>
              <a:xfrm>
                <a:off x="1484668" y="3275711"/>
                <a:ext cx="258576" cy="694"/>
              </a:xfrm>
              <a:prstGeom prst="straightConnector1">
                <a:avLst/>
              </a:prstGeom>
              <a:noFill/>
              <a:ln w="28575" cap="flat" cmpd="sng" algn="ctr">
                <a:solidFill>
                  <a:srgbClr val="C7000A"/>
                </a:solidFill>
                <a:prstDash val="solid"/>
                <a:miter lim="800000"/>
                <a:headEnd type="triangle" w="med" len="med"/>
                <a:tailEnd type="triangle" w="med" len="med"/>
              </a:ln>
              <a:effectLst/>
            </p:spPr>
          </p:cxnSp>
          <p:sp>
            <p:nvSpPr>
              <p:cNvPr id="904" name="矩形 903"/>
              <p:cNvSpPr/>
              <p:nvPr/>
            </p:nvSpPr>
            <p:spPr>
              <a:xfrm>
                <a:off x="932382" y="3734682"/>
                <a:ext cx="1426994" cy="276999"/>
              </a:xfrm>
              <a:prstGeom prst="rect">
                <a:avLst/>
              </a:prstGeom>
              <a:ln>
                <a:noFill/>
              </a:ln>
            </p:spPr>
            <p:txBody>
              <a:bodyPr wrap="none">
                <a:noAutofit/>
              </a:bodyPr>
              <a:lstStyle/>
              <a:p>
                <a:pPr algn="ctr" defTabSz="914309" fontAlgn="ctr">
                  <a:defRPr/>
                </a:pPr>
                <a:r>
                  <a:rPr lang="en-US" sz="1200" dirty="0">
                    <a:solidFill>
                      <a:srgbClr val="FFFFFF"/>
                    </a:solidFill>
                    <a:latin typeface="Arial" panose="020B0604020202020204" pitchFamily="34" charset="0"/>
                    <a:ea typeface="微软雅黑" panose="020B0503020204020204" pitchFamily="34" charset="-122"/>
                    <a:cs typeface="Arial" panose="020B0604020202020204" pitchFamily="34" charset="0"/>
                  </a:rPr>
                  <a:t>Shared Back-End</a:t>
                </a:r>
              </a:p>
            </p:txBody>
          </p:sp>
          <p:sp>
            <p:nvSpPr>
              <p:cNvPr id="905" name="流程图: 磁盘 904"/>
              <p:cNvSpPr/>
              <p:nvPr/>
            </p:nvSpPr>
            <p:spPr>
              <a:xfrm>
                <a:off x="717247" y="4798344"/>
                <a:ext cx="294708" cy="198330"/>
              </a:xfrm>
              <a:prstGeom prst="flowChartMagneticDisk">
                <a:avLst/>
              </a:prstGeom>
              <a:solidFill>
                <a:sysClr val="window" lastClr="FFFFFF"/>
              </a:solid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06" name="流程图: 磁盘 905"/>
              <p:cNvSpPr/>
              <p:nvPr/>
            </p:nvSpPr>
            <p:spPr>
              <a:xfrm>
                <a:off x="1065133" y="4798344"/>
                <a:ext cx="294708" cy="198330"/>
              </a:xfrm>
              <a:prstGeom prst="flowChartMagneticDisk">
                <a:avLst/>
              </a:prstGeom>
              <a:solidFill>
                <a:sysClr val="window" lastClr="FFFFFF"/>
              </a:solid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07" name="流程图: 磁盘 906"/>
              <p:cNvSpPr/>
              <p:nvPr/>
            </p:nvSpPr>
            <p:spPr>
              <a:xfrm>
                <a:off x="1413020" y="4798344"/>
                <a:ext cx="294708" cy="198330"/>
              </a:xfrm>
              <a:prstGeom prst="flowChartMagneticDisk">
                <a:avLst/>
              </a:prstGeom>
              <a:solidFill>
                <a:sysClr val="window" lastClr="FFFFFF"/>
              </a:solid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08" name="流程图: 磁盘 907"/>
              <p:cNvSpPr/>
              <p:nvPr/>
            </p:nvSpPr>
            <p:spPr>
              <a:xfrm>
                <a:off x="1760907" y="4798344"/>
                <a:ext cx="294708" cy="198330"/>
              </a:xfrm>
              <a:prstGeom prst="flowChartMagneticDisk">
                <a:avLst/>
              </a:prstGeom>
              <a:solidFill>
                <a:sysClr val="window" lastClr="FFFFFF"/>
              </a:solid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09" name="流程图: 磁盘 908"/>
              <p:cNvSpPr/>
              <p:nvPr/>
            </p:nvSpPr>
            <p:spPr>
              <a:xfrm>
                <a:off x="2108792" y="4798344"/>
                <a:ext cx="294708" cy="198330"/>
              </a:xfrm>
              <a:prstGeom prst="flowChartMagneticDisk">
                <a:avLst/>
              </a:prstGeom>
              <a:solidFill>
                <a:sysClr val="window" lastClr="FFFFFF"/>
              </a:solid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10" name="矩形 909"/>
              <p:cNvSpPr/>
              <p:nvPr/>
            </p:nvSpPr>
            <p:spPr>
              <a:xfrm>
                <a:off x="1704574" y="2216118"/>
                <a:ext cx="810983" cy="546576"/>
              </a:xfrm>
              <a:prstGeom prst="rect">
                <a:avLst/>
              </a:prstGeom>
              <a:noFill/>
              <a:ln w="12700" cap="flat" cmpd="sng" algn="ctr">
                <a:solidFill>
                  <a:schemeClr val="bg1">
                    <a:lumMod val="85000"/>
                  </a:schemeClr>
                </a:solidFill>
                <a:prstDash val="solid"/>
                <a:miter lim="800000"/>
              </a:ln>
              <a:effectLst/>
            </p:spPr>
            <p:txBody>
              <a:bodyPr rtlCol="0" anchor="ctr">
                <a:noAutofit/>
              </a:bodyPr>
              <a:lstStyle/>
              <a:p>
                <a:pPr algn="ctr" defTabSz="914309" fontAlgn="ctr">
                  <a:defRPr/>
                </a:pP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a:p>
                <a:pPr algn="ctr" defTabSz="914309" fontAlgn="ctr">
                  <a:defRPr/>
                </a:pPr>
                <a:endPar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11" name="矩形 910"/>
              <p:cNvSpPr/>
              <p:nvPr/>
            </p:nvSpPr>
            <p:spPr>
              <a:xfrm>
                <a:off x="673686" y="2221855"/>
                <a:ext cx="810983" cy="546576"/>
              </a:xfrm>
              <a:prstGeom prst="rect">
                <a:avLst/>
              </a:prstGeom>
              <a:noFill/>
              <a:ln w="12700" cap="flat" cmpd="sng" algn="ctr">
                <a:solidFill>
                  <a:schemeClr val="bg1">
                    <a:lumMod val="85000"/>
                  </a:schemeClr>
                </a:solidFill>
                <a:prstDash val="solid"/>
                <a:miter lim="800000"/>
              </a:ln>
              <a:effectLst/>
            </p:spPr>
            <p:txBody>
              <a:bodyPr rtlCol="0" anchor="ctr">
                <a:noAutofit/>
              </a:bodyPr>
              <a:lstStyle/>
              <a:p>
                <a:pPr algn="ctr" defTabSz="914309" fontAlgn="ctr">
                  <a:defRPr/>
                </a:pP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FIM</a:t>
                </a:r>
              </a:p>
              <a:p>
                <a:pPr algn="ctr" defTabSz="914309" fontAlgn="ctr">
                  <a:defRPr/>
                </a:pPr>
                <a:endPar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12" name="矩形 911"/>
              <p:cNvSpPr/>
              <p:nvPr/>
            </p:nvSpPr>
            <p:spPr>
              <a:xfrm>
                <a:off x="695465" y="4722568"/>
                <a:ext cx="1768413" cy="432215"/>
              </a:xfrm>
              <a:prstGeom prst="rect">
                <a:avLst/>
              </a:prstGeom>
              <a:noFill/>
              <a:ln w="12700" cap="flat" cmpd="sng" algn="ctr">
                <a:solidFill>
                  <a:srgbClr val="A3A3A3"/>
                </a:solidFill>
                <a:prstDash val="solid"/>
                <a:miter lim="800000"/>
              </a:ln>
              <a:effectLst/>
            </p:spPr>
            <p:txBody>
              <a:bodyPr rtlCol="0" anchor="ctr">
                <a:noAutofit/>
              </a:bodyPr>
              <a:lstStyle/>
              <a:p>
                <a:pPr algn="ctr" defTabSz="914387" fontAlgn="ctr">
                  <a:defRPr/>
                </a:pPr>
                <a:endParaRPr lang="en-US" altLang="zh-CN" sz="1600" kern="0" dirty="0">
                  <a:solidFill>
                    <a:srgbClr val="666666"/>
                  </a:solidFill>
                  <a:latin typeface="Arial" panose="020B0604020202020204" pitchFamily="34" charset="0"/>
                  <a:ea typeface="微软雅黑" panose="020B0503020204020204" pitchFamily="34" charset="-122"/>
                </a:endParaRPr>
              </a:p>
            </p:txBody>
          </p:sp>
          <p:sp>
            <p:nvSpPr>
              <p:cNvPr id="913" name="矩形 912"/>
              <p:cNvSpPr/>
              <p:nvPr/>
            </p:nvSpPr>
            <p:spPr>
              <a:xfrm>
                <a:off x="1704574" y="3777672"/>
                <a:ext cx="810983" cy="546576"/>
              </a:xfrm>
              <a:prstGeom prst="rect">
                <a:avLst/>
              </a:prstGeom>
              <a:noFill/>
              <a:ln w="12700" cap="flat" cmpd="sng" algn="ctr">
                <a:solidFill>
                  <a:schemeClr val="bg1">
                    <a:lumMod val="60000"/>
                    <a:lumOff val="40000"/>
                  </a:schemeClr>
                </a:solidFill>
                <a:prstDash val="solid"/>
                <a:miter lim="800000"/>
              </a:ln>
              <a:effectLst/>
            </p:spPr>
            <p:txBody>
              <a:bodyPr rtlCol="0" anchor="ctr">
                <a:noAutofit/>
              </a:bodyPr>
              <a:lstStyle/>
              <a:p>
                <a:pPr algn="ctr" defTabSz="914309" fontAlgn="ctr">
                  <a:defRPr/>
                </a:pP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BIM</a:t>
                </a:r>
              </a:p>
              <a:p>
                <a:pPr algn="ctr" defTabSz="914309" fontAlgn="ctr">
                  <a:defRPr/>
                </a:pPr>
                <a:endPar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14" name="矩形 913"/>
              <p:cNvSpPr/>
              <p:nvPr/>
            </p:nvSpPr>
            <p:spPr>
              <a:xfrm>
                <a:off x="673686" y="3783408"/>
                <a:ext cx="810983" cy="546576"/>
              </a:xfrm>
              <a:prstGeom prst="rect">
                <a:avLst/>
              </a:prstGeom>
              <a:noFill/>
              <a:ln w="12700" cap="flat" cmpd="sng" algn="ctr">
                <a:solidFill>
                  <a:schemeClr val="bg1">
                    <a:lumMod val="60000"/>
                    <a:lumOff val="40000"/>
                  </a:schemeClr>
                </a:solidFill>
                <a:prstDash val="solid"/>
                <a:miter lim="800000"/>
              </a:ln>
              <a:effectLst/>
            </p:spPr>
            <p:txBody>
              <a:bodyPr rtlCol="0" anchor="ctr">
                <a:noAutofit/>
              </a:bodyPr>
              <a:lstStyle/>
              <a:p>
                <a:pPr algn="ctr" defTabSz="914309" fontAlgn="ctr">
                  <a:defRPr/>
                </a:pP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BIM</a:t>
                </a:r>
              </a:p>
              <a:p>
                <a:pPr algn="ctr" defTabSz="914309" fontAlgn="ctr">
                  <a:defRPr/>
                </a:pPr>
                <a:endPar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15" name="直接连接符 914"/>
              <p:cNvCxnSpPr>
                <a:stCxn id="914" idx="2"/>
                <a:endCxn id="912" idx="0"/>
              </p:cNvCxnSpPr>
              <p:nvPr/>
            </p:nvCxnSpPr>
            <p:spPr>
              <a:xfrm>
                <a:off x="1079177" y="4329986"/>
                <a:ext cx="500495" cy="392583"/>
              </a:xfrm>
              <a:prstGeom prst="line">
                <a:avLst/>
              </a:prstGeom>
              <a:noFill/>
              <a:ln w="6350" cap="flat" cmpd="sng" algn="ctr">
                <a:solidFill>
                  <a:srgbClr val="C7000A"/>
                </a:solidFill>
                <a:prstDash val="solid"/>
                <a:miter lim="800000"/>
              </a:ln>
              <a:effectLst/>
            </p:spPr>
          </p:cxnSp>
          <p:cxnSp>
            <p:nvCxnSpPr>
              <p:cNvPr id="916" name="直接连接符 915"/>
              <p:cNvCxnSpPr>
                <a:stCxn id="913" idx="2"/>
                <a:endCxn id="912" idx="0"/>
              </p:cNvCxnSpPr>
              <p:nvPr/>
            </p:nvCxnSpPr>
            <p:spPr>
              <a:xfrm flipH="1">
                <a:off x="1579672" y="4324249"/>
                <a:ext cx="530393" cy="398319"/>
              </a:xfrm>
              <a:prstGeom prst="line">
                <a:avLst/>
              </a:prstGeom>
              <a:noFill/>
              <a:ln w="6350" cap="flat" cmpd="sng" algn="ctr">
                <a:solidFill>
                  <a:srgbClr val="C7000A"/>
                </a:solidFill>
                <a:prstDash val="solid"/>
                <a:miter lim="800000"/>
              </a:ln>
              <a:effectLst/>
            </p:spPr>
          </p:cxnSp>
          <p:cxnSp>
            <p:nvCxnSpPr>
              <p:cNvPr id="917" name="直接箭头连接符 916"/>
              <p:cNvCxnSpPr/>
              <p:nvPr/>
            </p:nvCxnSpPr>
            <p:spPr>
              <a:xfrm>
                <a:off x="6203574" y="5143831"/>
                <a:ext cx="258576" cy="694"/>
              </a:xfrm>
              <a:prstGeom prst="straightConnector1">
                <a:avLst/>
              </a:prstGeom>
              <a:noFill/>
              <a:ln w="28575" cap="flat" cmpd="sng" algn="ctr">
                <a:solidFill>
                  <a:srgbClr val="C7000A"/>
                </a:solidFill>
                <a:prstDash val="solid"/>
                <a:miter lim="800000"/>
                <a:headEnd type="triangle" w="med" len="med"/>
                <a:tailEnd type="triangle" w="med" len="med"/>
              </a:ln>
              <a:effectLst/>
            </p:spPr>
          </p:cxnSp>
          <p:cxnSp>
            <p:nvCxnSpPr>
              <p:cNvPr id="918" name="形状 273"/>
              <p:cNvCxnSpPr/>
              <p:nvPr/>
            </p:nvCxnSpPr>
            <p:spPr>
              <a:xfrm>
                <a:off x="2118360" y="4376793"/>
                <a:ext cx="3236274" cy="1066954"/>
              </a:xfrm>
              <a:prstGeom prst="bentConnector3">
                <a:avLst>
                  <a:gd name="adj1" fmla="val 356"/>
                </a:avLst>
              </a:prstGeom>
              <a:noFill/>
              <a:ln w="19050" cap="flat" cmpd="sng" algn="ctr">
                <a:solidFill>
                  <a:srgbClr val="C7000A"/>
                </a:solidFill>
                <a:prstDash val="solid"/>
                <a:miter lim="800000"/>
                <a:headEnd type="oval" w="med" len="med"/>
                <a:tailEnd type="oval" w="med" len="med"/>
              </a:ln>
              <a:effectLst/>
            </p:spPr>
          </p:cxnSp>
          <p:grpSp>
            <p:nvGrpSpPr>
              <p:cNvPr id="919" name="组合 918"/>
              <p:cNvGrpSpPr/>
              <p:nvPr/>
            </p:nvGrpSpPr>
            <p:grpSpPr>
              <a:xfrm>
                <a:off x="1712869" y="2813119"/>
                <a:ext cx="810983" cy="932360"/>
                <a:chOff x="673686" y="2500639"/>
                <a:chExt cx="810983" cy="932360"/>
              </a:xfrm>
            </p:grpSpPr>
            <p:sp>
              <p:nvSpPr>
                <p:cNvPr id="971" name="矩形 37"/>
                <p:cNvSpPr/>
                <p:nvPr/>
              </p:nvSpPr>
              <p:spPr>
                <a:xfrm>
                  <a:off x="673686" y="2500639"/>
                  <a:ext cx="810983" cy="932360"/>
                </a:xfrm>
                <a:prstGeom prst="rect">
                  <a:avLst/>
                </a:prstGeom>
                <a:noFill/>
                <a:ln w="9525" cap="flat" cmpd="sng" algn="ctr">
                  <a:solidFill>
                    <a:srgbClr val="A3A3A3"/>
                  </a:solidFill>
                  <a:prstDash val="solid"/>
                  <a:round/>
                  <a:headEnd type="none" w="med" len="med"/>
                  <a:tailEnd type="none" w="med" len="med"/>
                </a:ln>
                <a:effectLst/>
                <a:scene3d>
                  <a:camera prst="orthographicFront"/>
                  <a:lightRig rig="flat" dir="t"/>
                </a:scene3d>
              </p:spPr>
              <p:txBody>
                <a:bodyPr lIns="143981" tIns="71991" anchor="ctr" anchorCtr="0">
                  <a:noAutofit/>
                </a:bodyPr>
                <a:lstStyle/>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72" name="矩形 971"/>
                <p:cNvSpPr/>
                <p:nvPr/>
              </p:nvSpPr>
              <p:spPr>
                <a:xfrm>
                  <a:off x="72650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73" name="矩形 972"/>
                <p:cNvSpPr/>
                <p:nvPr/>
              </p:nvSpPr>
              <p:spPr>
                <a:xfrm>
                  <a:off x="114947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74" name="矩形 973"/>
                <p:cNvSpPr/>
                <p:nvPr/>
              </p:nvSpPr>
              <p:spPr>
                <a:xfrm>
                  <a:off x="72650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75" name="矩形 974"/>
                <p:cNvSpPr/>
                <p:nvPr/>
              </p:nvSpPr>
              <p:spPr>
                <a:xfrm>
                  <a:off x="114947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976" name="直接连接符 975"/>
                <p:cNvCxnSpPr/>
                <p:nvPr/>
              </p:nvCxnSpPr>
              <p:spPr>
                <a:xfrm flipH="1">
                  <a:off x="1023975" y="273283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77" name="直接连接符 976"/>
                <p:cNvCxnSpPr/>
                <p:nvPr/>
              </p:nvCxnSpPr>
              <p:spPr>
                <a:xfrm flipH="1">
                  <a:off x="1026768" y="319662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78" name="直接连接符 977"/>
                <p:cNvCxnSpPr/>
                <p:nvPr/>
              </p:nvCxnSpPr>
              <p:spPr>
                <a:xfrm flipV="1">
                  <a:off x="875342"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79" name="直接连接符 978"/>
                <p:cNvCxnSpPr/>
                <p:nvPr/>
              </p:nvCxnSpPr>
              <p:spPr>
                <a:xfrm flipV="1">
                  <a:off x="1298313"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80" name="直接连接符 979"/>
                <p:cNvCxnSpPr/>
                <p:nvPr/>
              </p:nvCxnSpPr>
              <p:spPr>
                <a:xfrm flipV="1">
                  <a:off x="1023975" y="2889688"/>
                  <a:ext cx="122781" cy="1499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81" name="直接连接符 980"/>
                <p:cNvCxnSpPr/>
                <p:nvPr/>
              </p:nvCxnSpPr>
              <p:spPr>
                <a:xfrm flipH="1" flipV="1">
                  <a:off x="1026413" y="2893665"/>
                  <a:ext cx="124906" cy="14932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grpSp>
          <p:grpSp>
            <p:nvGrpSpPr>
              <p:cNvPr id="920" name="组合 919"/>
              <p:cNvGrpSpPr/>
              <p:nvPr/>
            </p:nvGrpSpPr>
            <p:grpSpPr>
              <a:xfrm>
                <a:off x="2757364" y="2813119"/>
                <a:ext cx="810983" cy="932360"/>
                <a:chOff x="673686" y="2500639"/>
                <a:chExt cx="810983" cy="932360"/>
              </a:xfrm>
            </p:grpSpPr>
            <p:sp>
              <p:nvSpPr>
                <p:cNvPr id="960" name="矩形 37"/>
                <p:cNvSpPr/>
                <p:nvPr/>
              </p:nvSpPr>
              <p:spPr>
                <a:xfrm>
                  <a:off x="673686" y="2500639"/>
                  <a:ext cx="810983" cy="932360"/>
                </a:xfrm>
                <a:prstGeom prst="rect">
                  <a:avLst/>
                </a:prstGeom>
                <a:noFill/>
                <a:ln w="9525" cap="flat" cmpd="sng" algn="ctr">
                  <a:solidFill>
                    <a:srgbClr val="A3A3A3"/>
                  </a:solidFill>
                  <a:prstDash val="solid"/>
                  <a:round/>
                  <a:headEnd type="none" w="med" len="med"/>
                  <a:tailEnd type="none" w="med" len="med"/>
                </a:ln>
                <a:effectLst/>
                <a:scene3d>
                  <a:camera prst="orthographicFront"/>
                  <a:lightRig rig="flat" dir="t"/>
                </a:scene3d>
              </p:spPr>
              <p:txBody>
                <a:bodyPr lIns="143981" tIns="71991" anchor="ctr" anchorCtr="0">
                  <a:noAutofit/>
                </a:bodyPr>
                <a:lstStyle/>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61" name="矩形 960"/>
                <p:cNvSpPr/>
                <p:nvPr/>
              </p:nvSpPr>
              <p:spPr>
                <a:xfrm>
                  <a:off x="72650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62" name="矩形 961"/>
                <p:cNvSpPr/>
                <p:nvPr/>
              </p:nvSpPr>
              <p:spPr>
                <a:xfrm>
                  <a:off x="114947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63" name="矩形 962"/>
                <p:cNvSpPr/>
                <p:nvPr/>
              </p:nvSpPr>
              <p:spPr>
                <a:xfrm>
                  <a:off x="72650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64" name="矩形 963"/>
                <p:cNvSpPr/>
                <p:nvPr/>
              </p:nvSpPr>
              <p:spPr>
                <a:xfrm>
                  <a:off x="114947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965" name="直接连接符 964"/>
                <p:cNvCxnSpPr/>
                <p:nvPr/>
              </p:nvCxnSpPr>
              <p:spPr>
                <a:xfrm flipH="1">
                  <a:off x="1023975" y="273283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66" name="直接连接符 965"/>
                <p:cNvCxnSpPr/>
                <p:nvPr/>
              </p:nvCxnSpPr>
              <p:spPr>
                <a:xfrm flipH="1">
                  <a:off x="1026768" y="319662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67" name="直接连接符 966"/>
                <p:cNvCxnSpPr/>
                <p:nvPr/>
              </p:nvCxnSpPr>
              <p:spPr>
                <a:xfrm flipV="1">
                  <a:off x="875342"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68" name="直接连接符 967"/>
                <p:cNvCxnSpPr/>
                <p:nvPr/>
              </p:nvCxnSpPr>
              <p:spPr>
                <a:xfrm flipV="1">
                  <a:off x="1298313"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69" name="直接连接符 968"/>
                <p:cNvCxnSpPr/>
                <p:nvPr/>
              </p:nvCxnSpPr>
              <p:spPr>
                <a:xfrm flipV="1">
                  <a:off x="1023975" y="2889688"/>
                  <a:ext cx="122781" cy="1499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70" name="直接连接符 969"/>
                <p:cNvCxnSpPr/>
                <p:nvPr/>
              </p:nvCxnSpPr>
              <p:spPr>
                <a:xfrm flipH="1" flipV="1">
                  <a:off x="1026413" y="2893665"/>
                  <a:ext cx="124906" cy="14932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grpSp>
          <p:grpSp>
            <p:nvGrpSpPr>
              <p:cNvPr id="921" name="组合 920"/>
              <p:cNvGrpSpPr/>
              <p:nvPr/>
            </p:nvGrpSpPr>
            <p:grpSpPr>
              <a:xfrm>
                <a:off x="3784683" y="2824360"/>
                <a:ext cx="810983" cy="932360"/>
                <a:chOff x="673686" y="2500639"/>
                <a:chExt cx="810983" cy="932360"/>
              </a:xfrm>
            </p:grpSpPr>
            <p:sp>
              <p:nvSpPr>
                <p:cNvPr id="949" name="矩形 37"/>
                <p:cNvSpPr/>
                <p:nvPr/>
              </p:nvSpPr>
              <p:spPr>
                <a:xfrm>
                  <a:off x="673686" y="2500639"/>
                  <a:ext cx="810983" cy="932360"/>
                </a:xfrm>
                <a:prstGeom prst="rect">
                  <a:avLst/>
                </a:prstGeom>
                <a:noFill/>
                <a:ln w="9525" cap="flat" cmpd="sng" algn="ctr">
                  <a:solidFill>
                    <a:srgbClr val="A3A3A3"/>
                  </a:solidFill>
                  <a:prstDash val="solid"/>
                  <a:round/>
                  <a:headEnd type="none" w="med" len="med"/>
                  <a:tailEnd type="none" w="med" len="med"/>
                </a:ln>
                <a:effectLst/>
                <a:scene3d>
                  <a:camera prst="orthographicFront"/>
                  <a:lightRig rig="flat" dir="t"/>
                </a:scene3d>
              </p:spPr>
              <p:txBody>
                <a:bodyPr lIns="143981" tIns="71991" anchor="ctr" anchorCtr="0">
                  <a:noAutofit/>
                </a:bodyPr>
                <a:lstStyle/>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50" name="矩形 949"/>
                <p:cNvSpPr/>
                <p:nvPr/>
              </p:nvSpPr>
              <p:spPr>
                <a:xfrm>
                  <a:off x="72650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51" name="矩形 950"/>
                <p:cNvSpPr/>
                <p:nvPr/>
              </p:nvSpPr>
              <p:spPr>
                <a:xfrm>
                  <a:off x="114947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52" name="矩形 951"/>
                <p:cNvSpPr/>
                <p:nvPr/>
              </p:nvSpPr>
              <p:spPr>
                <a:xfrm>
                  <a:off x="72650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53" name="矩形 952"/>
                <p:cNvSpPr/>
                <p:nvPr/>
              </p:nvSpPr>
              <p:spPr>
                <a:xfrm>
                  <a:off x="114947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954" name="直接连接符 953"/>
                <p:cNvCxnSpPr/>
                <p:nvPr/>
              </p:nvCxnSpPr>
              <p:spPr>
                <a:xfrm flipH="1">
                  <a:off x="1023975" y="273283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55" name="直接连接符 954"/>
                <p:cNvCxnSpPr/>
                <p:nvPr/>
              </p:nvCxnSpPr>
              <p:spPr>
                <a:xfrm flipH="1">
                  <a:off x="1026768" y="319662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56" name="直接连接符 955"/>
                <p:cNvCxnSpPr/>
                <p:nvPr/>
              </p:nvCxnSpPr>
              <p:spPr>
                <a:xfrm flipV="1">
                  <a:off x="875342"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57" name="直接连接符 956"/>
                <p:cNvCxnSpPr/>
                <p:nvPr/>
              </p:nvCxnSpPr>
              <p:spPr>
                <a:xfrm flipV="1">
                  <a:off x="1298313"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58" name="直接连接符 957"/>
                <p:cNvCxnSpPr/>
                <p:nvPr/>
              </p:nvCxnSpPr>
              <p:spPr>
                <a:xfrm flipV="1">
                  <a:off x="1023975" y="2889688"/>
                  <a:ext cx="122781" cy="1499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59" name="直接连接符 958"/>
                <p:cNvCxnSpPr/>
                <p:nvPr/>
              </p:nvCxnSpPr>
              <p:spPr>
                <a:xfrm flipH="1" flipV="1">
                  <a:off x="1026413" y="2893665"/>
                  <a:ext cx="124906" cy="14932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grpSp>
          <p:grpSp>
            <p:nvGrpSpPr>
              <p:cNvPr id="922" name="组合 921"/>
              <p:cNvGrpSpPr/>
              <p:nvPr/>
            </p:nvGrpSpPr>
            <p:grpSpPr>
              <a:xfrm>
                <a:off x="5463851" y="4679755"/>
                <a:ext cx="810983" cy="932360"/>
                <a:chOff x="673686" y="2500639"/>
                <a:chExt cx="810983" cy="932360"/>
              </a:xfrm>
            </p:grpSpPr>
            <p:sp>
              <p:nvSpPr>
                <p:cNvPr id="938" name="矩形 37"/>
                <p:cNvSpPr/>
                <p:nvPr/>
              </p:nvSpPr>
              <p:spPr>
                <a:xfrm>
                  <a:off x="673686" y="2500639"/>
                  <a:ext cx="810983" cy="932360"/>
                </a:xfrm>
                <a:prstGeom prst="rect">
                  <a:avLst/>
                </a:prstGeom>
                <a:noFill/>
                <a:ln w="9525" cap="flat" cmpd="sng" algn="ctr">
                  <a:solidFill>
                    <a:srgbClr val="A3A3A3"/>
                  </a:solidFill>
                  <a:prstDash val="solid"/>
                  <a:round/>
                  <a:headEnd type="none" w="med" len="med"/>
                  <a:tailEnd type="none" w="med" len="med"/>
                </a:ln>
                <a:effectLst/>
                <a:scene3d>
                  <a:camera prst="orthographicFront"/>
                  <a:lightRig rig="flat" dir="t"/>
                </a:scene3d>
              </p:spPr>
              <p:txBody>
                <a:bodyPr lIns="143981" tIns="71991" anchor="ctr" anchorCtr="0">
                  <a:noAutofit/>
                </a:bodyPr>
                <a:lstStyle/>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39" name="矩形 938"/>
                <p:cNvSpPr/>
                <p:nvPr/>
              </p:nvSpPr>
              <p:spPr>
                <a:xfrm>
                  <a:off x="72650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40" name="矩形 939"/>
                <p:cNvSpPr/>
                <p:nvPr/>
              </p:nvSpPr>
              <p:spPr>
                <a:xfrm>
                  <a:off x="114947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41" name="矩形 940"/>
                <p:cNvSpPr/>
                <p:nvPr/>
              </p:nvSpPr>
              <p:spPr>
                <a:xfrm>
                  <a:off x="72650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42" name="矩形 941"/>
                <p:cNvSpPr/>
                <p:nvPr/>
              </p:nvSpPr>
              <p:spPr>
                <a:xfrm>
                  <a:off x="114947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943" name="直接连接符 942"/>
                <p:cNvCxnSpPr/>
                <p:nvPr/>
              </p:nvCxnSpPr>
              <p:spPr>
                <a:xfrm flipH="1">
                  <a:off x="1023975" y="273283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44" name="直接连接符 943"/>
                <p:cNvCxnSpPr/>
                <p:nvPr/>
              </p:nvCxnSpPr>
              <p:spPr>
                <a:xfrm flipH="1">
                  <a:off x="1026768" y="319662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45" name="直接连接符 944"/>
                <p:cNvCxnSpPr/>
                <p:nvPr/>
              </p:nvCxnSpPr>
              <p:spPr>
                <a:xfrm flipV="1">
                  <a:off x="875342"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46" name="直接连接符 945"/>
                <p:cNvCxnSpPr/>
                <p:nvPr/>
              </p:nvCxnSpPr>
              <p:spPr>
                <a:xfrm flipV="1">
                  <a:off x="1298313"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47" name="直接连接符 946"/>
                <p:cNvCxnSpPr/>
                <p:nvPr/>
              </p:nvCxnSpPr>
              <p:spPr>
                <a:xfrm flipV="1">
                  <a:off x="1023975" y="2889688"/>
                  <a:ext cx="122781" cy="1499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48" name="直接连接符 947"/>
                <p:cNvCxnSpPr/>
                <p:nvPr/>
              </p:nvCxnSpPr>
              <p:spPr>
                <a:xfrm flipH="1" flipV="1">
                  <a:off x="1026413" y="2893665"/>
                  <a:ext cx="124906" cy="14932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grpSp>
          <p:grpSp>
            <p:nvGrpSpPr>
              <p:cNvPr id="923" name="组合 922"/>
              <p:cNvGrpSpPr/>
              <p:nvPr/>
            </p:nvGrpSpPr>
            <p:grpSpPr>
              <a:xfrm>
                <a:off x="6415193" y="4679755"/>
                <a:ext cx="810983" cy="932360"/>
                <a:chOff x="673686" y="2500639"/>
                <a:chExt cx="810983" cy="932360"/>
              </a:xfrm>
            </p:grpSpPr>
            <p:sp>
              <p:nvSpPr>
                <p:cNvPr id="927" name="矩形 37"/>
                <p:cNvSpPr/>
                <p:nvPr/>
              </p:nvSpPr>
              <p:spPr>
                <a:xfrm>
                  <a:off x="673686" y="2500639"/>
                  <a:ext cx="810983" cy="932360"/>
                </a:xfrm>
                <a:prstGeom prst="rect">
                  <a:avLst/>
                </a:prstGeom>
                <a:noFill/>
                <a:ln w="9525" cap="flat" cmpd="sng" algn="ctr">
                  <a:solidFill>
                    <a:srgbClr val="A3A3A3"/>
                  </a:solidFill>
                  <a:prstDash val="solid"/>
                  <a:round/>
                  <a:headEnd type="none" w="med" len="med"/>
                  <a:tailEnd type="none" w="med" len="med"/>
                </a:ln>
                <a:effectLst/>
                <a:scene3d>
                  <a:camera prst="orthographicFront"/>
                  <a:lightRig rig="flat" dir="t"/>
                </a:scene3d>
              </p:spPr>
              <p:txBody>
                <a:bodyPr lIns="143981" tIns="71991" anchor="ctr" anchorCtr="0">
                  <a:noAutofit/>
                </a:bodyPr>
                <a:lstStyle/>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defTabSz="914400" fontAlgn="ctr">
                    <a:lnSpc>
                      <a:spcPct val="120000"/>
                    </a:lnSpc>
                    <a:spcBef>
                      <a:spcPct val="0"/>
                    </a:spcBef>
                    <a:spcAft>
                      <a:spcPts val="1600"/>
                    </a:spcAft>
                    <a:defRPr/>
                  </a:pPr>
                  <a:endParaRPr lang="en-US" altLang="zh-CN" sz="1000" kern="0"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28" name="矩形 927"/>
                <p:cNvSpPr/>
                <p:nvPr/>
              </p:nvSpPr>
              <p:spPr>
                <a:xfrm>
                  <a:off x="72650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29" name="矩形 928"/>
                <p:cNvSpPr/>
                <p:nvPr/>
              </p:nvSpPr>
              <p:spPr>
                <a:xfrm>
                  <a:off x="1149470" y="2575817"/>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30" name="矩形 929"/>
                <p:cNvSpPr/>
                <p:nvPr/>
              </p:nvSpPr>
              <p:spPr>
                <a:xfrm>
                  <a:off x="72650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931" name="矩形 930"/>
                <p:cNvSpPr/>
                <p:nvPr/>
              </p:nvSpPr>
              <p:spPr>
                <a:xfrm>
                  <a:off x="1149470" y="3039608"/>
                  <a:ext cx="297686" cy="316087"/>
                </a:xfrm>
                <a:prstGeom prst="rect">
                  <a:avLst/>
                </a:prstGeom>
                <a:solidFill>
                  <a:srgbClr val="E9E9E7"/>
                </a:solidFill>
                <a:ln w="6350" cap="flat" cmpd="sng" algn="ctr">
                  <a:solidFill>
                    <a:schemeClr val="bg1">
                      <a:lumMod val="60000"/>
                      <a:lumOff val="40000"/>
                    </a:schemeClr>
                  </a:solidFill>
                  <a:prstDash val="solid"/>
                  <a:round/>
                  <a:headEnd type="none" w="med" len="med"/>
                  <a:tailEnd type="none" w="med" len="med"/>
                </a:ln>
                <a:effectLst/>
                <a:scene3d>
                  <a:camera prst="orthographicFront"/>
                  <a:lightRig rig="flat" dir="t"/>
                </a:scene3d>
              </p:spPr>
              <p:txBody>
                <a:bodyPr anchor="ctr" anchorCtr="1">
                  <a:noAutofit/>
                </a:bodyPr>
                <a:lstStyle/>
                <a:p>
                  <a:pPr defTabSz="914400" fontAlgn="ctr">
                    <a:defRPr/>
                  </a:pPr>
                  <a:endPar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932" name="直接连接符 931"/>
                <p:cNvCxnSpPr/>
                <p:nvPr/>
              </p:nvCxnSpPr>
              <p:spPr>
                <a:xfrm flipH="1">
                  <a:off x="1023975" y="273283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33" name="直接连接符 932"/>
                <p:cNvCxnSpPr/>
                <p:nvPr/>
              </p:nvCxnSpPr>
              <p:spPr>
                <a:xfrm flipH="1">
                  <a:off x="1026768" y="3196627"/>
                  <a:ext cx="122912" cy="2048"/>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34" name="直接连接符 933"/>
                <p:cNvCxnSpPr/>
                <p:nvPr/>
              </p:nvCxnSpPr>
              <p:spPr>
                <a:xfrm flipV="1">
                  <a:off x="875342"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35" name="直接连接符 934"/>
                <p:cNvCxnSpPr/>
                <p:nvPr/>
              </p:nvCxnSpPr>
              <p:spPr>
                <a:xfrm flipV="1">
                  <a:off x="1298313" y="2898216"/>
                  <a:ext cx="0" cy="135082"/>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36" name="直接连接符 935"/>
                <p:cNvCxnSpPr/>
                <p:nvPr/>
              </p:nvCxnSpPr>
              <p:spPr>
                <a:xfrm flipV="1">
                  <a:off x="1023975" y="2889688"/>
                  <a:ext cx="122781" cy="1499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cxnSp>
              <p:nvCxnSpPr>
                <p:cNvPr id="937" name="直接连接符 936"/>
                <p:cNvCxnSpPr/>
                <p:nvPr/>
              </p:nvCxnSpPr>
              <p:spPr>
                <a:xfrm flipH="1" flipV="1">
                  <a:off x="1026413" y="2893665"/>
                  <a:ext cx="124906" cy="14932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rgbClr val="C7000A"/>
                  </a:solidFill>
                  <a:prstDash val="solid"/>
                  <a:round/>
                  <a:headEnd type="none" w="med" len="med"/>
                  <a:tailEnd type="none" w="med" len="med"/>
                </a:ln>
                <a:effectLst/>
                <a:scene3d>
                  <a:camera prst="orthographicFront"/>
                  <a:lightRig rig="flat" dir="t"/>
                </a:scene3d>
              </p:spPr>
            </p:cxnSp>
          </p:grpSp>
          <p:sp>
            <p:nvSpPr>
              <p:cNvPr id="924" name="文本框 96"/>
              <p:cNvSpPr txBox="1"/>
              <p:nvPr/>
            </p:nvSpPr>
            <p:spPr>
              <a:xfrm>
                <a:off x="6372533" y="3163987"/>
                <a:ext cx="465851" cy="369332"/>
              </a:xfrm>
              <a:prstGeom prst="rect">
                <a:avLst/>
              </a:prstGeom>
              <a:noFill/>
              <a:ln>
                <a:solidFill>
                  <a:schemeClr val="bg1">
                    <a:lumMod val="75000"/>
                  </a:schemeClr>
                </a:solidFill>
              </a:ln>
            </p:spPr>
            <p:txBody>
              <a:bodyPr wrap="square" rtlCol="0">
                <a:noAutofit/>
              </a:bodyPr>
              <a:lstStyle/>
              <a:p>
                <a:pPr algn="ctr" defTabSz="914387" fontAlgn="ctr"/>
                <a:r>
                  <a:rPr lang="en-US" sz="600" dirty="0">
                    <a:solidFill>
                      <a:srgbClr val="1D1D1A"/>
                    </a:solidFill>
                    <a:latin typeface="Arial" panose="020B0604020202020204" pitchFamily="34" charset="0"/>
                    <a:ea typeface="微软雅黑" panose="020B0503020204020204" pitchFamily="34" charset="-122"/>
                  </a:rPr>
                  <a:t>192 cores</a:t>
                </a:r>
              </a:p>
            </p:txBody>
          </p:sp>
          <p:sp>
            <p:nvSpPr>
              <p:cNvPr id="925" name="文本框 96"/>
              <p:cNvSpPr txBox="1"/>
              <p:nvPr/>
            </p:nvSpPr>
            <p:spPr>
              <a:xfrm>
                <a:off x="6385224" y="3859415"/>
                <a:ext cx="465851" cy="369332"/>
              </a:xfrm>
              <a:prstGeom prst="rect">
                <a:avLst/>
              </a:prstGeom>
              <a:noFill/>
              <a:ln>
                <a:solidFill>
                  <a:schemeClr val="bg1">
                    <a:lumMod val="75000"/>
                  </a:schemeClr>
                </a:solidFill>
              </a:ln>
            </p:spPr>
            <p:txBody>
              <a:bodyPr wrap="square" rtlCol="0">
                <a:noAutofit/>
              </a:bodyPr>
              <a:lstStyle/>
              <a:p>
                <a:pPr algn="ctr" defTabSz="914387" fontAlgn="ctr"/>
                <a:r>
                  <a:rPr lang="en-US" sz="600" dirty="0">
                    <a:solidFill>
                      <a:srgbClr val="1D1D1A"/>
                    </a:solidFill>
                    <a:latin typeface="Arial" panose="020B0604020202020204" pitchFamily="34" charset="0"/>
                    <a:ea typeface="微软雅黑" panose="020B0503020204020204" pitchFamily="34" charset="-122"/>
                  </a:rPr>
                  <a:t>192 cores</a:t>
                </a:r>
              </a:p>
            </p:txBody>
          </p:sp>
          <p:sp>
            <p:nvSpPr>
              <p:cNvPr id="926" name="文本框 96"/>
              <p:cNvSpPr txBox="1"/>
              <p:nvPr/>
            </p:nvSpPr>
            <p:spPr>
              <a:xfrm>
                <a:off x="5689118" y="3862583"/>
                <a:ext cx="465851" cy="369332"/>
              </a:xfrm>
              <a:prstGeom prst="rect">
                <a:avLst/>
              </a:prstGeom>
              <a:noFill/>
              <a:ln>
                <a:solidFill>
                  <a:schemeClr val="bg1">
                    <a:lumMod val="75000"/>
                  </a:schemeClr>
                </a:solidFill>
              </a:ln>
            </p:spPr>
            <p:txBody>
              <a:bodyPr wrap="square" rtlCol="0">
                <a:noAutofit/>
              </a:bodyPr>
              <a:lstStyle/>
              <a:p>
                <a:pPr algn="ctr" defTabSz="914387" fontAlgn="ctr"/>
                <a:r>
                  <a:rPr lang="en-US" sz="600" dirty="0">
                    <a:solidFill>
                      <a:srgbClr val="1D1D1A"/>
                    </a:solidFill>
                    <a:latin typeface="Arial" panose="020B0604020202020204" pitchFamily="34" charset="0"/>
                    <a:ea typeface="微软雅黑" panose="020B0503020204020204" pitchFamily="34" charset="-122"/>
                  </a:rPr>
                  <a:t>192 cores</a:t>
                </a:r>
              </a:p>
            </p:txBody>
          </p:sp>
        </p:grpSp>
      </p:grpSp>
      <p:graphicFrame>
        <p:nvGraphicFramePr>
          <p:cNvPr id="162" name="表格 161"/>
          <p:cNvGraphicFramePr>
            <a:graphicFrameLocks noGrp="1"/>
          </p:cNvGraphicFramePr>
          <p:nvPr>
            <p:extLst>
              <p:ext uri="{D42A27DB-BD31-4B8C-83A1-F6EECF244321}">
                <p14:modId xmlns:p14="http://schemas.microsoft.com/office/powerpoint/2010/main" val="3491008660"/>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17881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副标题 1"/>
          <p:cNvSpPr txBox="1">
            <a:spLocks/>
          </p:cNvSpPr>
          <p:nvPr/>
        </p:nvSpPr>
        <p:spPr>
          <a:xfrm>
            <a:off x="1022940" y="182770"/>
            <a:ext cx="10739627" cy="434720"/>
          </a:xfrm>
          <a:prstGeom prst="rect">
            <a:avLst/>
          </a:prstGeom>
        </p:spPr>
        <p:txBody>
          <a:bodyPr vert="horz" wrap="square" lIns="0" tIns="0" rIns="0" bIns="0" anchor="t" anchorCtr="0">
            <a:noAutofit/>
          </a:bodyPr>
          <a:lstStyle>
            <a:lvl1pPr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b="0" dirty="0"/>
              <a:t>Architecture Reliability </a:t>
            </a:r>
            <a:r>
              <a:rPr lang="en-US" altLang="zh-CN" sz="2400" b="0" dirty="0"/>
              <a:t>— Industry-Leading Service Continuity</a:t>
            </a:r>
          </a:p>
        </p:txBody>
      </p:sp>
      <p:sp>
        <p:nvSpPr>
          <p:cNvPr id="821" name="矩形 53"/>
          <p:cNvSpPr/>
          <p:nvPr/>
        </p:nvSpPr>
        <p:spPr>
          <a:xfrm>
            <a:off x="8345878" y="2789771"/>
            <a:ext cx="1474970" cy="1897590"/>
          </a:xfrm>
          <a:prstGeom prst="rect">
            <a:avLst/>
          </a:prstGeom>
          <a:solidFill>
            <a:srgbClr val="ACCBF9">
              <a:alpha val="7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22" name="矩形 821"/>
          <p:cNvSpPr/>
          <p:nvPr/>
        </p:nvSpPr>
        <p:spPr>
          <a:xfrm>
            <a:off x="10035707" y="2755575"/>
            <a:ext cx="1474970" cy="1897590"/>
          </a:xfrm>
          <a:prstGeom prst="rect">
            <a:avLst/>
          </a:prstGeom>
          <a:solidFill>
            <a:srgbClr val="ACCBF9">
              <a:alpha val="7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23" name="矩形 822"/>
          <p:cNvSpPr/>
          <p:nvPr/>
        </p:nvSpPr>
        <p:spPr>
          <a:xfrm>
            <a:off x="4535871" y="2770582"/>
            <a:ext cx="1474970" cy="1893931"/>
          </a:xfrm>
          <a:prstGeom prst="rect">
            <a:avLst/>
          </a:prstGeom>
          <a:solidFill>
            <a:srgbClr val="ACCBF9">
              <a:alpha val="7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24" name="矩形 823"/>
          <p:cNvSpPr/>
          <p:nvPr/>
        </p:nvSpPr>
        <p:spPr>
          <a:xfrm>
            <a:off x="3278885" y="2814996"/>
            <a:ext cx="535276" cy="1849866"/>
          </a:xfrm>
          <a:prstGeom prst="rect">
            <a:avLst/>
          </a:prstGeom>
          <a:solidFill>
            <a:srgbClr val="ACCBF9">
              <a:alpha val="7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25" name="矩形 824"/>
          <p:cNvSpPr/>
          <p:nvPr/>
        </p:nvSpPr>
        <p:spPr>
          <a:xfrm>
            <a:off x="2595280" y="2814996"/>
            <a:ext cx="535276" cy="1849866"/>
          </a:xfrm>
          <a:prstGeom prst="rect">
            <a:avLst/>
          </a:prstGeom>
          <a:solidFill>
            <a:srgbClr val="ACCBF9">
              <a:alpha val="7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26" name="矩形 825"/>
          <p:cNvSpPr/>
          <p:nvPr/>
        </p:nvSpPr>
        <p:spPr>
          <a:xfrm>
            <a:off x="1867547" y="2814997"/>
            <a:ext cx="535276" cy="1849864"/>
          </a:xfrm>
          <a:prstGeom prst="rect">
            <a:avLst/>
          </a:prstGeom>
          <a:solidFill>
            <a:srgbClr val="ACCBF9">
              <a:alpha val="7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27" name="矩形 826"/>
          <p:cNvSpPr/>
          <p:nvPr/>
        </p:nvSpPr>
        <p:spPr>
          <a:xfrm>
            <a:off x="6300564" y="2759234"/>
            <a:ext cx="1474970" cy="1905626"/>
          </a:xfrm>
          <a:prstGeom prst="rect">
            <a:avLst/>
          </a:prstGeom>
          <a:solidFill>
            <a:srgbClr val="ACCBF9">
              <a:alpha val="7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28" name="矩形 827"/>
          <p:cNvSpPr/>
          <p:nvPr/>
        </p:nvSpPr>
        <p:spPr>
          <a:xfrm>
            <a:off x="4759751" y="2918119"/>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29" name="矩形 828"/>
          <p:cNvSpPr/>
          <p:nvPr/>
        </p:nvSpPr>
        <p:spPr>
          <a:xfrm>
            <a:off x="5339202" y="2906771"/>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830" name="直接箭头连接符 829"/>
          <p:cNvCxnSpPr>
            <a:stCxn id="828" idx="2"/>
            <a:endCxn id="865" idx="0"/>
          </p:cNvCxnSpPr>
          <p:nvPr/>
        </p:nvCxnSpPr>
        <p:spPr>
          <a:xfrm flipH="1">
            <a:off x="4746584" y="3099700"/>
            <a:ext cx="197538"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31" name="直接箭头连接符 830"/>
          <p:cNvCxnSpPr>
            <a:stCxn id="828" idx="2"/>
          </p:cNvCxnSpPr>
          <p:nvPr/>
        </p:nvCxnSpPr>
        <p:spPr>
          <a:xfrm>
            <a:off x="4944123" y="3099700"/>
            <a:ext cx="144865" cy="272372"/>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33" name="直接箭头连接符 832"/>
          <p:cNvCxnSpPr>
            <a:stCxn id="828" idx="2"/>
            <a:endCxn id="866" idx="0"/>
          </p:cNvCxnSpPr>
          <p:nvPr/>
        </p:nvCxnSpPr>
        <p:spPr>
          <a:xfrm>
            <a:off x="4944122" y="3099700"/>
            <a:ext cx="500437"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34" name="直接箭头连接符 833"/>
          <p:cNvCxnSpPr>
            <a:stCxn id="828" idx="2"/>
            <a:endCxn id="868" idx="0"/>
          </p:cNvCxnSpPr>
          <p:nvPr/>
        </p:nvCxnSpPr>
        <p:spPr>
          <a:xfrm>
            <a:off x="4944122" y="3099700"/>
            <a:ext cx="842841"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35" name="直接箭头连接符 834"/>
          <p:cNvCxnSpPr>
            <a:stCxn id="829" idx="2"/>
            <a:endCxn id="865" idx="0"/>
          </p:cNvCxnSpPr>
          <p:nvPr/>
        </p:nvCxnSpPr>
        <p:spPr>
          <a:xfrm flipH="1">
            <a:off x="4746584" y="3088351"/>
            <a:ext cx="776990" cy="2837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36" name="直接箭头连接符 835"/>
          <p:cNvCxnSpPr>
            <a:stCxn id="829" idx="2"/>
          </p:cNvCxnSpPr>
          <p:nvPr/>
        </p:nvCxnSpPr>
        <p:spPr>
          <a:xfrm flipH="1">
            <a:off x="5088989" y="3088351"/>
            <a:ext cx="434586" cy="2837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37" name="直接箭头连接符 836"/>
          <p:cNvCxnSpPr>
            <a:stCxn id="829" idx="2"/>
            <a:endCxn id="866" idx="0"/>
          </p:cNvCxnSpPr>
          <p:nvPr/>
        </p:nvCxnSpPr>
        <p:spPr>
          <a:xfrm flipH="1">
            <a:off x="5444559" y="3088351"/>
            <a:ext cx="79015" cy="2837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38" name="直接箭头连接符 837"/>
          <p:cNvCxnSpPr>
            <a:stCxn id="829" idx="2"/>
            <a:endCxn id="868" idx="0"/>
          </p:cNvCxnSpPr>
          <p:nvPr/>
        </p:nvCxnSpPr>
        <p:spPr>
          <a:xfrm>
            <a:off x="5523573" y="3088351"/>
            <a:ext cx="263390" cy="2837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39" name="直接箭头连接符 838"/>
          <p:cNvCxnSpPr/>
          <p:nvPr/>
        </p:nvCxnSpPr>
        <p:spPr>
          <a:xfrm flipH="1" flipV="1">
            <a:off x="4957292" y="2407419"/>
            <a:ext cx="1" cy="510700"/>
          </a:xfrm>
          <a:prstGeom prst="straightConnector1">
            <a:avLst/>
          </a:prstGeom>
          <a:noFill/>
          <a:ln w="6350" cap="flat" cmpd="sng" algn="ctr">
            <a:solidFill>
              <a:srgbClr val="4A66AC"/>
            </a:solidFill>
            <a:prstDash val="solid"/>
            <a:miter lim="800000"/>
            <a:tailEnd type="arrow"/>
          </a:ln>
          <a:effectLst/>
        </p:spPr>
      </p:cxnSp>
      <p:cxnSp>
        <p:nvCxnSpPr>
          <p:cNvPr id="840" name="直接箭头连接符 839"/>
          <p:cNvCxnSpPr/>
          <p:nvPr/>
        </p:nvCxnSpPr>
        <p:spPr>
          <a:xfrm flipH="1" flipV="1">
            <a:off x="5536744" y="2384720"/>
            <a:ext cx="1" cy="510700"/>
          </a:xfrm>
          <a:prstGeom prst="straightConnector1">
            <a:avLst/>
          </a:prstGeom>
          <a:noFill/>
          <a:ln w="6350" cap="flat" cmpd="sng" algn="ctr">
            <a:solidFill>
              <a:srgbClr val="4A66AC"/>
            </a:solidFill>
            <a:prstDash val="solid"/>
            <a:miter lim="800000"/>
            <a:tailEnd type="arrow"/>
          </a:ln>
          <a:effectLst/>
        </p:spPr>
      </p:cxnSp>
      <p:sp>
        <p:nvSpPr>
          <p:cNvPr id="841" name="矩形 840"/>
          <p:cNvSpPr/>
          <p:nvPr/>
        </p:nvSpPr>
        <p:spPr>
          <a:xfrm>
            <a:off x="6392754" y="3360724"/>
            <a:ext cx="237046" cy="812880"/>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42" name="矩形 841"/>
          <p:cNvSpPr/>
          <p:nvPr/>
        </p:nvSpPr>
        <p:spPr>
          <a:xfrm>
            <a:off x="6735158" y="3360724"/>
            <a:ext cx="237046" cy="812880"/>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43" name="矩形 842"/>
          <p:cNvSpPr/>
          <p:nvPr/>
        </p:nvSpPr>
        <p:spPr>
          <a:xfrm>
            <a:off x="6524444" y="2906771"/>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44" name="矩形 843"/>
          <p:cNvSpPr/>
          <p:nvPr/>
        </p:nvSpPr>
        <p:spPr>
          <a:xfrm>
            <a:off x="7090729" y="3360724"/>
            <a:ext cx="237046" cy="812880"/>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45" name="矩形 844"/>
          <p:cNvSpPr/>
          <p:nvPr/>
        </p:nvSpPr>
        <p:spPr>
          <a:xfrm>
            <a:off x="7433133" y="3360724"/>
            <a:ext cx="237046" cy="812880"/>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46" name="矩形 845"/>
          <p:cNvSpPr/>
          <p:nvPr/>
        </p:nvSpPr>
        <p:spPr>
          <a:xfrm>
            <a:off x="7103896" y="2895421"/>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847" name="直接箭头连接符 846"/>
          <p:cNvCxnSpPr>
            <a:stCxn id="843" idx="2"/>
            <a:endCxn id="841" idx="0"/>
          </p:cNvCxnSpPr>
          <p:nvPr/>
        </p:nvCxnSpPr>
        <p:spPr>
          <a:xfrm flipH="1">
            <a:off x="6511277" y="3088351"/>
            <a:ext cx="197538"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48" name="直接箭头连接符 847"/>
          <p:cNvCxnSpPr>
            <a:stCxn id="843" idx="2"/>
            <a:endCxn id="842" idx="0"/>
          </p:cNvCxnSpPr>
          <p:nvPr/>
        </p:nvCxnSpPr>
        <p:spPr>
          <a:xfrm>
            <a:off x="6708816" y="3088351"/>
            <a:ext cx="144866"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49" name="直接箭头连接符 848"/>
          <p:cNvCxnSpPr>
            <a:stCxn id="843" idx="2"/>
            <a:endCxn id="844" idx="0"/>
          </p:cNvCxnSpPr>
          <p:nvPr/>
        </p:nvCxnSpPr>
        <p:spPr>
          <a:xfrm>
            <a:off x="6708815" y="3088351"/>
            <a:ext cx="500437"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0" name="直接箭头连接符 849"/>
          <p:cNvCxnSpPr>
            <a:stCxn id="843" idx="2"/>
            <a:endCxn id="845" idx="0"/>
          </p:cNvCxnSpPr>
          <p:nvPr/>
        </p:nvCxnSpPr>
        <p:spPr>
          <a:xfrm>
            <a:off x="6708816" y="3088351"/>
            <a:ext cx="842841"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1" name="直接箭头连接符 850"/>
          <p:cNvCxnSpPr>
            <a:stCxn id="846" idx="2"/>
            <a:endCxn id="841" idx="0"/>
          </p:cNvCxnSpPr>
          <p:nvPr/>
        </p:nvCxnSpPr>
        <p:spPr>
          <a:xfrm flipH="1">
            <a:off x="6511277" y="3077002"/>
            <a:ext cx="776990" cy="283722"/>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2" name="直接箭头连接符 851"/>
          <p:cNvCxnSpPr>
            <a:stCxn id="846" idx="2"/>
            <a:endCxn id="842" idx="0"/>
          </p:cNvCxnSpPr>
          <p:nvPr/>
        </p:nvCxnSpPr>
        <p:spPr>
          <a:xfrm flipH="1">
            <a:off x="6853681" y="3077002"/>
            <a:ext cx="434585" cy="283722"/>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3" name="直接箭头连接符 852"/>
          <p:cNvCxnSpPr>
            <a:stCxn id="846" idx="2"/>
            <a:endCxn id="844" idx="0"/>
          </p:cNvCxnSpPr>
          <p:nvPr/>
        </p:nvCxnSpPr>
        <p:spPr>
          <a:xfrm flipH="1">
            <a:off x="7209252" y="3077002"/>
            <a:ext cx="79015" cy="283722"/>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4" name="直接箭头连接符 853"/>
          <p:cNvCxnSpPr>
            <a:stCxn id="846" idx="2"/>
            <a:endCxn id="845" idx="0"/>
          </p:cNvCxnSpPr>
          <p:nvPr/>
        </p:nvCxnSpPr>
        <p:spPr>
          <a:xfrm>
            <a:off x="7288266" y="3077002"/>
            <a:ext cx="263390" cy="283722"/>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5" name="直接箭头连接符 854"/>
          <p:cNvCxnSpPr>
            <a:stCxn id="1001" idx="2"/>
          </p:cNvCxnSpPr>
          <p:nvPr/>
        </p:nvCxnSpPr>
        <p:spPr>
          <a:xfrm>
            <a:off x="6741739" y="4570047"/>
            <a:ext cx="276557" cy="15254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6" name="直接箭头连接符 855"/>
          <p:cNvCxnSpPr>
            <a:stCxn id="842" idx="2"/>
            <a:endCxn id="1001" idx="0"/>
          </p:cNvCxnSpPr>
          <p:nvPr/>
        </p:nvCxnSpPr>
        <p:spPr>
          <a:xfrm flipH="1">
            <a:off x="6741739" y="4173605"/>
            <a:ext cx="111942" cy="21486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7" name="直接箭头连接符 856"/>
          <p:cNvCxnSpPr>
            <a:stCxn id="844" idx="2"/>
            <a:endCxn id="1002" idx="0"/>
          </p:cNvCxnSpPr>
          <p:nvPr/>
        </p:nvCxnSpPr>
        <p:spPr>
          <a:xfrm>
            <a:off x="7209253" y="4173604"/>
            <a:ext cx="111938" cy="20351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8" name="直接箭头连接符 857"/>
          <p:cNvCxnSpPr>
            <a:stCxn id="1002" idx="2"/>
          </p:cNvCxnSpPr>
          <p:nvPr/>
        </p:nvCxnSpPr>
        <p:spPr>
          <a:xfrm flipH="1">
            <a:off x="7018295" y="4558698"/>
            <a:ext cx="302895" cy="163890"/>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59" name="直接箭头连接符 858"/>
          <p:cNvCxnSpPr/>
          <p:nvPr/>
        </p:nvCxnSpPr>
        <p:spPr>
          <a:xfrm flipH="1" flipV="1">
            <a:off x="6721986" y="2396069"/>
            <a:ext cx="1" cy="510700"/>
          </a:xfrm>
          <a:prstGeom prst="straightConnector1">
            <a:avLst/>
          </a:prstGeom>
          <a:noFill/>
          <a:ln w="6350" cap="flat" cmpd="sng" algn="ctr">
            <a:solidFill>
              <a:srgbClr val="4A66AC"/>
            </a:solidFill>
            <a:prstDash val="solid"/>
            <a:miter lim="800000"/>
            <a:tailEnd type="arrow"/>
          </a:ln>
          <a:effectLst/>
        </p:spPr>
      </p:cxnSp>
      <p:cxnSp>
        <p:nvCxnSpPr>
          <p:cNvPr id="860" name="直接箭头连接符 859"/>
          <p:cNvCxnSpPr/>
          <p:nvPr/>
        </p:nvCxnSpPr>
        <p:spPr>
          <a:xfrm flipH="1" flipV="1">
            <a:off x="7301437" y="2373371"/>
            <a:ext cx="1" cy="510700"/>
          </a:xfrm>
          <a:prstGeom prst="straightConnector1">
            <a:avLst/>
          </a:prstGeom>
          <a:noFill/>
          <a:ln w="6350" cap="flat" cmpd="sng" algn="ctr">
            <a:solidFill>
              <a:srgbClr val="4A66AC"/>
            </a:solidFill>
            <a:prstDash val="solid"/>
            <a:miter lim="800000"/>
            <a:tailEnd type="arrow"/>
          </a:ln>
          <a:effectLst/>
        </p:spPr>
      </p:cxnSp>
      <p:cxnSp>
        <p:nvCxnSpPr>
          <p:cNvPr id="861" name="直接箭头连接符 860"/>
          <p:cNvCxnSpPr>
            <a:stCxn id="865" idx="2"/>
          </p:cNvCxnSpPr>
          <p:nvPr/>
        </p:nvCxnSpPr>
        <p:spPr>
          <a:xfrm>
            <a:off x="4746584" y="4173605"/>
            <a:ext cx="507019" cy="560332"/>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62" name="直接箭头连接符 861"/>
          <p:cNvCxnSpPr>
            <a:stCxn id="866" idx="2"/>
            <a:endCxn id="999" idx="0"/>
          </p:cNvCxnSpPr>
          <p:nvPr/>
        </p:nvCxnSpPr>
        <p:spPr>
          <a:xfrm flipH="1">
            <a:off x="4970458" y="4173605"/>
            <a:ext cx="474100" cy="222110"/>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63" name="直接箭头连接符 862"/>
          <p:cNvCxnSpPr>
            <a:stCxn id="867" idx="2"/>
            <a:endCxn id="1000" idx="0"/>
          </p:cNvCxnSpPr>
          <p:nvPr/>
        </p:nvCxnSpPr>
        <p:spPr>
          <a:xfrm>
            <a:off x="5082402" y="4173604"/>
            <a:ext cx="467508" cy="210762"/>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64" name="直接箭头连接符 863"/>
          <p:cNvCxnSpPr>
            <a:stCxn id="1000" idx="2"/>
          </p:cNvCxnSpPr>
          <p:nvPr/>
        </p:nvCxnSpPr>
        <p:spPr>
          <a:xfrm flipH="1">
            <a:off x="5253603" y="4565948"/>
            <a:ext cx="296307" cy="167989"/>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865" name="矩形 864"/>
          <p:cNvSpPr/>
          <p:nvPr/>
        </p:nvSpPr>
        <p:spPr>
          <a:xfrm>
            <a:off x="4628060" y="3372072"/>
            <a:ext cx="237046" cy="801532"/>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66" name="矩形 865"/>
          <p:cNvSpPr/>
          <p:nvPr/>
        </p:nvSpPr>
        <p:spPr>
          <a:xfrm>
            <a:off x="5326036" y="3372072"/>
            <a:ext cx="237046" cy="801532"/>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67" name="矩形 866"/>
          <p:cNvSpPr/>
          <p:nvPr/>
        </p:nvSpPr>
        <p:spPr>
          <a:xfrm>
            <a:off x="4963879" y="3372072"/>
            <a:ext cx="237046" cy="801533"/>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68" name="矩形 867"/>
          <p:cNvSpPr/>
          <p:nvPr/>
        </p:nvSpPr>
        <p:spPr>
          <a:xfrm>
            <a:off x="5668440" y="3372072"/>
            <a:ext cx="237046" cy="801532"/>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69" name="矩形 868"/>
          <p:cNvSpPr/>
          <p:nvPr/>
        </p:nvSpPr>
        <p:spPr>
          <a:xfrm>
            <a:off x="8429049" y="3389096"/>
            <a:ext cx="237046" cy="79585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70" name="矩形 869"/>
          <p:cNvSpPr/>
          <p:nvPr/>
        </p:nvSpPr>
        <p:spPr>
          <a:xfrm>
            <a:off x="8771453" y="3389096"/>
            <a:ext cx="237046" cy="79585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71" name="矩形 870"/>
          <p:cNvSpPr/>
          <p:nvPr/>
        </p:nvSpPr>
        <p:spPr>
          <a:xfrm>
            <a:off x="8560739" y="2935143"/>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72" name="矩形 871"/>
          <p:cNvSpPr/>
          <p:nvPr/>
        </p:nvSpPr>
        <p:spPr>
          <a:xfrm>
            <a:off x="9127024" y="3389096"/>
            <a:ext cx="237046" cy="79585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73" name="矩形 872"/>
          <p:cNvSpPr/>
          <p:nvPr/>
        </p:nvSpPr>
        <p:spPr>
          <a:xfrm>
            <a:off x="9469428" y="3389096"/>
            <a:ext cx="237046" cy="79585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74" name="矩形 873"/>
          <p:cNvSpPr/>
          <p:nvPr/>
        </p:nvSpPr>
        <p:spPr>
          <a:xfrm>
            <a:off x="9140190" y="2923794"/>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875" name="直接箭头连接符 874"/>
          <p:cNvCxnSpPr>
            <a:stCxn id="871" idx="2"/>
            <a:endCxn id="869" idx="0"/>
          </p:cNvCxnSpPr>
          <p:nvPr/>
        </p:nvCxnSpPr>
        <p:spPr>
          <a:xfrm flipH="1">
            <a:off x="8547572" y="3116723"/>
            <a:ext cx="197538"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76" name="直接箭头连接符 875"/>
          <p:cNvCxnSpPr>
            <a:stCxn id="871" idx="2"/>
            <a:endCxn id="870" idx="0"/>
          </p:cNvCxnSpPr>
          <p:nvPr/>
        </p:nvCxnSpPr>
        <p:spPr>
          <a:xfrm>
            <a:off x="8745110" y="3116723"/>
            <a:ext cx="144866"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77" name="直接箭头连接符 876"/>
          <p:cNvCxnSpPr>
            <a:stCxn id="871" idx="2"/>
            <a:endCxn id="872" idx="0"/>
          </p:cNvCxnSpPr>
          <p:nvPr/>
        </p:nvCxnSpPr>
        <p:spPr>
          <a:xfrm>
            <a:off x="8745110" y="3116723"/>
            <a:ext cx="500437"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78" name="直接箭头连接符 877"/>
          <p:cNvCxnSpPr>
            <a:stCxn id="871" idx="2"/>
            <a:endCxn id="873" idx="0"/>
          </p:cNvCxnSpPr>
          <p:nvPr/>
        </p:nvCxnSpPr>
        <p:spPr>
          <a:xfrm>
            <a:off x="8745111" y="3116723"/>
            <a:ext cx="842841"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79" name="直接箭头连接符 878"/>
          <p:cNvCxnSpPr>
            <a:stCxn id="874" idx="2"/>
            <a:endCxn id="869" idx="0"/>
          </p:cNvCxnSpPr>
          <p:nvPr/>
        </p:nvCxnSpPr>
        <p:spPr>
          <a:xfrm flipH="1">
            <a:off x="8547572" y="3105375"/>
            <a:ext cx="776990" cy="2837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80" name="直接箭头连接符 879"/>
          <p:cNvCxnSpPr>
            <a:stCxn id="874" idx="2"/>
            <a:endCxn id="870" idx="0"/>
          </p:cNvCxnSpPr>
          <p:nvPr/>
        </p:nvCxnSpPr>
        <p:spPr>
          <a:xfrm flipH="1">
            <a:off x="8889976" y="3105375"/>
            <a:ext cx="434585" cy="2837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81" name="直接箭头连接符 880"/>
          <p:cNvCxnSpPr>
            <a:stCxn id="874" idx="2"/>
            <a:endCxn id="872" idx="0"/>
          </p:cNvCxnSpPr>
          <p:nvPr/>
        </p:nvCxnSpPr>
        <p:spPr>
          <a:xfrm flipH="1">
            <a:off x="9245547" y="3105375"/>
            <a:ext cx="79015" cy="2837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82" name="直接箭头连接符 881"/>
          <p:cNvCxnSpPr>
            <a:stCxn id="874" idx="2"/>
            <a:endCxn id="873" idx="0"/>
          </p:cNvCxnSpPr>
          <p:nvPr/>
        </p:nvCxnSpPr>
        <p:spPr>
          <a:xfrm>
            <a:off x="9324561" y="3105375"/>
            <a:ext cx="263390" cy="2837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83" name="直接箭头连接符 882"/>
          <p:cNvCxnSpPr>
            <a:stCxn id="1014" idx="2"/>
          </p:cNvCxnSpPr>
          <p:nvPr/>
        </p:nvCxnSpPr>
        <p:spPr>
          <a:xfrm>
            <a:off x="8777329" y="4555497"/>
            <a:ext cx="1159342" cy="19546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84" name="直接箭头连接符 883"/>
          <p:cNvCxnSpPr>
            <a:stCxn id="1015" idx="2"/>
          </p:cNvCxnSpPr>
          <p:nvPr/>
        </p:nvCxnSpPr>
        <p:spPr>
          <a:xfrm>
            <a:off x="9356780" y="4544149"/>
            <a:ext cx="579891" cy="20681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85" name="直接箭头连接符 884"/>
          <p:cNvCxnSpPr>
            <a:stCxn id="872" idx="2"/>
            <a:endCxn id="1014" idx="0"/>
          </p:cNvCxnSpPr>
          <p:nvPr/>
        </p:nvCxnSpPr>
        <p:spPr>
          <a:xfrm flipH="1">
            <a:off x="8777329" y="4184953"/>
            <a:ext cx="468218" cy="18896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86" name="直接箭头连接符 885"/>
          <p:cNvCxnSpPr>
            <a:stCxn id="870" idx="2"/>
            <a:endCxn id="1014" idx="0"/>
          </p:cNvCxnSpPr>
          <p:nvPr/>
        </p:nvCxnSpPr>
        <p:spPr>
          <a:xfrm flipH="1">
            <a:off x="8777329" y="4184953"/>
            <a:ext cx="112647" cy="18896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87" name="直接箭头连接符 886"/>
          <p:cNvCxnSpPr/>
          <p:nvPr/>
        </p:nvCxnSpPr>
        <p:spPr>
          <a:xfrm flipH="1" flipV="1">
            <a:off x="8758281" y="2424443"/>
            <a:ext cx="1" cy="510700"/>
          </a:xfrm>
          <a:prstGeom prst="straightConnector1">
            <a:avLst/>
          </a:prstGeom>
          <a:noFill/>
          <a:ln w="6350" cap="flat" cmpd="sng" algn="ctr">
            <a:solidFill>
              <a:srgbClr val="4A66AC"/>
            </a:solidFill>
            <a:prstDash val="solid"/>
            <a:miter lim="800000"/>
            <a:tailEnd type="arrow"/>
          </a:ln>
          <a:effectLst/>
        </p:spPr>
      </p:cxnSp>
      <p:cxnSp>
        <p:nvCxnSpPr>
          <p:cNvPr id="888" name="直接箭头连接符 887"/>
          <p:cNvCxnSpPr/>
          <p:nvPr/>
        </p:nvCxnSpPr>
        <p:spPr>
          <a:xfrm flipH="1" flipV="1">
            <a:off x="9337733" y="2401743"/>
            <a:ext cx="1" cy="510700"/>
          </a:xfrm>
          <a:prstGeom prst="straightConnector1">
            <a:avLst/>
          </a:prstGeom>
          <a:noFill/>
          <a:ln w="6350" cap="flat" cmpd="sng" algn="ctr">
            <a:solidFill>
              <a:srgbClr val="4A66AC"/>
            </a:solidFill>
            <a:prstDash val="solid"/>
            <a:miter lim="800000"/>
            <a:tailEnd type="arrow"/>
          </a:ln>
          <a:effectLst/>
        </p:spPr>
      </p:cxnSp>
      <p:sp>
        <p:nvSpPr>
          <p:cNvPr id="889" name="矩形 888"/>
          <p:cNvSpPr/>
          <p:nvPr/>
        </p:nvSpPr>
        <p:spPr>
          <a:xfrm>
            <a:off x="10193742" y="3377748"/>
            <a:ext cx="237046" cy="79585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90" name="矩形 889"/>
          <p:cNvSpPr/>
          <p:nvPr/>
        </p:nvSpPr>
        <p:spPr>
          <a:xfrm>
            <a:off x="10536146" y="3377748"/>
            <a:ext cx="237046" cy="79585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91" name="矩形 890"/>
          <p:cNvSpPr/>
          <p:nvPr/>
        </p:nvSpPr>
        <p:spPr>
          <a:xfrm>
            <a:off x="10325432" y="2923794"/>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92" name="矩形 891"/>
          <p:cNvSpPr/>
          <p:nvPr/>
        </p:nvSpPr>
        <p:spPr>
          <a:xfrm>
            <a:off x="10891717" y="3377748"/>
            <a:ext cx="237046" cy="79585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96" name="矩形 895"/>
          <p:cNvSpPr/>
          <p:nvPr/>
        </p:nvSpPr>
        <p:spPr>
          <a:xfrm>
            <a:off x="11234122" y="3377748"/>
            <a:ext cx="237046" cy="79585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897" name="矩形 896"/>
          <p:cNvSpPr/>
          <p:nvPr/>
        </p:nvSpPr>
        <p:spPr>
          <a:xfrm>
            <a:off x="10904883" y="2912445"/>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898" name="直接箭头连接符 897"/>
          <p:cNvCxnSpPr>
            <a:stCxn id="891" idx="2"/>
            <a:endCxn id="889" idx="0"/>
          </p:cNvCxnSpPr>
          <p:nvPr/>
        </p:nvCxnSpPr>
        <p:spPr>
          <a:xfrm flipH="1">
            <a:off x="10312265" y="3105375"/>
            <a:ext cx="197538"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899" name="直接箭头连接符 898"/>
          <p:cNvCxnSpPr>
            <a:stCxn id="891" idx="2"/>
            <a:endCxn id="890" idx="0"/>
          </p:cNvCxnSpPr>
          <p:nvPr/>
        </p:nvCxnSpPr>
        <p:spPr>
          <a:xfrm>
            <a:off x="10509804" y="3105375"/>
            <a:ext cx="144866"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00" name="直接箭头连接符 899"/>
          <p:cNvCxnSpPr>
            <a:stCxn id="891" idx="2"/>
            <a:endCxn id="892" idx="0"/>
          </p:cNvCxnSpPr>
          <p:nvPr/>
        </p:nvCxnSpPr>
        <p:spPr>
          <a:xfrm>
            <a:off x="10509803" y="3105375"/>
            <a:ext cx="500437"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01" name="直接箭头连接符 900"/>
          <p:cNvCxnSpPr>
            <a:stCxn id="891" idx="2"/>
            <a:endCxn id="896" idx="0"/>
          </p:cNvCxnSpPr>
          <p:nvPr/>
        </p:nvCxnSpPr>
        <p:spPr>
          <a:xfrm>
            <a:off x="10509803" y="3105375"/>
            <a:ext cx="842842" cy="27237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02" name="直接箭头连接符 901"/>
          <p:cNvCxnSpPr>
            <a:stCxn id="897" idx="2"/>
            <a:endCxn id="889" idx="0"/>
          </p:cNvCxnSpPr>
          <p:nvPr/>
        </p:nvCxnSpPr>
        <p:spPr>
          <a:xfrm flipH="1">
            <a:off x="10312265" y="3094026"/>
            <a:ext cx="776989" cy="283722"/>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03" name="直接箭头连接符 902"/>
          <p:cNvCxnSpPr>
            <a:stCxn id="897" idx="2"/>
            <a:endCxn id="890" idx="0"/>
          </p:cNvCxnSpPr>
          <p:nvPr/>
        </p:nvCxnSpPr>
        <p:spPr>
          <a:xfrm flipH="1">
            <a:off x="10654670" y="3094026"/>
            <a:ext cx="434584" cy="283722"/>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04" name="直接箭头连接符 903"/>
          <p:cNvCxnSpPr>
            <a:stCxn id="897" idx="2"/>
            <a:endCxn id="892" idx="0"/>
          </p:cNvCxnSpPr>
          <p:nvPr/>
        </p:nvCxnSpPr>
        <p:spPr>
          <a:xfrm flipH="1">
            <a:off x="11010240" y="3094026"/>
            <a:ext cx="79014" cy="283722"/>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05" name="直接箭头连接符 904"/>
          <p:cNvCxnSpPr>
            <a:stCxn id="897" idx="2"/>
            <a:endCxn id="896" idx="0"/>
          </p:cNvCxnSpPr>
          <p:nvPr/>
        </p:nvCxnSpPr>
        <p:spPr>
          <a:xfrm>
            <a:off x="11089254" y="3094026"/>
            <a:ext cx="263392" cy="283722"/>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06" name="直接箭头连接符 905"/>
          <p:cNvCxnSpPr/>
          <p:nvPr/>
        </p:nvCxnSpPr>
        <p:spPr>
          <a:xfrm flipH="1" flipV="1">
            <a:off x="10522973" y="2413093"/>
            <a:ext cx="1" cy="510700"/>
          </a:xfrm>
          <a:prstGeom prst="straightConnector1">
            <a:avLst/>
          </a:prstGeom>
          <a:noFill/>
          <a:ln w="6350" cap="flat" cmpd="sng" algn="ctr">
            <a:solidFill>
              <a:srgbClr val="4A66AC"/>
            </a:solidFill>
            <a:prstDash val="solid"/>
            <a:miter lim="800000"/>
            <a:tailEnd type="arrow"/>
          </a:ln>
          <a:effectLst/>
        </p:spPr>
      </p:cxnSp>
      <p:cxnSp>
        <p:nvCxnSpPr>
          <p:cNvPr id="907" name="直接箭头连接符 906"/>
          <p:cNvCxnSpPr/>
          <p:nvPr/>
        </p:nvCxnSpPr>
        <p:spPr>
          <a:xfrm flipH="1" flipV="1">
            <a:off x="11102426" y="2390395"/>
            <a:ext cx="1" cy="510700"/>
          </a:xfrm>
          <a:prstGeom prst="straightConnector1">
            <a:avLst/>
          </a:prstGeom>
          <a:noFill/>
          <a:ln w="6350" cap="flat" cmpd="sng" algn="ctr">
            <a:solidFill>
              <a:srgbClr val="4A66AC"/>
            </a:solidFill>
            <a:prstDash val="solid"/>
            <a:miter lim="800000"/>
            <a:tailEnd type="arrow"/>
          </a:ln>
          <a:effectLst/>
        </p:spPr>
      </p:cxnSp>
      <p:cxnSp>
        <p:nvCxnSpPr>
          <p:cNvPr id="908" name="直接箭头连接符 907"/>
          <p:cNvCxnSpPr>
            <a:stCxn id="872" idx="2"/>
            <a:endCxn id="1015" idx="0"/>
          </p:cNvCxnSpPr>
          <p:nvPr/>
        </p:nvCxnSpPr>
        <p:spPr>
          <a:xfrm>
            <a:off x="9245546" y="4184953"/>
            <a:ext cx="111234" cy="1776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09" name="直接箭头连接符 908"/>
          <p:cNvCxnSpPr>
            <a:stCxn id="890" idx="2"/>
            <a:endCxn id="1016" idx="0"/>
          </p:cNvCxnSpPr>
          <p:nvPr/>
        </p:nvCxnSpPr>
        <p:spPr>
          <a:xfrm flipH="1">
            <a:off x="10542022" y="4173604"/>
            <a:ext cx="112647" cy="18896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10" name="直接箭头连接符 909"/>
          <p:cNvCxnSpPr>
            <a:stCxn id="1017" idx="2"/>
          </p:cNvCxnSpPr>
          <p:nvPr/>
        </p:nvCxnSpPr>
        <p:spPr>
          <a:xfrm flipH="1">
            <a:off x="9936671" y="4532800"/>
            <a:ext cx="1184802" cy="21816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11" name="直接箭头连接符 910"/>
          <p:cNvCxnSpPr>
            <a:stCxn id="1016" idx="2"/>
          </p:cNvCxnSpPr>
          <p:nvPr/>
        </p:nvCxnSpPr>
        <p:spPr>
          <a:xfrm flipH="1">
            <a:off x="9936671" y="4544149"/>
            <a:ext cx="605351" cy="206811"/>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912" name="TextBox 279"/>
          <p:cNvSpPr txBox="1"/>
          <p:nvPr/>
        </p:nvSpPr>
        <p:spPr>
          <a:xfrm>
            <a:off x="72186" y="2783736"/>
            <a:ext cx="1071625" cy="305065"/>
          </a:xfrm>
          <a:prstGeom prst="rect">
            <a:avLst/>
          </a:prstGeom>
          <a:noFill/>
          <a:ln>
            <a:noFill/>
          </a:ln>
        </p:spPr>
        <p:txBody>
          <a:bodyPr wrap="square" rtlCol="0">
            <a:noAutofit/>
          </a:bodyPr>
          <a:lstStyle/>
          <a:p>
            <a:pPr algn="ctr" defTabSz="914218" fontAlgn="ctr">
              <a:defRPr/>
            </a:pPr>
            <a:r>
              <a:rPr lang="en-US" altLang="zh-CN" sz="1400" kern="0" dirty="0">
                <a:solidFill>
                  <a:srgbClr val="1D1D1A"/>
                </a:solidFill>
                <a:latin typeface="Arial" panose="020B0604020202020204" pitchFamily="34" charset="0"/>
                <a:ea typeface="微软雅黑" pitchFamily="34" charset="-122"/>
                <a:cs typeface="Arial" panose="020B0604020202020204" pitchFamily="34" charset="0"/>
              </a:rPr>
              <a:t>Front end</a:t>
            </a:r>
          </a:p>
        </p:txBody>
      </p:sp>
      <p:sp>
        <p:nvSpPr>
          <p:cNvPr id="913" name="TextBox 280"/>
          <p:cNvSpPr txBox="1"/>
          <p:nvPr/>
        </p:nvSpPr>
        <p:spPr>
          <a:xfrm>
            <a:off x="34796" y="4595198"/>
            <a:ext cx="1071625" cy="305065"/>
          </a:xfrm>
          <a:prstGeom prst="rect">
            <a:avLst/>
          </a:prstGeom>
          <a:noFill/>
          <a:ln>
            <a:noFill/>
          </a:ln>
        </p:spPr>
        <p:txBody>
          <a:bodyPr wrap="square" rtlCol="0">
            <a:noAutofit/>
          </a:bodyPr>
          <a:lstStyle/>
          <a:p>
            <a:pPr algn="ctr" defTabSz="914218" fontAlgn="ctr">
              <a:defRPr/>
            </a:pPr>
            <a:r>
              <a:rPr lang="en-US" altLang="zh-CN" sz="1400" kern="0" dirty="0">
                <a:solidFill>
                  <a:srgbClr val="1D1D1A"/>
                </a:solidFill>
                <a:latin typeface="Arial" panose="020B0604020202020204" pitchFamily="34" charset="0"/>
                <a:ea typeface="微软雅黑" pitchFamily="34" charset="-122"/>
                <a:cs typeface="Arial" panose="020B0604020202020204" pitchFamily="34" charset="0"/>
              </a:rPr>
              <a:t>Back end</a:t>
            </a:r>
          </a:p>
        </p:txBody>
      </p:sp>
      <p:sp>
        <p:nvSpPr>
          <p:cNvPr id="914" name="TextBox 283"/>
          <p:cNvSpPr txBox="1"/>
          <p:nvPr/>
        </p:nvSpPr>
        <p:spPr>
          <a:xfrm>
            <a:off x="1039718" y="1667055"/>
            <a:ext cx="2951535" cy="830889"/>
          </a:xfrm>
          <a:prstGeom prst="rect">
            <a:avLst/>
          </a:prstGeom>
          <a:noFill/>
        </p:spPr>
        <p:txBody>
          <a:bodyPr wrap="square" rtlCol="0">
            <a:noAutofit/>
          </a:bodyPr>
          <a:lstStyle/>
          <a:p>
            <a:pPr marL="285721" indent="-285721" defTabSz="914218" fontAlgn="ctr">
              <a:buFont typeface="Arial" panose="020B0604020202020204" pitchFamily="34" charset="0"/>
              <a:buChar char="•"/>
              <a:defRPr/>
            </a:pPr>
            <a:r>
              <a:rPr lang="en-US" altLang="zh-CN" sz="12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I/O interface module connected to 1 controller</a:t>
            </a:r>
          </a:p>
          <a:p>
            <a:pPr marL="285721" indent="-285721" defTabSz="914218" fontAlgn="ctr">
              <a:buFont typeface="Arial" panose="020B0604020202020204" pitchFamily="34" charset="0"/>
              <a:buChar char="•"/>
              <a:defRPr/>
            </a:pPr>
            <a:r>
              <a:rPr lang="en-US" altLang="zh-CN" sz="12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 failure: front-end link switching</a:t>
            </a:r>
          </a:p>
        </p:txBody>
      </p:sp>
      <p:sp>
        <p:nvSpPr>
          <p:cNvPr id="915" name="TextBox 284"/>
          <p:cNvSpPr txBox="1"/>
          <p:nvPr/>
        </p:nvSpPr>
        <p:spPr>
          <a:xfrm>
            <a:off x="4519912" y="1670791"/>
            <a:ext cx="3209454" cy="830889"/>
          </a:xfrm>
          <a:prstGeom prst="rect">
            <a:avLst/>
          </a:prstGeom>
          <a:noFill/>
        </p:spPr>
        <p:txBody>
          <a:bodyPr wrap="square" rtlCol="0">
            <a:noAutofit/>
          </a:bodyPr>
          <a:lstStyle/>
          <a:p>
            <a:pPr marL="285721" indent="-285721" defTabSz="914218" fontAlgn="ctr">
              <a:buFont typeface="Arial" panose="020B0604020202020204" pitchFamily="34" charset="0"/>
              <a:buChar char="•"/>
              <a:defRPr/>
            </a:pPr>
            <a:r>
              <a:rPr lang="en-US" altLang="zh-CN" sz="12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Interface module shared by controllers</a:t>
            </a:r>
          </a:p>
          <a:p>
            <a:pPr marL="285721" indent="-285721" defTabSz="914218" fontAlgn="ctr">
              <a:buFont typeface="Arial" panose="020B0604020202020204" pitchFamily="34" charset="0"/>
              <a:buChar char="•"/>
              <a:defRPr/>
            </a:pPr>
            <a:r>
              <a:rPr lang="en-US" altLang="zh-CN" sz="12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 failure: 0 front-end link switching</a:t>
            </a:r>
          </a:p>
          <a:p>
            <a:pPr defTabSz="914218" fontAlgn="ctr">
              <a:defRPr/>
            </a:pPr>
            <a:endParaRPr lang="en-US" altLang="zh-CN" sz="1200"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16" name="TextBox 285"/>
          <p:cNvSpPr txBox="1"/>
          <p:nvPr/>
        </p:nvSpPr>
        <p:spPr>
          <a:xfrm>
            <a:off x="8281723" y="1669123"/>
            <a:ext cx="3363655" cy="861662"/>
          </a:xfrm>
          <a:prstGeom prst="rect">
            <a:avLst/>
          </a:prstGeom>
          <a:noFill/>
        </p:spPr>
        <p:txBody>
          <a:bodyPr wrap="square" rtlCol="0">
            <a:noAutofit/>
          </a:bodyPr>
          <a:lstStyle/>
          <a:p>
            <a:pPr marL="285721" indent="-285721" defTabSz="914218" fontAlgn="ctr">
              <a:buFont typeface="Arial" panose="020B0604020202020204" pitchFamily="34" charset="0"/>
              <a:buChar char="•"/>
              <a:defRPr/>
            </a:pPr>
            <a:r>
              <a:rPr lang="en-US" altLang="zh-CN" sz="12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Interface module shared by controllers</a:t>
            </a:r>
          </a:p>
          <a:p>
            <a:pPr marL="285721" indent="-285721" defTabSz="914218" fontAlgn="ctr">
              <a:buFont typeface="Arial" panose="020B0604020202020204" pitchFamily="34" charset="0"/>
              <a:buChar char="•"/>
              <a:defRPr/>
            </a:pPr>
            <a:r>
              <a:rPr lang="en-US" altLang="zh-CN" sz="12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Controller failure: 0 front-end link switching, 0 impact on hosts</a:t>
            </a:r>
          </a:p>
          <a:p>
            <a:pPr defTabSz="914218" fontAlgn="ctr">
              <a:defRPr/>
            </a:pPr>
            <a:endParaRPr lang="en-US" altLang="zh-CN" sz="1400"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17" name="TextBox 286"/>
          <p:cNvSpPr txBox="1"/>
          <p:nvPr/>
        </p:nvSpPr>
        <p:spPr>
          <a:xfrm>
            <a:off x="1039719" y="5323407"/>
            <a:ext cx="2951535" cy="620194"/>
          </a:xfrm>
          <a:prstGeom prst="rect">
            <a:avLst/>
          </a:prstGeom>
          <a:noFill/>
        </p:spPr>
        <p:txBody>
          <a:bodyPr wrap="square" rtlCol="0">
            <a:noAutofit/>
          </a:bodyPr>
          <a:lstStyle/>
          <a:p>
            <a:pPr marL="171433" indent="-171433" defTabSz="914218" fontAlgn="ctr">
              <a:buFont typeface="Arial" panose="020B0604020202020204" pitchFamily="34" charset="0"/>
              <a:buChar char="•"/>
              <a:defRPr/>
            </a:pPr>
            <a:r>
              <a:rPr lang="en-US" altLang="zh-CN" sz="12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SSD enclosure connected to 2 controllers (1 controller enclosure)</a:t>
            </a:r>
          </a:p>
          <a:p>
            <a:pPr marL="171433" indent="-171433" defTabSz="914218" fontAlgn="ctr">
              <a:buFont typeface="Arial" panose="020B0604020202020204" pitchFamily="34" charset="0"/>
              <a:buChar char="•"/>
              <a:defRPr/>
            </a:pPr>
            <a:r>
              <a:rPr lang="en-US" altLang="zh-CN" sz="12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2-controller failure: service disruption</a:t>
            </a:r>
          </a:p>
          <a:p>
            <a:pPr defTabSz="914218" fontAlgn="ctr">
              <a:defRPr/>
            </a:pPr>
            <a:endParaRPr lang="en-US" altLang="zh-CN" sz="1400"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18" name="TextBox 287"/>
          <p:cNvSpPr txBox="1"/>
          <p:nvPr/>
        </p:nvSpPr>
        <p:spPr>
          <a:xfrm>
            <a:off x="4760029" y="5293180"/>
            <a:ext cx="2794421" cy="1197776"/>
          </a:xfrm>
          <a:prstGeom prst="rect">
            <a:avLst/>
          </a:prstGeom>
          <a:noFill/>
        </p:spPr>
        <p:txBody>
          <a:bodyPr wrap="square" rtlCol="0">
            <a:noAutofit/>
          </a:bodyPr>
          <a:lstStyle>
            <a:defPPr>
              <a:defRPr lang="zh-CN"/>
            </a:defPPr>
            <a:lvl1pPr marL="171433" indent="-171433" defTabSz="914218" fontAlgn="ctr">
              <a:buFont typeface="Arial" panose="020B0604020202020204" pitchFamily="34" charset="0"/>
              <a:buChar char="•"/>
              <a:defRPr sz="1200" kern="0">
                <a:solidFill>
                  <a:srgbClr val="1D1D1A"/>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SSD enclosure connected to 4 controllers (1 controller enclosure)</a:t>
            </a:r>
          </a:p>
          <a:p>
            <a:r>
              <a:rPr lang="en-US" altLang="zh-CN" dirty="0"/>
              <a:t>4-controller failure: service disruption </a:t>
            </a:r>
          </a:p>
          <a:p>
            <a:endParaRPr lang="en-US" altLang="zh-CN" dirty="0"/>
          </a:p>
          <a:p>
            <a:endParaRPr lang="en-US" altLang="zh-CN" dirty="0"/>
          </a:p>
        </p:txBody>
      </p:sp>
      <p:sp>
        <p:nvSpPr>
          <p:cNvPr id="919" name="TextBox 288"/>
          <p:cNvSpPr txBox="1"/>
          <p:nvPr/>
        </p:nvSpPr>
        <p:spPr>
          <a:xfrm>
            <a:off x="8135431" y="5290785"/>
            <a:ext cx="3701367" cy="1200173"/>
          </a:xfrm>
          <a:prstGeom prst="rect">
            <a:avLst/>
          </a:prstGeom>
          <a:noFill/>
        </p:spPr>
        <p:txBody>
          <a:bodyPr wrap="square" rtlCol="0">
            <a:noAutofit/>
          </a:bodyPr>
          <a:lstStyle/>
          <a:p>
            <a:pPr marL="285721" indent="-285721" fontAlgn="ctr">
              <a:buFont typeface="Arial" panose="020B0604020202020204" pitchFamily="34" charset="0"/>
              <a:buChar char="•"/>
            </a:pPr>
            <a:r>
              <a:rPr lang="en-US" altLang="zh-CN" sz="1200" dirty="0">
                <a:solidFill>
                  <a:srgbClr val="1D1D1A"/>
                </a:solidFill>
                <a:latin typeface="Arial" panose="020B0604020202020204" pitchFamily="34" charset="0"/>
                <a:cs typeface="Arial" panose="020B0604020202020204" pitchFamily="34" charset="0"/>
              </a:rPr>
              <a:t>Global cache: continuous mirroring, 3 copies across controller enclosures</a:t>
            </a:r>
          </a:p>
          <a:p>
            <a:pPr marL="285721" indent="-285721" fontAlgn="ctr">
              <a:buFont typeface="Arial" panose="020B0604020202020204" pitchFamily="34" charset="0"/>
              <a:buChar char="•"/>
            </a:pPr>
            <a:r>
              <a:rPr lang="en-US" altLang="zh-CN" sz="1200" dirty="0">
                <a:solidFill>
                  <a:srgbClr val="1D1D1A"/>
                </a:solidFill>
                <a:latin typeface="Arial" panose="020B0604020202020204" pitchFamily="34" charset="0"/>
                <a:cs typeface="Arial" panose="020B0604020202020204" pitchFamily="34" charset="0"/>
              </a:rPr>
              <a:t>SSD enclosure connected to 8 controllers (2 controller enclosures)</a:t>
            </a:r>
          </a:p>
          <a:p>
            <a:pPr marL="285721" indent="-285721" fontAlgn="ctr">
              <a:buFont typeface="Arial" panose="020B0604020202020204" pitchFamily="34" charset="0"/>
              <a:buChar char="•"/>
            </a:pPr>
            <a:r>
              <a:rPr lang="en-US" altLang="zh-CN" sz="1200" dirty="0">
                <a:solidFill>
                  <a:srgbClr val="1D1D1A"/>
                </a:solidFill>
                <a:latin typeface="Arial" panose="020B0604020202020204" pitchFamily="34" charset="0"/>
                <a:cs typeface="Arial" panose="020B0604020202020204" pitchFamily="34" charset="0"/>
              </a:rPr>
              <a:t>Up to 7-controller failure: 0 service disruption</a:t>
            </a:r>
            <a:endParaRPr lang="en-US" altLang="zh-CN" sz="1200"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920" name="矩形 919"/>
          <p:cNvSpPr/>
          <p:nvPr/>
        </p:nvSpPr>
        <p:spPr>
          <a:xfrm>
            <a:off x="1183942" y="2814997"/>
            <a:ext cx="535276" cy="1849866"/>
          </a:xfrm>
          <a:prstGeom prst="rect">
            <a:avLst/>
          </a:prstGeom>
          <a:solidFill>
            <a:srgbClr val="ACCBF9">
              <a:alpha val="7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21" name="矩形 920"/>
          <p:cNvSpPr/>
          <p:nvPr/>
        </p:nvSpPr>
        <p:spPr>
          <a:xfrm>
            <a:off x="1241985" y="3393788"/>
            <a:ext cx="150168" cy="779815"/>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22" name="矩形 921"/>
          <p:cNvSpPr/>
          <p:nvPr/>
        </p:nvSpPr>
        <p:spPr>
          <a:xfrm>
            <a:off x="1235535" y="2951184"/>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923" name="直接箭头连接符 922"/>
          <p:cNvCxnSpPr>
            <a:stCxn id="922" idx="2"/>
            <a:endCxn id="921" idx="0"/>
          </p:cNvCxnSpPr>
          <p:nvPr/>
        </p:nvCxnSpPr>
        <p:spPr>
          <a:xfrm flipH="1">
            <a:off x="1317069" y="3132765"/>
            <a:ext cx="8753" cy="261023"/>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924" name="矩形 923"/>
          <p:cNvSpPr/>
          <p:nvPr/>
        </p:nvSpPr>
        <p:spPr>
          <a:xfrm>
            <a:off x="1493501" y="3393788"/>
            <a:ext cx="150168" cy="779815"/>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25" name="矩形 924"/>
          <p:cNvSpPr/>
          <p:nvPr/>
        </p:nvSpPr>
        <p:spPr>
          <a:xfrm>
            <a:off x="1487050" y="2951184"/>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926" name="直接箭头连接符 925"/>
          <p:cNvCxnSpPr>
            <a:stCxn id="925" idx="2"/>
            <a:endCxn id="924" idx="0"/>
          </p:cNvCxnSpPr>
          <p:nvPr/>
        </p:nvCxnSpPr>
        <p:spPr>
          <a:xfrm flipH="1">
            <a:off x="1568586" y="3132765"/>
            <a:ext cx="8752" cy="26102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27" name="直接箭头连接符 926"/>
          <p:cNvCxnSpPr>
            <a:stCxn id="975" idx="2"/>
          </p:cNvCxnSpPr>
          <p:nvPr/>
        </p:nvCxnSpPr>
        <p:spPr>
          <a:xfrm>
            <a:off x="1332273" y="4573972"/>
            <a:ext cx="119309" cy="19302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28" name="直接箭头连接符 927"/>
          <p:cNvCxnSpPr>
            <a:stCxn id="976" idx="2"/>
          </p:cNvCxnSpPr>
          <p:nvPr/>
        </p:nvCxnSpPr>
        <p:spPr>
          <a:xfrm flipH="1">
            <a:off x="1451582" y="4573972"/>
            <a:ext cx="132206" cy="193029"/>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929" name="矩形 928"/>
          <p:cNvSpPr/>
          <p:nvPr/>
        </p:nvSpPr>
        <p:spPr>
          <a:xfrm>
            <a:off x="1925590" y="3393788"/>
            <a:ext cx="161227" cy="779815"/>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30" name="矩形 929"/>
          <p:cNvSpPr/>
          <p:nvPr/>
        </p:nvSpPr>
        <p:spPr>
          <a:xfrm>
            <a:off x="1919141" y="2951184"/>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931" name="直接箭头连接符 930"/>
          <p:cNvCxnSpPr>
            <a:stCxn id="930" idx="2"/>
            <a:endCxn id="929" idx="0"/>
          </p:cNvCxnSpPr>
          <p:nvPr/>
        </p:nvCxnSpPr>
        <p:spPr>
          <a:xfrm flipH="1">
            <a:off x="2006203" y="3132765"/>
            <a:ext cx="3225" cy="261023"/>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932" name="矩形 931"/>
          <p:cNvSpPr/>
          <p:nvPr/>
        </p:nvSpPr>
        <p:spPr>
          <a:xfrm>
            <a:off x="2177105" y="3393788"/>
            <a:ext cx="161227" cy="779815"/>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33" name="矩形 932"/>
          <p:cNvSpPr/>
          <p:nvPr/>
        </p:nvSpPr>
        <p:spPr>
          <a:xfrm>
            <a:off x="2170655" y="2951184"/>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934" name="直接箭头连接符 933"/>
          <p:cNvCxnSpPr>
            <a:stCxn id="933" idx="2"/>
            <a:endCxn id="932" idx="0"/>
          </p:cNvCxnSpPr>
          <p:nvPr/>
        </p:nvCxnSpPr>
        <p:spPr>
          <a:xfrm flipH="1">
            <a:off x="2257718" y="3132765"/>
            <a:ext cx="3224" cy="26102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35" name="直接箭头连接符 934"/>
          <p:cNvCxnSpPr>
            <a:stCxn id="977" idx="2"/>
          </p:cNvCxnSpPr>
          <p:nvPr/>
        </p:nvCxnSpPr>
        <p:spPr>
          <a:xfrm>
            <a:off x="2015878" y="4573972"/>
            <a:ext cx="106410" cy="19302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36" name="直接箭头连接符 935"/>
          <p:cNvCxnSpPr>
            <a:stCxn id="978" idx="2"/>
          </p:cNvCxnSpPr>
          <p:nvPr/>
        </p:nvCxnSpPr>
        <p:spPr>
          <a:xfrm flipH="1">
            <a:off x="2122289" y="4573972"/>
            <a:ext cx="145104" cy="19302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37" name="直接箭头连接符 936"/>
          <p:cNvCxnSpPr>
            <a:stCxn id="922" idx="0"/>
          </p:cNvCxnSpPr>
          <p:nvPr/>
        </p:nvCxnSpPr>
        <p:spPr>
          <a:xfrm flipH="1" flipV="1">
            <a:off x="1325822" y="2440484"/>
            <a:ext cx="0" cy="510699"/>
          </a:xfrm>
          <a:prstGeom prst="straightConnector1">
            <a:avLst/>
          </a:prstGeom>
          <a:noFill/>
          <a:ln w="6350" cap="flat" cmpd="sng" algn="ctr">
            <a:solidFill>
              <a:srgbClr val="4A66AC"/>
            </a:solidFill>
            <a:prstDash val="solid"/>
            <a:miter lim="800000"/>
            <a:tailEnd type="arrow"/>
          </a:ln>
          <a:effectLst/>
        </p:spPr>
      </p:cxnSp>
      <p:cxnSp>
        <p:nvCxnSpPr>
          <p:cNvPr id="938" name="直接箭头连接符 937"/>
          <p:cNvCxnSpPr/>
          <p:nvPr/>
        </p:nvCxnSpPr>
        <p:spPr>
          <a:xfrm flipH="1" flipV="1">
            <a:off x="1583787" y="2451832"/>
            <a:ext cx="0" cy="510699"/>
          </a:xfrm>
          <a:prstGeom prst="straightConnector1">
            <a:avLst/>
          </a:prstGeom>
          <a:noFill/>
          <a:ln w="6350" cap="flat" cmpd="sng" algn="ctr">
            <a:solidFill>
              <a:srgbClr val="4A66AC"/>
            </a:solidFill>
            <a:prstDash val="solid"/>
            <a:miter lim="800000"/>
            <a:tailEnd type="arrow"/>
          </a:ln>
          <a:effectLst/>
        </p:spPr>
      </p:cxnSp>
      <p:cxnSp>
        <p:nvCxnSpPr>
          <p:cNvPr id="939" name="直接箭头连接符 938"/>
          <p:cNvCxnSpPr/>
          <p:nvPr/>
        </p:nvCxnSpPr>
        <p:spPr>
          <a:xfrm flipH="1" flipV="1">
            <a:off x="2015878" y="2440484"/>
            <a:ext cx="0" cy="510699"/>
          </a:xfrm>
          <a:prstGeom prst="straightConnector1">
            <a:avLst/>
          </a:prstGeom>
          <a:noFill/>
          <a:ln w="6350" cap="flat" cmpd="sng" algn="ctr">
            <a:solidFill>
              <a:srgbClr val="4A66AC"/>
            </a:solidFill>
            <a:prstDash val="solid"/>
            <a:miter lim="800000"/>
            <a:tailEnd type="arrow"/>
          </a:ln>
          <a:effectLst/>
        </p:spPr>
      </p:cxnSp>
      <p:cxnSp>
        <p:nvCxnSpPr>
          <p:cNvPr id="940" name="直接箭头连接符 939"/>
          <p:cNvCxnSpPr/>
          <p:nvPr/>
        </p:nvCxnSpPr>
        <p:spPr>
          <a:xfrm flipH="1" flipV="1">
            <a:off x="2260944" y="2429134"/>
            <a:ext cx="0" cy="510699"/>
          </a:xfrm>
          <a:prstGeom prst="straightConnector1">
            <a:avLst/>
          </a:prstGeom>
          <a:noFill/>
          <a:ln w="6350" cap="flat" cmpd="sng" algn="ctr">
            <a:solidFill>
              <a:srgbClr val="4A66AC"/>
            </a:solidFill>
            <a:prstDash val="solid"/>
            <a:miter lim="800000"/>
            <a:tailEnd type="arrow"/>
          </a:ln>
          <a:effectLst/>
        </p:spPr>
      </p:cxnSp>
      <p:sp>
        <p:nvSpPr>
          <p:cNvPr id="941" name="矩形 940"/>
          <p:cNvSpPr/>
          <p:nvPr/>
        </p:nvSpPr>
        <p:spPr>
          <a:xfrm>
            <a:off x="2653322" y="3393787"/>
            <a:ext cx="150984" cy="77981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42" name="矩形 941"/>
          <p:cNvSpPr/>
          <p:nvPr/>
        </p:nvSpPr>
        <p:spPr>
          <a:xfrm>
            <a:off x="2646872" y="2951183"/>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943" name="直接箭头连接符 942"/>
          <p:cNvCxnSpPr>
            <a:stCxn id="942" idx="2"/>
            <a:endCxn id="941" idx="0"/>
          </p:cNvCxnSpPr>
          <p:nvPr/>
        </p:nvCxnSpPr>
        <p:spPr>
          <a:xfrm flipH="1">
            <a:off x="2728814" y="3132764"/>
            <a:ext cx="8345" cy="261023"/>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946" name="矩形 945"/>
          <p:cNvSpPr/>
          <p:nvPr/>
        </p:nvSpPr>
        <p:spPr>
          <a:xfrm>
            <a:off x="2904838" y="3393787"/>
            <a:ext cx="150984" cy="77981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47" name="矩形 946"/>
          <p:cNvSpPr/>
          <p:nvPr/>
        </p:nvSpPr>
        <p:spPr>
          <a:xfrm>
            <a:off x="2898387" y="2951183"/>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948" name="直接箭头连接符 947"/>
          <p:cNvCxnSpPr>
            <a:stCxn id="947" idx="2"/>
            <a:endCxn id="946" idx="0"/>
          </p:cNvCxnSpPr>
          <p:nvPr/>
        </p:nvCxnSpPr>
        <p:spPr>
          <a:xfrm flipH="1">
            <a:off x="2980331" y="3132764"/>
            <a:ext cx="8344" cy="26102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49" name="直接箭头连接符 948"/>
          <p:cNvCxnSpPr>
            <a:stCxn id="979" idx="2"/>
          </p:cNvCxnSpPr>
          <p:nvPr/>
        </p:nvCxnSpPr>
        <p:spPr>
          <a:xfrm>
            <a:off x="2743609" y="4573971"/>
            <a:ext cx="119308" cy="19302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50" name="直接箭头连接符 949"/>
          <p:cNvCxnSpPr>
            <a:stCxn id="980" idx="2"/>
          </p:cNvCxnSpPr>
          <p:nvPr/>
        </p:nvCxnSpPr>
        <p:spPr>
          <a:xfrm flipH="1">
            <a:off x="2862917" y="4573971"/>
            <a:ext cx="132207" cy="193029"/>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951" name="矩形 950"/>
          <p:cNvSpPr/>
          <p:nvPr/>
        </p:nvSpPr>
        <p:spPr>
          <a:xfrm>
            <a:off x="3336927" y="3393787"/>
            <a:ext cx="150984" cy="77981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52" name="矩形 951"/>
          <p:cNvSpPr/>
          <p:nvPr/>
        </p:nvSpPr>
        <p:spPr>
          <a:xfrm>
            <a:off x="3330478" y="2951183"/>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953" name="直接箭头连接符 952"/>
          <p:cNvCxnSpPr>
            <a:stCxn id="952" idx="2"/>
            <a:endCxn id="951" idx="0"/>
          </p:cNvCxnSpPr>
          <p:nvPr/>
        </p:nvCxnSpPr>
        <p:spPr>
          <a:xfrm flipH="1">
            <a:off x="3412420" y="3132764"/>
            <a:ext cx="8346" cy="261023"/>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954" name="矩形 953"/>
          <p:cNvSpPr/>
          <p:nvPr/>
        </p:nvSpPr>
        <p:spPr>
          <a:xfrm>
            <a:off x="3588443" y="3393787"/>
            <a:ext cx="168119" cy="779816"/>
          </a:xfrm>
          <a:prstGeom prst="rect">
            <a:avLst/>
          </a:prstGeom>
          <a:no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55" name="矩形 954"/>
          <p:cNvSpPr/>
          <p:nvPr/>
        </p:nvSpPr>
        <p:spPr>
          <a:xfrm>
            <a:off x="3581992" y="2951183"/>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956" name="直接箭头连接符 955"/>
          <p:cNvCxnSpPr>
            <a:stCxn id="955" idx="2"/>
            <a:endCxn id="954" idx="0"/>
          </p:cNvCxnSpPr>
          <p:nvPr/>
        </p:nvCxnSpPr>
        <p:spPr>
          <a:xfrm>
            <a:off x="3672280" y="3132764"/>
            <a:ext cx="223" cy="26102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57" name="直接箭头连接符 956"/>
          <p:cNvCxnSpPr>
            <a:stCxn id="981" idx="2"/>
          </p:cNvCxnSpPr>
          <p:nvPr/>
        </p:nvCxnSpPr>
        <p:spPr>
          <a:xfrm>
            <a:off x="3427215" y="4573971"/>
            <a:ext cx="106410" cy="19302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58" name="直接箭头连接符 957"/>
          <p:cNvCxnSpPr>
            <a:stCxn id="954" idx="2"/>
            <a:endCxn id="982" idx="0"/>
          </p:cNvCxnSpPr>
          <p:nvPr/>
        </p:nvCxnSpPr>
        <p:spPr>
          <a:xfrm>
            <a:off x="3672502" y="4173603"/>
            <a:ext cx="6227" cy="21878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59" name="直接箭头连接符 958"/>
          <p:cNvCxnSpPr>
            <a:stCxn id="942" idx="0"/>
          </p:cNvCxnSpPr>
          <p:nvPr/>
        </p:nvCxnSpPr>
        <p:spPr>
          <a:xfrm flipH="1" flipV="1">
            <a:off x="2737159" y="2440483"/>
            <a:ext cx="0" cy="510699"/>
          </a:xfrm>
          <a:prstGeom prst="straightConnector1">
            <a:avLst/>
          </a:prstGeom>
          <a:noFill/>
          <a:ln w="6350" cap="flat" cmpd="sng" algn="ctr">
            <a:solidFill>
              <a:srgbClr val="4A66AC"/>
            </a:solidFill>
            <a:prstDash val="solid"/>
            <a:miter lim="800000"/>
            <a:tailEnd type="arrow"/>
          </a:ln>
          <a:effectLst/>
        </p:spPr>
      </p:cxnSp>
      <p:cxnSp>
        <p:nvCxnSpPr>
          <p:cNvPr id="960" name="直接箭头连接符 959"/>
          <p:cNvCxnSpPr/>
          <p:nvPr/>
        </p:nvCxnSpPr>
        <p:spPr>
          <a:xfrm flipH="1" flipV="1">
            <a:off x="2995124" y="2451831"/>
            <a:ext cx="0" cy="510699"/>
          </a:xfrm>
          <a:prstGeom prst="straightConnector1">
            <a:avLst/>
          </a:prstGeom>
          <a:noFill/>
          <a:ln w="6350" cap="flat" cmpd="sng" algn="ctr">
            <a:solidFill>
              <a:srgbClr val="4A66AC"/>
            </a:solidFill>
            <a:prstDash val="solid"/>
            <a:miter lim="800000"/>
            <a:tailEnd type="arrow"/>
          </a:ln>
          <a:effectLst/>
        </p:spPr>
      </p:cxnSp>
      <p:cxnSp>
        <p:nvCxnSpPr>
          <p:cNvPr id="961" name="直接箭头连接符 960"/>
          <p:cNvCxnSpPr/>
          <p:nvPr/>
        </p:nvCxnSpPr>
        <p:spPr>
          <a:xfrm flipH="1" flipV="1">
            <a:off x="3427214" y="2440483"/>
            <a:ext cx="0" cy="510699"/>
          </a:xfrm>
          <a:prstGeom prst="straightConnector1">
            <a:avLst/>
          </a:prstGeom>
          <a:noFill/>
          <a:ln w="6350" cap="flat" cmpd="sng" algn="ctr">
            <a:solidFill>
              <a:srgbClr val="4A66AC"/>
            </a:solidFill>
            <a:prstDash val="solid"/>
            <a:miter lim="800000"/>
            <a:tailEnd type="arrow"/>
          </a:ln>
          <a:effectLst/>
        </p:spPr>
      </p:cxnSp>
      <p:cxnSp>
        <p:nvCxnSpPr>
          <p:cNvPr id="962" name="直接箭头连接符 961"/>
          <p:cNvCxnSpPr/>
          <p:nvPr/>
        </p:nvCxnSpPr>
        <p:spPr>
          <a:xfrm flipH="1" flipV="1">
            <a:off x="3672281" y="2429133"/>
            <a:ext cx="0" cy="510699"/>
          </a:xfrm>
          <a:prstGeom prst="straightConnector1">
            <a:avLst/>
          </a:prstGeom>
          <a:noFill/>
          <a:ln w="6350" cap="flat" cmpd="sng" algn="ctr">
            <a:solidFill>
              <a:srgbClr val="4A66AC"/>
            </a:solidFill>
            <a:prstDash val="solid"/>
            <a:miter lim="800000"/>
            <a:tailEnd type="arrow"/>
          </a:ln>
          <a:effectLst/>
        </p:spPr>
      </p:cxnSp>
      <p:sp>
        <p:nvSpPr>
          <p:cNvPr id="963" name="矩形 962"/>
          <p:cNvSpPr/>
          <p:nvPr/>
        </p:nvSpPr>
        <p:spPr>
          <a:xfrm flipV="1">
            <a:off x="1039718" y="4246766"/>
            <a:ext cx="10605660" cy="943231"/>
          </a:xfrm>
          <a:prstGeom prst="rect">
            <a:avLst/>
          </a:prstGeom>
          <a:noFill/>
          <a:ln w="12700" cap="flat" cmpd="sng" algn="ctr">
            <a:solidFill>
              <a:srgbClr val="FF0000"/>
            </a:solidFill>
            <a:prstDash val="dash"/>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64" name="矩形 963"/>
          <p:cNvSpPr/>
          <p:nvPr/>
        </p:nvSpPr>
        <p:spPr>
          <a:xfrm flipV="1">
            <a:off x="1039718" y="2664068"/>
            <a:ext cx="10605660" cy="551752"/>
          </a:xfrm>
          <a:prstGeom prst="rect">
            <a:avLst/>
          </a:prstGeom>
          <a:noFill/>
          <a:ln w="12700" cap="flat" cmpd="sng" algn="ctr">
            <a:solidFill>
              <a:srgbClr val="FF0000"/>
            </a:solidFill>
            <a:prstDash val="dash"/>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65" name="文本框 964"/>
          <p:cNvSpPr txBox="1"/>
          <p:nvPr/>
        </p:nvSpPr>
        <p:spPr>
          <a:xfrm>
            <a:off x="1381467" y="1139250"/>
            <a:ext cx="2249041" cy="584699"/>
          </a:xfrm>
          <a:prstGeom prst="rect">
            <a:avLst/>
          </a:prstGeom>
          <a:noFill/>
        </p:spPr>
        <p:txBody>
          <a:bodyPr wrap="none" rtlCol="0">
            <a:noAutofit/>
          </a:bodyPr>
          <a:lstStyle/>
          <a:p>
            <a:pPr algn="ctr" font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Vendor E</a:t>
            </a:r>
          </a:p>
          <a:p>
            <a:pPr font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2 controllers, scale-out</a:t>
            </a:r>
          </a:p>
        </p:txBody>
      </p:sp>
      <p:sp>
        <p:nvSpPr>
          <p:cNvPr id="966" name="文本框 965"/>
          <p:cNvSpPr txBox="1"/>
          <p:nvPr/>
        </p:nvSpPr>
        <p:spPr>
          <a:xfrm>
            <a:off x="4900394" y="1139250"/>
            <a:ext cx="2605167" cy="584699"/>
          </a:xfrm>
          <a:prstGeom prst="rect">
            <a:avLst/>
          </a:prstGeom>
          <a:noFill/>
        </p:spPr>
        <p:txBody>
          <a:bodyPr wrap="none" rtlCol="0">
            <a:noAutofit/>
          </a:bodyPr>
          <a:lstStyle/>
          <a:p>
            <a:pPr algn="ctr" font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Vendor H</a:t>
            </a:r>
          </a:p>
          <a:p>
            <a:pPr font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4</a:t>
            </a:r>
            <a:r>
              <a:rPr lang="en-US" altLang="zh-CN" sz="1600" dirty="0">
                <a:solidFill>
                  <a:srgbClr val="1D1D1A"/>
                </a:solidFill>
                <a:latin typeface="Arial" panose="020B0604020202020204" pitchFamily="34" charset="0"/>
                <a:cs typeface="Arial" panose="020B0604020202020204" pitchFamily="34" charset="0"/>
              </a:rPr>
              <a:t> to </a:t>
            </a: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8 controllers, scale-out</a:t>
            </a:r>
          </a:p>
        </p:txBody>
      </p:sp>
      <p:grpSp>
        <p:nvGrpSpPr>
          <p:cNvPr id="967" name="Group 52"/>
          <p:cNvGrpSpPr/>
          <p:nvPr/>
        </p:nvGrpSpPr>
        <p:grpSpPr>
          <a:xfrm>
            <a:off x="1765135" y="3595818"/>
            <a:ext cx="648547" cy="267728"/>
            <a:chOff x="1639911" y="3469231"/>
            <a:chExt cx="648631" cy="267763"/>
          </a:xfrm>
        </p:grpSpPr>
        <p:sp>
          <p:nvSpPr>
            <p:cNvPr id="968" name="矩形 967"/>
            <p:cNvSpPr/>
            <p:nvPr/>
          </p:nvSpPr>
          <p:spPr>
            <a:xfrm>
              <a:off x="1753196" y="3469231"/>
              <a:ext cx="535346" cy="194442"/>
            </a:xfrm>
            <a:prstGeom prst="rect">
              <a:avLst/>
            </a:prstGeom>
            <a:solidFill>
              <a:srgbClr val="FF0000"/>
            </a:solidFill>
            <a:ln w="12700" cap="flat" cmpd="sng" algn="ctr">
              <a:no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969" name="乘号 968"/>
            <p:cNvSpPr/>
            <p:nvPr/>
          </p:nvSpPr>
          <p:spPr bwMode="auto">
            <a:xfrm>
              <a:off x="1639911" y="3485552"/>
              <a:ext cx="319272" cy="251442"/>
            </a:xfrm>
            <a:prstGeom prst="mathMultiply">
              <a:avLst/>
            </a:prstGeom>
            <a:solidFill>
              <a:srgbClr val="C00000"/>
            </a:solidFill>
            <a:ln w="9525" cap="flat" cmpd="sng" algn="ctr">
              <a:solidFill>
                <a:srgbClr val="1D1D1A"/>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noAutofit/>
            </a:bodyPr>
            <a:lstStyle/>
            <a:p>
              <a:pPr algn="ctr" defTabSz="801608" fontAlgn="ctr">
                <a:defRPr/>
              </a:pPr>
              <a:endParaRPr lang="en-US" altLang="zh-CN" b="1" kern="0" dirty="0">
                <a:solidFill>
                  <a:srgbClr val="1D1D1A"/>
                </a:solidFill>
                <a:latin typeface="Arial" panose="020B0604020202020204" pitchFamily="34" charset="0"/>
                <a:ea typeface="华文细黑" pitchFamily="2" charset="-122"/>
                <a:cs typeface="Arial" panose="020B0604020202020204" pitchFamily="34" charset="0"/>
              </a:endParaRPr>
            </a:p>
          </p:txBody>
        </p:sp>
      </p:grpSp>
      <p:sp>
        <p:nvSpPr>
          <p:cNvPr id="970" name="矩形 969"/>
          <p:cNvSpPr/>
          <p:nvPr/>
        </p:nvSpPr>
        <p:spPr>
          <a:xfrm>
            <a:off x="9195911" y="3894473"/>
            <a:ext cx="98279" cy="112639"/>
          </a:xfrm>
          <a:prstGeom prst="rect">
            <a:avLst/>
          </a:prstGeom>
          <a:solidFill>
            <a:srgbClr val="FFC000"/>
          </a:solidFill>
          <a:ln w="12700" cap="flat" cmpd="sng" algn="ctr">
            <a:no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971" name="矩形 970"/>
          <p:cNvSpPr/>
          <p:nvPr/>
        </p:nvSpPr>
        <p:spPr>
          <a:xfrm>
            <a:off x="9546802" y="3890935"/>
            <a:ext cx="98279" cy="112639"/>
          </a:xfrm>
          <a:prstGeom prst="rect">
            <a:avLst/>
          </a:prstGeom>
          <a:solidFill>
            <a:srgbClr val="FFC000"/>
          </a:solidFill>
          <a:ln w="12700" cap="flat" cmpd="sng" algn="ctr">
            <a:no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972" name="矩形 971"/>
          <p:cNvSpPr/>
          <p:nvPr/>
        </p:nvSpPr>
        <p:spPr>
          <a:xfrm>
            <a:off x="10943875" y="3891437"/>
            <a:ext cx="98279" cy="112639"/>
          </a:xfrm>
          <a:prstGeom prst="rect">
            <a:avLst/>
          </a:prstGeom>
          <a:solidFill>
            <a:srgbClr val="FFC000"/>
          </a:solidFill>
          <a:ln w="12700" cap="flat" cmpd="sng" algn="ctr">
            <a:no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973" name="圆角矩形 972"/>
          <p:cNvSpPr/>
          <p:nvPr/>
        </p:nvSpPr>
        <p:spPr>
          <a:xfrm>
            <a:off x="9147972" y="3847491"/>
            <a:ext cx="1962234" cy="192853"/>
          </a:xfrm>
          <a:prstGeom prst="roundRect">
            <a:avLst/>
          </a:prstGeom>
          <a:noFill/>
          <a:ln w="12700" cap="flat" cmpd="sng" algn="ctr">
            <a:solidFill>
              <a:srgbClr val="1D1D1A"/>
            </a:solid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974" name="文本框 183"/>
          <p:cNvSpPr txBox="1"/>
          <p:nvPr/>
        </p:nvSpPr>
        <p:spPr>
          <a:xfrm>
            <a:off x="9154923" y="1225103"/>
            <a:ext cx="1894824" cy="338510"/>
          </a:xfrm>
          <a:prstGeom prst="rect">
            <a:avLst/>
          </a:prstGeom>
          <a:noFill/>
        </p:spPr>
        <p:txBody>
          <a:bodyPr wrap="none" rtlCol="0">
            <a:noAutofit/>
          </a:bodyPr>
          <a:lstStyle/>
          <a:p>
            <a:pPr algn="ctr" font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OceanStor </a:t>
            </a:r>
            <a:r>
              <a:rPr lang="en-US" sz="1600" dirty="0">
                <a:solidFill>
                  <a:srgbClr val="1D1D1A"/>
                </a:solidFill>
                <a:latin typeface="Arial" panose="020B0604020202020204" pitchFamily="34" charset="0"/>
                <a:ea typeface="微软雅黑" panose="020B0503020204020204" pitchFamily="34" charset="-122"/>
                <a:cs typeface="Arial" panose="020B0604020202020204" pitchFamily="34" charset="0"/>
              </a:rPr>
              <a:t>Dorado</a:t>
            </a:r>
          </a:p>
        </p:txBody>
      </p:sp>
      <p:sp>
        <p:nvSpPr>
          <p:cNvPr id="975" name="矩形 116"/>
          <p:cNvSpPr/>
          <p:nvPr/>
        </p:nvSpPr>
        <p:spPr>
          <a:xfrm>
            <a:off x="1241985" y="4392391"/>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76" name="矩形 119"/>
          <p:cNvSpPr/>
          <p:nvPr/>
        </p:nvSpPr>
        <p:spPr>
          <a:xfrm>
            <a:off x="1493500" y="4392391"/>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77" name="矩形 125"/>
          <p:cNvSpPr/>
          <p:nvPr/>
        </p:nvSpPr>
        <p:spPr>
          <a:xfrm>
            <a:off x="1925591" y="4392391"/>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78" name="矩形 128"/>
          <p:cNvSpPr/>
          <p:nvPr/>
        </p:nvSpPr>
        <p:spPr>
          <a:xfrm>
            <a:off x="2177105" y="4392391"/>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79" name="矩形 143"/>
          <p:cNvSpPr/>
          <p:nvPr/>
        </p:nvSpPr>
        <p:spPr>
          <a:xfrm>
            <a:off x="2653322" y="4392390"/>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80" name="矩形 146"/>
          <p:cNvSpPr/>
          <p:nvPr/>
        </p:nvSpPr>
        <p:spPr>
          <a:xfrm>
            <a:off x="2904837" y="4392390"/>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81" name="矩形 152"/>
          <p:cNvSpPr/>
          <p:nvPr/>
        </p:nvSpPr>
        <p:spPr>
          <a:xfrm>
            <a:off x="3336928" y="4392390"/>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982" name="矩形 155"/>
          <p:cNvSpPr/>
          <p:nvPr/>
        </p:nvSpPr>
        <p:spPr>
          <a:xfrm>
            <a:off x="3588442" y="4392390"/>
            <a:ext cx="180574"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983" name="直接箭头连接符 122"/>
          <p:cNvCxnSpPr>
            <a:stCxn id="921" idx="2"/>
            <a:endCxn id="975" idx="0"/>
          </p:cNvCxnSpPr>
          <p:nvPr/>
        </p:nvCxnSpPr>
        <p:spPr>
          <a:xfrm>
            <a:off x="1317069" y="4173603"/>
            <a:ext cx="15203" cy="2187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84" name="直接箭头连接符 123"/>
          <p:cNvCxnSpPr>
            <a:stCxn id="924" idx="2"/>
            <a:endCxn id="976" idx="0"/>
          </p:cNvCxnSpPr>
          <p:nvPr/>
        </p:nvCxnSpPr>
        <p:spPr>
          <a:xfrm>
            <a:off x="1568585" y="4173603"/>
            <a:ext cx="15202" cy="2187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85" name="直接箭头连接符 130"/>
          <p:cNvCxnSpPr>
            <a:endCxn id="977" idx="0"/>
          </p:cNvCxnSpPr>
          <p:nvPr/>
        </p:nvCxnSpPr>
        <p:spPr>
          <a:xfrm>
            <a:off x="2006203" y="4189922"/>
            <a:ext cx="9675" cy="202469"/>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94" name="直接箭头连接符 131"/>
          <p:cNvCxnSpPr>
            <a:stCxn id="932" idx="2"/>
            <a:endCxn id="978" idx="0"/>
          </p:cNvCxnSpPr>
          <p:nvPr/>
        </p:nvCxnSpPr>
        <p:spPr>
          <a:xfrm>
            <a:off x="2257719" y="4173603"/>
            <a:ext cx="9674" cy="218788"/>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95" name="直接箭头连接符 149"/>
          <p:cNvCxnSpPr>
            <a:stCxn id="941" idx="2"/>
            <a:endCxn id="979" idx="0"/>
          </p:cNvCxnSpPr>
          <p:nvPr/>
        </p:nvCxnSpPr>
        <p:spPr>
          <a:xfrm>
            <a:off x="2728815" y="4173603"/>
            <a:ext cx="14795" cy="21878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96" name="直接箭头连接符 150"/>
          <p:cNvCxnSpPr>
            <a:stCxn id="946" idx="2"/>
            <a:endCxn id="980" idx="0"/>
          </p:cNvCxnSpPr>
          <p:nvPr/>
        </p:nvCxnSpPr>
        <p:spPr>
          <a:xfrm>
            <a:off x="2980330" y="4173603"/>
            <a:ext cx="14794" cy="21878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97" name="直接箭头连接符 157"/>
          <p:cNvCxnSpPr>
            <a:stCxn id="951" idx="2"/>
            <a:endCxn id="981" idx="0"/>
          </p:cNvCxnSpPr>
          <p:nvPr/>
        </p:nvCxnSpPr>
        <p:spPr>
          <a:xfrm>
            <a:off x="3412419" y="4173603"/>
            <a:ext cx="14796" cy="218787"/>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998" name="直接箭头连接符 158"/>
          <p:cNvCxnSpPr>
            <a:stCxn id="982" idx="2"/>
          </p:cNvCxnSpPr>
          <p:nvPr/>
        </p:nvCxnSpPr>
        <p:spPr>
          <a:xfrm flipH="1">
            <a:off x="3533626" y="4573971"/>
            <a:ext cx="145104" cy="193029"/>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999" name="矩形 9"/>
          <p:cNvSpPr/>
          <p:nvPr/>
        </p:nvSpPr>
        <p:spPr>
          <a:xfrm>
            <a:off x="4786087" y="4395715"/>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1000" name="矩形 12"/>
          <p:cNvSpPr/>
          <p:nvPr/>
        </p:nvSpPr>
        <p:spPr>
          <a:xfrm>
            <a:off x="5365539" y="4384366"/>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1001" name="矩形 9"/>
          <p:cNvSpPr/>
          <p:nvPr/>
        </p:nvSpPr>
        <p:spPr>
          <a:xfrm>
            <a:off x="6557368" y="4388466"/>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1002" name="矩形 12"/>
          <p:cNvSpPr/>
          <p:nvPr/>
        </p:nvSpPr>
        <p:spPr>
          <a:xfrm>
            <a:off x="7136819" y="4377117"/>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1003" name="直接箭头连接符 23"/>
          <p:cNvCxnSpPr>
            <a:endCxn id="1000" idx="0"/>
          </p:cNvCxnSpPr>
          <p:nvPr/>
        </p:nvCxnSpPr>
        <p:spPr>
          <a:xfrm>
            <a:off x="4786087" y="4186545"/>
            <a:ext cx="763823" cy="1978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04" name="直接箭头连接符 24"/>
          <p:cNvCxnSpPr>
            <a:stCxn id="867" idx="2"/>
            <a:endCxn id="999" idx="0"/>
          </p:cNvCxnSpPr>
          <p:nvPr/>
        </p:nvCxnSpPr>
        <p:spPr>
          <a:xfrm flipH="1">
            <a:off x="4970458" y="4173605"/>
            <a:ext cx="111943" cy="222110"/>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05" name="直接箭头连接符 25"/>
          <p:cNvCxnSpPr>
            <a:stCxn id="866" idx="2"/>
          </p:cNvCxnSpPr>
          <p:nvPr/>
        </p:nvCxnSpPr>
        <p:spPr>
          <a:xfrm>
            <a:off x="5444559" y="4173605"/>
            <a:ext cx="144862" cy="1973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06" name="直接箭头连接符 26"/>
          <p:cNvCxnSpPr>
            <a:stCxn id="868" idx="2"/>
          </p:cNvCxnSpPr>
          <p:nvPr/>
        </p:nvCxnSpPr>
        <p:spPr>
          <a:xfrm flipH="1">
            <a:off x="5563082" y="4173605"/>
            <a:ext cx="223881" cy="1973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07" name="直接箭头连接符 26"/>
          <p:cNvCxnSpPr>
            <a:stCxn id="868" idx="2"/>
            <a:endCxn id="999" idx="0"/>
          </p:cNvCxnSpPr>
          <p:nvPr/>
        </p:nvCxnSpPr>
        <p:spPr>
          <a:xfrm flipH="1">
            <a:off x="4970459" y="4173605"/>
            <a:ext cx="816505" cy="222110"/>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08" name="直接箭头连接符 45"/>
          <p:cNvCxnSpPr>
            <a:stCxn id="841" idx="2"/>
            <a:endCxn id="1001" idx="0"/>
          </p:cNvCxnSpPr>
          <p:nvPr/>
        </p:nvCxnSpPr>
        <p:spPr>
          <a:xfrm>
            <a:off x="6511277" y="4173605"/>
            <a:ext cx="230462" cy="21486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09" name="直接箭头连接符 46"/>
          <p:cNvCxnSpPr>
            <a:stCxn id="842" idx="2"/>
            <a:endCxn id="1002" idx="0"/>
          </p:cNvCxnSpPr>
          <p:nvPr/>
        </p:nvCxnSpPr>
        <p:spPr>
          <a:xfrm>
            <a:off x="6853681" y="4173604"/>
            <a:ext cx="467509" cy="20351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10" name="直接箭头连接符 47"/>
          <p:cNvCxnSpPr>
            <a:endCxn id="1001" idx="0"/>
          </p:cNvCxnSpPr>
          <p:nvPr/>
        </p:nvCxnSpPr>
        <p:spPr>
          <a:xfrm flipH="1">
            <a:off x="6741739" y="4186545"/>
            <a:ext cx="467513" cy="201921"/>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11" name="直接箭头连接符 48"/>
          <p:cNvCxnSpPr>
            <a:stCxn id="845" idx="2"/>
            <a:endCxn id="1002" idx="0"/>
          </p:cNvCxnSpPr>
          <p:nvPr/>
        </p:nvCxnSpPr>
        <p:spPr>
          <a:xfrm flipH="1">
            <a:off x="7321190" y="4173604"/>
            <a:ext cx="230466" cy="20351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12" name="直接箭头连接符 47"/>
          <p:cNvCxnSpPr>
            <a:stCxn id="841" idx="2"/>
            <a:endCxn id="1002" idx="0"/>
          </p:cNvCxnSpPr>
          <p:nvPr/>
        </p:nvCxnSpPr>
        <p:spPr>
          <a:xfrm>
            <a:off x="6511277" y="4173604"/>
            <a:ext cx="809914" cy="20351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13" name="直接箭头连接符 47"/>
          <p:cNvCxnSpPr>
            <a:stCxn id="845" idx="2"/>
            <a:endCxn id="1001" idx="0"/>
          </p:cNvCxnSpPr>
          <p:nvPr/>
        </p:nvCxnSpPr>
        <p:spPr>
          <a:xfrm flipH="1">
            <a:off x="6741739" y="4173605"/>
            <a:ext cx="809918" cy="214861"/>
          </a:xfrm>
          <a:prstGeom prst="straightConnector1">
            <a:avLst/>
          </a:prstGeom>
          <a:noFill/>
          <a:ln w="6350" cap="flat" cmpd="sng" algn="ctr">
            <a:solidFill>
              <a:srgbClr val="4A66AC"/>
            </a:solidFill>
            <a:prstDash val="solid"/>
            <a:miter lim="800000"/>
            <a:headEnd type="arrow" w="med" len="med"/>
            <a:tailEnd type="arrow" w="med" len="med"/>
          </a:ln>
          <a:effectLst/>
        </p:spPr>
      </p:cxnSp>
      <p:sp>
        <p:nvSpPr>
          <p:cNvPr id="1014" name="矩形 57"/>
          <p:cNvSpPr/>
          <p:nvPr/>
        </p:nvSpPr>
        <p:spPr>
          <a:xfrm>
            <a:off x="8592958" y="4373917"/>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1015" name="矩形 60"/>
          <p:cNvSpPr/>
          <p:nvPr/>
        </p:nvSpPr>
        <p:spPr>
          <a:xfrm>
            <a:off x="9172409" y="4362568"/>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1016" name="矩形 79"/>
          <p:cNvSpPr/>
          <p:nvPr/>
        </p:nvSpPr>
        <p:spPr>
          <a:xfrm>
            <a:off x="10357651" y="4362568"/>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sp>
        <p:nvSpPr>
          <p:cNvPr id="1017" name="矩形 82"/>
          <p:cNvSpPr/>
          <p:nvPr/>
        </p:nvSpPr>
        <p:spPr>
          <a:xfrm>
            <a:off x="10937102" y="4351219"/>
            <a:ext cx="368742" cy="181581"/>
          </a:xfrm>
          <a:prstGeom prst="rect">
            <a:avLst/>
          </a:prstGeom>
          <a:solidFill>
            <a:srgbClr val="ACCBF9">
              <a:lumMod val="50000"/>
            </a:srgbClr>
          </a:solidFill>
          <a:ln w="12700" cap="flat" cmpd="sng" algn="ctr">
            <a:solidFill>
              <a:srgbClr val="4A66AC">
                <a:shade val="50000"/>
              </a:srgbClr>
            </a:solidFill>
            <a:prstDash val="solid"/>
            <a:miter lim="800000"/>
          </a:ln>
          <a:effectLst/>
        </p:spPr>
        <p:txBody>
          <a:bodyPr rtlCol="0" anchor="ctr">
            <a:noAutofit/>
          </a:bodyPr>
          <a:lstStyle/>
          <a:p>
            <a:pPr algn="ctr" defTabSz="914218" fontAlgn="ctr">
              <a:defRPr/>
            </a:pPr>
            <a:endParaRPr lang="en-US" altLang="zh-CN" kern="0" dirty="0">
              <a:solidFill>
                <a:srgbClr val="1D1D1A"/>
              </a:solidFill>
              <a:latin typeface="Arial" panose="020B0604020202020204" pitchFamily="34" charset="0"/>
              <a:ea typeface="微软雅黑" pitchFamily="34" charset="-122"/>
              <a:cs typeface="Arial" panose="020B0604020202020204" pitchFamily="34" charset="0"/>
            </a:endParaRPr>
          </a:p>
        </p:txBody>
      </p:sp>
      <p:cxnSp>
        <p:nvCxnSpPr>
          <p:cNvPr id="1018" name="直接箭头连接符 71"/>
          <p:cNvCxnSpPr>
            <a:stCxn id="869" idx="2"/>
            <a:endCxn id="1014" idx="0"/>
          </p:cNvCxnSpPr>
          <p:nvPr/>
        </p:nvCxnSpPr>
        <p:spPr>
          <a:xfrm>
            <a:off x="8547572" y="4184953"/>
            <a:ext cx="229757" cy="18896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19" name="直接箭头连接符 72"/>
          <p:cNvCxnSpPr>
            <a:stCxn id="870" idx="2"/>
            <a:endCxn id="1015" idx="0"/>
          </p:cNvCxnSpPr>
          <p:nvPr/>
        </p:nvCxnSpPr>
        <p:spPr>
          <a:xfrm>
            <a:off x="8889977" y="4184953"/>
            <a:ext cx="466804" cy="1776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20" name="直接箭头连接符 73"/>
          <p:cNvCxnSpPr>
            <a:stCxn id="869" idx="2"/>
            <a:endCxn id="1015" idx="0"/>
          </p:cNvCxnSpPr>
          <p:nvPr/>
        </p:nvCxnSpPr>
        <p:spPr>
          <a:xfrm>
            <a:off x="8547571" y="4184953"/>
            <a:ext cx="809209" cy="1776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21" name="直接箭头连接符 74"/>
          <p:cNvCxnSpPr>
            <a:stCxn id="873" idx="2"/>
            <a:endCxn id="1015" idx="0"/>
          </p:cNvCxnSpPr>
          <p:nvPr/>
        </p:nvCxnSpPr>
        <p:spPr>
          <a:xfrm flipH="1">
            <a:off x="9356781" y="4184953"/>
            <a:ext cx="231171" cy="177615"/>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22" name="直接箭头连接符 94"/>
          <p:cNvCxnSpPr>
            <a:stCxn id="892" idx="2"/>
            <a:endCxn id="1017" idx="0"/>
          </p:cNvCxnSpPr>
          <p:nvPr/>
        </p:nvCxnSpPr>
        <p:spPr>
          <a:xfrm>
            <a:off x="11010240" y="4173605"/>
            <a:ext cx="111233" cy="17761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23" name="直接箭头连接符 95"/>
          <p:cNvCxnSpPr>
            <a:stCxn id="892" idx="2"/>
            <a:endCxn id="1016" idx="0"/>
          </p:cNvCxnSpPr>
          <p:nvPr/>
        </p:nvCxnSpPr>
        <p:spPr>
          <a:xfrm flipH="1">
            <a:off x="10542022" y="4173604"/>
            <a:ext cx="468218" cy="18896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91" name="直接箭头连接符 96"/>
          <p:cNvCxnSpPr>
            <a:stCxn id="889" idx="2"/>
            <a:endCxn id="1016" idx="0"/>
          </p:cNvCxnSpPr>
          <p:nvPr/>
        </p:nvCxnSpPr>
        <p:spPr>
          <a:xfrm>
            <a:off x="10312265" y="4173604"/>
            <a:ext cx="229757" cy="18896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92" name="直接箭头连接符 97"/>
          <p:cNvCxnSpPr>
            <a:stCxn id="896" idx="2"/>
            <a:endCxn id="1017" idx="0"/>
          </p:cNvCxnSpPr>
          <p:nvPr/>
        </p:nvCxnSpPr>
        <p:spPr>
          <a:xfrm flipH="1">
            <a:off x="11121473" y="4173605"/>
            <a:ext cx="231173" cy="17761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93" name="直接箭头连接符 95"/>
          <p:cNvCxnSpPr>
            <a:stCxn id="889" idx="2"/>
            <a:endCxn id="1017" idx="0"/>
          </p:cNvCxnSpPr>
          <p:nvPr/>
        </p:nvCxnSpPr>
        <p:spPr>
          <a:xfrm>
            <a:off x="10312265" y="4173605"/>
            <a:ext cx="809208" cy="17761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94" name="直接箭头连接符 94"/>
          <p:cNvCxnSpPr/>
          <p:nvPr/>
        </p:nvCxnSpPr>
        <p:spPr>
          <a:xfrm>
            <a:off x="11162620" y="4325985"/>
            <a:ext cx="111233" cy="17761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95" name="直接箭头连接符 95"/>
          <p:cNvCxnSpPr>
            <a:stCxn id="890" idx="2"/>
            <a:endCxn id="1017" idx="0"/>
          </p:cNvCxnSpPr>
          <p:nvPr/>
        </p:nvCxnSpPr>
        <p:spPr>
          <a:xfrm>
            <a:off x="10654669" y="4173605"/>
            <a:ext cx="466803" cy="177614"/>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96" name="直接箭头连接符 96"/>
          <p:cNvCxnSpPr>
            <a:stCxn id="873" idx="2"/>
            <a:endCxn id="1014" idx="0"/>
          </p:cNvCxnSpPr>
          <p:nvPr/>
        </p:nvCxnSpPr>
        <p:spPr>
          <a:xfrm flipH="1">
            <a:off x="8777329" y="4184953"/>
            <a:ext cx="810622" cy="188963"/>
          </a:xfrm>
          <a:prstGeom prst="straightConnector1">
            <a:avLst/>
          </a:prstGeom>
          <a:noFill/>
          <a:ln w="6350" cap="flat" cmpd="sng" algn="ctr">
            <a:solidFill>
              <a:srgbClr val="4A66AC"/>
            </a:solidFill>
            <a:prstDash val="solid"/>
            <a:miter lim="800000"/>
            <a:headEnd type="arrow" w="med" len="med"/>
            <a:tailEnd type="arrow" w="med" len="med"/>
          </a:ln>
          <a:effectLst/>
        </p:spPr>
      </p:cxnSp>
      <p:cxnSp>
        <p:nvCxnSpPr>
          <p:cNvPr id="1097" name="直接箭头连接符 97"/>
          <p:cNvCxnSpPr>
            <a:stCxn id="896" idx="2"/>
            <a:endCxn id="1016" idx="0"/>
          </p:cNvCxnSpPr>
          <p:nvPr/>
        </p:nvCxnSpPr>
        <p:spPr>
          <a:xfrm flipH="1">
            <a:off x="10542023" y="4173604"/>
            <a:ext cx="810623" cy="188963"/>
          </a:xfrm>
          <a:prstGeom prst="straightConnector1">
            <a:avLst/>
          </a:prstGeom>
          <a:noFill/>
          <a:ln w="6350" cap="flat" cmpd="sng" algn="ctr">
            <a:solidFill>
              <a:srgbClr val="4A66AC"/>
            </a:solidFill>
            <a:prstDash val="solid"/>
            <a:miter lim="800000"/>
            <a:headEnd type="arrow" w="med" len="med"/>
            <a:tailEnd type="arrow" w="med" len="med"/>
          </a:ln>
          <a:effectLst/>
        </p:spPr>
      </p:cxnSp>
      <p:grpSp>
        <p:nvGrpSpPr>
          <p:cNvPr id="1098" name="Group 51"/>
          <p:cNvGrpSpPr/>
          <p:nvPr/>
        </p:nvGrpSpPr>
        <p:grpSpPr>
          <a:xfrm>
            <a:off x="1091834" y="3532357"/>
            <a:ext cx="375328" cy="318094"/>
            <a:chOff x="966522" y="3358275"/>
            <a:chExt cx="375377" cy="318135"/>
          </a:xfrm>
        </p:grpSpPr>
        <p:sp>
          <p:nvSpPr>
            <p:cNvPr id="1099" name="矩形 175"/>
            <p:cNvSpPr/>
            <p:nvPr/>
          </p:nvSpPr>
          <p:spPr>
            <a:xfrm>
              <a:off x="1043292" y="3358275"/>
              <a:ext cx="298607" cy="170393"/>
            </a:xfrm>
            <a:prstGeom prst="rect">
              <a:avLst/>
            </a:prstGeom>
            <a:solidFill>
              <a:srgbClr val="92D050"/>
            </a:solidFill>
            <a:ln w="12700" cap="flat" cmpd="sng" algn="ctr">
              <a:no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1100" name="乘号 1099"/>
            <p:cNvSpPr/>
            <p:nvPr/>
          </p:nvSpPr>
          <p:spPr bwMode="auto">
            <a:xfrm>
              <a:off x="966522" y="3398960"/>
              <a:ext cx="278624" cy="277450"/>
            </a:xfrm>
            <a:prstGeom prst="mathMultiply">
              <a:avLst/>
            </a:prstGeom>
            <a:solidFill>
              <a:srgbClr val="C00000"/>
            </a:solidFill>
            <a:ln w="9525" cap="flat" cmpd="sng" algn="ctr">
              <a:solidFill>
                <a:srgbClr val="1D1D1A"/>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noAutofit/>
            </a:bodyPr>
            <a:lstStyle/>
            <a:p>
              <a:pPr algn="ctr" defTabSz="801608" fontAlgn="ctr">
                <a:defRPr/>
              </a:pPr>
              <a:endParaRPr lang="en-US" altLang="zh-CN" b="1" kern="0" dirty="0">
                <a:solidFill>
                  <a:srgbClr val="1D1D1A"/>
                </a:solidFill>
                <a:latin typeface="Arial" panose="020B0604020202020204" pitchFamily="34" charset="0"/>
                <a:ea typeface="华文细黑" pitchFamily="2" charset="-122"/>
                <a:cs typeface="Arial" panose="020B0604020202020204" pitchFamily="34" charset="0"/>
              </a:endParaRPr>
            </a:p>
          </p:txBody>
        </p:sp>
      </p:grpSp>
      <p:grpSp>
        <p:nvGrpSpPr>
          <p:cNvPr id="1101" name="Group 226"/>
          <p:cNvGrpSpPr/>
          <p:nvPr/>
        </p:nvGrpSpPr>
        <p:grpSpPr>
          <a:xfrm>
            <a:off x="4496363" y="3475633"/>
            <a:ext cx="375328" cy="318094"/>
            <a:chOff x="966522" y="3358275"/>
            <a:chExt cx="375377" cy="318135"/>
          </a:xfrm>
        </p:grpSpPr>
        <p:sp>
          <p:nvSpPr>
            <p:cNvPr id="1102" name="矩形 175"/>
            <p:cNvSpPr/>
            <p:nvPr/>
          </p:nvSpPr>
          <p:spPr>
            <a:xfrm>
              <a:off x="1043292" y="3358275"/>
              <a:ext cx="298607" cy="170393"/>
            </a:xfrm>
            <a:prstGeom prst="rect">
              <a:avLst/>
            </a:prstGeom>
            <a:solidFill>
              <a:srgbClr val="92D050"/>
            </a:solidFill>
            <a:ln w="12700" cap="flat" cmpd="sng" algn="ctr">
              <a:no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1103" name="乘号 179"/>
            <p:cNvSpPr/>
            <p:nvPr/>
          </p:nvSpPr>
          <p:spPr bwMode="auto">
            <a:xfrm>
              <a:off x="966522" y="3398960"/>
              <a:ext cx="278624" cy="277450"/>
            </a:xfrm>
            <a:prstGeom prst="mathMultiply">
              <a:avLst/>
            </a:prstGeom>
            <a:solidFill>
              <a:srgbClr val="C00000"/>
            </a:solidFill>
            <a:ln w="9525" cap="flat" cmpd="sng" algn="ctr">
              <a:solidFill>
                <a:srgbClr val="1D1D1A"/>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noAutofit/>
            </a:bodyPr>
            <a:lstStyle/>
            <a:p>
              <a:pPr algn="ctr" defTabSz="801608" fontAlgn="ctr">
                <a:defRPr/>
              </a:pPr>
              <a:endParaRPr lang="en-US" altLang="zh-CN" b="1" kern="0" dirty="0">
                <a:solidFill>
                  <a:srgbClr val="1D1D1A"/>
                </a:solidFill>
                <a:latin typeface="Arial" panose="020B0604020202020204" pitchFamily="34" charset="0"/>
                <a:ea typeface="华文细黑" pitchFamily="2" charset="-122"/>
                <a:cs typeface="Arial" panose="020B0604020202020204" pitchFamily="34" charset="0"/>
              </a:endParaRPr>
            </a:p>
          </p:txBody>
        </p:sp>
      </p:grpSp>
      <p:grpSp>
        <p:nvGrpSpPr>
          <p:cNvPr id="1104" name="Group 229"/>
          <p:cNvGrpSpPr/>
          <p:nvPr/>
        </p:nvGrpSpPr>
        <p:grpSpPr>
          <a:xfrm>
            <a:off x="8281723" y="3445144"/>
            <a:ext cx="375328" cy="318094"/>
            <a:chOff x="966522" y="3358275"/>
            <a:chExt cx="375377" cy="318135"/>
          </a:xfrm>
        </p:grpSpPr>
        <p:sp>
          <p:nvSpPr>
            <p:cNvPr id="1105" name="矩形 175"/>
            <p:cNvSpPr/>
            <p:nvPr/>
          </p:nvSpPr>
          <p:spPr>
            <a:xfrm>
              <a:off x="1043292" y="3358275"/>
              <a:ext cx="298607" cy="170393"/>
            </a:xfrm>
            <a:prstGeom prst="rect">
              <a:avLst/>
            </a:prstGeom>
            <a:solidFill>
              <a:srgbClr val="92D050"/>
            </a:solidFill>
            <a:ln w="12700" cap="flat" cmpd="sng" algn="ctr">
              <a:no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1106" name="乘号 179"/>
            <p:cNvSpPr/>
            <p:nvPr/>
          </p:nvSpPr>
          <p:spPr bwMode="auto">
            <a:xfrm>
              <a:off x="966522" y="3398960"/>
              <a:ext cx="278624" cy="277450"/>
            </a:xfrm>
            <a:prstGeom prst="mathMultiply">
              <a:avLst/>
            </a:prstGeom>
            <a:solidFill>
              <a:srgbClr val="C00000"/>
            </a:solidFill>
            <a:ln w="9525" cap="flat" cmpd="sng" algn="ctr">
              <a:solidFill>
                <a:srgbClr val="1D1D1A"/>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noAutofit/>
            </a:bodyPr>
            <a:lstStyle/>
            <a:p>
              <a:pPr algn="ctr" defTabSz="801608" fontAlgn="ctr">
                <a:defRPr/>
              </a:pPr>
              <a:endParaRPr lang="en-US" altLang="zh-CN" b="1" kern="0" dirty="0">
                <a:solidFill>
                  <a:srgbClr val="1D1D1A"/>
                </a:solidFill>
                <a:latin typeface="Arial" panose="020B0604020202020204" pitchFamily="34" charset="0"/>
                <a:ea typeface="华文细黑" pitchFamily="2" charset="-122"/>
                <a:cs typeface="Arial" panose="020B0604020202020204" pitchFamily="34" charset="0"/>
              </a:endParaRPr>
            </a:p>
          </p:txBody>
        </p:sp>
      </p:grpSp>
      <p:grpSp>
        <p:nvGrpSpPr>
          <p:cNvPr id="1107" name="Group 238"/>
          <p:cNvGrpSpPr/>
          <p:nvPr/>
        </p:nvGrpSpPr>
        <p:grpSpPr>
          <a:xfrm>
            <a:off x="9087713" y="3595818"/>
            <a:ext cx="648547" cy="267728"/>
            <a:chOff x="1639911" y="3469231"/>
            <a:chExt cx="648631" cy="267763"/>
          </a:xfrm>
        </p:grpSpPr>
        <p:sp>
          <p:nvSpPr>
            <p:cNvPr id="1108" name="矩形 175"/>
            <p:cNvSpPr/>
            <p:nvPr/>
          </p:nvSpPr>
          <p:spPr>
            <a:xfrm>
              <a:off x="1753196" y="3469231"/>
              <a:ext cx="535346" cy="194442"/>
            </a:xfrm>
            <a:prstGeom prst="rect">
              <a:avLst/>
            </a:prstGeom>
            <a:solidFill>
              <a:srgbClr val="92D050"/>
            </a:solidFill>
            <a:ln w="12700" cap="flat" cmpd="sng" algn="ctr">
              <a:no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1109" name="乘号 187"/>
            <p:cNvSpPr/>
            <p:nvPr/>
          </p:nvSpPr>
          <p:spPr bwMode="auto">
            <a:xfrm>
              <a:off x="1639911" y="3485552"/>
              <a:ext cx="319272" cy="251442"/>
            </a:xfrm>
            <a:prstGeom prst="mathMultiply">
              <a:avLst/>
            </a:prstGeom>
            <a:solidFill>
              <a:srgbClr val="C00000"/>
            </a:solidFill>
            <a:ln w="9525" cap="flat" cmpd="sng" algn="ctr">
              <a:solidFill>
                <a:srgbClr val="1D1D1A"/>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noAutofit/>
            </a:bodyPr>
            <a:lstStyle/>
            <a:p>
              <a:pPr algn="ctr" defTabSz="801608" fontAlgn="ctr">
                <a:defRPr/>
              </a:pPr>
              <a:endParaRPr lang="en-US" altLang="zh-CN" b="1" kern="0" dirty="0">
                <a:solidFill>
                  <a:srgbClr val="1D1D1A"/>
                </a:solidFill>
                <a:latin typeface="Arial" panose="020B0604020202020204" pitchFamily="34" charset="0"/>
                <a:ea typeface="华文细黑" pitchFamily="2" charset="-122"/>
                <a:cs typeface="Arial" panose="020B0604020202020204" pitchFamily="34" charset="0"/>
              </a:endParaRPr>
            </a:p>
          </p:txBody>
        </p:sp>
      </p:grpSp>
      <p:grpSp>
        <p:nvGrpSpPr>
          <p:cNvPr id="1110" name="Group 241"/>
          <p:cNvGrpSpPr/>
          <p:nvPr/>
        </p:nvGrpSpPr>
        <p:grpSpPr>
          <a:xfrm>
            <a:off x="5242256" y="3595818"/>
            <a:ext cx="648547" cy="267728"/>
            <a:chOff x="1639911" y="3469231"/>
            <a:chExt cx="648631" cy="267763"/>
          </a:xfrm>
        </p:grpSpPr>
        <p:sp>
          <p:nvSpPr>
            <p:cNvPr id="1111" name="矩形 175"/>
            <p:cNvSpPr/>
            <p:nvPr/>
          </p:nvSpPr>
          <p:spPr>
            <a:xfrm>
              <a:off x="1753196" y="3469231"/>
              <a:ext cx="535346" cy="194442"/>
            </a:xfrm>
            <a:prstGeom prst="rect">
              <a:avLst/>
            </a:prstGeom>
            <a:solidFill>
              <a:srgbClr val="92D050"/>
            </a:solidFill>
            <a:ln w="12700" cap="flat" cmpd="sng" algn="ctr">
              <a:no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1112" name="乘号 187"/>
            <p:cNvSpPr/>
            <p:nvPr/>
          </p:nvSpPr>
          <p:spPr bwMode="auto">
            <a:xfrm>
              <a:off x="1639911" y="3485552"/>
              <a:ext cx="319272" cy="251442"/>
            </a:xfrm>
            <a:prstGeom prst="mathMultiply">
              <a:avLst/>
            </a:prstGeom>
            <a:solidFill>
              <a:srgbClr val="C00000"/>
            </a:solidFill>
            <a:ln w="9525" cap="flat" cmpd="sng" algn="ctr">
              <a:solidFill>
                <a:srgbClr val="1D1D1A"/>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noAutofit/>
            </a:bodyPr>
            <a:lstStyle/>
            <a:p>
              <a:pPr algn="ctr" defTabSz="801608" fontAlgn="ctr">
                <a:defRPr/>
              </a:pPr>
              <a:endParaRPr lang="en-US" altLang="zh-CN" b="1" kern="0" dirty="0">
                <a:solidFill>
                  <a:srgbClr val="1D1D1A"/>
                </a:solidFill>
                <a:latin typeface="Arial" panose="020B0604020202020204" pitchFamily="34" charset="0"/>
                <a:ea typeface="华文细黑" pitchFamily="2" charset="-122"/>
                <a:cs typeface="Arial" panose="020B0604020202020204" pitchFamily="34" charset="0"/>
              </a:endParaRPr>
            </a:p>
          </p:txBody>
        </p:sp>
      </p:grpSp>
      <p:grpSp>
        <p:nvGrpSpPr>
          <p:cNvPr id="1113" name="Group 248"/>
          <p:cNvGrpSpPr/>
          <p:nvPr/>
        </p:nvGrpSpPr>
        <p:grpSpPr>
          <a:xfrm>
            <a:off x="8316377" y="4064689"/>
            <a:ext cx="1508069" cy="256541"/>
            <a:chOff x="4398011" y="3961207"/>
            <a:chExt cx="1508265" cy="256574"/>
          </a:xfrm>
        </p:grpSpPr>
        <p:sp>
          <p:nvSpPr>
            <p:cNvPr id="1114" name="矩形 185"/>
            <p:cNvSpPr/>
            <p:nvPr/>
          </p:nvSpPr>
          <p:spPr>
            <a:xfrm>
              <a:off x="4431114" y="3975831"/>
              <a:ext cx="1475162" cy="241950"/>
            </a:xfrm>
            <a:prstGeom prst="rect">
              <a:avLst/>
            </a:prstGeom>
            <a:solidFill>
              <a:srgbClr val="92D050"/>
            </a:solidFill>
            <a:ln w="12700" cap="flat" cmpd="sng" algn="ctr">
              <a:no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1115" name="乘号 186"/>
            <p:cNvSpPr/>
            <p:nvPr/>
          </p:nvSpPr>
          <p:spPr bwMode="auto">
            <a:xfrm>
              <a:off x="4398011" y="3961207"/>
              <a:ext cx="319272" cy="254891"/>
            </a:xfrm>
            <a:prstGeom prst="mathMultiply">
              <a:avLst/>
            </a:prstGeom>
            <a:solidFill>
              <a:srgbClr val="C00000"/>
            </a:solidFill>
            <a:ln w="9525" cap="flat" cmpd="sng" algn="ctr">
              <a:solidFill>
                <a:srgbClr val="1D1D1A"/>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noAutofit/>
            </a:bodyPr>
            <a:lstStyle/>
            <a:p>
              <a:pPr algn="ctr" defTabSz="801608" fontAlgn="ctr">
                <a:defRPr/>
              </a:pPr>
              <a:endParaRPr lang="en-US" altLang="zh-CN" b="1" kern="0" dirty="0">
                <a:solidFill>
                  <a:srgbClr val="1D1D1A"/>
                </a:solidFill>
                <a:latin typeface="Arial" panose="020B0604020202020204" pitchFamily="34" charset="0"/>
                <a:ea typeface="华文细黑" pitchFamily="2" charset="-122"/>
                <a:cs typeface="Arial" panose="020B0604020202020204" pitchFamily="34" charset="0"/>
              </a:endParaRPr>
            </a:p>
          </p:txBody>
        </p:sp>
      </p:grpSp>
      <p:grpSp>
        <p:nvGrpSpPr>
          <p:cNvPr id="1116" name="Group 93"/>
          <p:cNvGrpSpPr/>
          <p:nvPr/>
        </p:nvGrpSpPr>
        <p:grpSpPr>
          <a:xfrm>
            <a:off x="4522876" y="4064689"/>
            <a:ext cx="1508069" cy="256541"/>
            <a:chOff x="4398011" y="3961207"/>
            <a:chExt cx="1508265" cy="256574"/>
          </a:xfrm>
        </p:grpSpPr>
        <p:sp>
          <p:nvSpPr>
            <p:cNvPr id="1117" name="矩形 1116"/>
            <p:cNvSpPr/>
            <p:nvPr/>
          </p:nvSpPr>
          <p:spPr>
            <a:xfrm>
              <a:off x="4431114" y="3975831"/>
              <a:ext cx="1475162" cy="241950"/>
            </a:xfrm>
            <a:prstGeom prst="rect">
              <a:avLst/>
            </a:prstGeom>
            <a:solidFill>
              <a:srgbClr val="FF0000"/>
            </a:solidFill>
            <a:ln w="12700" cap="flat" cmpd="sng" algn="ctr">
              <a:noFill/>
              <a:prstDash val="solid"/>
              <a:miter lim="800000"/>
            </a:ln>
            <a:effectLst/>
          </p:spPr>
          <p:txBody>
            <a:bodyPr rtlCol="0" anchor="ctr">
              <a:noAutofit/>
            </a:bodyPr>
            <a:lstStyle/>
            <a:p>
              <a:pPr algn="ctr" defTabSz="914309" fontAlgn="ctr">
                <a:defRPr/>
              </a:pPr>
              <a:endParaRPr lang="en-US" altLang="zh-CN" kern="0" dirty="0">
                <a:solidFill>
                  <a:srgbClr val="666666"/>
                </a:solidFill>
                <a:latin typeface="Arial" panose="020B0604020202020204" pitchFamily="34" charset="0"/>
                <a:cs typeface="Arial" panose="020B0604020202020204" pitchFamily="34" charset="0"/>
              </a:endParaRPr>
            </a:p>
          </p:txBody>
        </p:sp>
        <p:sp>
          <p:nvSpPr>
            <p:cNvPr id="1118" name="乘号 1117"/>
            <p:cNvSpPr/>
            <p:nvPr/>
          </p:nvSpPr>
          <p:spPr bwMode="auto">
            <a:xfrm>
              <a:off x="4398011" y="3961207"/>
              <a:ext cx="319272" cy="254891"/>
            </a:xfrm>
            <a:prstGeom prst="mathMultiply">
              <a:avLst/>
            </a:prstGeom>
            <a:solidFill>
              <a:srgbClr val="C00000"/>
            </a:solidFill>
            <a:ln w="9525" cap="flat" cmpd="sng" algn="ctr">
              <a:solidFill>
                <a:srgbClr val="1D1D1A"/>
              </a:solid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noAutofit/>
            </a:bodyPr>
            <a:lstStyle/>
            <a:p>
              <a:pPr algn="ctr" defTabSz="801608" fontAlgn="ctr">
                <a:defRPr/>
              </a:pPr>
              <a:endParaRPr lang="en-US" altLang="zh-CN" b="1" kern="0" dirty="0">
                <a:solidFill>
                  <a:srgbClr val="1D1D1A"/>
                </a:solidFill>
                <a:latin typeface="Arial" panose="020B0604020202020204" pitchFamily="34" charset="0"/>
                <a:ea typeface="华文细黑" pitchFamily="2" charset="-122"/>
                <a:cs typeface="Arial" panose="020B0604020202020204" pitchFamily="34" charset="0"/>
              </a:endParaRPr>
            </a:p>
          </p:txBody>
        </p:sp>
      </p:grpSp>
      <p:sp>
        <p:nvSpPr>
          <p:cNvPr id="1119" name="TextBox 279"/>
          <p:cNvSpPr txBox="1"/>
          <p:nvPr/>
        </p:nvSpPr>
        <p:spPr>
          <a:xfrm>
            <a:off x="97109" y="3564920"/>
            <a:ext cx="1071625" cy="305065"/>
          </a:xfrm>
          <a:prstGeom prst="rect">
            <a:avLst/>
          </a:prstGeom>
          <a:noFill/>
          <a:ln>
            <a:noFill/>
          </a:ln>
        </p:spPr>
        <p:txBody>
          <a:bodyPr wrap="square" rtlCol="0">
            <a:noAutofit/>
          </a:bodyPr>
          <a:lstStyle/>
          <a:p>
            <a:pPr algn="ctr" defTabSz="914218" fontAlgn="ctr">
              <a:defRPr/>
            </a:pPr>
            <a:r>
              <a:rPr lang="en-US" altLang="zh-CN" sz="1400" kern="0" dirty="0">
                <a:solidFill>
                  <a:srgbClr val="1D1D1A"/>
                </a:solidFill>
                <a:latin typeface="Arial" panose="020B0604020202020204" pitchFamily="34" charset="0"/>
                <a:ea typeface="微软雅黑" pitchFamily="34" charset="-122"/>
                <a:cs typeface="Arial" panose="020B0604020202020204" pitchFamily="34" charset="0"/>
              </a:rPr>
              <a:t>Controllers</a:t>
            </a:r>
          </a:p>
        </p:txBody>
      </p:sp>
      <p:pic>
        <p:nvPicPr>
          <p:cNvPr id="1120"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99220" y="4769470"/>
            <a:ext cx="233338" cy="227898"/>
          </a:xfrm>
          <a:prstGeom prst="rect">
            <a:avLst/>
          </a:prstGeom>
        </p:spPr>
      </p:pic>
      <p:pic>
        <p:nvPicPr>
          <p:cNvPr id="1121"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30087" y="4782016"/>
            <a:ext cx="233338" cy="227898"/>
          </a:xfrm>
          <a:prstGeom prst="rect">
            <a:avLst/>
          </a:prstGeom>
        </p:spPr>
      </p:pic>
      <p:pic>
        <p:nvPicPr>
          <p:cNvPr id="1122"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78885" y="4801739"/>
            <a:ext cx="233338" cy="227898"/>
          </a:xfrm>
          <a:prstGeom prst="rect">
            <a:avLst/>
          </a:prstGeom>
        </p:spPr>
      </p:pic>
      <p:pic>
        <p:nvPicPr>
          <p:cNvPr id="1137"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09752" y="4825040"/>
            <a:ext cx="233338" cy="227898"/>
          </a:xfrm>
          <a:prstGeom prst="rect">
            <a:avLst/>
          </a:prstGeom>
        </p:spPr>
      </p:pic>
      <p:pic>
        <p:nvPicPr>
          <p:cNvPr id="1138"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82692" y="4857310"/>
            <a:ext cx="233338" cy="227898"/>
          </a:xfrm>
          <a:prstGeom prst="rect">
            <a:avLst/>
          </a:prstGeom>
        </p:spPr>
      </p:pic>
      <p:pic>
        <p:nvPicPr>
          <p:cNvPr id="1139"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13559" y="4869857"/>
            <a:ext cx="233338" cy="227898"/>
          </a:xfrm>
          <a:prstGeom prst="rect">
            <a:avLst/>
          </a:prstGeom>
        </p:spPr>
      </p:pic>
      <p:pic>
        <p:nvPicPr>
          <p:cNvPr id="1140"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62356" y="4889580"/>
            <a:ext cx="233338" cy="227898"/>
          </a:xfrm>
          <a:prstGeom prst="rect">
            <a:avLst/>
          </a:prstGeom>
        </p:spPr>
      </p:pic>
      <p:pic>
        <p:nvPicPr>
          <p:cNvPr id="1141"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93223" y="4922024"/>
            <a:ext cx="233338" cy="227898"/>
          </a:xfrm>
          <a:prstGeom prst="rect">
            <a:avLst/>
          </a:prstGeom>
        </p:spPr>
      </p:pic>
      <p:pic>
        <p:nvPicPr>
          <p:cNvPr id="1142"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49288" y="4782998"/>
            <a:ext cx="233338" cy="227898"/>
          </a:xfrm>
          <a:prstGeom prst="rect">
            <a:avLst/>
          </a:prstGeom>
        </p:spPr>
      </p:pic>
      <p:pic>
        <p:nvPicPr>
          <p:cNvPr id="1143"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80155" y="4795544"/>
            <a:ext cx="233338" cy="227898"/>
          </a:xfrm>
          <a:prstGeom prst="rect">
            <a:avLst/>
          </a:prstGeom>
        </p:spPr>
      </p:pic>
      <p:pic>
        <p:nvPicPr>
          <p:cNvPr id="1144"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8953" y="4815268"/>
            <a:ext cx="233338" cy="227898"/>
          </a:xfrm>
          <a:prstGeom prst="rect">
            <a:avLst/>
          </a:prstGeom>
        </p:spPr>
      </p:pic>
      <p:pic>
        <p:nvPicPr>
          <p:cNvPr id="1145"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2760" y="4870838"/>
            <a:ext cx="233338" cy="227898"/>
          </a:xfrm>
          <a:prstGeom prst="rect">
            <a:avLst/>
          </a:prstGeom>
        </p:spPr>
      </p:pic>
      <p:pic>
        <p:nvPicPr>
          <p:cNvPr id="1146"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63627" y="4883385"/>
            <a:ext cx="233338" cy="227898"/>
          </a:xfrm>
          <a:prstGeom prst="rect">
            <a:avLst/>
          </a:prstGeom>
        </p:spPr>
      </p:pic>
      <p:pic>
        <p:nvPicPr>
          <p:cNvPr id="1147"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12424" y="4903108"/>
            <a:ext cx="233338" cy="227898"/>
          </a:xfrm>
          <a:prstGeom prst="rect">
            <a:avLst/>
          </a:prstGeom>
        </p:spPr>
      </p:pic>
      <p:pic>
        <p:nvPicPr>
          <p:cNvPr id="1148"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50238" y="4784786"/>
            <a:ext cx="233338" cy="227898"/>
          </a:xfrm>
          <a:prstGeom prst="rect">
            <a:avLst/>
          </a:prstGeom>
        </p:spPr>
      </p:pic>
      <p:pic>
        <p:nvPicPr>
          <p:cNvPr id="1149"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105" y="4797332"/>
            <a:ext cx="233338" cy="227898"/>
          </a:xfrm>
          <a:prstGeom prst="rect">
            <a:avLst/>
          </a:prstGeom>
        </p:spPr>
      </p:pic>
      <p:pic>
        <p:nvPicPr>
          <p:cNvPr id="1150"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9903" y="4817055"/>
            <a:ext cx="233338" cy="227898"/>
          </a:xfrm>
          <a:prstGeom prst="rect">
            <a:avLst/>
          </a:prstGeom>
        </p:spPr>
      </p:pic>
      <p:pic>
        <p:nvPicPr>
          <p:cNvPr id="1151"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33709" y="4872626"/>
            <a:ext cx="233338" cy="227898"/>
          </a:xfrm>
          <a:prstGeom prst="rect">
            <a:avLst/>
          </a:prstGeom>
        </p:spPr>
      </p:pic>
      <p:pic>
        <p:nvPicPr>
          <p:cNvPr id="1152"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64576" y="4885173"/>
            <a:ext cx="233338" cy="227898"/>
          </a:xfrm>
          <a:prstGeom prst="rect">
            <a:avLst/>
          </a:prstGeom>
        </p:spPr>
      </p:pic>
      <p:pic>
        <p:nvPicPr>
          <p:cNvPr id="1153"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3374" y="4904896"/>
            <a:ext cx="233338" cy="227898"/>
          </a:xfrm>
          <a:prstGeom prst="rect">
            <a:avLst/>
          </a:prstGeom>
        </p:spPr>
      </p:pic>
      <p:pic>
        <p:nvPicPr>
          <p:cNvPr id="1154"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80810" y="4784261"/>
            <a:ext cx="233338" cy="227898"/>
          </a:xfrm>
          <a:prstGeom prst="rect">
            <a:avLst/>
          </a:prstGeom>
        </p:spPr>
      </p:pic>
      <p:pic>
        <p:nvPicPr>
          <p:cNvPr id="1155"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11677" y="4796807"/>
            <a:ext cx="233338" cy="227898"/>
          </a:xfrm>
          <a:prstGeom prst="rect">
            <a:avLst/>
          </a:prstGeom>
        </p:spPr>
      </p:pic>
      <p:pic>
        <p:nvPicPr>
          <p:cNvPr id="1156"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60475" y="4816531"/>
            <a:ext cx="233338" cy="227898"/>
          </a:xfrm>
          <a:prstGeom prst="rect">
            <a:avLst/>
          </a:prstGeom>
        </p:spPr>
      </p:pic>
      <p:pic>
        <p:nvPicPr>
          <p:cNvPr id="1157"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64281" y="4872101"/>
            <a:ext cx="233338" cy="227898"/>
          </a:xfrm>
          <a:prstGeom prst="rect">
            <a:avLst/>
          </a:prstGeom>
        </p:spPr>
      </p:pic>
      <p:pic>
        <p:nvPicPr>
          <p:cNvPr id="1158"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95148" y="4884648"/>
            <a:ext cx="233338" cy="227898"/>
          </a:xfrm>
          <a:prstGeom prst="rect">
            <a:avLst/>
          </a:prstGeom>
        </p:spPr>
      </p:pic>
      <p:pic>
        <p:nvPicPr>
          <p:cNvPr id="1159"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43946" y="4904371"/>
            <a:ext cx="233338" cy="227898"/>
          </a:xfrm>
          <a:prstGeom prst="rect">
            <a:avLst/>
          </a:prstGeom>
        </p:spPr>
      </p:pic>
      <p:pic>
        <p:nvPicPr>
          <p:cNvPr id="1160"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1760" y="4786049"/>
            <a:ext cx="233338" cy="227898"/>
          </a:xfrm>
          <a:prstGeom prst="rect">
            <a:avLst/>
          </a:prstGeom>
        </p:spPr>
      </p:pic>
      <p:pic>
        <p:nvPicPr>
          <p:cNvPr id="1161"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2627" y="4798595"/>
            <a:ext cx="233338" cy="227898"/>
          </a:xfrm>
          <a:prstGeom prst="rect">
            <a:avLst/>
          </a:prstGeom>
        </p:spPr>
      </p:pic>
      <p:pic>
        <p:nvPicPr>
          <p:cNvPr id="1162"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61424" y="4818318"/>
            <a:ext cx="233338" cy="227898"/>
          </a:xfrm>
          <a:prstGeom prst="rect">
            <a:avLst/>
          </a:prstGeom>
        </p:spPr>
      </p:pic>
      <p:pic>
        <p:nvPicPr>
          <p:cNvPr id="1163"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65231" y="4873889"/>
            <a:ext cx="233338" cy="227898"/>
          </a:xfrm>
          <a:prstGeom prst="rect">
            <a:avLst/>
          </a:prstGeom>
        </p:spPr>
      </p:pic>
      <p:pic>
        <p:nvPicPr>
          <p:cNvPr id="1164"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96098" y="4886435"/>
            <a:ext cx="233338" cy="227898"/>
          </a:xfrm>
          <a:prstGeom prst="rect">
            <a:avLst/>
          </a:prstGeom>
        </p:spPr>
      </p:pic>
      <p:pic>
        <p:nvPicPr>
          <p:cNvPr id="1165"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44896" y="4906159"/>
            <a:ext cx="233338" cy="227898"/>
          </a:xfrm>
          <a:prstGeom prst="rect">
            <a:avLst/>
          </a:prstGeom>
        </p:spPr>
      </p:pic>
      <p:pic>
        <p:nvPicPr>
          <p:cNvPr id="1166"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24509" y="4749222"/>
            <a:ext cx="233338" cy="227898"/>
          </a:xfrm>
          <a:prstGeom prst="rect">
            <a:avLst/>
          </a:prstGeom>
        </p:spPr>
      </p:pic>
      <p:pic>
        <p:nvPicPr>
          <p:cNvPr id="1167"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5376" y="4761769"/>
            <a:ext cx="233338" cy="227898"/>
          </a:xfrm>
          <a:prstGeom prst="rect">
            <a:avLst/>
          </a:prstGeom>
        </p:spPr>
      </p:pic>
      <p:pic>
        <p:nvPicPr>
          <p:cNvPr id="1168"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4174" y="4781492"/>
            <a:ext cx="233338" cy="227898"/>
          </a:xfrm>
          <a:prstGeom prst="rect">
            <a:avLst/>
          </a:prstGeom>
        </p:spPr>
      </p:pic>
      <p:pic>
        <p:nvPicPr>
          <p:cNvPr id="1169"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35041" y="4804793"/>
            <a:ext cx="233338" cy="227898"/>
          </a:xfrm>
          <a:prstGeom prst="rect">
            <a:avLst/>
          </a:prstGeom>
        </p:spPr>
      </p:pic>
      <p:pic>
        <p:nvPicPr>
          <p:cNvPr id="1170"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07980" y="4837063"/>
            <a:ext cx="233338" cy="227898"/>
          </a:xfrm>
          <a:prstGeom prst="rect">
            <a:avLst/>
          </a:prstGeom>
        </p:spPr>
      </p:pic>
      <p:pic>
        <p:nvPicPr>
          <p:cNvPr id="1171"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38847" y="4849609"/>
            <a:ext cx="233338" cy="227898"/>
          </a:xfrm>
          <a:prstGeom prst="rect">
            <a:avLst/>
          </a:prstGeom>
        </p:spPr>
      </p:pic>
      <p:pic>
        <p:nvPicPr>
          <p:cNvPr id="1172"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87645" y="4869333"/>
            <a:ext cx="233338" cy="227898"/>
          </a:xfrm>
          <a:prstGeom prst="rect">
            <a:avLst/>
          </a:prstGeom>
        </p:spPr>
      </p:pic>
      <p:pic>
        <p:nvPicPr>
          <p:cNvPr id="1173"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8512" y="4892634"/>
            <a:ext cx="233338" cy="227898"/>
          </a:xfrm>
          <a:prstGeom prst="rect">
            <a:avLst/>
          </a:prstGeom>
        </p:spPr>
      </p:pic>
      <p:pic>
        <p:nvPicPr>
          <p:cNvPr id="1174"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5805" y="4736837"/>
            <a:ext cx="233338" cy="227898"/>
          </a:xfrm>
          <a:prstGeom prst="rect">
            <a:avLst/>
          </a:prstGeom>
        </p:spPr>
      </p:pic>
      <p:pic>
        <p:nvPicPr>
          <p:cNvPr id="1175"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96672" y="4749383"/>
            <a:ext cx="233338" cy="227898"/>
          </a:xfrm>
          <a:prstGeom prst="rect">
            <a:avLst/>
          </a:prstGeom>
        </p:spPr>
      </p:pic>
      <p:pic>
        <p:nvPicPr>
          <p:cNvPr id="1176"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45470" y="4769107"/>
            <a:ext cx="233338" cy="227898"/>
          </a:xfrm>
          <a:prstGeom prst="rect">
            <a:avLst/>
          </a:prstGeom>
        </p:spPr>
      </p:pic>
      <p:pic>
        <p:nvPicPr>
          <p:cNvPr id="1177"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6337" y="4792408"/>
            <a:ext cx="233338" cy="227898"/>
          </a:xfrm>
          <a:prstGeom prst="rect">
            <a:avLst/>
          </a:prstGeom>
        </p:spPr>
      </p:pic>
      <p:pic>
        <p:nvPicPr>
          <p:cNvPr id="1178"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9277" y="4824677"/>
            <a:ext cx="233338" cy="227898"/>
          </a:xfrm>
          <a:prstGeom prst="rect">
            <a:avLst/>
          </a:prstGeom>
        </p:spPr>
      </p:pic>
      <p:pic>
        <p:nvPicPr>
          <p:cNvPr id="1179"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0143" y="4837224"/>
            <a:ext cx="233338" cy="227898"/>
          </a:xfrm>
          <a:prstGeom prst="rect">
            <a:avLst/>
          </a:prstGeom>
        </p:spPr>
      </p:pic>
      <p:pic>
        <p:nvPicPr>
          <p:cNvPr id="1180"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28941" y="4856947"/>
            <a:ext cx="233338" cy="227898"/>
          </a:xfrm>
          <a:prstGeom prst="rect">
            <a:avLst/>
          </a:prstGeom>
        </p:spPr>
      </p:pic>
      <p:pic>
        <p:nvPicPr>
          <p:cNvPr id="1181" name="图片 25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59808" y="4880248"/>
            <a:ext cx="233338" cy="227898"/>
          </a:xfrm>
          <a:prstGeom prst="rect">
            <a:avLst/>
          </a:prstGeom>
        </p:spPr>
      </p:pic>
      <p:graphicFrame>
        <p:nvGraphicFramePr>
          <p:cNvPr id="270" name="表格 269"/>
          <p:cNvGraphicFramePr>
            <a:graphicFrameLocks noGrp="1"/>
          </p:cNvGraphicFramePr>
          <p:nvPr>
            <p:extLst>
              <p:ext uri="{D42A27DB-BD31-4B8C-83A1-F6EECF244321}">
                <p14:modId xmlns:p14="http://schemas.microsoft.com/office/powerpoint/2010/main" val="2900418214"/>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645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 grpId="0" animBg="1"/>
      <p:bldP spid="971" grpId="0" animBg="1"/>
      <p:bldP spid="972" grpId="0" animBg="1"/>
      <p:bldP spid="97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image0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256" y="1201474"/>
            <a:ext cx="9144040" cy="514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p:nvCxnSpPr>
        <p:spPr>
          <a:xfrm>
            <a:off x="8201142" y="1417710"/>
            <a:ext cx="82766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标题 1"/>
          <p:cNvSpPr txBox="1">
            <a:spLocks/>
          </p:cNvSpPr>
          <p:nvPr/>
        </p:nvSpPr>
        <p:spPr>
          <a:xfrm>
            <a:off x="1004389" y="33036"/>
            <a:ext cx="10739627" cy="761724"/>
          </a:xfrm>
          <a:prstGeom prst="rect">
            <a:avLst/>
          </a:prstGeom>
        </p:spPr>
        <p:txBody>
          <a:bodyPr vert="horz" wrap="square" lIns="0" tIns="0" rIns="0" bIns="0" anchor="t" anchorCtr="0">
            <a:noAutofit/>
          </a:bodyPr>
          <a:lstStyle>
            <a:lvl1pPr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sz="2400" b="0" dirty="0"/>
              <a:t>System Reliability</a:t>
            </a:r>
          </a:p>
          <a:p>
            <a:r>
              <a:rPr lang="en-US" altLang="zh-CN" sz="2000" b="0" dirty="0"/>
              <a:t>      — Fully Redundant System Architecture for Hot-Swappable Components</a:t>
            </a:r>
          </a:p>
        </p:txBody>
      </p:sp>
      <p:pic>
        <p:nvPicPr>
          <p:cNvPr id="23" name="图片 22"/>
          <p:cNvPicPr>
            <a:picLocks noChangeAspect="1"/>
          </p:cNvPicPr>
          <p:nvPr/>
        </p:nvPicPr>
        <p:blipFill>
          <a:blip r:embed="rId4"/>
          <a:stretch>
            <a:fillRect/>
          </a:stretch>
        </p:blipFill>
        <p:spPr>
          <a:xfrm flipV="1">
            <a:off x="9066876" y="1280135"/>
            <a:ext cx="1479598" cy="261575"/>
          </a:xfrm>
          <a:prstGeom prst="rect">
            <a:avLst/>
          </a:prstGeom>
        </p:spPr>
      </p:pic>
      <p:sp>
        <p:nvSpPr>
          <p:cNvPr id="24" name="文本框 23"/>
          <p:cNvSpPr txBox="1"/>
          <p:nvPr/>
        </p:nvSpPr>
        <p:spPr>
          <a:xfrm>
            <a:off x="9035596" y="1283740"/>
            <a:ext cx="1542155" cy="261576"/>
          </a:xfrm>
          <a:prstGeom prst="rect">
            <a:avLst/>
          </a:prstGeom>
          <a:noFill/>
        </p:spPr>
        <p:txBody>
          <a:bodyPr wrap="square" rtlCol="0">
            <a:noAutofit/>
          </a:bodyPr>
          <a:lstStyle/>
          <a:p>
            <a:pPr algn="ctr" fontAlgn="ctr"/>
            <a:r>
              <a:rPr lang="en-US" altLang="zh-CN" sz="1100" dirty="0">
                <a:solidFill>
                  <a:srgbClr val="FFFFFF"/>
                </a:solidFill>
                <a:latin typeface="Arial" panose="020B0604020202020204" pitchFamily="34" charset="0"/>
                <a:ea typeface="Microsoft YaHei" panose="020B0503020204020204" pitchFamily="34" charset="-122"/>
                <a:cs typeface="Arial" panose="020B0604020202020204" pitchFamily="34" charset="0"/>
              </a:rPr>
              <a:t>Management module</a:t>
            </a:r>
          </a:p>
        </p:txBody>
      </p:sp>
      <p:pic>
        <p:nvPicPr>
          <p:cNvPr id="26" name="图片 25"/>
          <p:cNvPicPr>
            <a:picLocks noChangeAspect="1"/>
          </p:cNvPicPr>
          <p:nvPr/>
        </p:nvPicPr>
        <p:blipFill>
          <a:blip r:embed="rId4"/>
          <a:stretch>
            <a:fillRect/>
          </a:stretch>
        </p:blipFill>
        <p:spPr>
          <a:xfrm flipV="1">
            <a:off x="8611706" y="1760063"/>
            <a:ext cx="1184475" cy="261575"/>
          </a:xfrm>
          <a:prstGeom prst="rect">
            <a:avLst/>
          </a:prstGeom>
        </p:spPr>
      </p:pic>
      <p:sp>
        <p:nvSpPr>
          <p:cNvPr id="27" name="文本框 26"/>
          <p:cNvSpPr txBox="1"/>
          <p:nvPr/>
        </p:nvSpPr>
        <p:spPr>
          <a:xfrm>
            <a:off x="8432865" y="1760062"/>
            <a:ext cx="1542155" cy="261576"/>
          </a:xfrm>
          <a:prstGeom prst="rect">
            <a:avLst/>
          </a:prstGeom>
          <a:noFill/>
        </p:spPr>
        <p:txBody>
          <a:bodyPr wrap="square" rtlCol="0">
            <a:noAutofit/>
          </a:bodyPr>
          <a:lstStyle/>
          <a:p>
            <a:pPr algn="ctr" fontAlgn="ctr"/>
            <a:r>
              <a:rPr lang="en-US" altLang="zh-CN" sz="1100" dirty="0">
                <a:solidFill>
                  <a:srgbClr val="FFFFFF"/>
                </a:solidFill>
                <a:latin typeface="Arial" panose="020B0604020202020204" pitchFamily="34" charset="0"/>
                <a:ea typeface="Microsoft YaHei" panose="020B0503020204020204" pitchFamily="34" charset="-122"/>
                <a:cs typeface="Arial" panose="020B0604020202020204" pitchFamily="34" charset="0"/>
              </a:rPr>
              <a:t>Interface module</a:t>
            </a:r>
          </a:p>
        </p:txBody>
      </p:sp>
      <p:pic>
        <p:nvPicPr>
          <p:cNvPr id="28" name="图片 27"/>
          <p:cNvPicPr>
            <a:picLocks noChangeAspect="1"/>
          </p:cNvPicPr>
          <p:nvPr/>
        </p:nvPicPr>
        <p:blipFill>
          <a:blip r:embed="rId4"/>
          <a:stretch>
            <a:fillRect/>
          </a:stretch>
        </p:blipFill>
        <p:spPr>
          <a:xfrm flipV="1">
            <a:off x="6489852" y="2862215"/>
            <a:ext cx="1074802" cy="261575"/>
          </a:xfrm>
          <a:prstGeom prst="rect">
            <a:avLst/>
          </a:prstGeom>
        </p:spPr>
      </p:pic>
      <p:sp>
        <p:nvSpPr>
          <p:cNvPr id="29" name="文本框 28"/>
          <p:cNvSpPr txBox="1"/>
          <p:nvPr/>
        </p:nvSpPr>
        <p:spPr>
          <a:xfrm>
            <a:off x="6256176" y="2856370"/>
            <a:ext cx="1542155" cy="261576"/>
          </a:xfrm>
          <a:prstGeom prst="rect">
            <a:avLst/>
          </a:prstGeom>
          <a:noFill/>
        </p:spPr>
        <p:txBody>
          <a:bodyPr wrap="square" rtlCol="0">
            <a:noAutofit/>
          </a:bodyPr>
          <a:lstStyle/>
          <a:p>
            <a:pPr algn="ctr" fontAlgn="ctr"/>
            <a:r>
              <a:rPr lang="en-US" altLang="zh-CN" sz="1100" dirty="0">
                <a:solidFill>
                  <a:srgbClr val="FFFFFF"/>
                </a:solidFill>
                <a:latin typeface="Arial" panose="020B0604020202020204" pitchFamily="34" charset="0"/>
                <a:ea typeface="Microsoft YaHei" panose="020B0503020204020204" pitchFamily="34" charset="-122"/>
                <a:cs typeface="Arial" panose="020B0604020202020204" pitchFamily="34" charset="0"/>
              </a:rPr>
              <a:t>System subrack</a:t>
            </a:r>
          </a:p>
        </p:txBody>
      </p:sp>
      <p:pic>
        <p:nvPicPr>
          <p:cNvPr id="30" name="图片 29"/>
          <p:cNvPicPr>
            <a:picLocks noChangeAspect="1"/>
          </p:cNvPicPr>
          <p:nvPr/>
        </p:nvPicPr>
        <p:blipFill>
          <a:blip r:embed="rId4"/>
          <a:stretch>
            <a:fillRect/>
          </a:stretch>
        </p:blipFill>
        <p:spPr>
          <a:xfrm flipV="1">
            <a:off x="3010872" y="4532615"/>
            <a:ext cx="1074802" cy="261575"/>
          </a:xfrm>
          <a:prstGeom prst="rect">
            <a:avLst/>
          </a:prstGeom>
        </p:spPr>
      </p:pic>
      <p:sp>
        <p:nvSpPr>
          <p:cNvPr id="31" name="文本框 30"/>
          <p:cNvSpPr txBox="1"/>
          <p:nvPr/>
        </p:nvSpPr>
        <p:spPr>
          <a:xfrm>
            <a:off x="3132679" y="4532615"/>
            <a:ext cx="1448850" cy="261576"/>
          </a:xfrm>
          <a:prstGeom prst="rect">
            <a:avLst/>
          </a:prstGeom>
          <a:noFill/>
        </p:spPr>
        <p:txBody>
          <a:bodyPr wrap="square" rtlCol="0">
            <a:noAutofit/>
          </a:bodyPr>
          <a:lstStyle/>
          <a:p>
            <a:pPr fontAlgn="ctr"/>
            <a:r>
              <a:rPr lang="en-US" altLang="zh-CN" sz="1100" dirty="0">
                <a:solidFill>
                  <a:srgbClr val="FFFFFF"/>
                </a:solidFill>
                <a:latin typeface="Arial" panose="020B0604020202020204" pitchFamily="34" charset="0"/>
                <a:ea typeface="Microsoft YaHei" panose="020B0503020204020204" pitchFamily="34" charset="-122"/>
                <a:cs typeface="Arial" panose="020B0604020202020204" pitchFamily="34" charset="0"/>
              </a:rPr>
              <a:t>Controller </a:t>
            </a:r>
          </a:p>
        </p:txBody>
      </p:sp>
      <p:sp>
        <p:nvSpPr>
          <p:cNvPr id="2" name="矩形 1"/>
          <p:cNvSpPr/>
          <p:nvPr/>
        </p:nvSpPr>
        <p:spPr>
          <a:xfrm>
            <a:off x="2894502" y="2652105"/>
            <a:ext cx="476350" cy="261576"/>
          </a:xfrm>
          <a:prstGeom prst="rect">
            <a:avLst/>
          </a:prstGeom>
          <a:solidFill>
            <a:srgbClr val="00B0F0"/>
          </a:solidFill>
        </p:spPr>
        <p:txBody>
          <a:bodyPr wrap="none">
            <a:spAutoFit/>
          </a:bodyPr>
          <a:lstStyle/>
          <a:p>
            <a:pPr algn="ctr" fontAlgn="ctr"/>
            <a:r>
              <a:rPr lang="en-US" altLang="zh-CN" sz="1100" dirty="0">
                <a:solidFill>
                  <a:srgbClr val="FFFFFF"/>
                </a:solidFill>
                <a:latin typeface="Arial" panose="020B0604020202020204" pitchFamily="34" charset="0"/>
                <a:ea typeface="Microsoft YaHei" panose="020B0503020204020204" pitchFamily="34" charset="-122"/>
                <a:cs typeface="Arial" panose="020B0604020202020204" pitchFamily="34" charset="0"/>
              </a:rPr>
              <a:t>BBU</a:t>
            </a:r>
          </a:p>
        </p:txBody>
      </p:sp>
      <p:sp>
        <p:nvSpPr>
          <p:cNvPr id="25" name="矩形 24"/>
          <p:cNvSpPr/>
          <p:nvPr/>
        </p:nvSpPr>
        <p:spPr>
          <a:xfrm>
            <a:off x="6457330" y="1271163"/>
            <a:ext cx="1087014" cy="261576"/>
          </a:xfrm>
          <a:prstGeom prst="rect">
            <a:avLst/>
          </a:prstGeom>
          <a:solidFill>
            <a:srgbClr val="00B0F0"/>
          </a:solidFill>
        </p:spPr>
        <p:txBody>
          <a:bodyPr wrap="none">
            <a:spAutoFit/>
          </a:bodyPr>
          <a:lstStyle/>
          <a:p>
            <a:pPr algn="ctr" fontAlgn="ctr"/>
            <a:r>
              <a:rPr lang="en-US" altLang="zh-CN" sz="1100" dirty="0">
                <a:solidFill>
                  <a:srgbClr val="FFFFFF"/>
                </a:solidFill>
                <a:latin typeface="Arial" panose="020B0604020202020204" pitchFamily="34" charset="0"/>
                <a:ea typeface="Microsoft YaHei" panose="020B0503020204020204" pitchFamily="34" charset="-122"/>
                <a:cs typeface="Arial" panose="020B0604020202020204" pitchFamily="34" charset="0"/>
              </a:rPr>
              <a:t>Power module</a:t>
            </a:r>
          </a:p>
        </p:txBody>
      </p:sp>
      <p:sp>
        <p:nvSpPr>
          <p:cNvPr id="3" name="矩形 2"/>
          <p:cNvSpPr/>
          <p:nvPr/>
        </p:nvSpPr>
        <p:spPr>
          <a:xfrm>
            <a:off x="6184313" y="5539010"/>
            <a:ext cx="929941" cy="261576"/>
          </a:xfrm>
          <a:prstGeom prst="rect">
            <a:avLst/>
          </a:prstGeom>
          <a:solidFill>
            <a:srgbClr val="00B0F0"/>
          </a:solidFill>
        </p:spPr>
        <p:txBody>
          <a:bodyPr wrap="none">
            <a:spAutoFit/>
          </a:bodyPr>
          <a:lstStyle/>
          <a:p>
            <a:pPr algn="ctr" fontAlgn="ctr"/>
            <a:r>
              <a:rPr lang="en-US" altLang="zh-CN" sz="1100" dirty="0">
                <a:solidFill>
                  <a:srgbClr val="FFFFFF"/>
                </a:solidFill>
                <a:latin typeface="Arial" panose="020B0604020202020204" pitchFamily="34" charset="0"/>
                <a:ea typeface="Microsoft YaHei" panose="020B0503020204020204" pitchFamily="34" charset="-122"/>
                <a:cs typeface="Arial" panose="020B0604020202020204" pitchFamily="34" charset="0"/>
              </a:rPr>
              <a:t>Fan module</a:t>
            </a:r>
          </a:p>
        </p:txBody>
      </p:sp>
      <p:graphicFrame>
        <p:nvGraphicFramePr>
          <p:cNvPr id="17" name="表格 16"/>
          <p:cNvGraphicFramePr>
            <a:graphicFrameLocks noGrp="1"/>
          </p:cNvGraphicFramePr>
          <p:nvPr>
            <p:extLst>
              <p:ext uri="{D42A27DB-BD31-4B8C-83A1-F6EECF244321}">
                <p14:modId xmlns:p14="http://schemas.microsoft.com/office/powerpoint/2010/main" val="3936035042"/>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91151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5"/>
          <p:cNvSpPr>
            <a:spLocks noChangeAspect="1" noChangeArrowheads="1"/>
          </p:cNvSpPr>
          <p:nvPr/>
        </p:nvSpPr>
        <p:spPr bwMode="auto">
          <a:xfrm rot="5400000">
            <a:off x="4223314" y="-2386306"/>
            <a:ext cx="3455016" cy="10921951"/>
          </a:xfrm>
          <a:prstGeom prst="roundRect">
            <a:avLst>
              <a:gd name="adj" fmla="val 9269"/>
            </a:avLst>
          </a:prstGeom>
          <a:solidFill>
            <a:srgbClr val="EAEAEA">
              <a:alpha val="46000"/>
            </a:srgbClr>
          </a:solidFill>
          <a:ln w="9525" cap="flat" cmpd="sng">
            <a:solidFill>
              <a:srgbClr val="C0C0C0"/>
            </a:solidFill>
            <a:round/>
            <a:headEnd/>
            <a:tailEnd/>
          </a:ln>
          <a:effectLst/>
        </p:spPr>
        <p:txBody>
          <a:bodyPr rot="10800000" vert="eaVert" wrap="none" anchor="ctr">
            <a:noAutofit/>
          </a:bodyPr>
          <a:lstStyle/>
          <a:p>
            <a:pPr algn="ctr" fontAlgn="ctr">
              <a:lnSpc>
                <a:spcPct val="120000"/>
              </a:lnSpc>
            </a:pPr>
            <a:endParaRPr lang="en-US" altLang="zh-CN" sz="1400" dirty="0">
              <a:solidFill>
                <a:srgbClr val="336699"/>
              </a:solidFill>
              <a:latin typeface="Arial" panose="020B0604020202020204" pitchFamily="34" charset="0"/>
              <a:ea typeface="黑体" pitchFamily="2" charset="-122"/>
              <a:cs typeface="Arial" pitchFamily="34" charset="0"/>
            </a:endParaRPr>
          </a:p>
        </p:txBody>
      </p:sp>
      <p:sp>
        <p:nvSpPr>
          <p:cNvPr id="3" name="标题 1"/>
          <p:cNvSpPr txBox="1">
            <a:spLocks/>
          </p:cNvSpPr>
          <p:nvPr/>
        </p:nvSpPr>
        <p:spPr>
          <a:xfrm>
            <a:off x="1020763" y="159861"/>
            <a:ext cx="11412701" cy="519773"/>
          </a:xfrm>
          <a:prstGeom prst="rect">
            <a:avLst/>
          </a:prstGeom>
        </p:spPr>
        <p:txBody>
          <a:bodyPr vert="horz" wrap="square" lIns="0" tIns="0" rIns="0" bIns="0" anchor="t" anchorCtr="0">
            <a:noAutofit/>
          </a:bodyPr>
          <a:lstStyle>
            <a:lvl1pPr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sz="2600" b="0" dirty="0"/>
              <a:t>System Reliability</a:t>
            </a:r>
            <a:r>
              <a:rPr lang="en-US" altLang="zh-CN" sz="2400" b="0" dirty="0"/>
              <a:t>— RAID-TP Provides Customized Protection for SSDs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hotocopy/>
                    </a14:imgEffect>
                  </a14:imgLayer>
                </a14:imgProps>
              </a:ext>
            </a:extLst>
          </a:blip>
          <a:srcRect/>
          <a:stretch>
            <a:fillRect/>
          </a:stretch>
        </p:blipFill>
        <p:spPr bwMode="auto">
          <a:xfrm>
            <a:off x="912572" y="3018204"/>
            <a:ext cx="4572994" cy="826253"/>
          </a:xfrm>
          <a:prstGeom prst="rect">
            <a:avLst/>
          </a:prstGeom>
          <a:noFill/>
          <a:ln w="9525">
            <a:noFill/>
            <a:miter lim="800000"/>
            <a:headEnd/>
            <a:tailEnd/>
          </a:ln>
        </p:spPr>
      </p:pic>
      <p:cxnSp>
        <p:nvCxnSpPr>
          <p:cNvPr id="6" name="Straight Connector 142"/>
          <p:cNvCxnSpPr/>
          <p:nvPr/>
        </p:nvCxnSpPr>
        <p:spPr bwMode="auto">
          <a:xfrm flipH="1">
            <a:off x="3982639" y="2708369"/>
            <a:ext cx="20845" cy="31915"/>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160"/>
          <p:cNvSpPr/>
          <p:nvPr/>
        </p:nvSpPr>
        <p:spPr>
          <a:xfrm>
            <a:off x="960060" y="2483769"/>
            <a:ext cx="4612718" cy="430831"/>
          </a:xfrm>
          <a:prstGeom prst="rect">
            <a:avLst/>
          </a:prstGeom>
        </p:spPr>
        <p:txBody>
          <a:bodyPr wrap="square" lIns="0" tIns="0" rIns="0" bIns="0">
            <a:noAutofit/>
          </a:bodyPr>
          <a:lstStyle/>
          <a:p>
            <a:pPr algn="ctr" defTabSz="1219078" fontAlgn="ctr">
              <a:tabLst>
                <a:tab pos="457063" algn="l"/>
              </a:tabLst>
              <a:defRPr/>
            </a:pPr>
            <a:r>
              <a:rPr lang="en-US" altLang="zh-CN" sz="1400" kern="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Simultaneous 3-disk failure without service interruption</a:t>
            </a:r>
          </a:p>
        </p:txBody>
      </p:sp>
      <p:sp>
        <p:nvSpPr>
          <p:cNvPr id="8" name="矩形 7"/>
          <p:cNvSpPr/>
          <p:nvPr/>
        </p:nvSpPr>
        <p:spPr>
          <a:xfrm>
            <a:off x="1186951"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矩形 8"/>
          <p:cNvSpPr/>
          <p:nvPr/>
        </p:nvSpPr>
        <p:spPr>
          <a:xfrm>
            <a:off x="1369871"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矩形 9"/>
          <p:cNvSpPr/>
          <p:nvPr/>
        </p:nvSpPr>
        <p:spPr>
          <a:xfrm>
            <a:off x="1529919"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矩形 10"/>
          <p:cNvSpPr/>
          <p:nvPr/>
        </p:nvSpPr>
        <p:spPr>
          <a:xfrm>
            <a:off x="1685070"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矩形 92"/>
          <p:cNvSpPr/>
          <p:nvPr/>
        </p:nvSpPr>
        <p:spPr>
          <a:xfrm>
            <a:off x="1850043"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矩形 93"/>
          <p:cNvSpPr/>
          <p:nvPr/>
        </p:nvSpPr>
        <p:spPr>
          <a:xfrm>
            <a:off x="2010090"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94"/>
          <p:cNvSpPr/>
          <p:nvPr/>
        </p:nvSpPr>
        <p:spPr>
          <a:xfrm>
            <a:off x="2170137"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矩形 95"/>
          <p:cNvSpPr/>
          <p:nvPr/>
        </p:nvSpPr>
        <p:spPr>
          <a:xfrm>
            <a:off x="2325289"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矩形 92"/>
          <p:cNvSpPr/>
          <p:nvPr/>
        </p:nvSpPr>
        <p:spPr>
          <a:xfrm>
            <a:off x="2515318"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93"/>
          <p:cNvSpPr/>
          <p:nvPr/>
        </p:nvSpPr>
        <p:spPr>
          <a:xfrm>
            <a:off x="2698238"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矩形 94"/>
          <p:cNvSpPr/>
          <p:nvPr/>
        </p:nvSpPr>
        <p:spPr>
          <a:xfrm>
            <a:off x="2858285"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矩形 95"/>
          <p:cNvSpPr/>
          <p:nvPr/>
        </p:nvSpPr>
        <p:spPr>
          <a:xfrm>
            <a:off x="3013437"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矩形 92"/>
          <p:cNvSpPr/>
          <p:nvPr/>
        </p:nvSpPr>
        <p:spPr>
          <a:xfrm>
            <a:off x="3176753"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矩形 93"/>
          <p:cNvSpPr/>
          <p:nvPr/>
        </p:nvSpPr>
        <p:spPr>
          <a:xfrm>
            <a:off x="3325379" y="3112778"/>
            <a:ext cx="68587" cy="640149"/>
          </a:xfrm>
          <a:prstGeom prst="rect">
            <a:avLst/>
          </a:prstGeom>
          <a:solidFill>
            <a:srgbClr val="FF0000"/>
          </a:solidFill>
          <a:ln w="25400" cap="flat" cmpd="sng" algn="ctr">
            <a:solidFill>
              <a:srgbClr val="FF000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矩形 94"/>
          <p:cNvSpPr/>
          <p:nvPr/>
        </p:nvSpPr>
        <p:spPr>
          <a:xfrm>
            <a:off x="3519720"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矩形 95"/>
          <p:cNvSpPr/>
          <p:nvPr/>
        </p:nvSpPr>
        <p:spPr>
          <a:xfrm>
            <a:off x="3674872"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矩形 92"/>
          <p:cNvSpPr/>
          <p:nvPr/>
        </p:nvSpPr>
        <p:spPr>
          <a:xfrm>
            <a:off x="3839287"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矩形 93"/>
          <p:cNvSpPr/>
          <p:nvPr/>
        </p:nvSpPr>
        <p:spPr>
          <a:xfrm>
            <a:off x="4022207"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矩形 94"/>
          <p:cNvSpPr/>
          <p:nvPr/>
        </p:nvSpPr>
        <p:spPr>
          <a:xfrm>
            <a:off x="4182253" y="3112778"/>
            <a:ext cx="68587" cy="640149"/>
          </a:xfrm>
          <a:prstGeom prst="rect">
            <a:avLst/>
          </a:prstGeom>
          <a:solidFill>
            <a:srgbClr val="FF0000"/>
          </a:solidFill>
          <a:ln w="25400" cap="flat" cmpd="sng" algn="ctr">
            <a:solidFill>
              <a:srgbClr val="FF000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矩形 95"/>
          <p:cNvSpPr/>
          <p:nvPr/>
        </p:nvSpPr>
        <p:spPr>
          <a:xfrm>
            <a:off x="4337406"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矩形 92"/>
          <p:cNvSpPr/>
          <p:nvPr/>
        </p:nvSpPr>
        <p:spPr>
          <a:xfrm>
            <a:off x="4479506"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矩形 93"/>
          <p:cNvSpPr/>
          <p:nvPr/>
        </p:nvSpPr>
        <p:spPr>
          <a:xfrm>
            <a:off x="4662426"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矩形 94"/>
          <p:cNvSpPr/>
          <p:nvPr/>
        </p:nvSpPr>
        <p:spPr>
          <a:xfrm>
            <a:off x="4822473" y="3112778"/>
            <a:ext cx="68587" cy="640149"/>
          </a:xfrm>
          <a:prstGeom prst="rect">
            <a:avLst/>
          </a:prstGeom>
          <a:solidFill>
            <a:srgbClr val="FF0000"/>
          </a:solidFill>
          <a:ln w="25400" cap="flat" cmpd="sng" algn="ctr">
            <a:solidFill>
              <a:srgbClr val="FF000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矩形 95"/>
          <p:cNvSpPr/>
          <p:nvPr/>
        </p:nvSpPr>
        <p:spPr>
          <a:xfrm>
            <a:off x="4977625"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2" name="矩形 95"/>
          <p:cNvSpPr/>
          <p:nvPr/>
        </p:nvSpPr>
        <p:spPr>
          <a:xfrm>
            <a:off x="5171194" y="3112778"/>
            <a:ext cx="68587" cy="68587"/>
          </a:xfrm>
          <a:prstGeom prst="rect">
            <a:avLst/>
          </a:prstGeom>
          <a:solidFill>
            <a:srgbClr val="00B050"/>
          </a:solidFill>
          <a:ln w="25400" cap="flat" cmpd="sng" algn="ctr">
            <a:solidFill>
              <a:srgbClr val="00B050"/>
            </a:solidFill>
            <a:prstDash val="solid"/>
          </a:ln>
          <a:effectLst/>
        </p:spPr>
        <p:txBody>
          <a:bodyPr wrap="square" rtlCol="0" anchor="ctr">
            <a:noAutofit/>
          </a:bodyPr>
          <a:lstStyle/>
          <a:p>
            <a:pPr algn="ctr" defTabSz="1219078" fontAlgn="ctr">
              <a:defRPr/>
            </a:pPr>
            <a:endParaRPr lang="en-US" altLang="zh-CN" sz="2400"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3" name="组合 32"/>
          <p:cNvGrpSpPr/>
          <p:nvPr/>
        </p:nvGrpSpPr>
        <p:grpSpPr>
          <a:xfrm>
            <a:off x="5672046" y="3018204"/>
            <a:ext cx="557553" cy="634018"/>
            <a:chOff x="6461126" y="1817688"/>
            <a:chExt cx="555625" cy="631825"/>
          </a:xfrm>
        </p:grpSpPr>
        <p:sp>
          <p:nvSpPr>
            <p:cNvPr id="34" name="Freeform 144"/>
            <p:cNvSpPr>
              <a:spLocks noEditPoints="1"/>
            </p:cNvSpPr>
            <p:nvPr/>
          </p:nvSpPr>
          <p:spPr bwMode="auto">
            <a:xfrm>
              <a:off x="6690114" y="2054031"/>
              <a:ext cx="99742" cy="196461"/>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solidFill>
              <a:srgbClr val="2298F0"/>
            </a:solidFill>
            <a:ln w="9525">
              <a:noFill/>
              <a:round/>
              <a:headEnd/>
              <a:tailEnd/>
            </a:ln>
          </p:spPr>
          <p:txBody>
            <a:bodyPr vert="horz" wrap="square" lIns="91407" tIns="45703" rIns="91407" bIns="45703" numCol="1" anchor="t" anchorCtr="0" compatLnSpc="1">
              <a:prstTxWarp prst="textNoShape">
                <a:avLst/>
              </a:prstTxWarp>
              <a:noAutofit/>
            </a:bodyPr>
            <a:lstStyle/>
            <a:p>
              <a:pPr defTabSz="1219078" fontAlgn="ctr">
                <a:defRPr/>
              </a:pPr>
              <a:endParaRPr lang="en-US" sz="2799"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Freeform 6"/>
            <p:cNvSpPr>
              <a:spLocks/>
            </p:cNvSpPr>
            <p:nvPr/>
          </p:nvSpPr>
          <p:spPr bwMode="auto">
            <a:xfrm>
              <a:off x="6731001" y="1817688"/>
              <a:ext cx="14288" cy="88900"/>
            </a:xfrm>
            <a:custGeom>
              <a:avLst/>
              <a:gdLst>
                <a:gd name="T0" fmla="*/ 5 w 9"/>
                <a:gd name="T1" fmla="*/ 56 h 56"/>
                <a:gd name="T2" fmla="*/ 0 w 9"/>
                <a:gd name="T3" fmla="*/ 52 h 56"/>
                <a:gd name="T4" fmla="*/ 0 w 9"/>
                <a:gd name="T5" fmla="*/ 4 h 56"/>
                <a:gd name="T6" fmla="*/ 5 w 9"/>
                <a:gd name="T7" fmla="*/ 0 h 56"/>
                <a:gd name="T8" fmla="*/ 9 w 9"/>
                <a:gd name="T9" fmla="*/ 4 h 56"/>
                <a:gd name="T10" fmla="*/ 9 w 9"/>
                <a:gd name="T11" fmla="*/ 52 h 56"/>
                <a:gd name="T12" fmla="*/ 5 w 9"/>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9" h="56">
                  <a:moveTo>
                    <a:pt x="5" y="56"/>
                  </a:moveTo>
                  <a:cubicBezTo>
                    <a:pt x="2" y="56"/>
                    <a:pt x="0" y="54"/>
                    <a:pt x="0" y="52"/>
                  </a:cubicBezTo>
                  <a:cubicBezTo>
                    <a:pt x="0" y="4"/>
                    <a:pt x="0" y="4"/>
                    <a:pt x="0" y="4"/>
                  </a:cubicBezTo>
                  <a:cubicBezTo>
                    <a:pt x="0" y="2"/>
                    <a:pt x="2" y="0"/>
                    <a:pt x="5" y="0"/>
                  </a:cubicBezTo>
                  <a:cubicBezTo>
                    <a:pt x="7" y="0"/>
                    <a:pt x="9" y="2"/>
                    <a:pt x="9" y="4"/>
                  </a:cubicBezTo>
                  <a:cubicBezTo>
                    <a:pt x="9" y="52"/>
                    <a:pt x="9" y="52"/>
                    <a:pt x="9" y="52"/>
                  </a:cubicBezTo>
                  <a:cubicBezTo>
                    <a:pt x="9" y="54"/>
                    <a:pt x="7" y="56"/>
                    <a:pt x="5" y="56"/>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Freeform 7"/>
            <p:cNvSpPr>
              <a:spLocks/>
            </p:cNvSpPr>
            <p:nvPr/>
          </p:nvSpPr>
          <p:spPr bwMode="auto">
            <a:xfrm>
              <a:off x="6594476" y="1852613"/>
              <a:ext cx="53975" cy="80963"/>
            </a:xfrm>
            <a:custGeom>
              <a:avLst/>
              <a:gdLst>
                <a:gd name="T0" fmla="*/ 29 w 34"/>
                <a:gd name="T1" fmla="*/ 51 h 51"/>
                <a:gd name="T2" fmla="*/ 25 w 34"/>
                <a:gd name="T3" fmla="*/ 48 h 51"/>
                <a:gd name="T4" fmla="*/ 2 w 34"/>
                <a:gd name="T5" fmla="*/ 7 h 51"/>
                <a:gd name="T6" fmla="*/ 3 w 34"/>
                <a:gd name="T7" fmla="*/ 1 h 51"/>
                <a:gd name="T8" fmla="*/ 9 w 34"/>
                <a:gd name="T9" fmla="*/ 3 h 51"/>
                <a:gd name="T10" fmla="*/ 33 w 34"/>
                <a:gd name="T11" fmla="*/ 44 h 51"/>
                <a:gd name="T12" fmla="*/ 31 w 34"/>
                <a:gd name="T13" fmla="*/ 50 h 51"/>
                <a:gd name="T14" fmla="*/ 29 w 34"/>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29" y="51"/>
                  </a:moveTo>
                  <a:cubicBezTo>
                    <a:pt x="27" y="51"/>
                    <a:pt x="26" y="50"/>
                    <a:pt x="25" y="48"/>
                  </a:cubicBezTo>
                  <a:cubicBezTo>
                    <a:pt x="2" y="7"/>
                    <a:pt x="2" y="7"/>
                    <a:pt x="2" y="7"/>
                  </a:cubicBezTo>
                  <a:cubicBezTo>
                    <a:pt x="0" y="5"/>
                    <a:pt x="1" y="3"/>
                    <a:pt x="3" y="1"/>
                  </a:cubicBezTo>
                  <a:cubicBezTo>
                    <a:pt x="5" y="0"/>
                    <a:pt x="8" y="1"/>
                    <a:pt x="9" y="3"/>
                  </a:cubicBezTo>
                  <a:cubicBezTo>
                    <a:pt x="33" y="44"/>
                    <a:pt x="33" y="44"/>
                    <a:pt x="33" y="44"/>
                  </a:cubicBezTo>
                  <a:cubicBezTo>
                    <a:pt x="34" y="46"/>
                    <a:pt x="33" y="49"/>
                    <a:pt x="31" y="50"/>
                  </a:cubicBezTo>
                  <a:cubicBezTo>
                    <a:pt x="31" y="50"/>
                    <a:pt x="30" y="51"/>
                    <a:pt x="29" y="51"/>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Freeform 8"/>
            <p:cNvSpPr>
              <a:spLocks/>
            </p:cNvSpPr>
            <p:nvPr/>
          </p:nvSpPr>
          <p:spPr bwMode="auto">
            <a:xfrm>
              <a:off x="6496051" y="1952625"/>
              <a:ext cx="80963" cy="52388"/>
            </a:xfrm>
            <a:custGeom>
              <a:avLst/>
              <a:gdLst>
                <a:gd name="T0" fmla="*/ 46 w 51"/>
                <a:gd name="T1" fmla="*/ 33 h 33"/>
                <a:gd name="T2" fmla="*/ 44 w 51"/>
                <a:gd name="T3" fmla="*/ 32 h 33"/>
                <a:gd name="T4" fmla="*/ 3 w 51"/>
                <a:gd name="T5" fmla="*/ 9 h 33"/>
                <a:gd name="T6" fmla="*/ 1 w 51"/>
                <a:gd name="T7" fmla="*/ 2 h 33"/>
                <a:gd name="T8" fmla="*/ 7 w 51"/>
                <a:gd name="T9" fmla="*/ 1 h 33"/>
                <a:gd name="T10" fmla="*/ 48 w 51"/>
                <a:gd name="T11" fmla="*/ 24 h 33"/>
                <a:gd name="T12" fmla="*/ 50 w 51"/>
                <a:gd name="T13" fmla="*/ 31 h 33"/>
                <a:gd name="T14" fmla="*/ 46 w 51"/>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3">
                  <a:moveTo>
                    <a:pt x="46" y="33"/>
                  </a:moveTo>
                  <a:cubicBezTo>
                    <a:pt x="45" y="33"/>
                    <a:pt x="44" y="33"/>
                    <a:pt x="44" y="32"/>
                  </a:cubicBezTo>
                  <a:cubicBezTo>
                    <a:pt x="3" y="9"/>
                    <a:pt x="3" y="9"/>
                    <a:pt x="3" y="9"/>
                  </a:cubicBezTo>
                  <a:cubicBezTo>
                    <a:pt x="1" y="7"/>
                    <a:pt x="0" y="5"/>
                    <a:pt x="1" y="2"/>
                  </a:cubicBezTo>
                  <a:cubicBezTo>
                    <a:pt x="2" y="0"/>
                    <a:pt x="5" y="0"/>
                    <a:pt x="7" y="1"/>
                  </a:cubicBezTo>
                  <a:cubicBezTo>
                    <a:pt x="48" y="24"/>
                    <a:pt x="48" y="24"/>
                    <a:pt x="48" y="24"/>
                  </a:cubicBezTo>
                  <a:cubicBezTo>
                    <a:pt x="50" y="26"/>
                    <a:pt x="51" y="28"/>
                    <a:pt x="50" y="31"/>
                  </a:cubicBezTo>
                  <a:cubicBezTo>
                    <a:pt x="49" y="32"/>
                    <a:pt x="47" y="33"/>
                    <a:pt x="46" y="33"/>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Freeform 9"/>
            <p:cNvSpPr>
              <a:spLocks/>
            </p:cNvSpPr>
            <p:nvPr/>
          </p:nvSpPr>
          <p:spPr bwMode="auto">
            <a:xfrm>
              <a:off x="6461126" y="2089150"/>
              <a:ext cx="88900" cy="14288"/>
            </a:xfrm>
            <a:custGeom>
              <a:avLst/>
              <a:gdLst>
                <a:gd name="T0" fmla="*/ 51 w 56"/>
                <a:gd name="T1" fmla="*/ 9 h 9"/>
                <a:gd name="T2" fmla="*/ 4 w 56"/>
                <a:gd name="T3" fmla="*/ 9 h 9"/>
                <a:gd name="T4" fmla="*/ 0 w 56"/>
                <a:gd name="T5" fmla="*/ 5 h 9"/>
                <a:gd name="T6" fmla="*/ 4 w 56"/>
                <a:gd name="T7" fmla="*/ 0 h 9"/>
                <a:gd name="T8" fmla="*/ 51 w 56"/>
                <a:gd name="T9" fmla="*/ 0 h 9"/>
                <a:gd name="T10" fmla="*/ 56 w 56"/>
                <a:gd name="T11" fmla="*/ 5 h 9"/>
                <a:gd name="T12" fmla="*/ 51 w 5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6" h="9">
                  <a:moveTo>
                    <a:pt x="51" y="9"/>
                  </a:moveTo>
                  <a:cubicBezTo>
                    <a:pt x="4" y="9"/>
                    <a:pt x="4" y="9"/>
                    <a:pt x="4" y="9"/>
                  </a:cubicBezTo>
                  <a:cubicBezTo>
                    <a:pt x="2" y="9"/>
                    <a:pt x="0" y="7"/>
                    <a:pt x="0" y="5"/>
                  </a:cubicBezTo>
                  <a:cubicBezTo>
                    <a:pt x="0" y="3"/>
                    <a:pt x="2" y="0"/>
                    <a:pt x="4" y="0"/>
                  </a:cubicBezTo>
                  <a:cubicBezTo>
                    <a:pt x="51" y="0"/>
                    <a:pt x="51" y="0"/>
                    <a:pt x="51" y="0"/>
                  </a:cubicBezTo>
                  <a:cubicBezTo>
                    <a:pt x="54" y="0"/>
                    <a:pt x="56" y="3"/>
                    <a:pt x="56" y="5"/>
                  </a:cubicBezTo>
                  <a:cubicBezTo>
                    <a:pt x="56" y="7"/>
                    <a:pt x="54" y="9"/>
                    <a:pt x="51" y="9"/>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Freeform 10"/>
            <p:cNvSpPr>
              <a:spLocks/>
            </p:cNvSpPr>
            <p:nvPr/>
          </p:nvSpPr>
          <p:spPr bwMode="auto">
            <a:xfrm>
              <a:off x="6827838" y="1852613"/>
              <a:ext cx="53975" cy="80963"/>
            </a:xfrm>
            <a:custGeom>
              <a:avLst/>
              <a:gdLst>
                <a:gd name="T0" fmla="*/ 5 w 34"/>
                <a:gd name="T1" fmla="*/ 51 h 51"/>
                <a:gd name="T2" fmla="*/ 3 w 34"/>
                <a:gd name="T3" fmla="*/ 50 h 51"/>
                <a:gd name="T4" fmla="*/ 2 w 34"/>
                <a:gd name="T5" fmla="*/ 44 h 51"/>
                <a:gd name="T6" fmla="*/ 25 w 34"/>
                <a:gd name="T7" fmla="*/ 3 h 51"/>
                <a:gd name="T8" fmla="*/ 31 w 34"/>
                <a:gd name="T9" fmla="*/ 1 h 51"/>
                <a:gd name="T10" fmla="*/ 33 w 34"/>
                <a:gd name="T11" fmla="*/ 7 h 51"/>
                <a:gd name="T12" fmla="*/ 9 w 34"/>
                <a:gd name="T13" fmla="*/ 48 h 51"/>
                <a:gd name="T14" fmla="*/ 5 w 34"/>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5" y="51"/>
                  </a:moveTo>
                  <a:cubicBezTo>
                    <a:pt x="5" y="51"/>
                    <a:pt x="4" y="50"/>
                    <a:pt x="3" y="50"/>
                  </a:cubicBezTo>
                  <a:cubicBezTo>
                    <a:pt x="1" y="49"/>
                    <a:pt x="0" y="46"/>
                    <a:pt x="2" y="44"/>
                  </a:cubicBezTo>
                  <a:cubicBezTo>
                    <a:pt x="25" y="3"/>
                    <a:pt x="25" y="3"/>
                    <a:pt x="25" y="3"/>
                  </a:cubicBezTo>
                  <a:cubicBezTo>
                    <a:pt x="26" y="1"/>
                    <a:pt x="29" y="0"/>
                    <a:pt x="31" y="1"/>
                  </a:cubicBezTo>
                  <a:cubicBezTo>
                    <a:pt x="33" y="3"/>
                    <a:pt x="34" y="5"/>
                    <a:pt x="33" y="7"/>
                  </a:cubicBezTo>
                  <a:cubicBezTo>
                    <a:pt x="9" y="48"/>
                    <a:pt x="9" y="48"/>
                    <a:pt x="9" y="48"/>
                  </a:cubicBezTo>
                  <a:cubicBezTo>
                    <a:pt x="9" y="50"/>
                    <a:pt x="7" y="51"/>
                    <a:pt x="5" y="51"/>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Freeform 11"/>
            <p:cNvSpPr>
              <a:spLocks/>
            </p:cNvSpPr>
            <p:nvPr/>
          </p:nvSpPr>
          <p:spPr bwMode="auto">
            <a:xfrm>
              <a:off x="6900863" y="1952625"/>
              <a:ext cx="80963" cy="52388"/>
            </a:xfrm>
            <a:custGeom>
              <a:avLst/>
              <a:gdLst>
                <a:gd name="T0" fmla="*/ 5 w 51"/>
                <a:gd name="T1" fmla="*/ 33 h 33"/>
                <a:gd name="T2" fmla="*/ 1 w 51"/>
                <a:gd name="T3" fmla="*/ 31 h 33"/>
                <a:gd name="T4" fmla="*/ 2 w 51"/>
                <a:gd name="T5" fmla="*/ 24 h 33"/>
                <a:gd name="T6" fmla="*/ 43 w 51"/>
                <a:gd name="T7" fmla="*/ 1 h 33"/>
                <a:gd name="T8" fmla="*/ 49 w 51"/>
                <a:gd name="T9" fmla="*/ 2 h 33"/>
                <a:gd name="T10" fmla="*/ 48 w 51"/>
                <a:gd name="T11" fmla="*/ 9 h 33"/>
                <a:gd name="T12" fmla="*/ 7 w 51"/>
                <a:gd name="T13" fmla="*/ 32 h 33"/>
                <a:gd name="T14" fmla="*/ 5 w 51"/>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3">
                  <a:moveTo>
                    <a:pt x="5" y="33"/>
                  </a:moveTo>
                  <a:cubicBezTo>
                    <a:pt x="3" y="33"/>
                    <a:pt x="2" y="32"/>
                    <a:pt x="1" y="31"/>
                  </a:cubicBezTo>
                  <a:cubicBezTo>
                    <a:pt x="0" y="28"/>
                    <a:pt x="0" y="26"/>
                    <a:pt x="2" y="24"/>
                  </a:cubicBezTo>
                  <a:cubicBezTo>
                    <a:pt x="43" y="1"/>
                    <a:pt x="43" y="1"/>
                    <a:pt x="43" y="1"/>
                  </a:cubicBezTo>
                  <a:cubicBezTo>
                    <a:pt x="45" y="0"/>
                    <a:pt x="48" y="0"/>
                    <a:pt x="49" y="2"/>
                  </a:cubicBezTo>
                  <a:cubicBezTo>
                    <a:pt x="51" y="5"/>
                    <a:pt x="50" y="7"/>
                    <a:pt x="48" y="9"/>
                  </a:cubicBezTo>
                  <a:cubicBezTo>
                    <a:pt x="7" y="32"/>
                    <a:pt x="7" y="32"/>
                    <a:pt x="7" y="32"/>
                  </a:cubicBezTo>
                  <a:cubicBezTo>
                    <a:pt x="6" y="33"/>
                    <a:pt x="5" y="33"/>
                    <a:pt x="5" y="33"/>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Freeform 12"/>
            <p:cNvSpPr>
              <a:spLocks/>
            </p:cNvSpPr>
            <p:nvPr/>
          </p:nvSpPr>
          <p:spPr bwMode="auto">
            <a:xfrm>
              <a:off x="6927851" y="2089150"/>
              <a:ext cx="88900" cy="14288"/>
            </a:xfrm>
            <a:custGeom>
              <a:avLst/>
              <a:gdLst>
                <a:gd name="T0" fmla="*/ 51 w 56"/>
                <a:gd name="T1" fmla="*/ 9 h 9"/>
                <a:gd name="T2" fmla="*/ 4 w 56"/>
                <a:gd name="T3" fmla="*/ 9 h 9"/>
                <a:gd name="T4" fmla="*/ 0 w 56"/>
                <a:gd name="T5" fmla="*/ 5 h 9"/>
                <a:gd name="T6" fmla="*/ 4 w 56"/>
                <a:gd name="T7" fmla="*/ 0 h 9"/>
                <a:gd name="T8" fmla="*/ 51 w 56"/>
                <a:gd name="T9" fmla="*/ 0 h 9"/>
                <a:gd name="T10" fmla="*/ 56 w 56"/>
                <a:gd name="T11" fmla="*/ 5 h 9"/>
                <a:gd name="T12" fmla="*/ 51 w 5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6" h="9">
                  <a:moveTo>
                    <a:pt x="51" y="9"/>
                  </a:moveTo>
                  <a:cubicBezTo>
                    <a:pt x="4" y="9"/>
                    <a:pt x="4" y="9"/>
                    <a:pt x="4" y="9"/>
                  </a:cubicBezTo>
                  <a:cubicBezTo>
                    <a:pt x="2" y="9"/>
                    <a:pt x="0" y="7"/>
                    <a:pt x="0" y="5"/>
                  </a:cubicBezTo>
                  <a:cubicBezTo>
                    <a:pt x="0" y="3"/>
                    <a:pt x="2" y="0"/>
                    <a:pt x="4" y="0"/>
                  </a:cubicBezTo>
                  <a:cubicBezTo>
                    <a:pt x="51" y="0"/>
                    <a:pt x="51" y="0"/>
                    <a:pt x="51" y="0"/>
                  </a:cubicBezTo>
                  <a:cubicBezTo>
                    <a:pt x="54" y="0"/>
                    <a:pt x="56" y="3"/>
                    <a:pt x="56" y="5"/>
                  </a:cubicBezTo>
                  <a:cubicBezTo>
                    <a:pt x="56" y="7"/>
                    <a:pt x="54" y="9"/>
                    <a:pt x="51" y="9"/>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Freeform 13"/>
            <p:cNvSpPr>
              <a:spLocks noEditPoints="1"/>
            </p:cNvSpPr>
            <p:nvPr/>
          </p:nvSpPr>
          <p:spPr bwMode="auto">
            <a:xfrm>
              <a:off x="6594476" y="1947863"/>
              <a:ext cx="287338" cy="384175"/>
            </a:xfrm>
            <a:custGeom>
              <a:avLst/>
              <a:gdLst>
                <a:gd name="T0" fmla="*/ 121 w 181"/>
                <a:gd name="T1" fmla="*/ 241 h 241"/>
                <a:gd name="T2" fmla="*/ 60 w 181"/>
                <a:gd name="T3" fmla="*/ 241 h 241"/>
                <a:gd name="T4" fmla="*/ 43 w 181"/>
                <a:gd name="T5" fmla="*/ 224 h 241"/>
                <a:gd name="T6" fmla="*/ 16 w 181"/>
                <a:gd name="T7" fmla="*/ 141 h 241"/>
                <a:gd name="T8" fmla="*/ 0 w 181"/>
                <a:gd name="T9" fmla="*/ 90 h 241"/>
                <a:gd name="T10" fmla="*/ 91 w 181"/>
                <a:gd name="T11" fmla="*/ 0 h 241"/>
                <a:gd name="T12" fmla="*/ 181 w 181"/>
                <a:gd name="T13" fmla="*/ 90 h 241"/>
                <a:gd name="T14" fmla="*/ 166 w 181"/>
                <a:gd name="T15" fmla="*/ 141 h 241"/>
                <a:gd name="T16" fmla="*/ 139 w 181"/>
                <a:gd name="T17" fmla="*/ 224 h 241"/>
                <a:gd name="T18" fmla="*/ 121 w 181"/>
                <a:gd name="T19" fmla="*/ 241 h 241"/>
                <a:gd name="T20" fmla="*/ 91 w 181"/>
                <a:gd name="T21" fmla="*/ 9 h 241"/>
                <a:gd name="T22" fmla="*/ 9 w 181"/>
                <a:gd name="T23" fmla="*/ 90 h 241"/>
                <a:gd name="T24" fmla="*/ 23 w 181"/>
                <a:gd name="T25" fmla="*/ 136 h 241"/>
                <a:gd name="T26" fmla="*/ 52 w 181"/>
                <a:gd name="T27" fmla="*/ 224 h 241"/>
                <a:gd name="T28" fmla="*/ 60 w 181"/>
                <a:gd name="T29" fmla="*/ 232 h 241"/>
                <a:gd name="T30" fmla="*/ 121 w 181"/>
                <a:gd name="T31" fmla="*/ 232 h 241"/>
                <a:gd name="T32" fmla="*/ 130 w 181"/>
                <a:gd name="T33" fmla="*/ 224 h 241"/>
                <a:gd name="T34" fmla="*/ 158 w 181"/>
                <a:gd name="T35" fmla="*/ 136 h 241"/>
                <a:gd name="T36" fmla="*/ 172 w 181"/>
                <a:gd name="T37" fmla="*/ 90 h 241"/>
                <a:gd name="T38" fmla="*/ 91 w 181"/>
                <a:gd name="T39" fmla="*/ 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1" h="241">
                  <a:moveTo>
                    <a:pt x="121" y="241"/>
                  </a:moveTo>
                  <a:cubicBezTo>
                    <a:pt x="60" y="241"/>
                    <a:pt x="60" y="241"/>
                    <a:pt x="60" y="241"/>
                  </a:cubicBezTo>
                  <a:cubicBezTo>
                    <a:pt x="51" y="241"/>
                    <a:pt x="43" y="234"/>
                    <a:pt x="43" y="224"/>
                  </a:cubicBezTo>
                  <a:cubicBezTo>
                    <a:pt x="42" y="193"/>
                    <a:pt x="33" y="167"/>
                    <a:pt x="16" y="141"/>
                  </a:cubicBezTo>
                  <a:cubicBezTo>
                    <a:pt x="6" y="126"/>
                    <a:pt x="0" y="108"/>
                    <a:pt x="0" y="90"/>
                  </a:cubicBezTo>
                  <a:cubicBezTo>
                    <a:pt x="0" y="40"/>
                    <a:pt x="41" y="0"/>
                    <a:pt x="91" y="0"/>
                  </a:cubicBezTo>
                  <a:cubicBezTo>
                    <a:pt x="141" y="0"/>
                    <a:pt x="181" y="40"/>
                    <a:pt x="181" y="90"/>
                  </a:cubicBezTo>
                  <a:cubicBezTo>
                    <a:pt x="181" y="108"/>
                    <a:pt x="176" y="126"/>
                    <a:pt x="166" y="141"/>
                  </a:cubicBezTo>
                  <a:cubicBezTo>
                    <a:pt x="148" y="167"/>
                    <a:pt x="140" y="193"/>
                    <a:pt x="139" y="224"/>
                  </a:cubicBezTo>
                  <a:cubicBezTo>
                    <a:pt x="139" y="234"/>
                    <a:pt x="131" y="241"/>
                    <a:pt x="121" y="241"/>
                  </a:cubicBezTo>
                  <a:close/>
                  <a:moveTo>
                    <a:pt x="91" y="9"/>
                  </a:moveTo>
                  <a:cubicBezTo>
                    <a:pt x="46" y="9"/>
                    <a:pt x="9" y="45"/>
                    <a:pt x="9" y="90"/>
                  </a:cubicBezTo>
                  <a:cubicBezTo>
                    <a:pt x="9" y="106"/>
                    <a:pt x="14" y="122"/>
                    <a:pt x="23" y="136"/>
                  </a:cubicBezTo>
                  <a:cubicBezTo>
                    <a:pt x="42" y="163"/>
                    <a:pt x="51" y="191"/>
                    <a:pt x="52" y="224"/>
                  </a:cubicBezTo>
                  <a:cubicBezTo>
                    <a:pt x="52" y="229"/>
                    <a:pt x="56" y="232"/>
                    <a:pt x="60" y="232"/>
                  </a:cubicBezTo>
                  <a:cubicBezTo>
                    <a:pt x="121" y="232"/>
                    <a:pt x="121" y="232"/>
                    <a:pt x="121" y="232"/>
                  </a:cubicBezTo>
                  <a:cubicBezTo>
                    <a:pt x="126" y="232"/>
                    <a:pt x="130" y="229"/>
                    <a:pt x="130" y="224"/>
                  </a:cubicBezTo>
                  <a:cubicBezTo>
                    <a:pt x="131" y="191"/>
                    <a:pt x="140" y="163"/>
                    <a:pt x="158" y="136"/>
                  </a:cubicBezTo>
                  <a:cubicBezTo>
                    <a:pt x="167" y="122"/>
                    <a:pt x="172" y="106"/>
                    <a:pt x="172" y="90"/>
                  </a:cubicBezTo>
                  <a:cubicBezTo>
                    <a:pt x="172" y="45"/>
                    <a:pt x="136" y="9"/>
                    <a:pt x="91" y="9"/>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Freeform 14"/>
            <p:cNvSpPr>
              <a:spLocks/>
            </p:cNvSpPr>
            <p:nvPr/>
          </p:nvSpPr>
          <p:spPr bwMode="auto">
            <a:xfrm>
              <a:off x="6677026" y="2343150"/>
              <a:ext cx="122238" cy="26988"/>
            </a:xfrm>
            <a:custGeom>
              <a:avLst/>
              <a:gdLst>
                <a:gd name="T0" fmla="*/ 5 w 77"/>
                <a:gd name="T1" fmla="*/ 17 h 17"/>
                <a:gd name="T2" fmla="*/ 0 w 77"/>
                <a:gd name="T3" fmla="*/ 13 h 17"/>
                <a:gd name="T4" fmla="*/ 4 w 77"/>
                <a:gd name="T5" fmla="*/ 8 h 17"/>
                <a:gd name="T6" fmla="*/ 72 w 77"/>
                <a:gd name="T7" fmla="*/ 0 h 17"/>
                <a:gd name="T8" fmla="*/ 77 w 77"/>
                <a:gd name="T9" fmla="*/ 4 h 17"/>
                <a:gd name="T10" fmla="*/ 73 w 77"/>
                <a:gd name="T11" fmla="*/ 9 h 17"/>
                <a:gd name="T12" fmla="*/ 5 w 77"/>
                <a:gd name="T13" fmla="*/ 17 h 17"/>
                <a:gd name="T14" fmla="*/ 5 w 7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7">
                  <a:moveTo>
                    <a:pt x="5" y="17"/>
                  </a:moveTo>
                  <a:cubicBezTo>
                    <a:pt x="3" y="17"/>
                    <a:pt x="1" y="15"/>
                    <a:pt x="0" y="13"/>
                  </a:cubicBezTo>
                  <a:cubicBezTo>
                    <a:pt x="0" y="11"/>
                    <a:pt x="2" y="8"/>
                    <a:pt x="4" y="8"/>
                  </a:cubicBezTo>
                  <a:cubicBezTo>
                    <a:pt x="72" y="0"/>
                    <a:pt x="72" y="0"/>
                    <a:pt x="72" y="0"/>
                  </a:cubicBezTo>
                  <a:cubicBezTo>
                    <a:pt x="75" y="0"/>
                    <a:pt x="77" y="2"/>
                    <a:pt x="77" y="4"/>
                  </a:cubicBezTo>
                  <a:cubicBezTo>
                    <a:pt x="77" y="7"/>
                    <a:pt x="76" y="9"/>
                    <a:pt x="73" y="9"/>
                  </a:cubicBezTo>
                  <a:cubicBezTo>
                    <a:pt x="5" y="17"/>
                    <a:pt x="5" y="17"/>
                    <a:pt x="5" y="17"/>
                  </a:cubicBezTo>
                  <a:cubicBezTo>
                    <a:pt x="5" y="17"/>
                    <a:pt x="5" y="17"/>
                    <a:pt x="5" y="17"/>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44" name="Freeform 15"/>
            <p:cNvSpPr>
              <a:spLocks/>
            </p:cNvSpPr>
            <p:nvPr/>
          </p:nvSpPr>
          <p:spPr bwMode="auto">
            <a:xfrm>
              <a:off x="6677026" y="2370138"/>
              <a:ext cx="122238" cy="26988"/>
            </a:xfrm>
            <a:custGeom>
              <a:avLst/>
              <a:gdLst>
                <a:gd name="T0" fmla="*/ 5 w 77"/>
                <a:gd name="T1" fmla="*/ 17 h 17"/>
                <a:gd name="T2" fmla="*/ 0 w 77"/>
                <a:gd name="T3" fmla="*/ 13 h 17"/>
                <a:gd name="T4" fmla="*/ 4 w 77"/>
                <a:gd name="T5" fmla="*/ 8 h 17"/>
                <a:gd name="T6" fmla="*/ 72 w 77"/>
                <a:gd name="T7" fmla="*/ 1 h 17"/>
                <a:gd name="T8" fmla="*/ 77 w 77"/>
                <a:gd name="T9" fmla="*/ 5 h 17"/>
                <a:gd name="T10" fmla="*/ 73 w 77"/>
                <a:gd name="T11" fmla="*/ 10 h 17"/>
                <a:gd name="T12" fmla="*/ 5 w 77"/>
                <a:gd name="T13" fmla="*/ 17 h 17"/>
                <a:gd name="T14" fmla="*/ 5 w 7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7">
                  <a:moveTo>
                    <a:pt x="5" y="17"/>
                  </a:moveTo>
                  <a:cubicBezTo>
                    <a:pt x="3" y="17"/>
                    <a:pt x="1" y="16"/>
                    <a:pt x="0" y="13"/>
                  </a:cubicBezTo>
                  <a:cubicBezTo>
                    <a:pt x="0" y="11"/>
                    <a:pt x="2" y="9"/>
                    <a:pt x="4" y="8"/>
                  </a:cubicBezTo>
                  <a:cubicBezTo>
                    <a:pt x="72" y="1"/>
                    <a:pt x="72" y="1"/>
                    <a:pt x="72" y="1"/>
                  </a:cubicBezTo>
                  <a:cubicBezTo>
                    <a:pt x="75" y="0"/>
                    <a:pt x="77" y="2"/>
                    <a:pt x="77" y="5"/>
                  </a:cubicBezTo>
                  <a:cubicBezTo>
                    <a:pt x="77" y="7"/>
                    <a:pt x="76" y="9"/>
                    <a:pt x="73" y="10"/>
                  </a:cubicBezTo>
                  <a:cubicBezTo>
                    <a:pt x="5" y="17"/>
                    <a:pt x="5" y="17"/>
                    <a:pt x="5" y="17"/>
                  </a:cubicBezTo>
                  <a:cubicBezTo>
                    <a:pt x="5" y="17"/>
                    <a:pt x="5" y="17"/>
                    <a:pt x="5" y="17"/>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Freeform 16"/>
            <p:cNvSpPr>
              <a:spLocks/>
            </p:cNvSpPr>
            <p:nvPr/>
          </p:nvSpPr>
          <p:spPr bwMode="auto">
            <a:xfrm>
              <a:off x="6677026" y="2398713"/>
              <a:ext cx="122238" cy="25400"/>
            </a:xfrm>
            <a:custGeom>
              <a:avLst/>
              <a:gdLst>
                <a:gd name="T0" fmla="*/ 5 w 77"/>
                <a:gd name="T1" fmla="*/ 16 h 16"/>
                <a:gd name="T2" fmla="*/ 0 w 77"/>
                <a:gd name="T3" fmla="*/ 12 h 16"/>
                <a:gd name="T4" fmla="*/ 4 w 77"/>
                <a:gd name="T5" fmla="*/ 7 h 16"/>
                <a:gd name="T6" fmla="*/ 72 w 77"/>
                <a:gd name="T7" fmla="*/ 0 h 16"/>
                <a:gd name="T8" fmla="*/ 77 w 77"/>
                <a:gd name="T9" fmla="*/ 4 h 16"/>
                <a:gd name="T10" fmla="*/ 73 w 77"/>
                <a:gd name="T11" fmla="*/ 9 h 16"/>
                <a:gd name="T12" fmla="*/ 5 w 77"/>
                <a:gd name="T13" fmla="*/ 16 h 16"/>
                <a:gd name="T14" fmla="*/ 5 w 7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6">
                  <a:moveTo>
                    <a:pt x="5" y="16"/>
                  </a:moveTo>
                  <a:cubicBezTo>
                    <a:pt x="3" y="16"/>
                    <a:pt x="1" y="15"/>
                    <a:pt x="0" y="12"/>
                  </a:cubicBezTo>
                  <a:cubicBezTo>
                    <a:pt x="0" y="10"/>
                    <a:pt x="2" y="8"/>
                    <a:pt x="4" y="7"/>
                  </a:cubicBezTo>
                  <a:cubicBezTo>
                    <a:pt x="72" y="0"/>
                    <a:pt x="72" y="0"/>
                    <a:pt x="72" y="0"/>
                  </a:cubicBezTo>
                  <a:cubicBezTo>
                    <a:pt x="75" y="0"/>
                    <a:pt x="77" y="1"/>
                    <a:pt x="77" y="4"/>
                  </a:cubicBezTo>
                  <a:cubicBezTo>
                    <a:pt x="77" y="6"/>
                    <a:pt x="76" y="9"/>
                    <a:pt x="73" y="9"/>
                  </a:cubicBezTo>
                  <a:cubicBezTo>
                    <a:pt x="5" y="16"/>
                    <a:pt x="5" y="16"/>
                    <a:pt x="5" y="16"/>
                  </a:cubicBezTo>
                  <a:cubicBezTo>
                    <a:pt x="5" y="16"/>
                    <a:pt x="5" y="16"/>
                    <a:pt x="5" y="16"/>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46" name="Freeform 17"/>
            <p:cNvSpPr>
              <a:spLocks/>
            </p:cNvSpPr>
            <p:nvPr/>
          </p:nvSpPr>
          <p:spPr bwMode="auto">
            <a:xfrm>
              <a:off x="6707188" y="2435225"/>
              <a:ext cx="63500" cy="14288"/>
            </a:xfrm>
            <a:custGeom>
              <a:avLst/>
              <a:gdLst>
                <a:gd name="T0" fmla="*/ 35 w 40"/>
                <a:gd name="T1" fmla="*/ 9 h 9"/>
                <a:gd name="T2" fmla="*/ 4 w 40"/>
                <a:gd name="T3" fmla="*/ 9 h 9"/>
                <a:gd name="T4" fmla="*/ 0 w 40"/>
                <a:gd name="T5" fmla="*/ 4 h 9"/>
                <a:gd name="T6" fmla="*/ 4 w 40"/>
                <a:gd name="T7" fmla="*/ 0 h 9"/>
                <a:gd name="T8" fmla="*/ 35 w 40"/>
                <a:gd name="T9" fmla="*/ 0 h 9"/>
                <a:gd name="T10" fmla="*/ 40 w 40"/>
                <a:gd name="T11" fmla="*/ 4 h 9"/>
                <a:gd name="T12" fmla="*/ 35 w 4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40" h="9">
                  <a:moveTo>
                    <a:pt x="35" y="9"/>
                  </a:moveTo>
                  <a:cubicBezTo>
                    <a:pt x="4" y="9"/>
                    <a:pt x="4" y="9"/>
                    <a:pt x="4" y="9"/>
                  </a:cubicBezTo>
                  <a:cubicBezTo>
                    <a:pt x="2" y="9"/>
                    <a:pt x="0" y="7"/>
                    <a:pt x="0" y="4"/>
                  </a:cubicBezTo>
                  <a:cubicBezTo>
                    <a:pt x="0" y="2"/>
                    <a:pt x="2" y="0"/>
                    <a:pt x="4" y="0"/>
                  </a:cubicBezTo>
                  <a:cubicBezTo>
                    <a:pt x="35" y="0"/>
                    <a:pt x="35" y="0"/>
                    <a:pt x="35" y="0"/>
                  </a:cubicBezTo>
                  <a:cubicBezTo>
                    <a:pt x="38" y="0"/>
                    <a:pt x="40" y="2"/>
                    <a:pt x="40" y="4"/>
                  </a:cubicBezTo>
                  <a:cubicBezTo>
                    <a:pt x="40" y="7"/>
                    <a:pt x="38" y="9"/>
                    <a:pt x="35" y="9"/>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47" name="Freeform 18"/>
            <p:cNvSpPr>
              <a:spLocks/>
            </p:cNvSpPr>
            <p:nvPr/>
          </p:nvSpPr>
          <p:spPr bwMode="auto">
            <a:xfrm>
              <a:off x="6630988" y="1982788"/>
              <a:ext cx="103188" cy="95250"/>
            </a:xfrm>
            <a:custGeom>
              <a:avLst/>
              <a:gdLst>
                <a:gd name="T0" fmla="*/ 5 w 65"/>
                <a:gd name="T1" fmla="*/ 60 h 60"/>
                <a:gd name="T2" fmla="*/ 4 w 65"/>
                <a:gd name="T3" fmla="*/ 59 h 60"/>
                <a:gd name="T4" fmla="*/ 1 w 65"/>
                <a:gd name="T5" fmla="*/ 54 h 60"/>
                <a:gd name="T6" fmla="*/ 60 w 65"/>
                <a:gd name="T7" fmla="*/ 0 h 60"/>
                <a:gd name="T8" fmla="*/ 65 w 65"/>
                <a:gd name="T9" fmla="*/ 4 h 60"/>
                <a:gd name="T10" fmla="*/ 61 w 65"/>
                <a:gd name="T11" fmla="*/ 9 h 60"/>
                <a:gd name="T12" fmla="*/ 10 w 65"/>
                <a:gd name="T13" fmla="*/ 56 h 60"/>
                <a:gd name="T14" fmla="*/ 5 w 65"/>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0">
                  <a:moveTo>
                    <a:pt x="5" y="60"/>
                  </a:moveTo>
                  <a:cubicBezTo>
                    <a:pt x="5" y="60"/>
                    <a:pt x="5" y="60"/>
                    <a:pt x="4" y="59"/>
                  </a:cubicBezTo>
                  <a:cubicBezTo>
                    <a:pt x="2" y="59"/>
                    <a:pt x="0" y="56"/>
                    <a:pt x="1" y="54"/>
                  </a:cubicBezTo>
                  <a:cubicBezTo>
                    <a:pt x="8" y="26"/>
                    <a:pt x="31" y="5"/>
                    <a:pt x="60" y="0"/>
                  </a:cubicBezTo>
                  <a:cubicBezTo>
                    <a:pt x="62" y="0"/>
                    <a:pt x="64" y="1"/>
                    <a:pt x="65" y="4"/>
                  </a:cubicBezTo>
                  <a:cubicBezTo>
                    <a:pt x="65" y="6"/>
                    <a:pt x="64" y="9"/>
                    <a:pt x="61" y="9"/>
                  </a:cubicBezTo>
                  <a:cubicBezTo>
                    <a:pt x="36" y="13"/>
                    <a:pt x="16" y="32"/>
                    <a:pt x="10" y="56"/>
                  </a:cubicBezTo>
                  <a:cubicBezTo>
                    <a:pt x="9" y="58"/>
                    <a:pt x="7" y="60"/>
                    <a:pt x="5" y="60"/>
                  </a:cubicBezTo>
                  <a:close/>
                </a:path>
              </a:pathLst>
            </a:custGeom>
            <a:solidFill>
              <a:srgbClr val="2298F0"/>
            </a:solidFill>
            <a:ln>
              <a:noFill/>
            </a:ln>
          </p:spPr>
          <p:txBody>
            <a:bodyPr vert="horz" wrap="square" lIns="91407" tIns="45703" rIns="91407" bIns="45703" numCol="1" anchor="t" anchorCtr="0" compatLnSpc="1">
              <a:prstTxWarp prst="textNoShape">
                <a:avLst/>
              </a:prstTxWarp>
              <a:noAutofit/>
            </a:bodyPr>
            <a:lstStyle/>
            <a:p>
              <a:pPr defTabSz="1219078" fontAlgn="ctr">
                <a:defRPr/>
              </a:pPr>
              <a:endParaRPr lang="en-US" altLang="zh-CN" sz="2400"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8" name="Group 2"/>
          <p:cNvGrpSpPr/>
          <p:nvPr/>
        </p:nvGrpSpPr>
        <p:grpSpPr>
          <a:xfrm>
            <a:off x="7501030" y="2018258"/>
            <a:ext cx="3251812" cy="2330373"/>
            <a:chOff x="8021667" y="2690920"/>
            <a:chExt cx="2155950" cy="1545037"/>
          </a:xfrm>
        </p:grpSpPr>
        <p:sp>
          <p:nvSpPr>
            <p:cNvPr id="49" name="文本框 39"/>
            <p:cNvSpPr txBox="1"/>
            <p:nvPr/>
          </p:nvSpPr>
          <p:spPr bwMode="white">
            <a:xfrm>
              <a:off x="9176836" y="3475521"/>
              <a:ext cx="1000781" cy="114256"/>
            </a:xfrm>
            <a:prstGeom prst="rect">
              <a:avLst/>
            </a:prstGeom>
            <a:noFill/>
            <a:ln w="9525">
              <a:noFill/>
              <a:miter lim="800000"/>
              <a:headEnd/>
              <a:tailEnd/>
            </a:ln>
          </p:spPr>
          <p:txBody>
            <a:bodyPr wrap="square" lIns="0" tIns="0" rIns="0" bIns="0" rtlCol="0" anchor="ctr">
              <a:noAutofit/>
            </a:bodyPr>
            <a:lstStyle/>
            <a:p>
              <a:pPr algn="ctr" defTabSz="845858" fontAlgn="ctr">
                <a:lnSpc>
                  <a:spcPct val="80000"/>
                </a:lnSpc>
                <a:defRPr/>
              </a:pPr>
              <a:r>
                <a:rPr lang="en-US" altLang="zh-CN" sz="1400" kern="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Traditional RAID</a:t>
              </a:r>
            </a:p>
          </p:txBody>
        </p:sp>
        <p:sp>
          <p:nvSpPr>
            <p:cNvPr id="50" name="文本框 42"/>
            <p:cNvSpPr txBox="1"/>
            <p:nvPr/>
          </p:nvSpPr>
          <p:spPr bwMode="white">
            <a:xfrm>
              <a:off x="8863802" y="2908731"/>
              <a:ext cx="720000" cy="114230"/>
            </a:xfrm>
            <a:prstGeom prst="rect">
              <a:avLst/>
            </a:prstGeom>
            <a:noFill/>
            <a:ln w="9525">
              <a:noFill/>
              <a:miter lim="800000"/>
              <a:headEnd/>
              <a:tailEnd/>
            </a:ln>
          </p:spPr>
          <p:txBody>
            <a:bodyPr wrap="square" lIns="0" tIns="0" rIns="0" bIns="0" rtlCol="0" anchor="ctr">
              <a:noAutofit/>
            </a:bodyPr>
            <a:lstStyle/>
            <a:p>
              <a:pPr algn="ctr" defTabSz="845858" fontAlgn="ctr">
                <a:lnSpc>
                  <a:spcPct val="80000"/>
                </a:lnSpc>
                <a:defRPr/>
              </a:pPr>
              <a:r>
                <a:rPr lang="en-US" altLang="zh-CN" sz="1400" kern="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RAID-TP</a:t>
              </a:r>
            </a:p>
          </p:txBody>
        </p:sp>
        <p:sp>
          <p:nvSpPr>
            <p:cNvPr id="51" name="Rectangle 174"/>
            <p:cNvSpPr/>
            <p:nvPr/>
          </p:nvSpPr>
          <p:spPr>
            <a:xfrm>
              <a:off x="8021667" y="4072734"/>
              <a:ext cx="1869944" cy="163223"/>
            </a:xfrm>
            <a:prstGeom prst="rect">
              <a:avLst/>
            </a:prstGeom>
          </p:spPr>
          <p:txBody>
            <a:bodyPr wrap="square" lIns="0" tIns="0" rIns="0" bIns="0">
              <a:noAutofit/>
            </a:bodyPr>
            <a:lstStyle/>
            <a:p>
              <a:pPr fontAlgn="ctr"/>
              <a:r>
                <a:rPr lang="en-US" altLang="zh-CN" sz="1600" dirty="0">
                  <a:solidFill>
                    <a:srgbClr val="1D1D1A"/>
                  </a:solidFill>
                  <a:latin typeface="Arial" panose="020B0604020202020204" pitchFamily="34" charset="0"/>
                  <a:ea typeface="Microsoft YaHei" panose="020B0503020204020204" pitchFamily="34" charset="-122"/>
                  <a:cs typeface="Arial" panose="020B0604020202020204" pitchFamily="34" charset="0"/>
                </a:rPr>
                <a:t>Reconstruction of 1 TB data</a:t>
              </a:r>
            </a:p>
          </p:txBody>
        </p:sp>
        <p:pic>
          <p:nvPicPr>
            <p:cNvPr id="52" name="Picture 2" descr="C:\Onebox\11 素材\图片\stopwatch.png"/>
            <p:cNvPicPr>
              <a:picLocks noChangeAspect="1" noChangeArrowheads="1"/>
            </p:cNvPicPr>
            <p:nvPr/>
          </p:nvPicPr>
          <p:blipFill>
            <a:blip r:embed="rId5" cstate="print">
              <a:duotone>
                <a:prstClr val="black"/>
                <a:sysClr val="windowText" lastClr="000000">
                  <a:lumMod val="95000"/>
                  <a:lumOff val="5000"/>
                  <a:tint val="45000"/>
                  <a:satMod val="400000"/>
                </a:sysClr>
              </a:duotone>
            </a:blip>
            <a:srcRect/>
            <a:stretch>
              <a:fillRect/>
            </a:stretch>
          </p:blipFill>
          <p:spPr bwMode="auto">
            <a:xfrm>
              <a:off x="8149599" y="2814682"/>
              <a:ext cx="1174622" cy="1179595"/>
            </a:xfrm>
            <a:prstGeom prst="rect">
              <a:avLst/>
            </a:prstGeom>
            <a:noFill/>
          </p:spPr>
        </p:pic>
        <p:sp>
          <p:nvSpPr>
            <p:cNvPr id="53" name="椭圆 52"/>
            <p:cNvSpPr/>
            <p:nvPr/>
          </p:nvSpPr>
          <p:spPr>
            <a:xfrm>
              <a:off x="8341308" y="3109216"/>
              <a:ext cx="786886" cy="786886"/>
            </a:xfrm>
            <a:prstGeom prst="ellipse">
              <a:avLst/>
            </a:prstGeom>
            <a:noFill/>
            <a:ln w="25400" cap="flat" cmpd="sng" algn="ctr">
              <a:noFill/>
              <a:prstDash val="solid"/>
            </a:ln>
            <a:effectLst/>
          </p:spPr>
          <p:txBody>
            <a:bodyPr wrap="square" rtlCol="0" anchor="ctr">
              <a:noAutofit/>
            </a:bodyPr>
            <a:lstStyle/>
            <a:p>
              <a:pPr algn="ctr" defTabSz="1219078" fontAlgn="ctr">
                <a:defRPr/>
              </a:pPr>
              <a:endParaRPr lang="en-US" altLang="zh-CN" sz="3999" kern="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4" name="饼形 47"/>
            <p:cNvSpPr/>
            <p:nvPr/>
          </p:nvSpPr>
          <p:spPr>
            <a:xfrm rot="16200000">
              <a:off x="8343467" y="3109216"/>
              <a:ext cx="784726" cy="784726"/>
            </a:xfrm>
            <a:prstGeom prst="pie">
              <a:avLst>
                <a:gd name="adj1" fmla="val 0"/>
                <a:gd name="adj2" fmla="val 8993380"/>
              </a:avLst>
            </a:prstGeom>
            <a:solidFill>
              <a:srgbClr val="313E4F">
                <a:alpha val="30196"/>
              </a:srgbClr>
            </a:solidFill>
            <a:ln w="25400" cap="flat" cmpd="sng" algn="ctr">
              <a:noFill/>
              <a:prstDash val="solid"/>
            </a:ln>
            <a:effectLst/>
          </p:spPr>
          <p:txBody>
            <a:bodyPr wrap="square" rtlCol="0" anchor="ctr">
              <a:noAutofit/>
            </a:bodyPr>
            <a:lstStyle/>
            <a:p>
              <a:pPr algn="ctr" defTabSz="1219078" fontAlgn="ctr">
                <a:defRPr/>
              </a:pPr>
              <a:endParaRPr lang="en-US" altLang="zh-CN" sz="2799"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55" name="TextBox 11"/>
            <p:cNvSpPr txBox="1"/>
            <p:nvPr/>
          </p:nvSpPr>
          <p:spPr>
            <a:xfrm>
              <a:off x="8964338" y="2690920"/>
              <a:ext cx="833669" cy="142821"/>
            </a:xfrm>
            <a:prstGeom prst="rect">
              <a:avLst/>
            </a:prstGeom>
            <a:noFill/>
          </p:spPr>
          <p:txBody>
            <a:bodyPr wrap="square" lIns="0" tIns="0" rIns="0" bIns="0" rtlCol="0">
              <a:noAutofit/>
            </a:bodyPr>
            <a:lstStyle/>
            <a:p>
              <a:pPr algn="ctr" defTabSz="1219078" fontAlgn="ctr">
                <a:spcBef>
                  <a:spcPts val="800"/>
                </a:spcBef>
                <a:defRPr/>
              </a:pPr>
              <a:r>
                <a:rPr lang="en-US" altLang="zh-CN" kern="0" dirty="0">
                  <a:solidFill>
                    <a:srgbClr val="C00000"/>
                  </a:solidFill>
                  <a:latin typeface="Arial" panose="020B0604020202020204" pitchFamily="34" charset="0"/>
                  <a:ea typeface="微软雅黑" panose="020B0503020204020204" pitchFamily="34" charset="-122"/>
                  <a:cs typeface="Arial" panose="020B0604020202020204" pitchFamily="34" charset="0"/>
                </a:rPr>
                <a:t>15 minutes</a:t>
              </a:r>
            </a:p>
          </p:txBody>
        </p:sp>
        <p:sp>
          <p:nvSpPr>
            <p:cNvPr id="56" name="饼形 47"/>
            <p:cNvSpPr/>
            <p:nvPr/>
          </p:nvSpPr>
          <p:spPr>
            <a:xfrm rot="16200000">
              <a:off x="8341308" y="3109216"/>
              <a:ext cx="784726" cy="784726"/>
            </a:xfrm>
            <a:prstGeom prst="pie">
              <a:avLst>
                <a:gd name="adj1" fmla="val 0"/>
                <a:gd name="adj2" fmla="val 1001393"/>
              </a:avLst>
            </a:prstGeom>
            <a:solidFill>
              <a:srgbClr val="FF0000"/>
            </a:solidFill>
            <a:ln w="25400" cap="flat" cmpd="sng" algn="ctr">
              <a:noFill/>
              <a:prstDash val="solid"/>
            </a:ln>
            <a:effectLst/>
          </p:spPr>
          <p:txBody>
            <a:bodyPr wrap="square" rtlCol="0" anchor="ctr">
              <a:noAutofit/>
            </a:bodyPr>
            <a:lstStyle/>
            <a:p>
              <a:pPr algn="ctr" defTabSz="1219078" fontAlgn="ctr">
                <a:defRPr/>
              </a:pPr>
              <a:endParaRPr lang="en-US" altLang="zh-CN" sz="2799" kern="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7" name="肘形连接符 56"/>
            <p:cNvCxnSpPr/>
            <p:nvPr/>
          </p:nvCxnSpPr>
          <p:spPr>
            <a:xfrm flipV="1">
              <a:off x="8789937" y="3054741"/>
              <a:ext cx="416629" cy="104632"/>
            </a:xfrm>
            <a:prstGeom prst="bentConnector3">
              <a:avLst>
                <a:gd name="adj1" fmla="val 99835"/>
              </a:avLst>
            </a:prstGeom>
            <a:noFill/>
            <a:ln w="12700" cap="flat" cmpd="sng" algn="ctr">
              <a:solidFill>
                <a:sysClr val="window" lastClr="FFFFFF">
                  <a:lumMod val="75000"/>
                </a:sysClr>
              </a:solidFill>
              <a:prstDash val="solid"/>
            </a:ln>
            <a:effectLst/>
          </p:spPr>
        </p:cxnSp>
        <p:sp>
          <p:nvSpPr>
            <p:cNvPr id="58" name="TextBox 11"/>
            <p:cNvSpPr txBox="1"/>
            <p:nvPr/>
          </p:nvSpPr>
          <p:spPr>
            <a:xfrm>
              <a:off x="9266105" y="3259466"/>
              <a:ext cx="524276" cy="142788"/>
            </a:xfrm>
            <a:prstGeom prst="rect">
              <a:avLst/>
            </a:prstGeom>
            <a:noFill/>
          </p:spPr>
          <p:txBody>
            <a:bodyPr wrap="square" lIns="0" tIns="0" rIns="0" bIns="0" rtlCol="0">
              <a:noAutofit/>
            </a:bodyPr>
            <a:lstStyle/>
            <a:p>
              <a:pPr algn="ctr" defTabSz="1219078" fontAlgn="ctr">
                <a:spcBef>
                  <a:spcPts val="800"/>
                </a:spcBef>
                <a:defRPr/>
              </a:pPr>
              <a:r>
                <a:rPr lang="en-US" altLang="zh-CN" sz="1400" kern="0" dirty="0">
                  <a:solidFill>
                    <a:srgbClr val="C00000"/>
                  </a:solidFill>
                  <a:latin typeface="Arial" panose="020B0604020202020204" pitchFamily="34" charset="0"/>
                  <a:ea typeface="微软雅黑" panose="020B0503020204020204" pitchFamily="34" charset="-122"/>
                  <a:cs typeface="Arial" panose="020B0604020202020204" pitchFamily="34" charset="0"/>
                </a:rPr>
                <a:t>5 hours</a:t>
              </a:r>
            </a:p>
          </p:txBody>
        </p:sp>
        <p:cxnSp>
          <p:nvCxnSpPr>
            <p:cNvPr id="59" name="肘形连接符 58"/>
            <p:cNvCxnSpPr/>
            <p:nvPr/>
          </p:nvCxnSpPr>
          <p:spPr>
            <a:xfrm flipV="1">
              <a:off x="8990542" y="3627787"/>
              <a:ext cx="540000" cy="104632"/>
            </a:xfrm>
            <a:prstGeom prst="bentConnector3">
              <a:avLst>
                <a:gd name="adj1" fmla="val 99835"/>
              </a:avLst>
            </a:prstGeom>
            <a:noFill/>
            <a:ln w="12700" cap="flat" cmpd="sng" algn="ctr">
              <a:solidFill>
                <a:sysClr val="window" lastClr="FFFFFF">
                  <a:lumMod val="75000"/>
                </a:sysClr>
              </a:solidFill>
              <a:prstDash val="solid"/>
            </a:ln>
            <a:effectLst/>
          </p:spPr>
        </p:cxnSp>
      </p:grpSp>
      <p:sp>
        <p:nvSpPr>
          <p:cNvPr id="60" name="Rectangle 113"/>
          <p:cNvSpPr/>
          <p:nvPr/>
        </p:nvSpPr>
        <p:spPr>
          <a:xfrm>
            <a:off x="1069378" y="4905782"/>
            <a:ext cx="4580588" cy="1128767"/>
          </a:xfrm>
          <a:prstGeom prst="rect">
            <a:avLst/>
          </a:prstGeom>
        </p:spPr>
        <p:txBody>
          <a:bodyPr wrap="square" lIns="0" tIns="0" rIns="0" bIns="0">
            <a:noAutofit/>
          </a:bodyPr>
          <a:lstStyle/>
          <a:p>
            <a:pPr algn="ctr" defTabSz="1219078" fontAlgn="ctr">
              <a:tabLst>
                <a:tab pos="457063" algn="l"/>
              </a:tabLst>
            </a:pPr>
            <a:r>
              <a:rPr lang="en-US" altLang="zh-CN" dirty="0">
                <a:solidFill>
                  <a:srgbClr val="1D1D1A"/>
                </a:solidFill>
                <a:latin typeface="Arial" panose="020B0604020202020204" pitchFamily="34" charset="0"/>
                <a:ea typeface="微软雅黑" panose="020B0503020204020204" pitchFamily="34" charset="-122"/>
                <a:cs typeface="Arial" panose="020B0604020202020204" pitchFamily="34" charset="0"/>
              </a:rPr>
              <a:t>SSD failure toleration</a:t>
            </a:r>
          </a:p>
          <a:p>
            <a:pPr algn="ctr" defTabSz="1219078" fontAlgn="ctr">
              <a:tabLst>
                <a:tab pos="457063" algn="l"/>
              </a:tabLst>
            </a:pPr>
            <a:endPar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a:p>
            <a:pPr defTabSz="1219078" fontAlgn="ctr">
              <a:tabLst>
                <a:tab pos="457063" algn="l"/>
              </a:tabLst>
            </a:pP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Traditional RAID: up to 2 SSDs </a:t>
            </a:r>
          </a:p>
          <a:p>
            <a:pPr defTabSz="1219078" fontAlgn="ctr">
              <a:tabLst>
                <a:tab pos="457063" algn="l"/>
              </a:tabLst>
            </a:pP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Huawei RAID-TP</a:t>
            </a: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 simultaneous </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3-SSD</a:t>
            </a:r>
            <a:r>
              <a:rPr lang="en-US" altLang="zh-CN" sz="1400"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failure</a:t>
            </a:r>
          </a:p>
        </p:txBody>
      </p:sp>
      <p:sp>
        <p:nvSpPr>
          <p:cNvPr id="61" name="Rectangle 113"/>
          <p:cNvSpPr/>
          <p:nvPr/>
        </p:nvSpPr>
        <p:spPr>
          <a:xfrm>
            <a:off x="7067383" y="4920513"/>
            <a:ext cx="4074883" cy="979786"/>
          </a:xfrm>
          <a:prstGeom prst="rect">
            <a:avLst/>
          </a:prstGeom>
        </p:spPr>
        <p:txBody>
          <a:bodyPr wrap="square" lIns="0" tIns="0" rIns="0" bIns="0">
            <a:noAutofit/>
          </a:bodyPr>
          <a:lstStyle/>
          <a:p>
            <a:pPr algn="ctr" defTabSz="1219078" fontAlgn="ctr">
              <a:tabLst>
                <a:tab pos="457063" algn="l"/>
              </a:tabLst>
            </a:pPr>
            <a:r>
              <a:rPr lang="en-US" altLang="zh-CN"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Data reconstruction</a:t>
            </a:r>
          </a:p>
          <a:p>
            <a:pPr algn="ctr" defTabSz="1219078" fontAlgn="ctr">
              <a:tabLst>
                <a:tab pos="457063" algn="l"/>
              </a:tabLst>
            </a:pPr>
            <a:endParaRPr lang="en-US" altLang="zh-CN" sz="12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a:p>
            <a:pPr defTabSz="1219078" fontAlgn="ctr">
              <a:tabLst>
                <a:tab pos="457063" algn="l"/>
              </a:tabLst>
            </a:pPr>
            <a:r>
              <a:rPr lang="en-US" altLang="zh-CN" sz="14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Traditional RAID: 5 hours</a:t>
            </a:r>
          </a:p>
          <a:p>
            <a:pPr defTabSz="1219078" fontAlgn="ctr">
              <a:tabLst>
                <a:tab pos="457063" algn="l"/>
              </a:tabLst>
            </a:pPr>
            <a:r>
              <a:rPr lang="en-US" altLang="zh-CN" sz="14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RAID-TP: 1 TB of data within </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15 minutes</a:t>
            </a:r>
          </a:p>
        </p:txBody>
      </p:sp>
      <p:cxnSp>
        <p:nvCxnSpPr>
          <p:cNvPr id="62" name="直接连接符 3"/>
          <p:cNvCxnSpPr/>
          <p:nvPr/>
        </p:nvCxnSpPr>
        <p:spPr>
          <a:xfrm>
            <a:off x="6418347" y="1978148"/>
            <a:ext cx="0" cy="2735011"/>
          </a:xfrm>
          <a:prstGeom prst="line">
            <a:avLst/>
          </a:prstGeom>
          <a:noFill/>
          <a:ln w="12700" cap="flat">
            <a:solidFill>
              <a:sysClr val="window" lastClr="FFFFFF">
                <a:lumMod val="75000"/>
                <a:alpha val="48000"/>
              </a:sysClr>
            </a:solidFill>
            <a:prstDash val="solid"/>
            <a:miter lim="400000"/>
          </a:ln>
          <a:effectLst/>
        </p:spPr>
      </p:cxnSp>
      <p:sp>
        <p:nvSpPr>
          <p:cNvPr id="63" name="Rectangle 113"/>
          <p:cNvSpPr/>
          <p:nvPr/>
        </p:nvSpPr>
        <p:spPr>
          <a:xfrm>
            <a:off x="804611" y="1333309"/>
            <a:ext cx="10047100" cy="415444"/>
          </a:xfrm>
          <a:prstGeom prst="rect">
            <a:avLst/>
          </a:prstGeom>
        </p:spPr>
        <p:txBody>
          <a:bodyPr wrap="square" lIns="0" tIns="0" rIns="0" bIns="0">
            <a:noAutofit/>
          </a:bodyPr>
          <a:lstStyle/>
          <a:p>
            <a:pPr algn="ctr" defTabSz="1219078" fontAlgn="ctr">
              <a:lnSpc>
                <a:spcPct val="150000"/>
              </a:lnSpc>
              <a:tabLst>
                <a:tab pos="457063" algn="l"/>
              </a:tabLst>
            </a:pPr>
            <a:r>
              <a:rPr lang="en-US" altLang="zh-CN"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Large-capacity SSDs lead to double the capacity (up to 32 TB) and 5x to 10x the failure rate</a:t>
            </a:r>
            <a:endParaRPr lang="en-US" sz="20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65" name="表格 64"/>
          <p:cNvGraphicFramePr>
            <a:graphicFrameLocks noGrp="1"/>
          </p:cNvGraphicFramePr>
          <p:nvPr>
            <p:extLst>
              <p:ext uri="{D42A27DB-BD31-4B8C-83A1-F6EECF244321}">
                <p14:modId xmlns:p14="http://schemas.microsoft.com/office/powerpoint/2010/main" val="816525208"/>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0869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标题 1"/>
          <p:cNvSpPr txBox="1">
            <a:spLocks/>
          </p:cNvSpPr>
          <p:nvPr/>
        </p:nvSpPr>
        <p:spPr>
          <a:xfrm>
            <a:off x="1020763" y="116994"/>
            <a:ext cx="11318711" cy="468770"/>
          </a:xfrm>
          <a:prstGeom prst="rect">
            <a:avLst/>
          </a:prstGeom>
        </p:spPr>
        <p:txBody>
          <a:bodyPr vert="horz" wrap="square" lIns="0" tIns="0" rIns="0" bIns="0" anchor="t" anchorCtr="0">
            <a:noAutofit/>
          </a:bodyPr>
          <a:lstStyle>
            <a:lvl1pPr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b="0" dirty="0"/>
              <a:t>System Reliability— Comprehensive Enterprise-Grade Features</a:t>
            </a:r>
          </a:p>
        </p:txBody>
      </p:sp>
      <p:sp>
        <p:nvSpPr>
          <p:cNvPr id="117" name="Rectangle 10"/>
          <p:cNvSpPr>
            <a:spLocks noChangeArrowheads="1"/>
          </p:cNvSpPr>
          <p:nvPr/>
        </p:nvSpPr>
        <p:spPr bwMode="auto">
          <a:xfrm>
            <a:off x="1800595" y="2887327"/>
            <a:ext cx="8672601" cy="1361648"/>
          </a:xfrm>
          <a:prstGeom prst="rect">
            <a:avLst/>
          </a:prstGeom>
          <a:noFill/>
          <a:ln w="9525" cap="flat">
            <a:solidFill>
              <a:srgbClr val="C00000"/>
            </a:solidFill>
            <a:round/>
            <a:headEnd type="none" w="med" len="med"/>
            <a:tailEnd type="none" w="med" len="med"/>
          </a:ln>
        </p:spPr>
        <p:txBody>
          <a:bodyPr lIns="0" tIns="0" rIns="0" bIns="0">
            <a:noAutofit/>
          </a:bodyPr>
          <a:lstStyle/>
          <a:p>
            <a:pPr defTabSz="914309" fontAlgn="ctr">
              <a:defRPr/>
            </a:pPr>
            <a:endParaRPr lang="en-US" altLang="zh-CN" kern="0" dirty="0">
              <a:solidFill>
                <a:prstClr val="black"/>
              </a:solidFill>
              <a:latin typeface="Arial" panose="020B0604020202020204" pitchFamily="34" charset="0"/>
              <a:ea typeface="微软雅黑"/>
              <a:sym typeface="Arial" pitchFamily="34" charset="0"/>
            </a:endParaRPr>
          </a:p>
        </p:txBody>
      </p:sp>
      <p:sp>
        <p:nvSpPr>
          <p:cNvPr id="118" name="Rectangle 11"/>
          <p:cNvSpPr>
            <a:spLocks noChangeArrowheads="1"/>
          </p:cNvSpPr>
          <p:nvPr/>
        </p:nvSpPr>
        <p:spPr bwMode="auto">
          <a:xfrm>
            <a:off x="368557" y="1290916"/>
            <a:ext cx="2242263" cy="1196810"/>
          </a:xfrm>
          <a:prstGeom prst="rect">
            <a:avLst/>
          </a:prstGeom>
          <a:solidFill>
            <a:srgbClr val="F8F8F8"/>
          </a:solidFill>
          <a:ln w="9525" cap="flat">
            <a:solidFill>
              <a:schemeClr val="bg1">
                <a:lumMod val="60000"/>
                <a:lumOff val="40000"/>
              </a:schemeClr>
            </a:solidFill>
            <a:miter lim="800000"/>
            <a:headEnd type="none" w="med" len="med"/>
            <a:tailEnd type="none" w="med" len="med"/>
          </a:ln>
        </p:spPr>
        <p:txBody>
          <a:bodyPr lIns="0" tIns="0" rIns="0" bIns="0">
            <a:noAutofit/>
          </a:bodyPr>
          <a:lstStyle/>
          <a:p>
            <a:pPr defTabSz="914309" fontAlgn="ctr">
              <a:defRPr/>
            </a:pPr>
            <a:endParaRPr lang="en-US" altLang="zh-CN" kern="0" dirty="0">
              <a:solidFill>
                <a:prstClr val="black"/>
              </a:solidFill>
              <a:latin typeface="Arial" panose="020B0604020202020204" pitchFamily="34" charset="0"/>
              <a:ea typeface="微软雅黑"/>
              <a:sym typeface="Arial" pitchFamily="34" charset="0"/>
            </a:endParaRPr>
          </a:p>
        </p:txBody>
      </p:sp>
      <p:sp>
        <p:nvSpPr>
          <p:cNvPr id="119" name="Rectangle 12"/>
          <p:cNvSpPr>
            <a:spLocks noChangeArrowheads="1"/>
          </p:cNvSpPr>
          <p:nvPr/>
        </p:nvSpPr>
        <p:spPr bwMode="auto">
          <a:xfrm>
            <a:off x="2644062" y="1290916"/>
            <a:ext cx="2242263" cy="1196810"/>
          </a:xfrm>
          <a:prstGeom prst="rect">
            <a:avLst/>
          </a:prstGeom>
          <a:solidFill>
            <a:srgbClr val="F8F8F8"/>
          </a:solidFill>
          <a:ln w="9525" cap="flat">
            <a:solidFill>
              <a:schemeClr val="bg1">
                <a:lumMod val="60000"/>
                <a:lumOff val="40000"/>
              </a:schemeClr>
            </a:solidFill>
            <a:miter lim="800000"/>
            <a:headEnd type="none" w="med" len="med"/>
            <a:tailEnd type="none" w="med" len="med"/>
          </a:ln>
        </p:spPr>
        <p:txBody>
          <a:bodyPr lIns="0" tIns="0" rIns="0" bIns="0">
            <a:noAutofit/>
          </a:bodyPr>
          <a:lstStyle/>
          <a:p>
            <a:pPr defTabSz="914309" fontAlgn="ctr">
              <a:defRPr/>
            </a:pPr>
            <a:endParaRPr lang="en-US" altLang="zh-CN" kern="0" dirty="0">
              <a:solidFill>
                <a:prstClr val="black"/>
              </a:solidFill>
              <a:latin typeface="Arial" panose="020B0604020202020204" pitchFamily="34" charset="0"/>
              <a:ea typeface="微软雅黑"/>
              <a:sym typeface="Arial" pitchFamily="34" charset="0"/>
            </a:endParaRPr>
          </a:p>
        </p:txBody>
      </p:sp>
      <p:sp>
        <p:nvSpPr>
          <p:cNvPr id="120" name="Rectangle 13"/>
          <p:cNvSpPr>
            <a:spLocks noChangeArrowheads="1"/>
          </p:cNvSpPr>
          <p:nvPr/>
        </p:nvSpPr>
        <p:spPr bwMode="auto">
          <a:xfrm>
            <a:off x="4919567" y="1290916"/>
            <a:ext cx="2242263" cy="1196810"/>
          </a:xfrm>
          <a:prstGeom prst="rect">
            <a:avLst/>
          </a:prstGeom>
          <a:solidFill>
            <a:srgbClr val="F8F8F8"/>
          </a:solidFill>
          <a:ln w="9525" cap="flat">
            <a:solidFill>
              <a:schemeClr val="bg1">
                <a:lumMod val="60000"/>
                <a:lumOff val="40000"/>
              </a:schemeClr>
            </a:solidFill>
            <a:miter lim="800000"/>
            <a:headEnd type="none" w="med" len="med"/>
            <a:tailEnd type="none" w="med" len="med"/>
          </a:ln>
        </p:spPr>
        <p:txBody>
          <a:bodyPr lIns="0" tIns="0" rIns="0" bIns="0">
            <a:noAutofit/>
          </a:bodyPr>
          <a:lstStyle/>
          <a:p>
            <a:pPr defTabSz="914309" fontAlgn="ctr">
              <a:defRPr/>
            </a:pPr>
            <a:endParaRPr lang="en-US" altLang="zh-CN" kern="0" dirty="0">
              <a:solidFill>
                <a:prstClr val="black"/>
              </a:solidFill>
              <a:latin typeface="Arial" panose="020B0604020202020204" pitchFamily="34" charset="0"/>
              <a:ea typeface="微软雅黑"/>
              <a:sym typeface="Arial" pitchFamily="34" charset="0"/>
            </a:endParaRPr>
          </a:p>
        </p:txBody>
      </p:sp>
      <p:sp>
        <p:nvSpPr>
          <p:cNvPr id="121" name="Rectangle 14"/>
          <p:cNvSpPr>
            <a:spLocks noChangeArrowheads="1"/>
          </p:cNvSpPr>
          <p:nvPr/>
        </p:nvSpPr>
        <p:spPr bwMode="auto">
          <a:xfrm>
            <a:off x="7195072" y="1290916"/>
            <a:ext cx="2242263" cy="1196810"/>
          </a:xfrm>
          <a:prstGeom prst="rect">
            <a:avLst/>
          </a:prstGeom>
          <a:solidFill>
            <a:srgbClr val="F8F8F8"/>
          </a:solidFill>
          <a:ln w="9525" cap="flat">
            <a:solidFill>
              <a:schemeClr val="bg1">
                <a:lumMod val="60000"/>
                <a:lumOff val="40000"/>
              </a:schemeClr>
            </a:solidFill>
            <a:miter lim="800000"/>
            <a:headEnd type="none" w="med" len="med"/>
            <a:tailEnd type="none" w="med" len="med"/>
          </a:ln>
        </p:spPr>
        <p:txBody>
          <a:bodyPr lIns="0" tIns="0" rIns="0" bIns="0">
            <a:noAutofit/>
          </a:bodyPr>
          <a:lstStyle/>
          <a:p>
            <a:pPr defTabSz="914309" fontAlgn="ctr">
              <a:defRPr/>
            </a:pPr>
            <a:endParaRPr lang="en-US" altLang="zh-CN" kern="0" dirty="0">
              <a:solidFill>
                <a:prstClr val="black"/>
              </a:solidFill>
              <a:latin typeface="Arial" panose="020B0604020202020204" pitchFamily="34" charset="0"/>
              <a:ea typeface="微软雅黑"/>
              <a:sym typeface="Arial" pitchFamily="34" charset="0"/>
            </a:endParaRPr>
          </a:p>
        </p:txBody>
      </p:sp>
      <p:sp>
        <p:nvSpPr>
          <p:cNvPr id="122" name="Rectangle 15"/>
          <p:cNvSpPr>
            <a:spLocks noChangeArrowheads="1"/>
          </p:cNvSpPr>
          <p:nvPr/>
        </p:nvSpPr>
        <p:spPr bwMode="auto">
          <a:xfrm>
            <a:off x="9470577" y="1290916"/>
            <a:ext cx="2242263" cy="1196810"/>
          </a:xfrm>
          <a:prstGeom prst="rect">
            <a:avLst/>
          </a:prstGeom>
          <a:solidFill>
            <a:srgbClr val="F8F8F8"/>
          </a:solidFill>
          <a:ln w="9525" cap="flat">
            <a:solidFill>
              <a:schemeClr val="bg1">
                <a:lumMod val="60000"/>
                <a:lumOff val="40000"/>
              </a:schemeClr>
            </a:solidFill>
            <a:miter lim="800000"/>
            <a:headEnd type="none" w="med" len="med"/>
            <a:tailEnd type="none" w="med" len="med"/>
          </a:ln>
        </p:spPr>
        <p:txBody>
          <a:bodyPr lIns="0" tIns="0" rIns="0" bIns="0">
            <a:noAutofit/>
          </a:bodyPr>
          <a:lstStyle/>
          <a:p>
            <a:pPr defTabSz="914309" fontAlgn="ctr">
              <a:defRPr/>
            </a:pPr>
            <a:endParaRPr lang="en-US" altLang="zh-CN" kern="0" dirty="0">
              <a:solidFill>
                <a:prstClr val="black"/>
              </a:solidFill>
              <a:latin typeface="Arial" panose="020B0604020202020204" pitchFamily="34" charset="0"/>
              <a:ea typeface="微软雅黑"/>
              <a:sym typeface="Arial" pitchFamily="34" charset="0"/>
            </a:endParaRPr>
          </a:p>
        </p:txBody>
      </p:sp>
      <p:sp>
        <p:nvSpPr>
          <p:cNvPr id="123" name="Rectangle 16"/>
          <p:cNvSpPr>
            <a:spLocks noChangeArrowheads="1"/>
          </p:cNvSpPr>
          <p:nvPr/>
        </p:nvSpPr>
        <p:spPr bwMode="auto">
          <a:xfrm>
            <a:off x="368557" y="4656181"/>
            <a:ext cx="2242263" cy="1196810"/>
          </a:xfrm>
          <a:prstGeom prst="rect">
            <a:avLst/>
          </a:prstGeom>
          <a:solidFill>
            <a:srgbClr val="F8F8F8"/>
          </a:solidFill>
          <a:ln w="9525" cap="flat">
            <a:solidFill>
              <a:schemeClr val="bg1">
                <a:lumMod val="60000"/>
                <a:lumOff val="40000"/>
              </a:schemeClr>
            </a:solidFill>
            <a:miter lim="800000"/>
            <a:headEnd type="none" w="med" len="med"/>
            <a:tailEnd type="none" w="med" len="med"/>
          </a:ln>
        </p:spPr>
        <p:txBody>
          <a:bodyPr lIns="0" tIns="0" rIns="0" bIns="0">
            <a:noAutofit/>
          </a:bodyPr>
          <a:lstStyle/>
          <a:p>
            <a:pPr defTabSz="914309" fontAlgn="ctr">
              <a:defRPr/>
            </a:pPr>
            <a:endParaRPr lang="en-US" altLang="zh-CN" kern="0" dirty="0">
              <a:solidFill>
                <a:prstClr val="black"/>
              </a:solidFill>
              <a:latin typeface="Arial" panose="020B0604020202020204" pitchFamily="34" charset="0"/>
              <a:ea typeface="微软雅黑"/>
              <a:sym typeface="Arial" pitchFamily="34" charset="0"/>
            </a:endParaRPr>
          </a:p>
        </p:txBody>
      </p:sp>
      <p:sp>
        <p:nvSpPr>
          <p:cNvPr id="124" name="Rectangle 20"/>
          <p:cNvSpPr>
            <a:spLocks noChangeArrowheads="1"/>
          </p:cNvSpPr>
          <p:nvPr/>
        </p:nvSpPr>
        <p:spPr bwMode="auto">
          <a:xfrm>
            <a:off x="2644062" y="4656181"/>
            <a:ext cx="2242263" cy="1196810"/>
          </a:xfrm>
          <a:prstGeom prst="rect">
            <a:avLst/>
          </a:prstGeom>
          <a:solidFill>
            <a:srgbClr val="F8F8F8"/>
          </a:solidFill>
          <a:ln w="9525" cap="flat">
            <a:solidFill>
              <a:schemeClr val="bg1">
                <a:lumMod val="60000"/>
                <a:lumOff val="40000"/>
              </a:schemeClr>
            </a:solidFill>
            <a:miter lim="800000"/>
            <a:headEnd type="none" w="med" len="med"/>
            <a:tailEnd type="none" w="med" len="med"/>
          </a:ln>
        </p:spPr>
        <p:txBody>
          <a:bodyPr lIns="0" tIns="0" rIns="0" bIns="0">
            <a:noAutofit/>
          </a:bodyPr>
          <a:lstStyle/>
          <a:p>
            <a:pPr defTabSz="914309" fontAlgn="ctr">
              <a:defRPr/>
            </a:pPr>
            <a:endParaRPr lang="en-US" altLang="zh-CN" kern="0" dirty="0">
              <a:solidFill>
                <a:prstClr val="black"/>
              </a:solidFill>
              <a:latin typeface="Arial" panose="020B0604020202020204" pitchFamily="34" charset="0"/>
              <a:ea typeface="微软雅黑"/>
              <a:sym typeface="Arial" pitchFamily="34" charset="0"/>
            </a:endParaRPr>
          </a:p>
        </p:txBody>
      </p:sp>
      <p:sp>
        <p:nvSpPr>
          <p:cNvPr id="125" name="Rectangle 21"/>
          <p:cNvSpPr>
            <a:spLocks noChangeArrowheads="1"/>
          </p:cNvSpPr>
          <p:nvPr/>
        </p:nvSpPr>
        <p:spPr bwMode="auto">
          <a:xfrm>
            <a:off x="4919567" y="4656181"/>
            <a:ext cx="2242263" cy="1196810"/>
          </a:xfrm>
          <a:prstGeom prst="rect">
            <a:avLst/>
          </a:prstGeom>
          <a:solidFill>
            <a:srgbClr val="F8F8F8"/>
          </a:solidFill>
          <a:ln w="9525" cap="flat">
            <a:solidFill>
              <a:schemeClr val="bg1">
                <a:lumMod val="60000"/>
                <a:lumOff val="40000"/>
              </a:schemeClr>
            </a:solidFill>
            <a:miter lim="800000"/>
            <a:headEnd type="none" w="med" len="med"/>
            <a:tailEnd type="none" w="med" len="med"/>
          </a:ln>
        </p:spPr>
        <p:txBody>
          <a:bodyPr lIns="0" tIns="0" rIns="0" bIns="0">
            <a:noAutofit/>
          </a:bodyPr>
          <a:lstStyle/>
          <a:p>
            <a:pPr defTabSz="914309" fontAlgn="ctr">
              <a:defRPr/>
            </a:pPr>
            <a:endParaRPr lang="en-US" altLang="zh-CN" kern="0" dirty="0">
              <a:solidFill>
                <a:prstClr val="black"/>
              </a:solidFill>
              <a:latin typeface="Arial" panose="020B0604020202020204" pitchFamily="34" charset="0"/>
              <a:ea typeface="微软雅黑"/>
              <a:sym typeface="Arial" pitchFamily="34" charset="0"/>
            </a:endParaRPr>
          </a:p>
        </p:txBody>
      </p:sp>
      <p:sp>
        <p:nvSpPr>
          <p:cNvPr id="126" name="Rectangle 22"/>
          <p:cNvSpPr>
            <a:spLocks noChangeArrowheads="1"/>
          </p:cNvSpPr>
          <p:nvPr/>
        </p:nvSpPr>
        <p:spPr bwMode="auto">
          <a:xfrm>
            <a:off x="7195072" y="4656181"/>
            <a:ext cx="2242263" cy="1196810"/>
          </a:xfrm>
          <a:prstGeom prst="rect">
            <a:avLst/>
          </a:prstGeom>
          <a:solidFill>
            <a:srgbClr val="F8F8F8"/>
          </a:solidFill>
          <a:ln w="9525" cap="flat">
            <a:solidFill>
              <a:schemeClr val="bg1">
                <a:lumMod val="60000"/>
                <a:lumOff val="40000"/>
              </a:schemeClr>
            </a:solidFill>
            <a:miter lim="800000"/>
            <a:headEnd type="none" w="med" len="med"/>
            <a:tailEnd type="none" w="med" len="med"/>
          </a:ln>
        </p:spPr>
        <p:txBody>
          <a:bodyPr lIns="0" tIns="0" rIns="0" bIns="0">
            <a:noAutofit/>
          </a:bodyPr>
          <a:lstStyle/>
          <a:p>
            <a:pPr defTabSz="914309" fontAlgn="ctr">
              <a:defRPr/>
            </a:pPr>
            <a:endParaRPr lang="en-US" altLang="zh-CN" kern="0" dirty="0">
              <a:solidFill>
                <a:prstClr val="black"/>
              </a:solidFill>
              <a:latin typeface="Arial" panose="020B0604020202020204" pitchFamily="34" charset="0"/>
              <a:ea typeface="微软雅黑"/>
              <a:sym typeface="Arial" pitchFamily="34" charset="0"/>
            </a:endParaRPr>
          </a:p>
        </p:txBody>
      </p:sp>
      <p:sp>
        <p:nvSpPr>
          <p:cNvPr id="127" name="Rectangle 23"/>
          <p:cNvSpPr>
            <a:spLocks noChangeArrowheads="1"/>
          </p:cNvSpPr>
          <p:nvPr/>
        </p:nvSpPr>
        <p:spPr bwMode="auto">
          <a:xfrm>
            <a:off x="9470577" y="4656181"/>
            <a:ext cx="2242263" cy="1196810"/>
          </a:xfrm>
          <a:prstGeom prst="rect">
            <a:avLst/>
          </a:prstGeom>
          <a:solidFill>
            <a:srgbClr val="F8F8F8"/>
          </a:solidFill>
          <a:ln w="9525" cap="flat">
            <a:solidFill>
              <a:schemeClr val="bg1">
                <a:lumMod val="60000"/>
                <a:lumOff val="40000"/>
              </a:schemeClr>
            </a:solidFill>
            <a:miter lim="800000"/>
            <a:headEnd type="none" w="med" len="med"/>
            <a:tailEnd type="none" w="med" len="med"/>
          </a:ln>
        </p:spPr>
        <p:txBody>
          <a:bodyPr lIns="0" tIns="0" rIns="0" bIns="0">
            <a:noAutofit/>
          </a:bodyPr>
          <a:lstStyle/>
          <a:p>
            <a:pPr defTabSz="914309" fontAlgn="ctr">
              <a:defRPr/>
            </a:pPr>
            <a:endParaRPr lang="en-US" altLang="zh-CN" kern="0" dirty="0">
              <a:solidFill>
                <a:prstClr val="black"/>
              </a:solidFill>
              <a:latin typeface="Arial" panose="020B0604020202020204" pitchFamily="34" charset="0"/>
              <a:ea typeface="微软雅黑"/>
              <a:sym typeface="Arial" pitchFamily="34" charset="0"/>
            </a:endParaRPr>
          </a:p>
        </p:txBody>
      </p:sp>
      <p:sp>
        <p:nvSpPr>
          <p:cNvPr id="128" name="Rectangle 17"/>
          <p:cNvSpPr>
            <a:spLocks noChangeArrowheads="1"/>
          </p:cNvSpPr>
          <p:nvPr/>
        </p:nvSpPr>
        <p:spPr bwMode="auto">
          <a:xfrm>
            <a:off x="1915625" y="3269934"/>
            <a:ext cx="2609178" cy="690467"/>
          </a:xfrm>
          <a:prstGeom prst="rect">
            <a:avLst/>
          </a:prstGeom>
          <a:solidFill>
            <a:srgbClr val="F7F7F7"/>
          </a:solidFill>
          <a:ln w="19050">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dirty="0">
              <a:solidFill>
                <a:srgbClr val="666666"/>
              </a:solidFill>
              <a:latin typeface="Arial" panose="020B0604020202020204" pitchFamily="34" charset="0"/>
              <a:cs typeface="Arial" pitchFamily="34" charset="0"/>
              <a:sym typeface="Arial" pitchFamily="34" charset="0"/>
            </a:endParaRPr>
          </a:p>
        </p:txBody>
      </p:sp>
      <p:sp>
        <p:nvSpPr>
          <p:cNvPr id="130" name="Rectangle 19"/>
          <p:cNvSpPr>
            <a:spLocks noChangeArrowheads="1"/>
          </p:cNvSpPr>
          <p:nvPr/>
        </p:nvSpPr>
        <p:spPr bwMode="auto">
          <a:xfrm>
            <a:off x="7314790" y="3269934"/>
            <a:ext cx="3049886" cy="690467"/>
          </a:xfrm>
          <a:prstGeom prst="rect">
            <a:avLst/>
          </a:prstGeom>
          <a:solidFill>
            <a:srgbClr val="F7F7F7"/>
          </a:solidFill>
          <a:ln w="9525" cap="flat">
            <a:solidFill>
              <a:schemeClr val="bg1">
                <a:lumMod val="60000"/>
                <a:lumOff val="40000"/>
              </a:schemeClr>
            </a:solidFill>
            <a:miter lim="800000"/>
            <a:headEnd type="none" w="med" len="med"/>
            <a:tailEnd type="none" w="med" len="med"/>
          </a:ln>
        </p:spPr>
        <p:txBody>
          <a:bodyPr lIns="0" tIns="0" rIns="0" bIns="0">
            <a:noAutofit/>
          </a:bodyPr>
          <a:lstStyle/>
          <a:p>
            <a:pPr defTabSz="914309" fontAlgn="ctr">
              <a:defRPr/>
            </a:pPr>
            <a:endParaRPr lang="en-US" altLang="zh-CN" kern="0" dirty="0">
              <a:solidFill>
                <a:srgbClr val="C00000"/>
              </a:solidFill>
              <a:latin typeface="Arial" panose="020B0604020202020204" pitchFamily="34" charset="0"/>
              <a:ea typeface="微软雅黑"/>
              <a:sym typeface="Arial" pitchFamily="34" charset="0"/>
            </a:endParaRPr>
          </a:p>
        </p:txBody>
      </p:sp>
      <p:sp>
        <p:nvSpPr>
          <p:cNvPr id="222" name="Shape 572"/>
          <p:cNvSpPr>
            <a:spLocks/>
          </p:cNvSpPr>
          <p:nvPr/>
        </p:nvSpPr>
        <p:spPr bwMode="auto">
          <a:xfrm>
            <a:off x="363847" y="4285449"/>
            <a:ext cx="11336447" cy="337678"/>
          </a:xfrm>
          <a:custGeom>
            <a:avLst/>
            <a:gdLst>
              <a:gd name="T0" fmla="*/ 2147483647 w 21600"/>
              <a:gd name="T1" fmla="*/ 486194973 h 21600"/>
              <a:gd name="T2" fmla="*/ 2147483647 w 21600"/>
              <a:gd name="T3" fmla="*/ 486194973 h 21600"/>
              <a:gd name="T4" fmla="*/ 2147483647 w 21600"/>
              <a:gd name="T5" fmla="*/ 486194973 h 21600"/>
              <a:gd name="T6" fmla="*/ 2147483647 w 21600"/>
              <a:gd name="T7" fmla="*/ 48619497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477"/>
                </a:moveTo>
                <a:lnTo>
                  <a:pt x="4800" y="0"/>
                </a:lnTo>
                <a:lnTo>
                  <a:pt x="16749" y="0"/>
                </a:lnTo>
                <a:lnTo>
                  <a:pt x="21600" y="21600"/>
                </a:lnTo>
                <a:lnTo>
                  <a:pt x="0" y="21477"/>
                </a:lnTo>
                <a:close/>
              </a:path>
            </a:pathLst>
          </a:custGeom>
          <a:gradFill>
            <a:gsLst>
              <a:gs pos="0">
                <a:srgbClr val="BFBFBF"/>
              </a:gs>
              <a:gs pos="100000">
                <a:srgbClr val="FFFFFF"/>
              </a:gs>
            </a:gsLst>
            <a:lin ang="16200000" scaled="0"/>
          </a:gradFill>
          <a:ln w="9525">
            <a:solidFill>
              <a:srgbClr val="BFBFBF"/>
            </a:solidFill>
            <a:miter lim="800000"/>
            <a:headEnd/>
            <a:tailEnd/>
          </a:ln>
        </p:spPr>
        <p:txBody>
          <a:bodyPr vert="horz" wrap="square" lIns="91449" tIns="45725" rIns="91449" bIns="45725" numCol="1" anchor="t" anchorCtr="0" compatLnSpc="1">
            <a:prstTxWarp prst="textNoShape">
              <a:avLst/>
            </a:prstTxWarp>
            <a:noAutofit/>
          </a:bodyPr>
          <a:lstStyle/>
          <a:p>
            <a:pPr indent="-180018" defTabSz="914309" fontAlgn="ctr">
              <a:lnSpc>
                <a:spcPts val="2801"/>
              </a:lnSpc>
              <a:buFont typeface="Arial" pitchFamily="34" charset="0"/>
              <a:buChar char="•"/>
            </a:pPr>
            <a:endParaRPr lang="en-US" altLang="zh-CN" kern="0" dirty="0">
              <a:solidFill>
                <a:prstClr val="black"/>
              </a:solidFill>
              <a:latin typeface="Arial" panose="020B0604020202020204" pitchFamily="34" charset="0"/>
              <a:ea typeface="微软雅黑"/>
            </a:endParaRPr>
          </a:p>
        </p:txBody>
      </p:sp>
      <p:cxnSp>
        <p:nvCxnSpPr>
          <p:cNvPr id="223" name="直接连接符 222"/>
          <p:cNvCxnSpPr/>
          <p:nvPr/>
        </p:nvCxnSpPr>
        <p:spPr>
          <a:xfrm>
            <a:off x="366255" y="4620054"/>
            <a:ext cx="11334039" cy="3075"/>
          </a:xfrm>
          <a:prstGeom prst="line">
            <a:avLst/>
          </a:prstGeom>
          <a:solidFill>
            <a:srgbClr val="BFBFBF"/>
          </a:solidFill>
          <a:ln w="9525" cap="flat" cmpd="sng" algn="ctr">
            <a:solidFill>
              <a:srgbClr val="BFBFBF"/>
            </a:solidFill>
            <a:prstDash val="solid"/>
          </a:ln>
          <a:effectLst/>
        </p:spPr>
      </p:cxnSp>
      <p:grpSp>
        <p:nvGrpSpPr>
          <p:cNvPr id="132" name="组合 905"/>
          <p:cNvGrpSpPr/>
          <p:nvPr/>
        </p:nvGrpSpPr>
        <p:grpSpPr>
          <a:xfrm flipV="1">
            <a:off x="363847" y="2515555"/>
            <a:ext cx="11336447" cy="348856"/>
            <a:chOff x="11292866" y="1634409"/>
            <a:chExt cx="8038671" cy="184802"/>
          </a:xfrm>
        </p:grpSpPr>
        <p:sp>
          <p:nvSpPr>
            <p:cNvPr id="220" name="Shape 572"/>
            <p:cNvSpPr>
              <a:spLocks/>
            </p:cNvSpPr>
            <p:nvPr/>
          </p:nvSpPr>
          <p:spPr bwMode="auto">
            <a:xfrm>
              <a:off x="11292866" y="1634409"/>
              <a:ext cx="8038671" cy="184801"/>
            </a:xfrm>
            <a:custGeom>
              <a:avLst/>
              <a:gdLst>
                <a:gd name="T0" fmla="*/ 2147483647 w 21600"/>
                <a:gd name="T1" fmla="*/ 486194973 h 21600"/>
                <a:gd name="T2" fmla="*/ 2147483647 w 21600"/>
                <a:gd name="T3" fmla="*/ 486194973 h 21600"/>
                <a:gd name="T4" fmla="*/ 2147483647 w 21600"/>
                <a:gd name="T5" fmla="*/ 486194973 h 21600"/>
                <a:gd name="T6" fmla="*/ 2147483647 w 21600"/>
                <a:gd name="T7" fmla="*/ 48619497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477"/>
                  </a:moveTo>
                  <a:lnTo>
                    <a:pt x="4800" y="0"/>
                  </a:lnTo>
                  <a:lnTo>
                    <a:pt x="16749" y="0"/>
                  </a:lnTo>
                  <a:lnTo>
                    <a:pt x="21600" y="21600"/>
                  </a:lnTo>
                  <a:lnTo>
                    <a:pt x="0" y="21477"/>
                  </a:lnTo>
                  <a:close/>
                </a:path>
              </a:pathLst>
            </a:custGeom>
            <a:gradFill>
              <a:gsLst>
                <a:gs pos="0">
                  <a:srgbClr val="BFBFBF"/>
                </a:gs>
                <a:gs pos="100000">
                  <a:srgbClr val="FFFFFF"/>
                </a:gs>
              </a:gsLst>
              <a:lin ang="16200000" scaled="0"/>
            </a:gradFill>
            <a:ln w="9525">
              <a:solidFill>
                <a:srgbClr val="BFBFBF"/>
              </a:solidFill>
              <a:miter lim="800000"/>
              <a:headEnd/>
              <a:tailEnd/>
            </a:ln>
          </p:spPr>
          <p:txBody>
            <a:bodyPr vert="horz" wrap="square" lIns="91449" tIns="45725" rIns="91449" bIns="45725" numCol="1" anchor="t" anchorCtr="0" compatLnSpc="1">
              <a:prstTxWarp prst="textNoShape">
                <a:avLst/>
              </a:prstTxWarp>
              <a:noAutofit/>
            </a:bodyPr>
            <a:lstStyle/>
            <a:p>
              <a:pPr indent="-180018" defTabSz="914309" fontAlgn="ctr">
                <a:lnSpc>
                  <a:spcPts val="2801"/>
                </a:lnSpc>
                <a:buFont typeface="Arial" pitchFamily="34" charset="0"/>
                <a:buChar char="•"/>
                <a:defRPr/>
              </a:pPr>
              <a:endParaRPr lang="en-US" altLang="zh-CN" kern="0" dirty="0">
                <a:solidFill>
                  <a:prstClr val="black"/>
                </a:solidFill>
                <a:latin typeface="Arial" panose="020B0604020202020204" pitchFamily="34" charset="0"/>
                <a:ea typeface="微软雅黑"/>
              </a:endParaRPr>
            </a:p>
          </p:txBody>
        </p:sp>
        <p:cxnSp>
          <p:nvCxnSpPr>
            <p:cNvPr id="221" name="直接连接符 220"/>
            <p:cNvCxnSpPr/>
            <p:nvPr/>
          </p:nvCxnSpPr>
          <p:spPr>
            <a:xfrm>
              <a:off x="11294574" y="1817623"/>
              <a:ext cx="8036963" cy="1588"/>
            </a:xfrm>
            <a:prstGeom prst="line">
              <a:avLst/>
            </a:prstGeom>
            <a:noFill/>
            <a:ln w="9525" cap="flat" cmpd="sng" algn="ctr">
              <a:noFill/>
              <a:prstDash val="solid"/>
            </a:ln>
            <a:effectLst/>
          </p:spPr>
        </p:cxnSp>
      </p:grpSp>
      <p:sp>
        <p:nvSpPr>
          <p:cNvPr id="133" name="矩形 132"/>
          <p:cNvSpPr/>
          <p:nvPr/>
        </p:nvSpPr>
        <p:spPr>
          <a:xfrm>
            <a:off x="1915627" y="3318494"/>
            <a:ext cx="2609178" cy="584699"/>
          </a:xfrm>
          <a:prstGeom prst="rect">
            <a:avLst/>
          </a:prstGeom>
        </p:spPr>
        <p:txBody>
          <a:bodyPr wrap="square" lIns="0" rIns="0">
            <a:noAutofit/>
          </a:bodyPr>
          <a:lstStyle/>
          <a:p>
            <a:pPr algn="ctr" defTabSz="914309" fontAlgn="ctr"/>
            <a:r>
              <a:rPr lang="en-US" altLang="zh-CN" sz="1600" kern="0" dirty="0">
                <a:solidFill>
                  <a:srgbClr val="C00000"/>
                </a:solidFill>
                <a:latin typeface="Arial" panose="020B0604020202020204" pitchFamily="34" charset="0"/>
                <a:ea typeface="微软雅黑"/>
                <a:cs typeface="Arial" panose="020B0604020202020204" pitchFamily="34" charset="0"/>
              </a:rPr>
              <a:t>Wide range of enterprise-grade features</a:t>
            </a:r>
          </a:p>
        </p:txBody>
      </p:sp>
      <p:sp>
        <p:nvSpPr>
          <p:cNvPr id="136" name="矩形 135"/>
          <p:cNvSpPr/>
          <p:nvPr/>
        </p:nvSpPr>
        <p:spPr>
          <a:xfrm>
            <a:off x="5783641" y="1436811"/>
            <a:ext cx="1235792" cy="953983"/>
          </a:xfrm>
          <a:prstGeom prst="rect">
            <a:avLst/>
          </a:prstGeom>
        </p:spPr>
        <p:txBody>
          <a:bodyPr wrap="square" lIns="0" rIns="0">
            <a:noAutofit/>
          </a:bodyPr>
          <a:lstStyle/>
          <a:p>
            <a:pPr algn="ctr" defTabSz="914309" fontAlgn="ctr"/>
            <a:r>
              <a:rPr lang="en-US" altLang="zh-CN" sz="1400" kern="0" dirty="0">
                <a:solidFill>
                  <a:srgbClr val="1D1D1A"/>
                </a:solidFill>
                <a:latin typeface="Arial" panose="020B0604020202020204" pitchFamily="34" charset="0"/>
                <a:ea typeface="微软雅黑"/>
                <a:cs typeface="Arial" panose="020B0604020202020204" pitchFamily="34" charset="0"/>
              </a:rPr>
              <a:t>Hybrid cascaded snapshot and clone</a:t>
            </a:r>
          </a:p>
        </p:txBody>
      </p:sp>
      <p:sp>
        <p:nvSpPr>
          <p:cNvPr id="137" name="矩形 136"/>
          <p:cNvSpPr/>
          <p:nvPr/>
        </p:nvSpPr>
        <p:spPr>
          <a:xfrm>
            <a:off x="8059189" y="1531536"/>
            <a:ext cx="1280733" cy="738568"/>
          </a:xfrm>
          <a:prstGeom prst="rect">
            <a:avLst/>
          </a:prstGeom>
        </p:spPr>
        <p:txBody>
          <a:bodyPr wrap="square" lIns="0" rIns="0">
            <a:noAutofit/>
          </a:bodyPr>
          <a:lstStyle/>
          <a:p>
            <a:pPr algn="ctr" defTabSz="1219322" fontAlgn="ctr">
              <a:defRPr/>
            </a:pPr>
            <a:r>
              <a:rPr lang="en-US" altLang="zh-CN" sz="1400" dirty="0">
                <a:solidFill>
                  <a:srgbClr val="1D1D1A"/>
                </a:solidFill>
                <a:latin typeface="Arial" panose="020B0604020202020204" pitchFamily="34" charset="0"/>
              </a:rPr>
              <a:t>Multiple disk domains or dual controllers</a:t>
            </a:r>
          </a:p>
        </p:txBody>
      </p:sp>
      <p:sp>
        <p:nvSpPr>
          <p:cNvPr id="138" name="矩形 137"/>
          <p:cNvSpPr/>
          <p:nvPr/>
        </p:nvSpPr>
        <p:spPr>
          <a:xfrm>
            <a:off x="10232736" y="1625551"/>
            <a:ext cx="1480104" cy="523152"/>
          </a:xfrm>
          <a:prstGeom prst="rect">
            <a:avLst/>
          </a:prstGeom>
        </p:spPr>
        <p:txBody>
          <a:bodyPr wrap="square" lIns="0" rIns="0">
            <a:noAutofit/>
          </a:bodyPr>
          <a:lstStyle/>
          <a:p>
            <a:pPr algn="ctr" defTabSz="1219322" fontAlgn="ctr">
              <a:defRPr/>
            </a:pPr>
            <a:r>
              <a:rPr lang="en-US" altLang="zh-CN" sz="1400" dirty="0">
                <a:solidFill>
                  <a:srgbClr val="1D1D1A"/>
                </a:solidFill>
                <a:latin typeface="Arial" panose="020B0604020202020204" pitchFamily="34" charset="0"/>
              </a:rPr>
              <a:t>Cross-domain clone</a:t>
            </a:r>
          </a:p>
        </p:txBody>
      </p:sp>
      <p:sp>
        <p:nvSpPr>
          <p:cNvPr id="139" name="矩形 138"/>
          <p:cNvSpPr/>
          <p:nvPr/>
        </p:nvSpPr>
        <p:spPr>
          <a:xfrm>
            <a:off x="3441856" y="1507724"/>
            <a:ext cx="1265325" cy="738568"/>
          </a:xfrm>
          <a:prstGeom prst="rect">
            <a:avLst/>
          </a:prstGeom>
        </p:spPr>
        <p:txBody>
          <a:bodyPr wrap="square" lIns="0" rIns="0">
            <a:noAutofit/>
          </a:bodyPr>
          <a:lstStyle/>
          <a:p>
            <a:pPr algn="ctr" defTabSz="914309" fontAlgn="ctr">
              <a:defRPr/>
            </a:pPr>
            <a:r>
              <a:rPr lang="en-US" altLang="zh-CN" sz="1400" kern="0" dirty="0">
                <a:solidFill>
                  <a:srgbClr val="1D1D1A"/>
                </a:solidFill>
                <a:latin typeface="Arial" panose="020B0604020202020204" pitchFamily="34" charset="0"/>
                <a:ea typeface="微软雅黑"/>
                <a:cs typeface="Arial" panose="020B0604020202020204" pitchFamily="34" charset="0"/>
              </a:rPr>
              <a:t>Snapshot consistency group</a:t>
            </a:r>
          </a:p>
        </p:txBody>
      </p:sp>
      <p:sp>
        <p:nvSpPr>
          <p:cNvPr id="140" name="矩形 139"/>
          <p:cNvSpPr/>
          <p:nvPr/>
        </p:nvSpPr>
        <p:spPr>
          <a:xfrm>
            <a:off x="1135480" y="1498779"/>
            <a:ext cx="1387330" cy="738568"/>
          </a:xfrm>
          <a:prstGeom prst="rect">
            <a:avLst/>
          </a:prstGeom>
        </p:spPr>
        <p:txBody>
          <a:bodyPr wrap="square" lIns="0" rIns="0">
            <a:noAutofit/>
          </a:bodyPr>
          <a:lstStyle/>
          <a:p>
            <a:pPr algn="ctr" defTabSz="914309" fontAlgn="ctr">
              <a:defRPr/>
            </a:pPr>
            <a:r>
              <a:rPr lang="en-US" altLang="zh-CN" sz="1400" kern="0" dirty="0">
                <a:solidFill>
                  <a:srgbClr val="1D1D1A"/>
                </a:solidFill>
                <a:latin typeface="Arial" panose="020B0604020202020204" pitchFamily="34" charset="0"/>
                <a:ea typeface="微软雅黑"/>
                <a:cs typeface="Arial" panose="020B0604020202020204" pitchFamily="34" charset="0"/>
              </a:rPr>
              <a:t>Periodic snapshots within 3 seconds</a:t>
            </a:r>
          </a:p>
        </p:txBody>
      </p:sp>
      <p:sp>
        <p:nvSpPr>
          <p:cNvPr id="141" name="矩形 140"/>
          <p:cNvSpPr/>
          <p:nvPr/>
        </p:nvSpPr>
        <p:spPr>
          <a:xfrm>
            <a:off x="1027250" y="5078081"/>
            <a:ext cx="1536565" cy="415444"/>
          </a:xfrm>
          <a:prstGeom prst="rect">
            <a:avLst/>
          </a:prstGeom>
        </p:spPr>
        <p:txBody>
          <a:bodyPr wrap="square" lIns="0" rIns="0">
            <a:noAutofit/>
          </a:bodyPr>
          <a:lstStyle/>
          <a:p>
            <a:pPr algn="ctr" defTabSz="914309" fontAlgn="ctr">
              <a:lnSpc>
                <a:spcPct val="150000"/>
              </a:lnSpc>
              <a:defRPr/>
            </a:pPr>
            <a:r>
              <a:rPr lang="en-US" altLang="zh-CN" sz="1400" kern="0" dirty="0">
                <a:solidFill>
                  <a:srgbClr val="1D1D1A"/>
                </a:solidFill>
                <a:latin typeface="Arial" panose="020B0604020202020204" pitchFamily="34" charset="0"/>
                <a:ea typeface="微软雅黑"/>
                <a:cs typeface="Arial" panose="020B0604020202020204" pitchFamily="34" charset="0"/>
              </a:rPr>
              <a:t>LUN copy</a:t>
            </a:r>
          </a:p>
        </p:txBody>
      </p:sp>
      <p:sp>
        <p:nvSpPr>
          <p:cNvPr id="142" name="矩形 141"/>
          <p:cNvSpPr/>
          <p:nvPr/>
        </p:nvSpPr>
        <p:spPr>
          <a:xfrm>
            <a:off x="3276723" y="5017580"/>
            <a:ext cx="1623603" cy="523152"/>
          </a:xfrm>
          <a:prstGeom prst="rect">
            <a:avLst/>
          </a:prstGeom>
          <a:noFill/>
          <a:ln>
            <a:noFill/>
          </a:ln>
        </p:spPr>
        <p:txBody>
          <a:bodyPr wrap="square" lIns="0" rIns="0">
            <a:noAutofit/>
          </a:bodyPr>
          <a:lstStyle/>
          <a:p>
            <a:pPr algn="ctr" defTabSz="914309" fontAlgn="ctr"/>
            <a:r>
              <a:rPr lang="en-US" altLang="zh-CN" sz="1400" kern="0" dirty="0">
                <a:solidFill>
                  <a:srgbClr val="1D1D1A"/>
                </a:solidFill>
                <a:latin typeface="Arial" panose="020B0604020202020204" pitchFamily="34" charset="0"/>
                <a:ea typeface="微软雅黑"/>
                <a:cs typeface="Arial" panose="020B0604020202020204" pitchFamily="34" charset="0"/>
              </a:rPr>
              <a:t>Protection consistency group</a:t>
            </a:r>
          </a:p>
        </p:txBody>
      </p:sp>
      <p:sp>
        <p:nvSpPr>
          <p:cNvPr id="143" name="矩形 142"/>
          <p:cNvSpPr/>
          <p:nvPr/>
        </p:nvSpPr>
        <p:spPr>
          <a:xfrm>
            <a:off x="5554715" y="4997120"/>
            <a:ext cx="1560541" cy="523152"/>
          </a:xfrm>
          <a:prstGeom prst="rect">
            <a:avLst/>
          </a:prstGeom>
          <a:noFill/>
          <a:ln>
            <a:noFill/>
          </a:ln>
        </p:spPr>
        <p:txBody>
          <a:bodyPr wrap="square" lIns="0" rIns="0">
            <a:noAutofit/>
          </a:bodyPr>
          <a:lstStyle/>
          <a:p>
            <a:pPr algn="ctr" defTabSz="914309" fontAlgn="ctr">
              <a:defRPr/>
            </a:pPr>
            <a:r>
              <a:rPr lang="en-US" altLang="zh-CN" sz="1400" kern="0" dirty="0">
                <a:solidFill>
                  <a:srgbClr val="1D1D1A"/>
                </a:solidFill>
                <a:latin typeface="Arial" panose="020B0604020202020204" pitchFamily="34" charset="0"/>
                <a:ea typeface="微软雅黑"/>
                <a:cs typeface="Arial" panose="020B0604020202020204" pitchFamily="34" charset="0"/>
              </a:rPr>
              <a:t>Forward and reverse incremental copy</a:t>
            </a:r>
          </a:p>
        </p:txBody>
      </p:sp>
      <p:sp>
        <p:nvSpPr>
          <p:cNvPr id="144" name="矩形 143"/>
          <p:cNvSpPr/>
          <p:nvPr/>
        </p:nvSpPr>
        <p:spPr>
          <a:xfrm>
            <a:off x="7951469" y="5013015"/>
            <a:ext cx="1424962" cy="523152"/>
          </a:xfrm>
          <a:prstGeom prst="rect">
            <a:avLst/>
          </a:prstGeom>
          <a:noFill/>
          <a:ln>
            <a:noFill/>
          </a:ln>
        </p:spPr>
        <p:txBody>
          <a:bodyPr wrap="square" lIns="0" rIns="0">
            <a:noAutofit/>
          </a:bodyPr>
          <a:lstStyle/>
          <a:p>
            <a:pPr algn="ctr" defTabSz="914309" fontAlgn="ctr">
              <a:defRPr/>
            </a:pPr>
            <a:r>
              <a:rPr lang="en-US" altLang="zh-CN" sz="1400" kern="0" dirty="0">
                <a:solidFill>
                  <a:srgbClr val="1D1D1A"/>
                </a:solidFill>
                <a:latin typeface="Arial" panose="020B0604020202020204" pitchFamily="34" charset="0"/>
                <a:ea typeface="微软雅黑"/>
                <a:cs typeface="Arial" panose="020B0604020202020204" pitchFamily="34" charset="0"/>
              </a:rPr>
              <a:t>DR star networking</a:t>
            </a:r>
          </a:p>
        </p:txBody>
      </p:sp>
      <p:sp>
        <p:nvSpPr>
          <p:cNvPr id="145" name="矩形 144"/>
          <p:cNvSpPr/>
          <p:nvPr/>
        </p:nvSpPr>
        <p:spPr>
          <a:xfrm>
            <a:off x="10364676" y="5036269"/>
            <a:ext cx="1432561" cy="415444"/>
          </a:xfrm>
          <a:prstGeom prst="rect">
            <a:avLst/>
          </a:prstGeom>
          <a:noFill/>
          <a:ln>
            <a:noFill/>
          </a:ln>
        </p:spPr>
        <p:txBody>
          <a:bodyPr wrap="square" lIns="0" rIns="0">
            <a:noAutofit/>
          </a:bodyPr>
          <a:lstStyle/>
          <a:p>
            <a:pPr defTabSz="914309" fontAlgn="ctr">
              <a:lnSpc>
                <a:spcPct val="150000"/>
              </a:lnSpc>
            </a:pPr>
            <a:r>
              <a:rPr lang="en-US" altLang="zh-CN" sz="1400" kern="0" dirty="0">
                <a:solidFill>
                  <a:srgbClr val="1D1D1A"/>
                </a:solidFill>
                <a:latin typeface="Arial" panose="020B0604020202020204" pitchFamily="34" charset="0"/>
                <a:ea typeface="微软雅黑"/>
                <a:cs typeface="Arial" panose="020B0604020202020204" pitchFamily="34" charset="0"/>
              </a:rPr>
              <a:t>Cloud backup</a:t>
            </a:r>
          </a:p>
        </p:txBody>
      </p:sp>
      <p:sp>
        <p:nvSpPr>
          <p:cNvPr id="146" name="Freeform 27"/>
          <p:cNvSpPr>
            <a:spLocks noEditPoints="1"/>
          </p:cNvSpPr>
          <p:nvPr/>
        </p:nvSpPr>
        <p:spPr bwMode="auto">
          <a:xfrm>
            <a:off x="9647833" y="4980342"/>
            <a:ext cx="539930" cy="53993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chemeClr val="tx2"/>
          </a:solid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cs typeface="Arial" pitchFamily="34" charset="0"/>
            </a:endParaRPr>
          </a:p>
        </p:txBody>
      </p:sp>
      <p:grpSp>
        <p:nvGrpSpPr>
          <p:cNvPr id="147" name="组合 375"/>
          <p:cNvGrpSpPr/>
          <p:nvPr/>
        </p:nvGrpSpPr>
        <p:grpSpPr>
          <a:xfrm>
            <a:off x="4983236" y="4980342"/>
            <a:ext cx="539930" cy="539930"/>
            <a:chOff x="15656343" y="-2831710"/>
            <a:chExt cx="620224" cy="784772"/>
          </a:xfrm>
          <a:solidFill>
            <a:schemeClr val="tx2"/>
          </a:solidFill>
        </p:grpSpPr>
        <p:sp>
          <p:nvSpPr>
            <p:cNvPr id="218" name="Freeform 135"/>
            <p:cNvSpPr>
              <a:spLocks/>
            </p:cNvSpPr>
            <p:nvPr/>
          </p:nvSpPr>
          <p:spPr bwMode="auto">
            <a:xfrm>
              <a:off x="15656343" y="-2831710"/>
              <a:ext cx="531620" cy="462003"/>
            </a:xfrm>
            <a:custGeom>
              <a:avLst/>
              <a:gdLst/>
              <a:ahLst/>
              <a:cxnLst>
                <a:cxn ang="0">
                  <a:pos x="4" y="146"/>
                </a:cxn>
                <a:cxn ang="0">
                  <a:pos x="4" y="146"/>
                </a:cxn>
                <a:cxn ang="0">
                  <a:pos x="0" y="134"/>
                </a:cxn>
                <a:cxn ang="0">
                  <a:pos x="0" y="118"/>
                </a:cxn>
                <a:cxn ang="0">
                  <a:pos x="2" y="100"/>
                </a:cxn>
                <a:cxn ang="0">
                  <a:pos x="4" y="92"/>
                </a:cxn>
                <a:cxn ang="0">
                  <a:pos x="8" y="82"/>
                </a:cxn>
                <a:cxn ang="0">
                  <a:pos x="14" y="72"/>
                </a:cxn>
                <a:cxn ang="0">
                  <a:pos x="20" y="62"/>
                </a:cxn>
                <a:cxn ang="0">
                  <a:pos x="30" y="54"/>
                </a:cxn>
                <a:cxn ang="0">
                  <a:pos x="42" y="46"/>
                </a:cxn>
                <a:cxn ang="0">
                  <a:pos x="56" y="38"/>
                </a:cxn>
                <a:cxn ang="0">
                  <a:pos x="74" y="32"/>
                </a:cxn>
                <a:cxn ang="0">
                  <a:pos x="74" y="32"/>
                </a:cxn>
                <a:cxn ang="0">
                  <a:pos x="74" y="0"/>
                </a:cxn>
                <a:cxn ang="0">
                  <a:pos x="168" y="54"/>
                </a:cxn>
                <a:cxn ang="0">
                  <a:pos x="74" y="120"/>
                </a:cxn>
                <a:cxn ang="0">
                  <a:pos x="74" y="90"/>
                </a:cxn>
                <a:cxn ang="0">
                  <a:pos x="74" y="80"/>
                </a:cxn>
                <a:cxn ang="0">
                  <a:pos x="74" y="80"/>
                </a:cxn>
                <a:cxn ang="0">
                  <a:pos x="66" y="82"/>
                </a:cxn>
                <a:cxn ang="0">
                  <a:pos x="56" y="84"/>
                </a:cxn>
                <a:cxn ang="0">
                  <a:pos x="44" y="90"/>
                </a:cxn>
                <a:cxn ang="0">
                  <a:pos x="32" y="98"/>
                </a:cxn>
                <a:cxn ang="0">
                  <a:pos x="22" y="110"/>
                </a:cxn>
                <a:cxn ang="0">
                  <a:pos x="12" y="126"/>
                </a:cxn>
                <a:cxn ang="0">
                  <a:pos x="8" y="136"/>
                </a:cxn>
                <a:cxn ang="0">
                  <a:pos x="4" y="146"/>
                </a:cxn>
                <a:cxn ang="0">
                  <a:pos x="4" y="146"/>
                </a:cxn>
              </a:cxnLst>
              <a:rect l="0" t="0" r="r" b="b"/>
              <a:pathLst>
                <a:path w="168" h="146">
                  <a:moveTo>
                    <a:pt x="4" y="146"/>
                  </a:moveTo>
                  <a:lnTo>
                    <a:pt x="4" y="146"/>
                  </a:lnTo>
                  <a:lnTo>
                    <a:pt x="0" y="134"/>
                  </a:lnTo>
                  <a:lnTo>
                    <a:pt x="0" y="118"/>
                  </a:lnTo>
                  <a:lnTo>
                    <a:pt x="2" y="100"/>
                  </a:lnTo>
                  <a:lnTo>
                    <a:pt x="4" y="92"/>
                  </a:lnTo>
                  <a:lnTo>
                    <a:pt x="8" y="82"/>
                  </a:lnTo>
                  <a:lnTo>
                    <a:pt x="14" y="72"/>
                  </a:lnTo>
                  <a:lnTo>
                    <a:pt x="20" y="62"/>
                  </a:lnTo>
                  <a:lnTo>
                    <a:pt x="30" y="54"/>
                  </a:lnTo>
                  <a:lnTo>
                    <a:pt x="42" y="46"/>
                  </a:lnTo>
                  <a:lnTo>
                    <a:pt x="56" y="38"/>
                  </a:lnTo>
                  <a:lnTo>
                    <a:pt x="74" y="32"/>
                  </a:lnTo>
                  <a:lnTo>
                    <a:pt x="74" y="32"/>
                  </a:lnTo>
                  <a:lnTo>
                    <a:pt x="74" y="0"/>
                  </a:lnTo>
                  <a:lnTo>
                    <a:pt x="168" y="54"/>
                  </a:lnTo>
                  <a:lnTo>
                    <a:pt x="74" y="120"/>
                  </a:lnTo>
                  <a:lnTo>
                    <a:pt x="74" y="90"/>
                  </a:lnTo>
                  <a:lnTo>
                    <a:pt x="74" y="80"/>
                  </a:lnTo>
                  <a:lnTo>
                    <a:pt x="74" y="80"/>
                  </a:lnTo>
                  <a:lnTo>
                    <a:pt x="66" y="82"/>
                  </a:lnTo>
                  <a:lnTo>
                    <a:pt x="56" y="84"/>
                  </a:lnTo>
                  <a:lnTo>
                    <a:pt x="44" y="90"/>
                  </a:lnTo>
                  <a:lnTo>
                    <a:pt x="32" y="98"/>
                  </a:lnTo>
                  <a:lnTo>
                    <a:pt x="22" y="110"/>
                  </a:lnTo>
                  <a:lnTo>
                    <a:pt x="12" y="126"/>
                  </a:lnTo>
                  <a:lnTo>
                    <a:pt x="8" y="136"/>
                  </a:lnTo>
                  <a:lnTo>
                    <a:pt x="4" y="146"/>
                  </a:lnTo>
                  <a:lnTo>
                    <a:pt x="4" y="146"/>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19" name="Freeform 136"/>
            <p:cNvSpPr>
              <a:spLocks/>
            </p:cNvSpPr>
            <p:nvPr/>
          </p:nvSpPr>
          <p:spPr bwMode="auto">
            <a:xfrm>
              <a:off x="15738618" y="-2508941"/>
              <a:ext cx="537949" cy="462003"/>
            </a:xfrm>
            <a:custGeom>
              <a:avLst/>
              <a:gdLst/>
              <a:ahLst/>
              <a:cxnLst>
                <a:cxn ang="0">
                  <a:pos x="166" y="0"/>
                </a:cxn>
                <a:cxn ang="0">
                  <a:pos x="166" y="0"/>
                </a:cxn>
                <a:cxn ang="0">
                  <a:pos x="168" y="14"/>
                </a:cxn>
                <a:cxn ang="0">
                  <a:pos x="170" y="28"/>
                </a:cxn>
                <a:cxn ang="0">
                  <a:pos x="168" y="46"/>
                </a:cxn>
                <a:cxn ang="0">
                  <a:pos x="166" y="54"/>
                </a:cxn>
                <a:cxn ang="0">
                  <a:pos x="162" y="64"/>
                </a:cxn>
                <a:cxn ang="0">
                  <a:pos x="156" y="74"/>
                </a:cxn>
                <a:cxn ang="0">
                  <a:pos x="148" y="84"/>
                </a:cxn>
                <a:cxn ang="0">
                  <a:pos x="140" y="92"/>
                </a:cxn>
                <a:cxn ang="0">
                  <a:pos x="128" y="100"/>
                </a:cxn>
                <a:cxn ang="0">
                  <a:pos x="112" y="108"/>
                </a:cxn>
                <a:cxn ang="0">
                  <a:pos x="96" y="114"/>
                </a:cxn>
                <a:cxn ang="0">
                  <a:pos x="96" y="114"/>
                </a:cxn>
                <a:cxn ang="0">
                  <a:pos x="96" y="146"/>
                </a:cxn>
                <a:cxn ang="0">
                  <a:pos x="0" y="92"/>
                </a:cxn>
                <a:cxn ang="0">
                  <a:pos x="96" y="26"/>
                </a:cxn>
                <a:cxn ang="0">
                  <a:pos x="96" y="56"/>
                </a:cxn>
                <a:cxn ang="0">
                  <a:pos x="96" y="66"/>
                </a:cxn>
                <a:cxn ang="0">
                  <a:pos x="96" y="66"/>
                </a:cxn>
                <a:cxn ang="0">
                  <a:pos x="104" y="66"/>
                </a:cxn>
                <a:cxn ang="0">
                  <a:pos x="114" y="62"/>
                </a:cxn>
                <a:cxn ang="0">
                  <a:pos x="124" y="56"/>
                </a:cxn>
                <a:cxn ang="0">
                  <a:pos x="136" y="48"/>
                </a:cxn>
                <a:cxn ang="0">
                  <a:pos x="148" y="36"/>
                </a:cxn>
                <a:cxn ang="0">
                  <a:pos x="158" y="20"/>
                </a:cxn>
                <a:cxn ang="0">
                  <a:pos x="162" y="10"/>
                </a:cxn>
                <a:cxn ang="0">
                  <a:pos x="166" y="0"/>
                </a:cxn>
                <a:cxn ang="0">
                  <a:pos x="166" y="0"/>
                </a:cxn>
              </a:cxnLst>
              <a:rect l="0" t="0" r="r" b="b"/>
              <a:pathLst>
                <a:path w="170" h="146">
                  <a:moveTo>
                    <a:pt x="166" y="0"/>
                  </a:moveTo>
                  <a:lnTo>
                    <a:pt x="166" y="0"/>
                  </a:lnTo>
                  <a:lnTo>
                    <a:pt x="168" y="14"/>
                  </a:lnTo>
                  <a:lnTo>
                    <a:pt x="170" y="28"/>
                  </a:lnTo>
                  <a:lnTo>
                    <a:pt x="168" y="46"/>
                  </a:lnTo>
                  <a:lnTo>
                    <a:pt x="166" y="54"/>
                  </a:lnTo>
                  <a:lnTo>
                    <a:pt x="162" y="64"/>
                  </a:lnTo>
                  <a:lnTo>
                    <a:pt x="156" y="74"/>
                  </a:lnTo>
                  <a:lnTo>
                    <a:pt x="148" y="84"/>
                  </a:lnTo>
                  <a:lnTo>
                    <a:pt x="140" y="92"/>
                  </a:lnTo>
                  <a:lnTo>
                    <a:pt x="128" y="100"/>
                  </a:lnTo>
                  <a:lnTo>
                    <a:pt x="112" y="108"/>
                  </a:lnTo>
                  <a:lnTo>
                    <a:pt x="96" y="114"/>
                  </a:lnTo>
                  <a:lnTo>
                    <a:pt x="96" y="114"/>
                  </a:lnTo>
                  <a:lnTo>
                    <a:pt x="96" y="146"/>
                  </a:lnTo>
                  <a:lnTo>
                    <a:pt x="0" y="92"/>
                  </a:lnTo>
                  <a:lnTo>
                    <a:pt x="96" y="26"/>
                  </a:lnTo>
                  <a:lnTo>
                    <a:pt x="96" y="56"/>
                  </a:lnTo>
                  <a:lnTo>
                    <a:pt x="96" y="66"/>
                  </a:lnTo>
                  <a:lnTo>
                    <a:pt x="96" y="66"/>
                  </a:lnTo>
                  <a:lnTo>
                    <a:pt x="104" y="66"/>
                  </a:lnTo>
                  <a:lnTo>
                    <a:pt x="114" y="62"/>
                  </a:lnTo>
                  <a:lnTo>
                    <a:pt x="124" y="56"/>
                  </a:lnTo>
                  <a:lnTo>
                    <a:pt x="136" y="48"/>
                  </a:lnTo>
                  <a:lnTo>
                    <a:pt x="148" y="36"/>
                  </a:lnTo>
                  <a:lnTo>
                    <a:pt x="158" y="20"/>
                  </a:lnTo>
                  <a:lnTo>
                    <a:pt x="162" y="10"/>
                  </a:lnTo>
                  <a:lnTo>
                    <a:pt x="166" y="0"/>
                  </a:lnTo>
                  <a:lnTo>
                    <a:pt x="166"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grpSp>
        <p:nvGrpSpPr>
          <p:cNvPr id="148" name="组合 147"/>
          <p:cNvGrpSpPr/>
          <p:nvPr/>
        </p:nvGrpSpPr>
        <p:grpSpPr>
          <a:xfrm>
            <a:off x="2868879" y="1583972"/>
            <a:ext cx="539930" cy="539930"/>
            <a:chOff x="14519275" y="-893762"/>
            <a:chExt cx="566738" cy="577850"/>
          </a:xfrm>
          <a:solidFill>
            <a:sysClr val="window" lastClr="FFFFFF"/>
          </a:solidFill>
        </p:grpSpPr>
        <p:sp>
          <p:nvSpPr>
            <p:cNvPr id="213" name="Freeform 515"/>
            <p:cNvSpPr>
              <a:spLocks/>
            </p:cNvSpPr>
            <p:nvPr/>
          </p:nvSpPr>
          <p:spPr bwMode="auto">
            <a:xfrm>
              <a:off x="14725650" y="-623887"/>
              <a:ext cx="109537" cy="107950"/>
            </a:xfrm>
            <a:custGeom>
              <a:avLst/>
              <a:gdLst>
                <a:gd name="T0" fmla="*/ 69 w 69"/>
                <a:gd name="T1" fmla="*/ 25 h 68"/>
                <a:gd name="T2" fmla="*/ 25 w 69"/>
                <a:gd name="T3" fmla="*/ 68 h 68"/>
                <a:gd name="T4" fmla="*/ 0 w 69"/>
                <a:gd name="T5" fmla="*/ 42 h 68"/>
                <a:gd name="T6" fmla="*/ 43 w 69"/>
                <a:gd name="T7" fmla="*/ 0 h 68"/>
                <a:gd name="T8" fmla="*/ 69 w 69"/>
                <a:gd name="T9" fmla="*/ 25 h 68"/>
              </a:gdLst>
              <a:ahLst/>
              <a:cxnLst>
                <a:cxn ang="0">
                  <a:pos x="T0" y="T1"/>
                </a:cxn>
                <a:cxn ang="0">
                  <a:pos x="T2" y="T3"/>
                </a:cxn>
                <a:cxn ang="0">
                  <a:pos x="T4" y="T5"/>
                </a:cxn>
                <a:cxn ang="0">
                  <a:pos x="T6" y="T7"/>
                </a:cxn>
                <a:cxn ang="0">
                  <a:pos x="T8" y="T9"/>
                </a:cxn>
              </a:cxnLst>
              <a:rect l="0" t="0" r="r" b="b"/>
              <a:pathLst>
                <a:path w="69" h="68">
                  <a:moveTo>
                    <a:pt x="69" y="25"/>
                  </a:moveTo>
                  <a:lnTo>
                    <a:pt x="25" y="68"/>
                  </a:lnTo>
                  <a:lnTo>
                    <a:pt x="0" y="42"/>
                  </a:lnTo>
                  <a:lnTo>
                    <a:pt x="43" y="0"/>
                  </a:lnTo>
                  <a:lnTo>
                    <a:pt x="69" y="25"/>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14" name="Freeform 516"/>
            <p:cNvSpPr>
              <a:spLocks noEditPoints="1"/>
            </p:cNvSpPr>
            <p:nvPr/>
          </p:nvSpPr>
          <p:spPr bwMode="auto">
            <a:xfrm>
              <a:off x="14730413" y="-893762"/>
              <a:ext cx="355600" cy="354013"/>
            </a:xfrm>
            <a:custGeom>
              <a:avLst/>
              <a:gdLst>
                <a:gd name="T0" fmla="*/ 100 w 224"/>
                <a:gd name="T1" fmla="*/ 0 h 223"/>
                <a:gd name="T2" fmla="*/ 68 w 224"/>
                <a:gd name="T3" fmla="*/ 9 h 223"/>
                <a:gd name="T4" fmla="*/ 40 w 224"/>
                <a:gd name="T5" fmla="*/ 26 h 223"/>
                <a:gd name="T6" fmla="*/ 19 w 224"/>
                <a:gd name="T7" fmla="*/ 49 h 223"/>
                <a:gd name="T8" fmla="*/ 5 w 224"/>
                <a:gd name="T9" fmla="*/ 78 h 223"/>
                <a:gd name="T10" fmla="*/ 0 w 224"/>
                <a:gd name="T11" fmla="*/ 111 h 223"/>
                <a:gd name="T12" fmla="*/ 2 w 224"/>
                <a:gd name="T13" fmla="*/ 133 h 223"/>
                <a:gd name="T14" fmla="*/ 14 w 224"/>
                <a:gd name="T15" fmla="*/ 164 h 223"/>
                <a:gd name="T16" fmla="*/ 33 w 224"/>
                <a:gd name="T17" fmla="*/ 190 h 223"/>
                <a:gd name="T18" fmla="*/ 59 w 224"/>
                <a:gd name="T19" fmla="*/ 209 h 223"/>
                <a:gd name="T20" fmla="*/ 89 w 224"/>
                <a:gd name="T21" fmla="*/ 221 h 223"/>
                <a:gd name="T22" fmla="*/ 112 w 224"/>
                <a:gd name="T23" fmla="*/ 223 h 223"/>
                <a:gd name="T24" fmla="*/ 145 w 224"/>
                <a:gd name="T25" fmla="*/ 218 h 223"/>
                <a:gd name="T26" fmla="*/ 175 w 224"/>
                <a:gd name="T27" fmla="*/ 204 h 223"/>
                <a:gd name="T28" fmla="*/ 198 w 224"/>
                <a:gd name="T29" fmla="*/ 182 h 223"/>
                <a:gd name="T30" fmla="*/ 215 w 224"/>
                <a:gd name="T31" fmla="*/ 155 h 223"/>
                <a:gd name="T32" fmla="*/ 223 w 224"/>
                <a:gd name="T33" fmla="*/ 123 h 223"/>
                <a:gd name="T34" fmla="*/ 223 w 224"/>
                <a:gd name="T35" fmla="*/ 100 h 223"/>
                <a:gd name="T36" fmla="*/ 215 w 224"/>
                <a:gd name="T37" fmla="*/ 68 h 223"/>
                <a:gd name="T38" fmla="*/ 198 w 224"/>
                <a:gd name="T39" fmla="*/ 41 h 223"/>
                <a:gd name="T40" fmla="*/ 175 w 224"/>
                <a:gd name="T41" fmla="*/ 19 h 223"/>
                <a:gd name="T42" fmla="*/ 145 w 224"/>
                <a:gd name="T43" fmla="*/ 4 h 223"/>
                <a:gd name="T44" fmla="*/ 112 w 224"/>
                <a:gd name="T45" fmla="*/ 0 h 223"/>
                <a:gd name="T46" fmla="*/ 112 w 224"/>
                <a:gd name="T47" fmla="*/ 191 h 223"/>
                <a:gd name="T48" fmla="*/ 88 w 224"/>
                <a:gd name="T49" fmla="*/ 188 h 223"/>
                <a:gd name="T50" fmla="*/ 67 w 224"/>
                <a:gd name="T51" fmla="*/ 177 h 223"/>
                <a:gd name="T52" fmla="*/ 50 w 224"/>
                <a:gd name="T53" fmla="*/ 162 h 223"/>
                <a:gd name="T54" fmla="*/ 38 w 224"/>
                <a:gd name="T55" fmla="*/ 142 h 223"/>
                <a:gd name="T56" fmla="*/ 33 w 224"/>
                <a:gd name="T57" fmla="*/ 119 h 223"/>
                <a:gd name="T58" fmla="*/ 33 w 224"/>
                <a:gd name="T59" fmla="*/ 103 h 223"/>
                <a:gd name="T60" fmla="*/ 38 w 224"/>
                <a:gd name="T61" fmla="*/ 80 h 223"/>
                <a:gd name="T62" fmla="*/ 50 w 224"/>
                <a:gd name="T63" fmla="*/ 61 h 223"/>
                <a:gd name="T64" fmla="*/ 67 w 224"/>
                <a:gd name="T65" fmla="*/ 45 h 223"/>
                <a:gd name="T66" fmla="*/ 88 w 224"/>
                <a:gd name="T67" fmla="*/ 35 h 223"/>
                <a:gd name="T68" fmla="*/ 112 w 224"/>
                <a:gd name="T69" fmla="*/ 32 h 223"/>
                <a:gd name="T70" fmla="*/ 128 w 224"/>
                <a:gd name="T71" fmla="*/ 33 h 223"/>
                <a:gd name="T72" fmla="*/ 150 w 224"/>
                <a:gd name="T73" fmla="*/ 42 h 223"/>
                <a:gd name="T74" fmla="*/ 168 w 224"/>
                <a:gd name="T75" fmla="*/ 54 h 223"/>
                <a:gd name="T76" fmla="*/ 182 w 224"/>
                <a:gd name="T77" fmla="*/ 74 h 223"/>
                <a:gd name="T78" fmla="*/ 190 w 224"/>
                <a:gd name="T79" fmla="*/ 95 h 223"/>
                <a:gd name="T80" fmla="*/ 192 w 224"/>
                <a:gd name="T81" fmla="*/ 111 h 223"/>
                <a:gd name="T82" fmla="*/ 189 w 224"/>
                <a:gd name="T83" fmla="*/ 134 h 223"/>
                <a:gd name="T84" fmla="*/ 178 w 224"/>
                <a:gd name="T85" fmla="*/ 156 h 223"/>
                <a:gd name="T86" fmla="*/ 163 w 224"/>
                <a:gd name="T87" fmla="*/ 173 h 223"/>
                <a:gd name="T88" fmla="*/ 143 w 224"/>
                <a:gd name="T89" fmla="*/ 185 h 223"/>
                <a:gd name="T90" fmla="*/ 120 w 224"/>
                <a:gd name="T91" fmla="*/ 1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4" h="223">
                  <a:moveTo>
                    <a:pt x="112" y="0"/>
                  </a:moveTo>
                  <a:lnTo>
                    <a:pt x="112" y="0"/>
                  </a:lnTo>
                  <a:lnTo>
                    <a:pt x="100" y="0"/>
                  </a:lnTo>
                  <a:lnTo>
                    <a:pt x="89" y="2"/>
                  </a:lnTo>
                  <a:lnTo>
                    <a:pt x="79" y="4"/>
                  </a:lnTo>
                  <a:lnTo>
                    <a:pt x="68" y="9"/>
                  </a:lnTo>
                  <a:lnTo>
                    <a:pt x="59" y="13"/>
                  </a:lnTo>
                  <a:lnTo>
                    <a:pt x="49" y="19"/>
                  </a:lnTo>
                  <a:lnTo>
                    <a:pt x="40" y="26"/>
                  </a:lnTo>
                  <a:lnTo>
                    <a:pt x="33" y="32"/>
                  </a:lnTo>
                  <a:lnTo>
                    <a:pt x="25" y="41"/>
                  </a:lnTo>
                  <a:lnTo>
                    <a:pt x="19" y="49"/>
                  </a:lnTo>
                  <a:lnTo>
                    <a:pt x="14" y="58"/>
                  </a:lnTo>
                  <a:lnTo>
                    <a:pt x="8" y="68"/>
                  </a:lnTo>
                  <a:lnTo>
                    <a:pt x="5" y="78"/>
                  </a:lnTo>
                  <a:lnTo>
                    <a:pt x="2" y="89"/>
                  </a:lnTo>
                  <a:lnTo>
                    <a:pt x="1" y="100"/>
                  </a:lnTo>
                  <a:lnTo>
                    <a:pt x="0" y="111"/>
                  </a:lnTo>
                  <a:lnTo>
                    <a:pt x="0" y="111"/>
                  </a:lnTo>
                  <a:lnTo>
                    <a:pt x="1" y="123"/>
                  </a:lnTo>
                  <a:lnTo>
                    <a:pt x="2" y="133"/>
                  </a:lnTo>
                  <a:lnTo>
                    <a:pt x="5" y="144"/>
                  </a:lnTo>
                  <a:lnTo>
                    <a:pt x="8" y="155"/>
                  </a:lnTo>
                  <a:lnTo>
                    <a:pt x="14" y="164"/>
                  </a:lnTo>
                  <a:lnTo>
                    <a:pt x="19" y="174"/>
                  </a:lnTo>
                  <a:lnTo>
                    <a:pt x="25" y="182"/>
                  </a:lnTo>
                  <a:lnTo>
                    <a:pt x="33" y="190"/>
                  </a:lnTo>
                  <a:lnTo>
                    <a:pt x="40" y="197"/>
                  </a:lnTo>
                  <a:lnTo>
                    <a:pt x="49" y="204"/>
                  </a:lnTo>
                  <a:lnTo>
                    <a:pt x="59" y="209"/>
                  </a:lnTo>
                  <a:lnTo>
                    <a:pt x="68" y="214"/>
                  </a:lnTo>
                  <a:lnTo>
                    <a:pt x="79" y="218"/>
                  </a:lnTo>
                  <a:lnTo>
                    <a:pt x="89" y="221"/>
                  </a:lnTo>
                  <a:lnTo>
                    <a:pt x="100" y="222"/>
                  </a:lnTo>
                  <a:lnTo>
                    <a:pt x="112" y="223"/>
                  </a:lnTo>
                  <a:lnTo>
                    <a:pt x="112" y="223"/>
                  </a:lnTo>
                  <a:lnTo>
                    <a:pt x="124" y="222"/>
                  </a:lnTo>
                  <a:lnTo>
                    <a:pt x="134" y="221"/>
                  </a:lnTo>
                  <a:lnTo>
                    <a:pt x="145" y="218"/>
                  </a:lnTo>
                  <a:lnTo>
                    <a:pt x="156" y="214"/>
                  </a:lnTo>
                  <a:lnTo>
                    <a:pt x="165" y="209"/>
                  </a:lnTo>
                  <a:lnTo>
                    <a:pt x="175" y="204"/>
                  </a:lnTo>
                  <a:lnTo>
                    <a:pt x="183" y="197"/>
                  </a:lnTo>
                  <a:lnTo>
                    <a:pt x="191" y="190"/>
                  </a:lnTo>
                  <a:lnTo>
                    <a:pt x="198" y="182"/>
                  </a:lnTo>
                  <a:lnTo>
                    <a:pt x="205" y="174"/>
                  </a:lnTo>
                  <a:lnTo>
                    <a:pt x="210" y="164"/>
                  </a:lnTo>
                  <a:lnTo>
                    <a:pt x="215" y="155"/>
                  </a:lnTo>
                  <a:lnTo>
                    <a:pt x="218" y="144"/>
                  </a:lnTo>
                  <a:lnTo>
                    <a:pt x="222" y="133"/>
                  </a:lnTo>
                  <a:lnTo>
                    <a:pt x="223" y="123"/>
                  </a:lnTo>
                  <a:lnTo>
                    <a:pt x="224" y="111"/>
                  </a:lnTo>
                  <a:lnTo>
                    <a:pt x="224" y="111"/>
                  </a:lnTo>
                  <a:lnTo>
                    <a:pt x="223" y="100"/>
                  </a:lnTo>
                  <a:lnTo>
                    <a:pt x="222" y="89"/>
                  </a:lnTo>
                  <a:lnTo>
                    <a:pt x="218" y="78"/>
                  </a:lnTo>
                  <a:lnTo>
                    <a:pt x="215" y="68"/>
                  </a:lnTo>
                  <a:lnTo>
                    <a:pt x="210" y="58"/>
                  </a:lnTo>
                  <a:lnTo>
                    <a:pt x="205" y="49"/>
                  </a:lnTo>
                  <a:lnTo>
                    <a:pt x="198" y="41"/>
                  </a:lnTo>
                  <a:lnTo>
                    <a:pt x="191" y="32"/>
                  </a:lnTo>
                  <a:lnTo>
                    <a:pt x="183" y="26"/>
                  </a:lnTo>
                  <a:lnTo>
                    <a:pt x="175" y="19"/>
                  </a:lnTo>
                  <a:lnTo>
                    <a:pt x="165" y="13"/>
                  </a:lnTo>
                  <a:lnTo>
                    <a:pt x="156" y="9"/>
                  </a:lnTo>
                  <a:lnTo>
                    <a:pt x="145" y="4"/>
                  </a:lnTo>
                  <a:lnTo>
                    <a:pt x="134" y="2"/>
                  </a:lnTo>
                  <a:lnTo>
                    <a:pt x="124" y="0"/>
                  </a:lnTo>
                  <a:lnTo>
                    <a:pt x="112" y="0"/>
                  </a:lnTo>
                  <a:lnTo>
                    <a:pt x="112" y="0"/>
                  </a:lnTo>
                  <a:close/>
                  <a:moveTo>
                    <a:pt x="112" y="191"/>
                  </a:moveTo>
                  <a:lnTo>
                    <a:pt x="112" y="191"/>
                  </a:lnTo>
                  <a:lnTo>
                    <a:pt x="103" y="191"/>
                  </a:lnTo>
                  <a:lnTo>
                    <a:pt x="96" y="189"/>
                  </a:lnTo>
                  <a:lnTo>
                    <a:pt x="88" y="188"/>
                  </a:lnTo>
                  <a:lnTo>
                    <a:pt x="81" y="185"/>
                  </a:lnTo>
                  <a:lnTo>
                    <a:pt x="73" y="181"/>
                  </a:lnTo>
                  <a:lnTo>
                    <a:pt x="67" y="177"/>
                  </a:lnTo>
                  <a:lnTo>
                    <a:pt x="61" y="173"/>
                  </a:lnTo>
                  <a:lnTo>
                    <a:pt x="55" y="167"/>
                  </a:lnTo>
                  <a:lnTo>
                    <a:pt x="50" y="162"/>
                  </a:lnTo>
                  <a:lnTo>
                    <a:pt x="46" y="156"/>
                  </a:lnTo>
                  <a:lnTo>
                    <a:pt x="41" y="149"/>
                  </a:lnTo>
                  <a:lnTo>
                    <a:pt x="38" y="142"/>
                  </a:lnTo>
                  <a:lnTo>
                    <a:pt x="36" y="134"/>
                  </a:lnTo>
                  <a:lnTo>
                    <a:pt x="34" y="127"/>
                  </a:lnTo>
                  <a:lnTo>
                    <a:pt x="33" y="119"/>
                  </a:lnTo>
                  <a:lnTo>
                    <a:pt x="32" y="111"/>
                  </a:lnTo>
                  <a:lnTo>
                    <a:pt x="32" y="111"/>
                  </a:lnTo>
                  <a:lnTo>
                    <a:pt x="33" y="103"/>
                  </a:lnTo>
                  <a:lnTo>
                    <a:pt x="34" y="95"/>
                  </a:lnTo>
                  <a:lnTo>
                    <a:pt x="36" y="88"/>
                  </a:lnTo>
                  <a:lnTo>
                    <a:pt x="38" y="80"/>
                  </a:lnTo>
                  <a:lnTo>
                    <a:pt x="41" y="74"/>
                  </a:lnTo>
                  <a:lnTo>
                    <a:pt x="46" y="67"/>
                  </a:lnTo>
                  <a:lnTo>
                    <a:pt x="50" y="61"/>
                  </a:lnTo>
                  <a:lnTo>
                    <a:pt x="55" y="54"/>
                  </a:lnTo>
                  <a:lnTo>
                    <a:pt x="61" y="50"/>
                  </a:lnTo>
                  <a:lnTo>
                    <a:pt x="67" y="45"/>
                  </a:lnTo>
                  <a:lnTo>
                    <a:pt x="73" y="42"/>
                  </a:lnTo>
                  <a:lnTo>
                    <a:pt x="81" y="37"/>
                  </a:lnTo>
                  <a:lnTo>
                    <a:pt x="88" y="35"/>
                  </a:lnTo>
                  <a:lnTo>
                    <a:pt x="96" y="33"/>
                  </a:lnTo>
                  <a:lnTo>
                    <a:pt x="103" y="32"/>
                  </a:lnTo>
                  <a:lnTo>
                    <a:pt x="112" y="32"/>
                  </a:lnTo>
                  <a:lnTo>
                    <a:pt x="112" y="32"/>
                  </a:lnTo>
                  <a:lnTo>
                    <a:pt x="120" y="32"/>
                  </a:lnTo>
                  <a:lnTo>
                    <a:pt x="128" y="33"/>
                  </a:lnTo>
                  <a:lnTo>
                    <a:pt x="135" y="35"/>
                  </a:lnTo>
                  <a:lnTo>
                    <a:pt x="143" y="37"/>
                  </a:lnTo>
                  <a:lnTo>
                    <a:pt x="150" y="42"/>
                  </a:lnTo>
                  <a:lnTo>
                    <a:pt x="157" y="45"/>
                  </a:lnTo>
                  <a:lnTo>
                    <a:pt x="163" y="50"/>
                  </a:lnTo>
                  <a:lnTo>
                    <a:pt x="168" y="54"/>
                  </a:lnTo>
                  <a:lnTo>
                    <a:pt x="174" y="61"/>
                  </a:lnTo>
                  <a:lnTo>
                    <a:pt x="178" y="67"/>
                  </a:lnTo>
                  <a:lnTo>
                    <a:pt x="182" y="74"/>
                  </a:lnTo>
                  <a:lnTo>
                    <a:pt x="185" y="80"/>
                  </a:lnTo>
                  <a:lnTo>
                    <a:pt x="189" y="88"/>
                  </a:lnTo>
                  <a:lnTo>
                    <a:pt x="190" y="95"/>
                  </a:lnTo>
                  <a:lnTo>
                    <a:pt x="192" y="103"/>
                  </a:lnTo>
                  <a:lnTo>
                    <a:pt x="192" y="111"/>
                  </a:lnTo>
                  <a:lnTo>
                    <a:pt x="192" y="111"/>
                  </a:lnTo>
                  <a:lnTo>
                    <a:pt x="192" y="119"/>
                  </a:lnTo>
                  <a:lnTo>
                    <a:pt x="190" y="127"/>
                  </a:lnTo>
                  <a:lnTo>
                    <a:pt x="189" y="134"/>
                  </a:lnTo>
                  <a:lnTo>
                    <a:pt x="185" y="142"/>
                  </a:lnTo>
                  <a:lnTo>
                    <a:pt x="182" y="149"/>
                  </a:lnTo>
                  <a:lnTo>
                    <a:pt x="178" y="156"/>
                  </a:lnTo>
                  <a:lnTo>
                    <a:pt x="174" y="162"/>
                  </a:lnTo>
                  <a:lnTo>
                    <a:pt x="168" y="167"/>
                  </a:lnTo>
                  <a:lnTo>
                    <a:pt x="163" y="173"/>
                  </a:lnTo>
                  <a:lnTo>
                    <a:pt x="157" y="177"/>
                  </a:lnTo>
                  <a:lnTo>
                    <a:pt x="150" y="181"/>
                  </a:lnTo>
                  <a:lnTo>
                    <a:pt x="143" y="185"/>
                  </a:lnTo>
                  <a:lnTo>
                    <a:pt x="135" y="188"/>
                  </a:lnTo>
                  <a:lnTo>
                    <a:pt x="128" y="189"/>
                  </a:lnTo>
                  <a:lnTo>
                    <a:pt x="120" y="191"/>
                  </a:lnTo>
                  <a:lnTo>
                    <a:pt x="112" y="191"/>
                  </a:lnTo>
                  <a:lnTo>
                    <a:pt x="112" y="191"/>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15" name="Freeform 517"/>
            <p:cNvSpPr>
              <a:spLocks/>
            </p:cNvSpPr>
            <p:nvPr/>
          </p:nvSpPr>
          <p:spPr bwMode="auto">
            <a:xfrm>
              <a:off x="14798675" y="-822325"/>
              <a:ext cx="128587" cy="128588"/>
            </a:xfrm>
            <a:custGeom>
              <a:avLst/>
              <a:gdLst>
                <a:gd name="T0" fmla="*/ 75 w 81"/>
                <a:gd name="T1" fmla="*/ 0 h 81"/>
                <a:gd name="T2" fmla="*/ 75 w 81"/>
                <a:gd name="T3" fmla="*/ 0 h 81"/>
                <a:gd name="T4" fmla="*/ 75 w 81"/>
                <a:gd name="T5" fmla="*/ 0 h 81"/>
                <a:gd name="T6" fmla="*/ 68 w 81"/>
                <a:gd name="T7" fmla="*/ 1 h 81"/>
                <a:gd name="T8" fmla="*/ 60 w 81"/>
                <a:gd name="T9" fmla="*/ 2 h 81"/>
                <a:gd name="T10" fmla="*/ 53 w 81"/>
                <a:gd name="T11" fmla="*/ 4 h 81"/>
                <a:gd name="T12" fmla="*/ 46 w 81"/>
                <a:gd name="T13" fmla="*/ 7 h 81"/>
                <a:gd name="T14" fmla="*/ 40 w 81"/>
                <a:gd name="T15" fmla="*/ 11 h 81"/>
                <a:gd name="T16" fmla="*/ 34 w 81"/>
                <a:gd name="T17" fmla="*/ 14 h 81"/>
                <a:gd name="T18" fmla="*/ 23 w 81"/>
                <a:gd name="T19" fmla="*/ 23 h 81"/>
                <a:gd name="T20" fmla="*/ 14 w 81"/>
                <a:gd name="T21" fmla="*/ 34 h 81"/>
                <a:gd name="T22" fmla="*/ 10 w 81"/>
                <a:gd name="T23" fmla="*/ 40 h 81"/>
                <a:gd name="T24" fmla="*/ 7 w 81"/>
                <a:gd name="T25" fmla="*/ 47 h 81"/>
                <a:gd name="T26" fmla="*/ 5 w 81"/>
                <a:gd name="T27" fmla="*/ 53 h 81"/>
                <a:gd name="T28" fmla="*/ 3 w 81"/>
                <a:gd name="T29" fmla="*/ 60 h 81"/>
                <a:gd name="T30" fmla="*/ 1 w 81"/>
                <a:gd name="T31" fmla="*/ 67 h 81"/>
                <a:gd name="T32" fmla="*/ 0 w 81"/>
                <a:gd name="T33" fmla="*/ 74 h 81"/>
                <a:gd name="T34" fmla="*/ 0 w 81"/>
                <a:gd name="T35" fmla="*/ 74 h 81"/>
                <a:gd name="T36" fmla="*/ 0 w 81"/>
                <a:gd name="T37" fmla="*/ 74 h 81"/>
                <a:gd name="T38" fmla="*/ 0 w 81"/>
                <a:gd name="T39" fmla="*/ 74 h 81"/>
                <a:gd name="T40" fmla="*/ 0 w 81"/>
                <a:gd name="T41" fmla="*/ 74 h 81"/>
                <a:gd name="T42" fmla="*/ 0 w 81"/>
                <a:gd name="T43" fmla="*/ 74 h 81"/>
                <a:gd name="T44" fmla="*/ 0 w 81"/>
                <a:gd name="T45" fmla="*/ 74 h 81"/>
                <a:gd name="T46" fmla="*/ 0 w 81"/>
                <a:gd name="T47" fmla="*/ 74 h 81"/>
                <a:gd name="T48" fmla="*/ 0 w 81"/>
                <a:gd name="T49" fmla="*/ 74 h 81"/>
                <a:gd name="T50" fmla="*/ 1 w 81"/>
                <a:gd name="T51" fmla="*/ 77 h 81"/>
                <a:gd name="T52" fmla="*/ 2 w 81"/>
                <a:gd name="T53" fmla="*/ 79 h 81"/>
                <a:gd name="T54" fmla="*/ 4 w 81"/>
                <a:gd name="T55" fmla="*/ 80 h 81"/>
                <a:gd name="T56" fmla="*/ 6 w 81"/>
                <a:gd name="T57" fmla="*/ 81 h 81"/>
                <a:gd name="T58" fmla="*/ 6 w 81"/>
                <a:gd name="T59" fmla="*/ 81 h 81"/>
                <a:gd name="T60" fmla="*/ 8 w 81"/>
                <a:gd name="T61" fmla="*/ 80 h 81"/>
                <a:gd name="T62" fmla="*/ 10 w 81"/>
                <a:gd name="T63" fmla="*/ 79 h 81"/>
                <a:gd name="T64" fmla="*/ 11 w 81"/>
                <a:gd name="T65" fmla="*/ 77 h 81"/>
                <a:gd name="T66" fmla="*/ 11 w 81"/>
                <a:gd name="T67" fmla="*/ 74 h 81"/>
                <a:gd name="T68" fmla="*/ 12 w 81"/>
                <a:gd name="T69" fmla="*/ 74 h 81"/>
                <a:gd name="T70" fmla="*/ 12 w 81"/>
                <a:gd name="T71" fmla="*/ 74 h 81"/>
                <a:gd name="T72" fmla="*/ 13 w 81"/>
                <a:gd name="T73" fmla="*/ 63 h 81"/>
                <a:gd name="T74" fmla="*/ 18 w 81"/>
                <a:gd name="T75" fmla="*/ 51 h 81"/>
                <a:gd name="T76" fmla="*/ 24 w 81"/>
                <a:gd name="T77" fmla="*/ 40 h 81"/>
                <a:gd name="T78" fmla="*/ 32 w 81"/>
                <a:gd name="T79" fmla="*/ 32 h 81"/>
                <a:gd name="T80" fmla="*/ 41 w 81"/>
                <a:gd name="T81" fmla="*/ 24 h 81"/>
                <a:gd name="T82" fmla="*/ 51 w 81"/>
                <a:gd name="T83" fmla="*/ 18 h 81"/>
                <a:gd name="T84" fmla="*/ 62 w 81"/>
                <a:gd name="T85" fmla="*/ 14 h 81"/>
                <a:gd name="T86" fmla="*/ 75 w 81"/>
                <a:gd name="T87" fmla="*/ 12 h 81"/>
                <a:gd name="T88" fmla="*/ 75 w 81"/>
                <a:gd name="T89" fmla="*/ 12 h 81"/>
                <a:gd name="T90" fmla="*/ 75 w 81"/>
                <a:gd name="T91" fmla="*/ 12 h 81"/>
                <a:gd name="T92" fmla="*/ 77 w 81"/>
                <a:gd name="T93" fmla="*/ 12 h 81"/>
                <a:gd name="T94" fmla="*/ 78 w 81"/>
                <a:gd name="T95" fmla="*/ 11 h 81"/>
                <a:gd name="T96" fmla="*/ 81 w 81"/>
                <a:gd name="T97" fmla="*/ 8 h 81"/>
                <a:gd name="T98" fmla="*/ 81 w 81"/>
                <a:gd name="T99" fmla="*/ 6 h 81"/>
                <a:gd name="T100" fmla="*/ 81 w 81"/>
                <a:gd name="T101" fmla="*/ 6 h 81"/>
                <a:gd name="T102" fmla="*/ 81 w 81"/>
                <a:gd name="T103" fmla="*/ 4 h 81"/>
                <a:gd name="T104" fmla="*/ 78 w 81"/>
                <a:gd name="T105" fmla="*/ 2 h 81"/>
                <a:gd name="T106" fmla="*/ 77 w 81"/>
                <a:gd name="T107" fmla="*/ 1 h 81"/>
                <a:gd name="T108" fmla="*/ 75 w 81"/>
                <a:gd name="T109" fmla="*/ 0 h 81"/>
                <a:gd name="T110" fmla="*/ 75 w 81"/>
                <a:gd name="T11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1" h="81">
                  <a:moveTo>
                    <a:pt x="75" y="0"/>
                  </a:moveTo>
                  <a:lnTo>
                    <a:pt x="75" y="0"/>
                  </a:lnTo>
                  <a:lnTo>
                    <a:pt x="75" y="0"/>
                  </a:lnTo>
                  <a:lnTo>
                    <a:pt x="68" y="1"/>
                  </a:lnTo>
                  <a:lnTo>
                    <a:pt x="60" y="2"/>
                  </a:lnTo>
                  <a:lnTo>
                    <a:pt x="53" y="4"/>
                  </a:lnTo>
                  <a:lnTo>
                    <a:pt x="46" y="7"/>
                  </a:lnTo>
                  <a:lnTo>
                    <a:pt x="40" y="11"/>
                  </a:lnTo>
                  <a:lnTo>
                    <a:pt x="34" y="14"/>
                  </a:lnTo>
                  <a:lnTo>
                    <a:pt x="23" y="23"/>
                  </a:lnTo>
                  <a:lnTo>
                    <a:pt x="14" y="34"/>
                  </a:lnTo>
                  <a:lnTo>
                    <a:pt x="10" y="40"/>
                  </a:lnTo>
                  <a:lnTo>
                    <a:pt x="7" y="47"/>
                  </a:lnTo>
                  <a:lnTo>
                    <a:pt x="5" y="53"/>
                  </a:lnTo>
                  <a:lnTo>
                    <a:pt x="3" y="60"/>
                  </a:lnTo>
                  <a:lnTo>
                    <a:pt x="1" y="67"/>
                  </a:lnTo>
                  <a:lnTo>
                    <a:pt x="0" y="74"/>
                  </a:lnTo>
                  <a:lnTo>
                    <a:pt x="0" y="74"/>
                  </a:lnTo>
                  <a:lnTo>
                    <a:pt x="0" y="74"/>
                  </a:lnTo>
                  <a:lnTo>
                    <a:pt x="0" y="74"/>
                  </a:lnTo>
                  <a:lnTo>
                    <a:pt x="0" y="74"/>
                  </a:lnTo>
                  <a:lnTo>
                    <a:pt x="0" y="74"/>
                  </a:lnTo>
                  <a:lnTo>
                    <a:pt x="0" y="74"/>
                  </a:lnTo>
                  <a:lnTo>
                    <a:pt x="0" y="74"/>
                  </a:lnTo>
                  <a:lnTo>
                    <a:pt x="0" y="74"/>
                  </a:lnTo>
                  <a:lnTo>
                    <a:pt x="1" y="77"/>
                  </a:lnTo>
                  <a:lnTo>
                    <a:pt x="2" y="79"/>
                  </a:lnTo>
                  <a:lnTo>
                    <a:pt x="4" y="80"/>
                  </a:lnTo>
                  <a:lnTo>
                    <a:pt x="6" y="81"/>
                  </a:lnTo>
                  <a:lnTo>
                    <a:pt x="6" y="81"/>
                  </a:lnTo>
                  <a:lnTo>
                    <a:pt x="8" y="80"/>
                  </a:lnTo>
                  <a:lnTo>
                    <a:pt x="10" y="79"/>
                  </a:lnTo>
                  <a:lnTo>
                    <a:pt x="11" y="77"/>
                  </a:lnTo>
                  <a:lnTo>
                    <a:pt x="11" y="74"/>
                  </a:lnTo>
                  <a:lnTo>
                    <a:pt x="12" y="74"/>
                  </a:lnTo>
                  <a:lnTo>
                    <a:pt x="12" y="74"/>
                  </a:lnTo>
                  <a:lnTo>
                    <a:pt x="13" y="63"/>
                  </a:lnTo>
                  <a:lnTo>
                    <a:pt x="18" y="51"/>
                  </a:lnTo>
                  <a:lnTo>
                    <a:pt x="24" y="40"/>
                  </a:lnTo>
                  <a:lnTo>
                    <a:pt x="32" y="32"/>
                  </a:lnTo>
                  <a:lnTo>
                    <a:pt x="41" y="24"/>
                  </a:lnTo>
                  <a:lnTo>
                    <a:pt x="51" y="18"/>
                  </a:lnTo>
                  <a:lnTo>
                    <a:pt x="62" y="14"/>
                  </a:lnTo>
                  <a:lnTo>
                    <a:pt x="75" y="12"/>
                  </a:lnTo>
                  <a:lnTo>
                    <a:pt x="75" y="12"/>
                  </a:lnTo>
                  <a:lnTo>
                    <a:pt x="75" y="12"/>
                  </a:lnTo>
                  <a:lnTo>
                    <a:pt x="77" y="12"/>
                  </a:lnTo>
                  <a:lnTo>
                    <a:pt x="78" y="11"/>
                  </a:lnTo>
                  <a:lnTo>
                    <a:pt x="81" y="8"/>
                  </a:lnTo>
                  <a:lnTo>
                    <a:pt x="81" y="6"/>
                  </a:lnTo>
                  <a:lnTo>
                    <a:pt x="81" y="6"/>
                  </a:lnTo>
                  <a:lnTo>
                    <a:pt x="81" y="4"/>
                  </a:lnTo>
                  <a:lnTo>
                    <a:pt x="78" y="2"/>
                  </a:lnTo>
                  <a:lnTo>
                    <a:pt x="77" y="1"/>
                  </a:lnTo>
                  <a:lnTo>
                    <a:pt x="75" y="0"/>
                  </a:lnTo>
                  <a:lnTo>
                    <a:pt x="75"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16" name="Freeform 518"/>
            <p:cNvSpPr>
              <a:spLocks/>
            </p:cNvSpPr>
            <p:nvPr/>
          </p:nvSpPr>
          <p:spPr bwMode="auto">
            <a:xfrm>
              <a:off x="14519275" y="-555625"/>
              <a:ext cx="241300" cy="239713"/>
            </a:xfrm>
            <a:custGeom>
              <a:avLst/>
              <a:gdLst>
                <a:gd name="T0" fmla="*/ 108 w 152"/>
                <a:gd name="T1" fmla="*/ 0 h 151"/>
                <a:gd name="T2" fmla="*/ 9 w 152"/>
                <a:gd name="T3" fmla="*/ 96 h 151"/>
                <a:gd name="T4" fmla="*/ 9 w 152"/>
                <a:gd name="T5" fmla="*/ 96 h 151"/>
                <a:gd name="T6" fmla="*/ 5 w 152"/>
                <a:gd name="T7" fmla="*/ 102 h 151"/>
                <a:gd name="T8" fmla="*/ 2 w 152"/>
                <a:gd name="T9" fmla="*/ 107 h 151"/>
                <a:gd name="T10" fmla="*/ 0 w 152"/>
                <a:gd name="T11" fmla="*/ 112 h 151"/>
                <a:gd name="T12" fmla="*/ 0 w 152"/>
                <a:gd name="T13" fmla="*/ 119 h 151"/>
                <a:gd name="T14" fmla="*/ 0 w 152"/>
                <a:gd name="T15" fmla="*/ 125 h 151"/>
                <a:gd name="T16" fmla="*/ 2 w 152"/>
                <a:gd name="T17" fmla="*/ 130 h 151"/>
                <a:gd name="T18" fmla="*/ 5 w 152"/>
                <a:gd name="T19" fmla="*/ 137 h 151"/>
                <a:gd name="T20" fmla="*/ 8 w 152"/>
                <a:gd name="T21" fmla="*/ 141 h 151"/>
                <a:gd name="T22" fmla="*/ 8 w 152"/>
                <a:gd name="T23" fmla="*/ 141 h 151"/>
                <a:gd name="T24" fmla="*/ 13 w 152"/>
                <a:gd name="T25" fmla="*/ 145 h 151"/>
                <a:gd name="T26" fmla="*/ 19 w 152"/>
                <a:gd name="T27" fmla="*/ 149 h 151"/>
                <a:gd name="T28" fmla="*/ 25 w 152"/>
                <a:gd name="T29" fmla="*/ 151 h 151"/>
                <a:gd name="T30" fmla="*/ 30 w 152"/>
                <a:gd name="T31" fmla="*/ 151 h 151"/>
                <a:gd name="T32" fmla="*/ 37 w 152"/>
                <a:gd name="T33" fmla="*/ 151 h 151"/>
                <a:gd name="T34" fmla="*/ 43 w 152"/>
                <a:gd name="T35" fmla="*/ 149 h 151"/>
                <a:gd name="T36" fmla="*/ 49 w 152"/>
                <a:gd name="T37" fmla="*/ 146 h 151"/>
                <a:gd name="T38" fmla="*/ 54 w 152"/>
                <a:gd name="T39" fmla="*/ 142 h 151"/>
                <a:gd name="T40" fmla="*/ 152 w 152"/>
                <a:gd name="T41" fmla="*/ 46 h 151"/>
                <a:gd name="T42" fmla="*/ 108 w 152"/>
                <a:gd name="T4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51">
                  <a:moveTo>
                    <a:pt x="108" y="0"/>
                  </a:moveTo>
                  <a:lnTo>
                    <a:pt x="9" y="96"/>
                  </a:lnTo>
                  <a:lnTo>
                    <a:pt x="9" y="96"/>
                  </a:lnTo>
                  <a:lnTo>
                    <a:pt x="5" y="102"/>
                  </a:lnTo>
                  <a:lnTo>
                    <a:pt x="2" y="107"/>
                  </a:lnTo>
                  <a:lnTo>
                    <a:pt x="0" y="112"/>
                  </a:lnTo>
                  <a:lnTo>
                    <a:pt x="0" y="119"/>
                  </a:lnTo>
                  <a:lnTo>
                    <a:pt x="0" y="125"/>
                  </a:lnTo>
                  <a:lnTo>
                    <a:pt x="2" y="130"/>
                  </a:lnTo>
                  <a:lnTo>
                    <a:pt x="5" y="137"/>
                  </a:lnTo>
                  <a:lnTo>
                    <a:pt x="8" y="141"/>
                  </a:lnTo>
                  <a:lnTo>
                    <a:pt x="8" y="141"/>
                  </a:lnTo>
                  <a:lnTo>
                    <a:pt x="13" y="145"/>
                  </a:lnTo>
                  <a:lnTo>
                    <a:pt x="19" y="149"/>
                  </a:lnTo>
                  <a:lnTo>
                    <a:pt x="25" y="151"/>
                  </a:lnTo>
                  <a:lnTo>
                    <a:pt x="30" y="151"/>
                  </a:lnTo>
                  <a:lnTo>
                    <a:pt x="37" y="151"/>
                  </a:lnTo>
                  <a:lnTo>
                    <a:pt x="43" y="149"/>
                  </a:lnTo>
                  <a:lnTo>
                    <a:pt x="49" y="146"/>
                  </a:lnTo>
                  <a:lnTo>
                    <a:pt x="54" y="142"/>
                  </a:lnTo>
                  <a:lnTo>
                    <a:pt x="152" y="46"/>
                  </a:lnTo>
                  <a:lnTo>
                    <a:pt x="108"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17" name="Freeform 519"/>
            <p:cNvSpPr>
              <a:spLocks/>
            </p:cNvSpPr>
            <p:nvPr/>
          </p:nvSpPr>
          <p:spPr bwMode="auto">
            <a:xfrm>
              <a:off x="14920913" y="-742950"/>
              <a:ext cx="92075" cy="92075"/>
            </a:xfrm>
            <a:custGeom>
              <a:avLst/>
              <a:gdLst>
                <a:gd name="T0" fmla="*/ 54 w 58"/>
                <a:gd name="T1" fmla="*/ 20 h 58"/>
                <a:gd name="T2" fmla="*/ 37 w 58"/>
                <a:gd name="T3" fmla="*/ 20 h 58"/>
                <a:gd name="T4" fmla="*/ 37 w 58"/>
                <a:gd name="T5" fmla="*/ 4 h 58"/>
                <a:gd name="T6" fmla="*/ 37 w 58"/>
                <a:gd name="T7" fmla="*/ 4 h 58"/>
                <a:gd name="T8" fmla="*/ 37 w 58"/>
                <a:gd name="T9" fmla="*/ 2 h 58"/>
                <a:gd name="T10" fmla="*/ 36 w 58"/>
                <a:gd name="T11" fmla="*/ 1 h 58"/>
                <a:gd name="T12" fmla="*/ 32 w 58"/>
                <a:gd name="T13" fmla="*/ 0 h 58"/>
                <a:gd name="T14" fmla="*/ 25 w 58"/>
                <a:gd name="T15" fmla="*/ 0 h 58"/>
                <a:gd name="T16" fmla="*/ 25 w 58"/>
                <a:gd name="T17" fmla="*/ 0 h 58"/>
                <a:gd name="T18" fmla="*/ 22 w 58"/>
                <a:gd name="T19" fmla="*/ 1 h 58"/>
                <a:gd name="T20" fmla="*/ 22 w 58"/>
                <a:gd name="T21" fmla="*/ 2 h 58"/>
                <a:gd name="T22" fmla="*/ 21 w 58"/>
                <a:gd name="T23" fmla="*/ 4 h 58"/>
                <a:gd name="T24" fmla="*/ 21 w 58"/>
                <a:gd name="T25" fmla="*/ 20 h 58"/>
                <a:gd name="T26" fmla="*/ 4 w 58"/>
                <a:gd name="T27" fmla="*/ 20 h 58"/>
                <a:gd name="T28" fmla="*/ 4 w 58"/>
                <a:gd name="T29" fmla="*/ 20 h 58"/>
                <a:gd name="T30" fmla="*/ 3 w 58"/>
                <a:gd name="T31" fmla="*/ 21 h 58"/>
                <a:gd name="T32" fmla="*/ 1 w 58"/>
                <a:gd name="T33" fmla="*/ 22 h 58"/>
                <a:gd name="T34" fmla="*/ 0 w 58"/>
                <a:gd name="T35" fmla="*/ 24 h 58"/>
                <a:gd name="T36" fmla="*/ 0 w 58"/>
                <a:gd name="T37" fmla="*/ 33 h 58"/>
                <a:gd name="T38" fmla="*/ 0 w 58"/>
                <a:gd name="T39" fmla="*/ 33 h 58"/>
                <a:gd name="T40" fmla="*/ 1 w 58"/>
                <a:gd name="T41" fmla="*/ 35 h 58"/>
                <a:gd name="T42" fmla="*/ 3 w 58"/>
                <a:gd name="T43" fmla="*/ 36 h 58"/>
                <a:gd name="T44" fmla="*/ 4 w 58"/>
                <a:gd name="T45" fmla="*/ 37 h 58"/>
                <a:gd name="T46" fmla="*/ 21 w 58"/>
                <a:gd name="T47" fmla="*/ 37 h 58"/>
                <a:gd name="T48" fmla="*/ 21 w 58"/>
                <a:gd name="T49" fmla="*/ 53 h 58"/>
                <a:gd name="T50" fmla="*/ 21 w 58"/>
                <a:gd name="T51" fmla="*/ 53 h 58"/>
                <a:gd name="T52" fmla="*/ 22 w 58"/>
                <a:gd name="T53" fmla="*/ 55 h 58"/>
                <a:gd name="T54" fmla="*/ 22 w 58"/>
                <a:gd name="T55" fmla="*/ 56 h 58"/>
                <a:gd name="T56" fmla="*/ 25 w 58"/>
                <a:gd name="T57" fmla="*/ 58 h 58"/>
                <a:gd name="T58" fmla="*/ 32 w 58"/>
                <a:gd name="T59" fmla="*/ 58 h 58"/>
                <a:gd name="T60" fmla="*/ 32 w 58"/>
                <a:gd name="T61" fmla="*/ 58 h 58"/>
                <a:gd name="T62" fmla="*/ 36 w 58"/>
                <a:gd name="T63" fmla="*/ 56 h 58"/>
                <a:gd name="T64" fmla="*/ 37 w 58"/>
                <a:gd name="T65" fmla="*/ 55 h 58"/>
                <a:gd name="T66" fmla="*/ 37 w 58"/>
                <a:gd name="T67" fmla="*/ 53 h 58"/>
                <a:gd name="T68" fmla="*/ 37 w 58"/>
                <a:gd name="T69" fmla="*/ 37 h 58"/>
                <a:gd name="T70" fmla="*/ 54 w 58"/>
                <a:gd name="T71" fmla="*/ 37 h 58"/>
                <a:gd name="T72" fmla="*/ 54 w 58"/>
                <a:gd name="T73" fmla="*/ 37 h 58"/>
                <a:gd name="T74" fmla="*/ 56 w 58"/>
                <a:gd name="T75" fmla="*/ 36 h 58"/>
                <a:gd name="T76" fmla="*/ 57 w 58"/>
                <a:gd name="T77" fmla="*/ 35 h 58"/>
                <a:gd name="T78" fmla="*/ 58 w 58"/>
                <a:gd name="T79" fmla="*/ 33 h 58"/>
                <a:gd name="T80" fmla="*/ 58 w 58"/>
                <a:gd name="T81" fmla="*/ 24 h 58"/>
                <a:gd name="T82" fmla="*/ 58 w 58"/>
                <a:gd name="T83" fmla="*/ 24 h 58"/>
                <a:gd name="T84" fmla="*/ 57 w 58"/>
                <a:gd name="T85" fmla="*/ 22 h 58"/>
                <a:gd name="T86" fmla="*/ 56 w 58"/>
                <a:gd name="T87" fmla="*/ 21 h 58"/>
                <a:gd name="T88" fmla="*/ 54 w 58"/>
                <a:gd name="T89" fmla="*/ 20 h 58"/>
                <a:gd name="T90" fmla="*/ 54 w 58"/>
                <a:gd name="T91"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54" y="20"/>
                  </a:moveTo>
                  <a:lnTo>
                    <a:pt x="37" y="20"/>
                  </a:lnTo>
                  <a:lnTo>
                    <a:pt x="37" y="4"/>
                  </a:lnTo>
                  <a:lnTo>
                    <a:pt x="37" y="4"/>
                  </a:lnTo>
                  <a:lnTo>
                    <a:pt x="37" y="2"/>
                  </a:lnTo>
                  <a:lnTo>
                    <a:pt x="36" y="1"/>
                  </a:lnTo>
                  <a:lnTo>
                    <a:pt x="32" y="0"/>
                  </a:lnTo>
                  <a:lnTo>
                    <a:pt x="25" y="0"/>
                  </a:lnTo>
                  <a:lnTo>
                    <a:pt x="25" y="0"/>
                  </a:lnTo>
                  <a:lnTo>
                    <a:pt x="22" y="1"/>
                  </a:lnTo>
                  <a:lnTo>
                    <a:pt x="22" y="2"/>
                  </a:lnTo>
                  <a:lnTo>
                    <a:pt x="21" y="4"/>
                  </a:lnTo>
                  <a:lnTo>
                    <a:pt x="21" y="20"/>
                  </a:lnTo>
                  <a:lnTo>
                    <a:pt x="4" y="20"/>
                  </a:lnTo>
                  <a:lnTo>
                    <a:pt x="4" y="20"/>
                  </a:lnTo>
                  <a:lnTo>
                    <a:pt x="3" y="21"/>
                  </a:lnTo>
                  <a:lnTo>
                    <a:pt x="1" y="22"/>
                  </a:lnTo>
                  <a:lnTo>
                    <a:pt x="0" y="24"/>
                  </a:lnTo>
                  <a:lnTo>
                    <a:pt x="0" y="33"/>
                  </a:lnTo>
                  <a:lnTo>
                    <a:pt x="0" y="33"/>
                  </a:lnTo>
                  <a:lnTo>
                    <a:pt x="1" y="35"/>
                  </a:lnTo>
                  <a:lnTo>
                    <a:pt x="3" y="36"/>
                  </a:lnTo>
                  <a:lnTo>
                    <a:pt x="4" y="37"/>
                  </a:lnTo>
                  <a:lnTo>
                    <a:pt x="21" y="37"/>
                  </a:lnTo>
                  <a:lnTo>
                    <a:pt x="21" y="53"/>
                  </a:lnTo>
                  <a:lnTo>
                    <a:pt x="21" y="53"/>
                  </a:lnTo>
                  <a:lnTo>
                    <a:pt x="22" y="55"/>
                  </a:lnTo>
                  <a:lnTo>
                    <a:pt x="22" y="56"/>
                  </a:lnTo>
                  <a:lnTo>
                    <a:pt x="25" y="58"/>
                  </a:lnTo>
                  <a:lnTo>
                    <a:pt x="32" y="58"/>
                  </a:lnTo>
                  <a:lnTo>
                    <a:pt x="32" y="58"/>
                  </a:lnTo>
                  <a:lnTo>
                    <a:pt x="36" y="56"/>
                  </a:lnTo>
                  <a:lnTo>
                    <a:pt x="37" y="55"/>
                  </a:lnTo>
                  <a:lnTo>
                    <a:pt x="37" y="53"/>
                  </a:lnTo>
                  <a:lnTo>
                    <a:pt x="37" y="37"/>
                  </a:lnTo>
                  <a:lnTo>
                    <a:pt x="54" y="37"/>
                  </a:lnTo>
                  <a:lnTo>
                    <a:pt x="54" y="37"/>
                  </a:lnTo>
                  <a:lnTo>
                    <a:pt x="56" y="36"/>
                  </a:lnTo>
                  <a:lnTo>
                    <a:pt x="57" y="35"/>
                  </a:lnTo>
                  <a:lnTo>
                    <a:pt x="58" y="33"/>
                  </a:lnTo>
                  <a:lnTo>
                    <a:pt x="58" y="24"/>
                  </a:lnTo>
                  <a:lnTo>
                    <a:pt x="58" y="24"/>
                  </a:lnTo>
                  <a:lnTo>
                    <a:pt x="57" y="22"/>
                  </a:lnTo>
                  <a:lnTo>
                    <a:pt x="56" y="21"/>
                  </a:lnTo>
                  <a:lnTo>
                    <a:pt x="54" y="20"/>
                  </a:lnTo>
                  <a:lnTo>
                    <a:pt x="54" y="2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grpSp>
        <p:nvGrpSpPr>
          <p:cNvPr id="149" name="组合 165"/>
          <p:cNvGrpSpPr/>
          <p:nvPr/>
        </p:nvGrpSpPr>
        <p:grpSpPr>
          <a:xfrm>
            <a:off x="545233" y="1583972"/>
            <a:ext cx="539930" cy="539930"/>
            <a:chOff x="10226675" y="3197225"/>
            <a:chExt cx="406400" cy="244475"/>
          </a:xfrm>
          <a:solidFill>
            <a:sysClr val="window" lastClr="FFFFFF"/>
          </a:solidFill>
        </p:grpSpPr>
        <p:sp>
          <p:nvSpPr>
            <p:cNvPr id="211" name="Freeform 185"/>
            <p:cNvSpPr>
              <a:spLocks noEditPoints="1"/>
            </p:cNvSpPr>
            <p:nvPr/>
          </p:nvSpPr>
          <p:spPr bwMode="auto">
            <a:xfrm>
              <a:off x="10226675" y="3197225"/>
              <a:ext cx="406400" cy="244475"/>
            </a:xfrm>
            <a:custGeom>
              <a:avLst/>
              <a:gdLst/>
              <a:ahLst/>
              <a:cxnLst>
                <a:cxn ang="0">
                  <a:pos x="94" y="16"/>
                </a:cxn>
                <a:cxn ang="0">
                  <a:pos x="92" y="10"/>
                </a:cxn>
                <a:cxn ang="0">
                  <a:pos x="82" y="2"/>
                </a:cxn>
                <a:cxn ang="0">
                  <a:pos x="64" y="0"/>
                </a:cxn>
                <a:cxn ang="0">
                  <a:pos x="58" y="2"/>
                </a:cxn>
                <a:cxn ang="0">
                  <a:pos x="48" y="10"/>
                </a:cxn>
                <a:cxn ang="0">
                  <a:pos x="36" y="16"/>
                </a:cxn>
                <a:cxn ang="0">
                  <a:pos x="30" y="16"/>
                </a:cxn>
                <a:cxn ang="0">
                  <a:pos x="16" y="22"/>
                </a:cxn>
                <a:cxn ang="0">
                  <a:pos x="6" y="32"/>
                </a:cxn>
                <a:cxn ang="0">
                  <a:pos x="0" y="44"/>
                </a:cxn>
                <a:cxn ang="0">
                  <a:pos x="0" y="118"/>
                </a:cxn>
                <a:cxn ang="0">
                  <a:pos x="0" y="124"/>
                </a:cxn>
                <a:cxn ang="0">
                  <a:pos x="6" y="138"/>
                </a:cxn>
                <a:cxn ang="0">
                  <a:pos x="16" y="148"/>
                </a:cxn>
                <a:cxn ang="0">
                  <a:pos x="30" y="152"/>
                </a:cxn>
                <a:cxn ang="0">
                  <a:pos x="218" y="154"/>
                </a:cxn>
                <a:cxn ang="0">
                  <a:pos x="226" y="152"/>
                </a:cxn>
                <a:cxn ang="0">
                  <a:pos x="240" y="148"/>
                </a:cxn>
                <a:cxn ang="0">
                  <a:pos x="248" y="138"/>
                </a:cxn>
                <a:cxn ang="0">
                  <a:pos x="254" y="124"/>
                </a:cxn>
                <a:cxn ang="0">
                  <a:pos x="256" y="52"/>
                </a:cxn>
                <a:cxn ang="0">
                  <a:pos x="254" y="44"/>
                </a:cxn>
                <a:cxn ang="0">
                  <a:pos x="248" y="32"/>
                </a:cxn>
                <a:cxn ang="0">
                  <a:pos x="240" y="22"/>
                </a:cxn>
                <a:cxn ang="0">
                  <a:pos x="226" y="16"/>
                </a:cxn>
                <a:cxn ang="0">
                  <a:pos x="218" y="16"/>
                </a:cxn>
                <a:cxn ang="0">
                  <a:pos x="36" y="68"/>
                </a:cxn>
                <a:cxn ang="0">
                  <a:pos x="88" y="42"/>
                </a:cxn>
                <a:cxn ang="0">
                  <a:pos x="168" y="132"/>
                </a:cxn>
                <a:cxn ang="0">
                  <a:pos x="158" y="132"/>
                </a:cxn>
                <a:cxn ang="0">
                  <a:pos x="140" y="124"/>
                </a:cxn>
                <a:cxn ang="0">
                  <a:pos x="126" y="110"/>
                </a:cxn>
                <a:cxn ang="0">
                  <a:pos x="120" y="94"/>
                </a:cxn>
                <a:cxn ang="0">
                  <a:pos x="118" y="84"/>
                </a:cxn>
                <a:cxn ang="0">
                  <a:pos x="122" y="64"/>
                </a:cxn>
                <a:cxn ang="0">
                  <a:pos x="132" y="48"/>
                </a:cxn>
                <a:cxn ang="0">
                  <a:pos x="148" y="38"/>
                </a:cxn>
                <a:cxn ang="0">
                  <a:pos x="168" y="34"/>
                </a:cxn>
                <a:cxn ang="0">
                  <a:pos x="178" y="34"/>
                </a:cxn>
                <a:cxn ang="0">
                  <a:pos x="196" y="42"/>
                </a:cxn>
                <a:cxn ang="0">
                  <a:pos x="210" y="56"/>
                </a:cxn>
                <a:cxn ang="0">
                  <a:pos x="216" y="74"/>
                </a:cxn>
                <a:cxn ang="0">
                  <a:pos x="218" y="84"/>
                </a:cxn>
                <a:cxn ang="0">
                  <a:pos x="214" y="102"/>
                </a:cxn>
                <a:cxn ang="0">
                  <a:pos x="204" y="118"/>
                </a:cxn>
                <a:cxn ang="0">
                  <a:pos x="188" y="128"/>
                </a:cxn>
                <a:cxn ang="0">
                  <a:pos x="168" y="132"/>
                </a:cxn>
              </a:cxnLst>
              <a:rect l="0" t="0" r="r" b="b"/>
              <a:pathLst>
                <a:path w="256" h="154">
                  <a:moveTo>
                    <a:pt x="218" y="16"/>
                  </a:moveTo>
                  <a:lnTo>
                    <a:pt x="94" y="16"/>
                  </a:lnTo>
                  <a:lnTo>
                    <a:pt x="94" y="16"/>
                  </a:lnTo>
                  <a:lnTo>
                    <a:pt x="92" y="10"/>
                  </a:lnTo>
                  <a:lnTo>
                    <a:pt x="88" y="4"/>
                  </a:lnTo>
                  <a:lnTo>
                    <a:pt x="82" y="2"/>
                  </a:lnTo>
                  <a:lnTo>
                    <a:pt x="76" y="0"/>
                  </a:lnTo>
                  <a:lnTo>
                    <a:pt x="64" y="0"/>
                  </a:lnTo>
                  <a:lnTo>
                    <a:pt x="64" y="0"/>
                  </a:lnTo>
                  <a:lnTo>
                    <a:pt x="58" y="2"/>
                  </a:lnTo>
                  <a:lnTo>
                    <a:pt x="52" y="4"/>
                  </a:lnTo>
                  <a:lnTo>
                    <a:pt x="48" y="10"/>
                  </a:lnTo>
                  <a:lnTo>
                    <a:pt x="46" y="16"/>
                  </a:lnTo>
                  <a:lnTo>
                    <a:pt x="36" y="16"/>
                  </a:lnTo>
                  <a:lnTo>
                    <a:pt x="36" y="16"/>
                  </a:lnTo>
                  <a:lnTo>
                    <a:pt x="30" y="16"/>
                  </a:lnTo>
                  <a:lnTo>
                    <a:pt x="22" y="18"/>
                  </a:lnTo>
                  <a:lnTo>
                    <a:pt x="16" y="22"/>
                  </a:lnTo>
                  <a:lnTo>
                    <a:pt x="10" y="26"/>
                  </a:lnTo>
                  <a:lnTo>
                    <a:pt x="6" y="32"/>
                  </a:lnTo>
                  <a:lnTo>
                    <a:pt x="4" y="38"/>
                  </a:lnTo>
                  <a:lnTo>
                    <a:pt x="0" y="44"/>
                  </a:lnTo>
                  <a:lnTo>
                    <a:pt x="0" y="52"/>
                  </a:lnTo>
                  <a:lnTo>
                    <a:pt x="0" y="118"/>
                  </a:lnTo>
                  <a:lnTo>
                    <a:pt x="0" y="118"/>
                  </a:lnTo>
                  <a:lnTo>
                    <a:pt x="0" y="124"/>
                  </a:lnTo>
                  <a:lnTo>
                    <a:pt x="4" y="132"/>
                  </a:lnTo>
                  <a:lnTo>
                    <a:pt x="6" y="138"/>
                  </a:lnTo>
                  <a:lnTo>
                    <a:pt x="10" y="142"/>
                  </a:lnTo>
                  <a:lnTo>
                    <a:pt x="16" y="148"/>
                  </a:lnTo>
                  <a:lnTo>
                    <a:pt x="22" y="150"/>
                  </a:lnTo>
                  <a:lnTo>
                    <a:pt x="30" y="152"/>
                  </a:lnTo>
                  <a:lnTo>
                    <a:pt x="36" y="154"/>
                  </a:lnTo>
                  <a:lnTo>
                    <a:pt x="218" y="154"/>
                  </a:lnTo>
                  <a:lnTo>
                    <a:pt x="218" y="154"/>
                  </a:lnTo>
                  <a:lnTo>
                    <a:pt x="226" y="152"/>
                  </a:lnTo>
                  <a:lnTo>
                    <a:pt x="232" y="150"/>
                  </a:lnTo>
                  <a:lnTo>
                    <a:pt x="240" y="148"/>
                  </a:lnTo>
                  <a:lnTo>
                    <a:pt x="244" y="142"/>
                  </a:lnTo>
                  <a:lnTo>
                    <a:pt x="248" y="138"/>
                  </a:lnTo>
                  <a:lnTo>
                    <a:pt x="252" y="132"/>
                  </a:lnTo>
                  <a:lnTo>
                    <a:pt x="254" y="124"/>
                  </a:lnTo>
                  <a:lnTo>
                    <a:pt x="256" y="118"/>
                  </a:lnTo>
                  <a:lnTo>
                    <a:pt x="256" y="52"/>
                  </a:lnTo>
                  <a:lnTo>
                    <a:pt x="256" y="52"/>
                  </a:lnTo>
                  <a:lnTo>
                    <a:pt x="254" y="44"/>
                  </a:lnTo>
                  <a:lnTo>
                    <a:pt x="252" y="38"/>
                  </a:lnTo>
                  <a:lnTo>
                    <a:pt x="248" y="32"/>
                  </a:lnTo>
                  <a:lnTo>
                    <a:pt x="244" y="26"/>
                  </a:lnTo>
                  <a:lnTo>
                    <a:pt x="240" y="22"/>
                  </a:lnTo>
                  <a:lnTo>
                    <a:pt x="232" y="18"/>
                  </a:lnTo>
                  <a:lnTo>
                    <a:pt x="226" y="16"/>
                  </a:lnTo>
                  <a:lnTo>
                    <a:pt x="218" y="16"/>
                  </a:lnTo>
                  <a:lnTo>
                    <a:pt x="218" y="16"/>
                  </a:lnTo>
                  <a:close/>
                  <a:moveTo>
                    <a:pt x="88" y="68"/>
                  </a:moveTo>
                  <a:lnTo>
                    <a:pt x="36" y="68"/>
                  </a:lnTo>
                  <a:lnTo>
                    <a:pt x="36" y="42"/>
                  </a:lnTo>
                  <a:lnTo>
                    <a:pt x="88" y="42"/>
                  </a:lnTo>
                  <a:lnTo>
                    <a:pt x="88" y="68"/>
                  </a:lnTo>
                  <a:close/>
                  <a:moveTo>
                    <a:pt x="168" y="132"/>
                  </a:moveTo>
                  <a:lnTo>
                    <a:pt x="168" y="132"/>
                  </a:lnTo>
                  <a:lnTo>
                    <a:pt x="158" y="132"/>
                  </a:lnTo>
                  <a:lnTo>
                    <a:pt x="148" y="128"/>
                  </a:lnTo>
                  <a:lnTo>
                    <a:pt x="140" y="124"/>
                  </a:lnTo>
                  <a:lnTo>
                    <a:pt x="132" y="118"/>
                  </a:lnTo>
                  <a:lnTo>
                    <a:pt x="126" y="110"/>
                  </a:lnTo>
                  <a:lnTo>
                    <a:pt x="122" y="102"/>
                  </a:lnTo>
                  <a:lnTo>
                    <a:pt x="120" y="94"/>
                  </a:lnTo>
                  <a:lnTo>
                    <a:pt x="118" y="84"/>
                  </a:lnTo>
                  <a:lnTo>
                    <a:pt x="118" y="84"/>
                  </a:lnTo>
                  <a:lnTo>
                    <a:pt x="120" y="74"/>
                  </a:lnTo>
                  <a:lnTo>
                    <a:pt x="122" y="64"/>
                  </a:lnTo>
                  <a:lnTo>
                    <a:pt x="126" y="56"/>
                  </a:lnTo>
                  <a:lnTo>
                    <a:pt x="132" y="48"/>
                  </a:lnTo>
                  <a:lnTo>
                    <a:pt x="140" y="42"/>
                  </a:lnTo>
                  <a:lnTo>
                    <a:pt x="148" y="38"/>
                  </a:lnTo>
                  <a:lnTo>
                    <a:pt x="158" y="34"/>
                  </a:lnTo>
                  <a:lnTo>
                    <a:pt x="168" y="34"/>
                  </a:lnTo>
                  <a:lnTo>
                    <a:pt x="168" y="34"/>
                  </a:lnTo>
                  <a:lnTo>
                    <a:pt x="178" y="34"/>
                  </a:lnTo>
                  <a:lnTo>
                    <a:pt x="188" y="38"/>
                  </a:lnTo>
                  <a:lnTo>
                    <a:pt x="196" y="42"/>
                  </a:lnTo>
                  <a:lnTo>
                    <a:pt x="204" y="48"/>
                  </a:lnTo>
                  <a:lnTo>
                    <a:pt x="210" y="56"/>
                  </a:lnTo>
                  <a:lnTo>
                    <a:pt x="214" y="64"/>
                  </a:lnTo>
                  <a:lnTo>
                    <a:pt x="216" y="74"/>
                  </a:lnTo>
                  <a:lnTo>
                    <a:pt x="218" y="84"/>
                  </a:lnTo>
                  <a:lnTo>
                    <a:pt x="218" y="84"/>
                  </a:lnTo>
                  <a:lnTo>
                    <a:pt x="216" y="94"/>
                  </a:lnTo>
                  <a:lnTo>
                    <a:pt x="214" y="102"/>
                  </a:lnTo>
                  <a:lnTo>
                    <a:pt x="210" y="110"/>
                  </a:lnTo>
                  <a:lnTo>
                    <a:pt x="204" y="118"/>
                  </a:lnTo>
                  <a:lnTo>
                    <a:pt x="196" y="124"/>
                  </a:lnTo>
                  <a:lnTo>
                    <a:pt x="188" y="128"/>
                  </a:lnTo>
                  <a:lnTo>
                    <a:pt x="178" y="132"/>
                  </a:lnTo>
                  <a:lnTo>
                    <a:pt x="168" y="132"/>
                  </a:lnTo>
                  <a:lnTo>
                    <a:pt x="168" y="132"/>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12" name="Freeform 186"/>
            <p:cNvSpPr>
              <a:spLocks/>
            </p:cNvSpPr>
            <p:nvPr/>
          </p:nvSpPr>
          <p:spPr bwMode="auto">
            <a:xfrm>
              <a:off x="10452100" y="3286125"/>
              <a:ext cx="79375" cy="82550"/>
            </a:xfrm>
            <a:custGeom>
              <a:avLst/>
              <a:gdLst/>
              <a:ahLst/>
              <a:cxnLst>
                <a:cxn ang="0">
                  <a:pos x="50" y="26"/>
                </a:cxn>
                <a:cxn ang="0">
                  <a:pos x="50" y="26"/>
                </a:cxn>
                <a:cxn ang="0">
                  <a:pos x="48" y="36"/>
                </a:cxn>
                <a:cxn ang="0">
                  <a:pos x="44" y="44"/>
                </a:cxn>
                <a:cxn ang="0">
                  <a:pos x="36" y="50"/>
                </a:cxn>
                <a:cxn ang="0">
                  <a:pos x="26" y="52"/>
                </a:cxn>
                <a:cxn ang="0">
                  <a:pos x="26" y="52"/>
                </a:cxn>
                <a:cxn ang="0">
                  <a:pos x="16" y="50"/>
                </a:cxn>
                <a:cxn ang="0">
                  <a:pos x="6" y="44"/>
                </a:cxn>
                <a:cxn ang="0">
                  <a:pos x="2" y="36"/>
                </a:cxn>
                <a:cxn ang="0">
                  <a:pos x="0" y="26"/>
                </a:cxn>
                <a:cxn ang="0">
                  <a:pos x="0" y="26"/>
                </a:cxn>
                <a:cxn ang="0">
                  <a:pos x="2" y="16"/>
                </a:cxn>
                <a:cxn ang="0">
                  <a:pos x="6" y="8"/>
                </a:cxn>
                <a:cxn ang="0">
                  <a:pos x="16" y="2"/>
                </a:cxn>
                <a:cxn ang="0">
                  <a:pos x="26" y="0"/>
                </a:cxn>
                <a:cxn ang="0">
                  <a:pos x="26" y="0"/>
                </a:cxn>
                <a:cxn ang="0">
                  <a:pos x="36" y="2"/>
                </a:cxn>
                <a:cxn ang="0">
                  <a:pos x="44" y="8"/>
                </a:cxn>
                <a:cxn ang="0">
                  <a:pos x="48" y="16"/>
                </a:cxn>
                <a:cxn ang="0">
                  <a:pos x="50" y="26"/>
                </a:cxn>
                <a:cxn ang="0">
                  <a:pos x="50" y="26"/>
                </a:cxn>
              </a:cxnLst>
              <a:rect l="0" t="0" r="r" b="b"/>
              <a:pathLst>
                <a:path w="50" h="52">
                  <a:moveTo>
                    <a:pt x="50" y="26"/>
                  </a:moveTo>
                  <a:lnTo>
                    <a:pt x="50" y="26"/>
                  </a:lnTo>
                  <a:lnTo>
                    <a:pt x="48" y="36"/>
                  </a:lnTo>
                  <a:lnTo>
                    <a:pt x="44" y="44"/>
                  </a:lnTo>
                  <a:lnTo>
                    <a:pt x="36" y="50"/>
                  </a:lnTo>
                  <a:lnTo>
                    <a:pt x="26" y="52"/>
                  </a:lnTo>
                  <a:lnTo>
                    <a:pt x="26" y="52"/>
                  </a:lnTo>
                  <a:lnTo>
                    <a:pt x="16" y="50"/>
                  </a:lnTo>
                  <a:lnTo>
                    <a:pt x="6" y="44"/>
                  </a:lnTo>
                  <a:lnTo>
                    <a:pt x="2" y="36"/>
                  </a:lnTo>
                  <a:lnTo>
                    <a:pt x="0" y="26"/>
                  </a:lnTo>
                  <a:lnTo>
                    <a:pt x="0" y="26"/>
                  </a:lnTo>
                  <a:lnTo>
                    <a:pt x="2" y="16"/>
                  </a:lnTo>
                  <a:lnTo>
                    <a:pt x="6" y="8"/>
                  </a:lnTo>
                  <a:lnTo>
                    <a:pt x="16" y="2"/>
                  </a:lnTo>
                  <a:lnTo>
                    <a:pt x="26" y="0"/>
                  </a:lnTo>
                  <a:lnTo>
                    <a:pt x="26" y="0"/>
                  </a:lnTo>
                  <a:lnTo>
                    <a:pt x="36" y="2"/>
                  </a:lnTo>
                  <a:lnTo>
                    <a:pt x="44" y="8"/>
                  </a:lnTo>
                  <a:lnTo>
                    <a:pt x="48" y="16"/>
                  </a:lnTo>
                  <a:lnTo>
                    <a:pt x="50" y="26"/>
                  </a:lnTo>
                  <a:lnTo>
                    <a:pt x="50" y="26"/>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grpSp>
        <p:nvGrpSpPr>
          <p:cNvPr id="150" name="组合 103"/>
          <p:cNvGrpSpPr/>
          <p:nvPr/>
        </p:nvGrpSpPr>
        <p:grpSpPr>
          <a:xfrm>
            <a:off x="7459988" y="4980342"/>
            <a:ext cx="539930" cy="539930"/>
            <a:chOff x="15897225" y="7312025"/>
            <a:chExt cx="365125" cy="412750"/>
          </a:xfrm>
          <a:solidFill>
            <a:schemeClr val="tx2"/>
          </a:solidFill>
        </p:grpSpPr>
        <p:sp>
          <p:nvSpPr>
            <p:cNvPr id="207" name="Freeform 244"/>
            <p:cNvSpPr>
              <a:spLocks noEditPoints="1"/>
            </p:cNvSpPr>
            <p:nvPr/>
          </p:nvSpPr>
          <p:spPr bwMode="auto">
            <a:xfrm>
              <a:off x="16005175" y="7312025"/>
              <a:ext cx="149225" cy="412750"/>
            </a:xfrm>
            <a:custGeom>
              <a:avLst/>
              <a:gdLst/>
              <a:ahLst/>
              <a:cxnLst>
                <a:cxn ang="0">
                  <a:pos x="48" y="0"/>
                </a:cxn>
                <a:cxn ang="0">
                  <a:pos x="38" y="2"/>
                </a:cxn>
                <a:cxn ang="0">
                  <a:pos x="22" y="22"/>
                </a:cxn>
                <a:cxn ang="0">
                  <a:pos x="8" y="58"/>
                </a:cxn>
                <a:cxn ang="0">
                  <a:pos x="2" y="104"/>
                </a:cxn>
                <a:cxn ang="0">
                  <a:pos x="0" y="130"/>
                </a:cxn>
                <a:cxn ang="0">
                  <a:pos x="4" y="180"/>
                </a:cxn>
                <a:cxn ang="0">
                  <a:pos x="14" y="222"/>
                </a:cxn>
                <a:cxn ang="0">
                  <a:pos x="30" y="250"/>
                </a:cxn>
                <a:cxn ang="0">
                  <a:pos x="42" y="260"/>
                </a:cxn>
                <a:cxn ang="0">
                  <a:pos x="48" y="260"/>
                </a:cxn>
                <a:cxn ang="0">
                  <a:pos x="58" y="258"/>
                </a:cxn>
                <a:cxn ang="0">
                  <a:pos x="74" y="238"/>
                </a:cxn>
                <a:cxn ang="0">
                  <a:pos x="86" y="202"/>
                </a:cxn>
                <a:cxn ang="0">
                  <a:pos x="94" y="156"/>
                </a:cxn>
                <a:cxn ang="0">
                  <a:pos x="94" y="130"/>
                </a:cxn>
                <a:cxn ang="0">
                  <a:pos x="92" y="80"/>
                </a:cxn>
                <a:cxn ang="0">
                  <a:pos x="80" y="38"/>
                </a:cxn>
                <a:cxn ang="0">
                  <a:pos x="66" y="10"/>
                </a:cxn>
                <a:cxn ang="0">
                  <a:pos x="52" y="0"/>
                </a:cxn>
                <a:cxn ang="0">
                  <a:pos x="48" y="0"/>
                </a:cxn>
                <a:cxn ang="0">
                  <a:pos x="48" y="248"/>
                </a:cxn>
                <a:cxn ang="0">
                  <a:pos x="34" y="238"/>
                </a:cxn>
                <a:cxn ang="0">
                  <a:pos x="22" y="214"/>
                </a:cxn>
                <a:cxn ang="0">
                  <a:pos x="14" y="176"/>
                </a:cxn>
                <a:cxn ang="0">
                  <a:pos x="10" y="130"/>
                </a:cxn>
                <a:cxn ang="0">
                  <a:pos x="12" y="106"/>
                </a:cxn>
                <a:cxn ang="0">
                  <a:pos x="18" y="64"/>
                </a:cxn>
                <a:cxn ang="0">
                  <a:pos x="28" y="32"/>
                </a:cxn>
                <a:cxn ang="0">
                  <a:pos x="40" y="14"/>
                </a:cxn>
                <a:cxn ang="0">
                  <a:pos x="48" y="12"/>
                </a:cxn>
                <a:cxn ang="0">
                  <a:pos x="60" y="22"/>
                </a:cxn>
                <a:cxn ang="0">
                  <a:pos x="72" y="46"/>
                </a:cxn>
                <a:cxn ang="0">
                  <a:pos x="82" y="84"/>
                </a:cxn>
                <a:cxn ang="0">
                  <a:pos x="84" y="130"/>
                </a:cxn>
                <a:cxn ang="0">
                  <a:pos x="84" y="154"/>
                </a:cxn>
                <a:cxn ang="0">
                  <a:pos x="78" y="196"/>
                </a:cxn>
                <a:cxn ang="0">
                  <a:pos x="68" y="228"/>
                </a:cxn>
                <a:cxn ang="0">
                  <a:pos x="54" y="246"/>
                </a:cxn>
                <a:cxn ang="0">
                  <a:pos x="48" y="248"/>
                </a:cxn>
              </a:cxnLst>
              <a:rect l="0" t="0" r="r" b="b"/>
              <a:pathLst>
                <a:path w="94" h="260">
                  <a:moveTo>
                    <a:pt x="48" y="0"/>
                  </a:moveTo>
                  <a:lnTo>
                    <a:pt x="48" y="0"/>
                  </a:lnTo>
                  <a:lnTo>
                    <a:pt x="42" y="0"/>
                  </a:lnTo>
                  <a:lnTo>
                    <a:pt x="38" y="2"/>
                  </a:lnTo>
                  <a:lnTo>
                    <a:pt x="30" y="10"/>
                  </a:lnTo>
                  <a:lnTo>
                    <a:pt x="22" y="22"/>
                  </a:lnTo>
                  <a:lnTo>
                    <a:pt x="14" y="38"/>
                  </a:lnTo>
                  <a:lnTo>
                    <a:pt x="8" y="58"/>
                  </a:lnTo>
                  <a:lnTo>
                    <a:pt x="4" y="80"/>
                  </a:lnTo>
                  <a:lnTo>
                    <a:pt x="2" y="104"/>
                  </a:lnTo>
                  <a:lnTo>
                    <a:pt x="0" y="130"/>
                  </a:lnTo>
                  <a:lnTo>
                    <a:pt x="0" y="130"/>
                  </a:lnTo>
                  <a:lnTo>
                    <a:pt x="2" y="156"/>
                  </a:lnTo>
                  <a:lnTo>
                    <a:pt x="4" y="180"/>
                  </a:lnTo>
                  <a:lnTo>
                    <a:pt x="8" y="202"/>
                  </a:lnTo>
                  <a:lnTo>
                    <a:pt x="14" y="222"/>
                  </a:lnTo>
                  <a:lnTo>
                    <a:pt x="22" y="238"/>
                  </a:lnTo>
                  <a:lnTo>
                    <a:pt x="30" y="250"/>
                  </a:lnTo>
                  <a:lnTo>
                    <a:pt x="38" y="258"/>
                  </a:lnTo>
                  <a:lnTo>
                    <a:pt x="42" y="260"/>
                  </a:lnTo>
                  <a:lnTo>
                    <a:pt x="48" y="260"/>
                  </a:lnTo>
                  <a:lnTo>
                    <a:pt x="48" y="260"/>
                  </a:lnTo>
                  <a:lnTo>
                    <a:pt x="52" y="260"/>
                  </a:lnTo>
                  <a:lnTo>
                    <a:pt x="58" y="258"/>
                  </a:lnTo>
                  <a:lnTo>
                    <a:pt x="66" y="250"/>
                  </a:lnTo>
                  <a:lnTo>
                    <a:pt x="74" y="238"/>
                  </a:lnTo>
                  <a:lnTo>
                    <a:pt x="80" y="222"/>
                  </a:lnTo>
                  <a:lnTo>
                    <a:pt x="86" y="202"/>
                  </a:lnTo>
                  <a:lnTo>
                    <a:pt x="92" y="180"/>
                  </a:lnTo>
                  <a:lnTo>
                    <a:pt x="94" y="156"/>
                  </a:lnTo>
                  <a:lnTo>
                    <a:pt x="94" y="130"/>
                  </a:lnTo>
                  <a:lnTo>
                    <a:pt x="94" y="130"/>
                  </a:lnTo>
                  <a:lnTo>
                    <a:pt x="94" y="104"/>
                  </a:lnTo>
                  <a:lnTo>
                    <a:pt x="92" y="80"/>
                  </a:lnTo>
                  <a:lnTo>
                    <a:pt x="86" y="58"/>
                  </a:lnTo>
                  <a:lnTo>
                    <a:pt x="80" y="38"/>
                  </a:lnTo>
                  <a:lnTo>
                    <a:pt x="74" y="22"/>
                  </a:lnTo>
                  <a:lnTo>
                    <a:pt x="66" y="10"/>
                  </a:lnTo>
                  <a:lnTo>
                    <a:pt x="58" y="2"/>
                  </a:lnTo>
                  <a:lnTo>
                    <a:pt x="52" y="0"/>
                  </a:lnTo>
                  <a:lnTo>
                    <a:pt x="48" y="0"/>
                  </a:lnTo>
                  <a:lnTo>
                    <a:pt x="48" y="0"/>
                  </a:lnTo>
                  <a:close/>
                  <a:moveTo>
                    <a:pt x="48" y="248"/>
                  </a:moveTo>
                  <a:lnTo>
                    <a:pt x="48" y="248"/>
                  </a:lnTo>
                  <a:lnTo>
                    <a:pt x="40" y="246"/>
                  </a:lnTo>
                  <a:lnTo>
                    <a:pt x="34" y="238"/>
                  </a:lnTo>
                  <a:lnTo>
                    <a:pt x="28" y="228"/>
                  </a:lnTo>
                  <a:lnTo>
                    <a:pt x="22" y="214"/>
                  </a:lnTo>
                  <a:lnTo>
                    <a:pt x="18" y="196"/>
                  </a:lnTo>
                  <a:lnTo>
                    <a:pt x="14" y="176"/>
                  </a:lnTo>
                  <a:lnTo>
                    <a:pt x="12" y="154"/>
                  </a:lnTo>
                  <a:lnTo>
                    <a:pt x="10" y="130"/>
                  </a:lnTo>
                  <a:lnTo>
                    <a:pt x="10" y="130"/>
                  </a:lnTo>
                  <a:lnTo>
                    <a:pt x="12" y="106"/>
                  </a:lnTo>
                  <a:lnTo>
                    <a:pt x="14" y="84"/>
                  </a:lnTo>
                  <a:lnTo>
                    <a:pt x="18" y="64"/>
                  </a:lnTo>
                  <a:lnTo>
                    <a:pt x="22" y="46"/>
                  </a:lnTo>
                  <a:lnTo>
                    <a:pt x="28" y="32"/>
                  </a:lnTo>
                  <a:lnTo>
                    <a:pt x="34" y="22"/>
                  </a:lnTo>
                  <a:lnTo>
                    <a:pt x="40" y="14"/>
                  </a:lnTo>
                  <a:lnTo>
                    <a:pt x="48" y="12"/>
                  </a:lnTo>
                  <a:lnTo>
                    <a:pt x="48" y="12"/>
                  </a:lnTo>
                  <a:lnTo>
                    <a:pt x="54" y="14"/>
                  </a:lnTo>
                  <a:lnTo>
                    <a:pt x="60" y="22"/>
                  </a:lnTo>
                  <a:lnTo>
                    <a:pt x="68" y="32"/>
                  </a:lnTo>
                  <a:lnTo>
                    <a:pt x="72" y="46"/>
                  </a:lnTo>
                  <a:lnTo>
                    <a:pt x="78" y="64"/>
                  </a:lnTo>
                  <a:lnTo>
                    <a:pt x="82" y="84"/>
                  </a:lnTo>
                  <a:lnTo>
                    <a:pt x="84" y="106"/>
                  </a:lnTo>
                  <a:lnTo>
                    <a:pt x="84" y="130"/>
                  </a:lnTo>
                  <a:lnTo>
                    <a:pt x="84" y="130"/>
                  </a:lnTo>
                  <a:lnTo>
                    <a:pt x="84" y="154"/>
                  </a:lnTo>
                  <a:lnTo>
                    <a:pt x="82" y="176"/>
                  </a:lnTo>
                  <a:lnTo>
                    <a:pt x="78" y="196"/>
                  </a:lnTo>
                  <a:lnTo>
                    <a:pt x="72" y="214"/>
                  </a:lnTo>
                  <a:lnTo>
                    <a:pt x="68" y="228"/>
                  </a:lnTo>
                  <a:lnTo>
                    <a:pt x="60" y="238"/>
                  </a:lnTo>
                  <a:lnTo>
                    <a:pt x="54" y="246"/>
                  </a:lnTo>
                  <a:lnTo>
                    <a:pt x="48" y="248"/>
                  </a:lnTo>
                  <a:lnTo>
                    <a:pt x="48" y="248"/>
                  </a:lnTo>
                  <a:close/>
                </a:path>
              </a:pathLst>
            </a:custGeom>
            <a:grpFill/>
            <a:ln w="12700">
              <a:solidFill>
                <a:srgbClr val="EA5A4F"/>
              </a:solidFill>
              <a:round/>
              <a:headEnd/>
              <a:tailEnd/>
            </a:ln>
          </p:spPr>
          <p:txBody>
            <a:bodyPr vert="horz" wrap="square" lIns="91449" tIns="45725" rIns="91449" bIns="45725"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08" name="Freeform 245"/>
            <p:cNvSpPr>
              <a:spLocks noEditPoints="1"/>
            </p:cNvSpPr>
            <p:nvPr/>
          </p:nvSpPr>
          <p:spPr bwMode="auto">
            <a:xfrm>
              <a:off x="15897225" y="7397750"/>
              <a:ext cx="365125" cy="244475"/>
            </a:xfrm>
            <a:custGeom>
              <a:avLst/>
              <a:gdLst/>
              <a:ahLst/>
              <a:cxnLst>
                <a:cxn ang="0">
                  <a:pos x="2" y="10"/>
                </a:cxn>
                <a:cxn ang="0">
                  <a:pos x="0" y="20"/>
                </a:cxn>
                <a:cxn ang="0">
                  <a:pos x="8" y="44"/>
                </a:cxn>
                <a:cxn ang="0">
                  <a:pos x="32" y="74"/>
                </a:cxn>
                <a:cxn ang="0">
                  <a:pos x="70" y="104"/>
                </a:cxn>
                <a:cxn ang="0">
                  <a:pos x="92" y="118"/>
                </a:cxn>
                <a:cxn ang="0">
                  <a:pos x="138" y="140"/>
                </a:cxn>
                <a:cxn ang="0">
                  <a:pos x="178" y="152"/>
                </a:cxn>
                <a:cxn ang="0">
                  <a:pos x="210" y="152"/>
                </a:cxn>
                <a:cxn ang="0">
                  <a:pos x="226" y="146"/>
                </a:cxn>
                <a:cxn ang="0">
                  <a:pos x="228" y="142"/>
                </a:cxn>
                <a:cxn ang="0">
                  <a:pos x="230" y="132"/>
                </a:cxn>
                <a:cxn ang="0">
                  <a:pos x="222" y="108"/>
                </a:cxn>
                <a:cxn ang="0">
                  <a:pos x="198" y="78"/>
                </a:cxn>
                <a:cxn ang="0">
                  <a:pos x="162" y="48"/>
                </a:cxn>
                <a:cxn ang="0">
                  <a:pos x="140" y="36"/>
                </a:cxn>
                <a:cxn ang="0">
                  <a:pos x="94" y="12"/>
                </a:cxn>
                <a:cxn ang="0">
                  <a:pos x="52" y="0"/>
                </a:cxn>
                <a:cxn ang="0">
                  <a:pos x="20" y="0"/>
                </a:cxn>
                <a:cxn ang="0">
                  <a:pos x="6" y="6"/>
                </a:cxn>
                <a:cxn ang="0">
                  <a:pos x="2" y="10"/>
                </a:cxn>
                <a:cxn ang="0">
                  <a:pos x="218" y="134"/>
                </a:cxn>
                <a:cxn ang="0">
                  <a:pos x="202" y="142"/>
                </a:cxn>
                <a:cxn ang="0">
                  <a:pos x="176" y="140"/>
                </a:cxn>
                <a:cxn ang="0">
                  <a:pos x="138" y="128"/>
                </a:cxn>
                <a:cxn ang="0">
                  <a:pos x="96" y="108"/>
                </a:cxn>
                <a:cxn ang="0">
                  <a:pos x="76" y="96"/>
                </a:cxn>
                <a:cxn ang="0">
                  <a:pos x="42" y="68"/>
                </a:cxn>
                <a:cxn ang="0">
                  <a:pos x="20" y="44"/>
                </a:cxn>
                <a:cxn ang="0">
                  <a:pos x="12" y="24"/>
                </a:cxn>
                <a:cxn ang="0">
                  <a:pos x="14" y="18"/>
                </a:cxn>
                <a:cxn ang="0">
                  <a:pos x="28" y="10"/>
                </a:cxn>
                <a:cxn ang="0">
                  <a:pos x="56" y="12"/>
                </a:cxn>
                <a:cxn ang="0">
                  <a:pos x="92" y="24"/>
                </a:cxn>
                <a:cxn ang="0">
                  <a:pos x="134" y="44"/>
                </a:cxn>
                <a:cxn ang="0">
                  <a:pos x="154" y="56"/>
                </a:cxn>
                <a:cxn ang="0">
                  <a:pos x="188" y="84"/>
                </a:cxn>
                <a:cxn ang="0">
                  <a:pos x="210" y="108"/>
                </a:cxn>
                <a:cxn ang="0">
                  <a:pos x="218" y="128"/>
                </a:cxn>
                <a:cxn ang="0">
                  <a:pos x="218" y="134"/>
                </a:cxn>
              </a:cxnLst>
              <a:rect l="0" t="0" r="r" b="b"/>
              <a:pathLst>
                <a:path w="230" h="154">
                  <a:moveTo>
                    <a:pt x="2" y="10"/>
                  </a:moveTo>
                  <a:lnTo>
                    <a:pt x="2" y="10"/>
                  </a:lnTo>
                  <a:lnTo>
                    <a:pt x="0" y="16"/>
                  </a:lnTo>
                  <a:lnTo>
                    <a:pt x="0" y="20"/>
                  </a:lnTo>
                  <a:lnTo>
                    <a:pt x="2" y="32"/>
                  </a:lnTo>
                  <a:lnTo>
                    <a:pt x="8" y="44"/>
                  </a:lnTo>
                  <a:lnTo>
                    <a:pt x="18" y="58"/>
                  </a:lnTo>
                  <a:lnTo>
                    <a:pt x="32" y="74"/>
                  </a:lnTo>
                  <a:lnTo>
                    <a:pt x="50" y="88"/>
                  </a:lnTo>
                  <a:lnTo>
                    <a:pt x="70" y="104"/>
                  </a:lnTo>
                  <a:lnTo>
                    <a:pt x="92" y="118"/>
                  </a:lnTo>
                  <a:lnTo>
                    <a:pt x="92" y="118"/>
                  </a:lnTo>
                  <a:lnTo>
                    <a:pt x="116" y="130"/>
                  </a:lnTo>
                  <a:lnTo>
                    <a:pt x="138" y="140"/>
                  </a:lnTo>
                  <a:lnTo>
                    <a:pt x="160" y="146"/>
                  </a:lnTo>
                  <a:lnTo>
                    <a:pt x="178" y="152"/>
                  </a:lnTo>
                  <a:lnTo>
                    <a:pt x="196" y="154"/>
                  </a:lnTo>
                  <a:lnTo>
                    <a:pt x="210" y="152"/>
                  </a:lnTo>
                  <a:lnTo>
                    <a:pt x="222" y="148"/>
                  </a:lnTo>
                  <a:lnTo>
                    <a:pt x="226" y="146"/>
                  </a:lnTo>
                  <a:lnTo>
                    <a:pt x="228" y="142"/>
                  </a:lnTo>
                  <a:lnTo>
                    <a:pt x="228" y="142"/>
                  </a:lnTo>
                  <a:lnTo>
                    <a:pt x="230" y="136"/>
                  </a:lnTo>
                  <a:lnTo>
                    <a:pt x="230" y="132"/>
                  </a:lnTo>
                  <a:lnTo>
                    <a:pt x="228" y="120"/>
                  </a:lnTo>
                  <a:lnTo>
                    <a:pt x="222" y="108"/>
                  </a:lnTo>
                  <a:lnTo>
                    <a:pt x="212" y="94"/>
                  </a:lnTo>
                  <a:lnTo>
                    <a:pt x="198" y="78"/>
                  </a:lnTo>
                  <a:lnTo>
                    <a:pt x="182" y="64"/>
                  </a:lnTo>
                  <a:lnTo>
                    <a:pt x="162" y="48"/>
                  </a:lnTo>
                  <a:lnTo>
                    <a:pt x="140" y="36"/>
                  </a:lnTo>
                  <a:lnTo>
                    <a:pt x="140" y="36"/>
                  </a:lnTo>
                  <a:lnTo>
                    <a:pt x="116" y="22"/>
                  </a:lnTo>
                  <a:lnTo>
                    <a:pt x="94" y="12"/>
                  </a:lnTo>
                  <a:lnTo>
                    <a:pt x="72" y="6"/>
                  </a:lnTo>
                  <a:lnTo>
                    <a:pt x="52" y="0"/>
                  </a:lnTo>
                  <a:lnTo>
                    <a:pt x="36" y="0"/>
                  </a:lnTo>
                  <a:lnTo>
                    <a:pt x="20" y="0"/>
                  </a:lnTo>
                  <a:lnTo>
                    <a:pt x="10" y="4"/>
                  </a:lnTo>
                  <a:lnTo>
                    <a:pt x="6" y="6"/>
                  </a:lnTo>
                  <a:lnTo>
                    <a:pt x="2" y="10"/>
                  </a:lnTo>
                  <a:lnTo>
                    <a:pt x="2" y="10"/>
                  </a:lnTo>
                  <a:close/>
                  <a:moveTo>
                    <a:pt x="218" y="134"/>
                  </a:moveTo>
                  <a:lnTo>
                    <a:pt x="218" y="134"/>
                  </a:lnTo>
                  <a:lnTo>
                    <a:pt x="212" y="140"/>
                  </a:lnTo>
                  <a:lnTo>
                    <a:pt x="202" y="142"/>
                  </a:lnTo>
                  <a:lnTo>
                    <a:pt x="190" y="142"/>
                  </a:lnTo>
                  <a:lnTo>
                    <a:pt x="176" y="140"/>
                  </a:lnTo>
                  <a:lnTo>
                    <a:pt x="158" y="136"/>
                  </a:lnTo>
                  <a:lnTo>
                    <a:pt x="138" y="128"/>
                  </a:lnTo>
                  <a:lnTo>
                    <a:pt x="118" y="120"/>
                  </a:lnTo>
                  <a:lnTo>
                    <a:pt x="96" y="108"/>
                  </a:lnTo>
                  <a:lnTo>
                    <a:pt x="96" y="108"/>
                  </a:lnTo>
                  <a:lnTo>
                    <a:pt x="76" y="96"/>
                  </a:lnTo>
                  <a:lnTo>
                    <a:pt x="58" y="82"/>
                  </a:lnTo>
                  <a:lnTo>
                    <a:pt x="42" y="68"/>
                  </a:lnTo>
                  <a:lnTo>
                    <a:pt x="30" y="56"/>
                  </a:lnTo>
                  <a:lnTo>
                    <a:pt x="20" y="44"/>
                  </a:lnTo>
                  <a:lnTo>
                    <a:pt x="14" y="34"/>
                  </a:lnTo>
                  <a:lnTo>
                    <a:pt x="12" y="24"/>
                  </a:lnTo>
                  <a:lnTo>
                    <a:pt x="14" y="18"/>
                  </a:lnTo>
                  <a:lnTo>
                    <a:pt x="14" y="18"/>
                  </a:lnTo>
                  <a:lnTo>
                    <a:pt x="20" y="12"/>
                  </a:lnTo>
                  <a:lnTo>
                    <a:pt x="28" y="10"/>
                  </a:lnTo>
                  <a:lnTo>
                    <a:pt x="40" y="10"/>
                  </a:lnTo>
                  <a:lnTo>
                    <a:pt x="56" y="12"/>
                  </a:lnTo>
                  <a:lnTo>
                    <a:pt x="72" y="16"/>
                  </a:lnTo>
                  <a:lnTo>
                    <a:pt x="92" y="24"/>
                  </a:lnTo>
                  <a:lnTo>
                    <a:pt x="112" y="32"/>
                  </a:lnTo>
                  <a:lnTo>
                    <a:pt x="134" y="44"/>
                  </a:lnTo>
                  <a:lnTo>
                    <a:pt x="134" y="44"/>
                  </a:lnTo>
                  <a:lnTo>
                    <a:pt x="154" y="56"/>
                  </a:lnTo>
                  <a:lnTo>
                    <a:pt x="172" y="70"/>
                  </a:lnTo>
                  <a:lnTo>
                    <a:pt x="188" y="84"/>
                  </a:lnTo>
                  <a:lnTo>
                    <a:pt x="200" y="96"/>
                  </a:lnTo>
                  <a:lnTo>
                    <a:pt x="210" y="108"/>
                  </a:lnTo>
                  <a:lnTo>
                    <a:pt x="216" y="118"/>
                  </a:lnTo>
                  <a:lnTo>
                    <a:pt x="218" y="128"/>
                  </a:lnTo>
                  <a:lnTo>
                    <a:pt x="218" y="134"/>
                  </a:lnTo>
                  <a:lnTo>
                    <a:pt x="218" y="134"/>
                  </a:lnTo>
                  <a:close/>
                </a:path>
              </a:pathLst>
            </a:custGeom>
            <a:grpFill/>
            <a:ln w="12700">
              <a:solidFill>
                <a:srgbClr val="EA5A4F"/>
              </a:solidFill>
              <a:round/>
              <a:headEnd/>
              <a:tailEnd/>
            </a:ln>
          </p:spPr>
          <p:txBody>
            <a:bodyPr vert="horz" wrap="square" lIns="91449" tIns="45725" rIns="91449" bIns="45725"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09" name="Freeform 246"/>
            <p:cNvSpPr>
              <a:spLocks noEditPoints="1"/>
            </p:cNvSpPr>
            <p:nvPr/>
          </p:nvSpPr>
          <p:spPr bwMode="auto">
            <a:xfrm>
              <a:off x="15897225" y="7397750"/>
              <a:ext cx="365125" cy="244475"/>
            </a:xfrm>
            <a:custGeom>
              <a:avLst/>
              <a:gdLst/>
              <a:ahLst/>
              <a:cxnLst>
                <a:cxn ang="0">
                  <a:pos x="140" y="118"/>
                </a:cxn>
                <a:cxn ang="0">
                  <a:pos x="182" y="88"/>
                </a:cxn>
                <a:cxn ang="0">
                  <a:pos x="212" y="58"/>
                </a:cxn>
                <a:cxn ang="0">
                  <a:pos x="228" y="32"/>
                </a:cxn>
                <a:cxn ang="0">
                  <a:pos x="230" y="16"/>
                </a:cxn>
                <a:cxn ang="0">
                  <a:pos x="228" y="10"/>
                </a:cxn>
                <a:cxn ang="0">
                  <a:pos x="222" y="4"/>
                </a:cxn>
                <a:cxn ang="0">
                  <a:pos x="196" y="0"/>
                </a:cxn>
                <a:cxn ang="0">
                  <a:pos x="160" y="6"/>
                </a:cxn>
                <a:cxn ang="0">
                  <a:pos x="116" y="22"/>
                </a:cxn>
                <a:cxn ang="0">
                  <a:pos x="92" y="36"/>
                </a:cxn>
                <a:cxn ang="0">
                  <a:pos x="50" y="64"/>
                </a:cxn>
                <a:cxn ang="0">
                  <a:pos x="18" y="94"/>
                </a:cxn>
                <a:cxn ang="0">
                  <a:pos x="2" y="120"/>
                </a:cxn>
                <a:cxn ang="0">
                  <a:pos x="0" y="136"/>
                </a:cxn>
                <a:cxn ang="0">
                  <a:pos x="2" y="142"/>
                </a:cxn>
                <a:cxn ang="0">
                  <a:pos x="10" y="148"/>
                </a:cxn>
                <a:cxn ang="0">
                  <a:pos x="36" y="154"/>
                </a:cxn>
                <a:cxn ang="0">
                  <a:pos x="72" y="146"/>
                </a:cxn>
                <a:cxn ang="0">
                  <a:pos x="116" y="130"/>
                </a:cxn>
                <a:cxn ang="0">
                  <a:pos x="140" y="118"/>
                </a:cxn>
                <a:cxn ang="0">
                  <a:pos x="134" y="108"/>
                </a:cxn>
                <a:cxn ang="0">
                  <a:pos x="92" y="128"/>
                </a:cxn>
                <a:cxn ang="0">
                  <a:pos x="56" y="140"/>
                </a:cxn>
                <a:cxn ang="0">
                  <a:pos x="28" y="142"/>
                </a:cxn>
                <a:cxn ang="0">
                  <a:pos x="14" y="134"/>
                </a:cxn>
                <a:cxn ang="0">
                  <a:pos x="12" y="128"/>
                </a:cxn>
                <a:cxn ang="0">
                  <a:pos x="20" y="108"/>
                </a:cxn>
                <a:cxn ang="0">
                  <a:pos x="42" y="84"/>
                </a:cxn>
                <a:cxn ang="0">
                  <a:pos x="76" y="56"/>
                </a:cxn>
                <a:cxn ang="0">
                  <a:pos x="96" y="44"/>
                </a:cxn>
                <a:cxn ang="0">
                  <a:pos x="138" y="24"/>
                </a:cxn>
                <a:cxn ang="0">
                  <a:pos x="176" y="12"/>
                </a:cxn>
                <a:cxn ang="0">
                  <a:pos x="202" y="10"/>
                </a:cxn>
                <a:cxn ang="0">
                  <a:pos x="218" y="18"/>
                </a:cxn>
                <a:cxn ang="0">
                  <a:pos x="218" y="24"/>
                </a:cxn>
                <a:cxn ang="0">
                  <a:pos x="210" y="44"/>
                </a:cxn>
                <a:cxn ang="0">
                  <a:pos x="188" y="68"/>
                </a:cxn>
                <a:cxn ang="0">
                  <a:pos x="154" y="96"/>
                </a:cxn>
                <a:cxn ang="0">
                  <a:pos x="134" y="108"/>
                </a:cxn>
              </a:cxnLst>
              <a:rect l="0" t="0" r="r" b="b"/>
              <a:pathLst>
                <a:path w="230" h="154">
                  <a:moveTo>
                    <a:pt x="140" y="118"/>
                  </a:moveTo>
                  <a:lnTo>
                    <a:pt x="140" y="118"/>
                  </a:lnTo>
                  <a:lnTo>
                    <a:pt x="162" y="104"/>
                  </a:lnTo>
                  <a:lnTo>
                    <a:pt x="182" y="88"/>
                  </a:lnTo>
                  <a:lnTo>
                    <a:pt x="198" y="74"/>
                  </a:lnTo>
                  <a:lnTo>
                    <a:pt x="212" y="58"/>
                  </a:lnTo>
                  <a:lnTo>
                    <a:pt x="222" y="44"/>
                  </a:lnTo>
                  <a:lnTo>
                    <a:pt x="228" y="32"/>
                  </a:lnTo>
                  <a:lnTo>
                    <a:pt x="230" y="20"/>
                  </a:lnTo>
                  <a:lnTo>
                    <a:pt x="230" y="16"/>
                  </a:lnTo>
                  <a:lnTo>
                    <a:pt x="228" y="10"/>
                  </a:lnTo>
                  <a:lnTo>
                    <a:pt x="228" y="10"/>
                  </a:lnTo>
                  <a:lnTo>
                    <a:pt x="226" y="6"/>
                  </a:lnTo>
                  <a:lnTo>
                    <a:pt x="222" y="4"/>
                  </a:lnTo>
                  <a:lnTo>
                    <a:pt x="210" y="0"/>
                  </a:lnTo>
                  <a:lnTo>
                    <a:pt x="196" y="0"/>
                  </a:lnTo>
                  <a:lnTo>
                    <a:pt x="178" y="0"/>
                  </a:lnTo>
                  <a:lnTo>
                    <a:pt x="160" y="6"/>
                  </a:lnTo>
                  <a:lnTo>
                    <a:pt x="138" y="12"/>
                  </a:lnTo>
                  <a:lnTo>
                    <a:pt x="116" y="22"/>
                  </a:lnTo>
                  <a:lnTo>
                    <a:pt x="92" y="36"/>
                  </a:lnTo>
                  <a:lnTo>
                    <a:pt x="92" y="36"/>
                  </a:lnTo>
                  <a:lnTo>
                    <a:pt x="70" y="48"/>
                  </a:lnTo>
                  <a:lnTo>
                    <a:pt x="50" y="64"/>
                  </a:lnTo>
                  <a:lnTo>
                    <a:pt x="32" y="78"/>
                  </a:lnTo>
                  <a:lnTo>
                    <a:pt x="18" y="94"/>
                  </a:lnTo>
                  <a:lnTo>
                    <a:pt x="8" y="108"/>
                  </a:lnTo>
                  <a:lnTo>
                    <a:pt x="2" y="120"/>
                  </a:lnTo>
                  <a:lnTo>
                    <a:pt x="0" y="132"/>
                  </a:lnTo>
                  <a:lnTo>
                    <a:pt x="0" y="136"/>
                  </a:lnTo>
                  <a:lnTo>
                    <a:pt x="2" y="142"/>
                  </a:lnTo>
                  <a:lnTo>
                    <a:pt x="2" y="142"/>
                  </a:lnTo>
                  <a:lnTo>
                    <a:pt x="6" y="146"/>
                  </a:lnTo>
                  <a:lnTo>
                    <a:pt x="10" y="148"/>
                  </a:lnTo>
                  <a:lnTo>
                    <a:pt x="20" y="152"/>
                  </a:lnTo>
                  <a:lnTo>
                    <a:pt x="36" y="154"/>
                  </a:lnTo>
                  <a:lnTo>
                    <a:pt x="52" y="152"/>
                  </a:lnTo>
                  <a:lnTo>
                    <a:pt x="72" y="146"/>
                  </a:lnTo>
                  <a:lnTo>
                    <a:pt x="94" y="140"/>
                  </a:lnTo>
                  <a:lnTo>
                    <a:pt x="116" y="130"/>
                  </a:lnTo>
                  <a:lnTo>
                    <a:pt x="140" y="118"/>
                  </a:lnTo>
                  <a:lnTo>
                    <a:pt x="140" y="118"/>
                  </a:lnTo>
                  <a:close/>
                  <a:moveTo>
                    <a:pt x="134" y="108"/>
                  </a:moveTo>
                  <a:lnTo>
                    <a:pt x="134" y="108"/>
                  </a:lnTo>
                  <a:lnTo>
                    <a:pt x="112" y="120"/>
                  </a:lnTo>
                  <a:lnTo>
                    <a:pt x="92" y="128"/>
                  </a:lnTo>
                  <a:lnTo>
                    <a:pt x="72" y="136"/>
                  </a:lnTo>
                  <a:lnTo>
                    <a:pt x="56" y="140"/>
                  </a:lnTo>
                  <a:lnTo>
                    <a:pt x="40" y="142"/>
                  </a:lnTo>
                  <a:lnTo>
                    <a:pt x="28" y="142"/>
                  </a:lnTo>
                  <a:lnTo>
                    <a:pt x="20" y="140"/>
                  </a:lnTo>
                  <a:lnTo>
                    <a:pt x="14" y="134"/>
                  </a:lnTo>
                  <a:lnTo>
                    <a:pt x="14" y="134"/>
                  </a:lnTo>
                  <a:lnTo>
                    <a:pt x="12" y="128"/>
                  </a:lnTo>
                  <a:lnTo>
                    <a:pt x="14" y="118"/>
                  </a:lnTo>
                  <a:lnTo>
                    <a:pt x="20" y="108"/>
                  </a:lnTo>
                  <a:lnTo>
                    <a:pt x="30" y="96"/>
                  </a:lnTo>
                  <a:lnTo>
                    <a:pt x="42" y="84"/>
                  </a:lnTo>
                  <a:lnTo>
                    <a:pt x="58" y="70"/>
                  </a:lnTo>
                  <a:lnTo>
                    <a:pt x="76" y="56"/>
                  </a:lnTo>
                  <a:lnTo>
                    <a:pt x="96" y="44"/>
                  </a:lnTo>
                  <a:lnTo>
                    <a:pt x="96" y="44"/>
                  </a:lnTo>
                  <a:lnTo>
                    <a:pt x="118" y="32"/>
                  </a:lnTo>
                  <a:lnTo>
                    <a:pt x="138" y="24"/>
                  </a:lnTo>
                  <a:lnTo>
                    <a:pt x="158" y="16"/>
                  </a:lnTo>
                  <a:lnTo>
                    <a:pt x="176" y="12"/>
                  </a:lnTo>
                  <a:lnTo>
                    <a:pt x="190" y="10"/>
                  </a:lnTo>
                  <a:lnTo>
                    <a:pt x="202" y="10"/>
                  </a:lnTo>
                  <a:lnTo>
                    <a:pt x="212" y="12"/>
                  </a:lnTo>
                  <a:lnTo>
                    <a:pt x="218" y="18"/>
                  </a:lnTo>
                  <a:lnTo>
                    <a:pt x="218" y="18"/>
                  </a:lnTo>
                  <a:lnTo>
                    <a:pt x="218" y="24"/>
                  </a:lnTo>
                  <a:lnTo>
                    <a:pt x="216" y="34"/>
                  </a:lnTo>
                  <a:lnTo>
                    <a:pt x="210" y="44"/>
                  </a:lnTo>
                  <a:lnTo>
                    <a:pt x="200" y="56"/>
                  </a:lnTo>
                  <a:lnTo>
                    <a:pt x="188" y="68"/>
                  </a:lnTo>
                  <a:lnTo>
                    <a:pt x="172" y="82"/>
                  </a:lnTo>
                  <a:lnTo>
                    <a:pt x="154" y="96"/>
                  </a:lnTo>
                  <a:lnTo>
                    <a:pt x="134" y="108"/>
                  </a:lnTo>
                  <a:lnTo>
                    <a:pt x="134" y="108"/>
                  </a:lnTo>
                  <a:close/>
                </a:path>
              </a:pathLst>
            </a:custGeom>
            <a:grpFill/>
            <a:ln w="12700">
              <a:solidFill>
                <a:srgbClr val="EA5A4F"/>
              </a:solidFill>
              <a:round/>
              <a:headEnd/>
              <a:tailEnd/>
            </a:ln>
          </p:spPr>
          <p:txBody>
            <a:bodyPr vert="horz" wrap="square" lIns="91449" tIns="45725" rIns="91449" bIns="45725"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10" name="Freeform 247"/>
            <p:cNvSpPr>
              <a:spLocks/>
            </p:cNvSpPr>
            <p:nvPr/>
          </p:nvSpPr>
          <p:spPr bwMode="auto">
            <a:xfrm>
              <a:off x="16052800" y="7489825"/>
              <a:ext cx="57150" cy="57150"/>
            </a:xfrm>
            <a:custGeom>
              <a:avLst/>
              <a:gdLst/>
              <a:ahLst/>
              <a:cxnLst>
                <a:cxn ang="0">
                  <a:pos x="36" y="18"/>
                </a:cxn>
                <a:cxn ang="0">
                  <a:pos x="36" y="18"/>
                </a:cxn>
                <a:cxn ang="0">
                  <a:pos x="34" y="26"/>
                </a:cxn>
                <a:cxn ang="0">
                  <a:pos x="30" y="30"/>
                </a:cxn>
                <a:cxn ang="0">
                  <a:pos x="24" y="34"/>
                </a:cxn>
                <a:cxn ang="0">
                  <a:pos x="18" y="36"/>
                </a:cxn>
                <a:cxn ang="0">
                  <a:pos x="18" y="36"/>
                </a:cxn>
                <a:cxn ang="0">
                  <a:pos x="10" y="34"/>
                </a:cxn>
                <a:cxn ang="0">
                  <a:pos x="4" y="30"/>
                </a:cxn>
                <a:cxn ang="0">
                  <a:pos x="0" y="26"/>
                </a:cxn>
                <a:cxn ang="0">
                  <a:pos x="0" y="18"/>
                </a:cxn>
                <a:cxn ang="0">
                  <a:pos x="0" y="18"/>
                </a:cxn>
                <a:cxn ang="0">
                  <a:pos x="0" y="10"/>
                </a:cxn>
                <a:cxn ang="0">
                  <a:pos x="4" y="6"/>
                </a:cxn>
                <a:cxn ang="0">
                  <a:pos x="10" y="2"/>
                </a:cxn>
                <a:cxn ang="0">
                  <a:pos x="18" y="0"/>
                </a:cxn>
                <a:cxn ang="0">
                  <a:pos x="18" y="0"/>
                </a:cxn>
                <a:cxn ang="0">
                  <a:pos x="24" y="2"/>
                </a:cxn>
                <a:cxn ang="0">
                  <a:pos x="30" y="6"/>
                </a:cxn>
                <a:cxn ang="0">
                  <a:pos x="34" y="10"/>
                </a:cxn>
                <a:cxn ang="0">
                  <a:pos x="36" y="18"/>
                </a:cxn>
                <a:cxn ang="0">
                  <a:pos x="36" y="18"/>
                </a:cxn>
              </a:cxnLst>
              <a:rect l="0" t="0" r="r" b="b"/>
              <a:pathLst>
                <a:path w="36" h="36">
                  <a:moveTo>
                    <a:pt x="36" y="18"/>
                  </a:moveTo>
                  <a:lnTo>
                    <a:pt x="36" y="18"/>
                  </a:lnTo>
                  <a:lnTo>
                    <a:pt x="34" y="26"/>
                  </a:lnTo>
                  <a:lnTo>
                    <a:pt x="30" y="30"/>
                  </a:lnTo>
                  <a:lnTo>
                    <a:pt x="24" y="34"/>
                  </a:lnTo>
                  <a:lnTo>
                    <a:pt x="18" y="36"/>
                  </a:lnTo>
                  <a:lnTo>
                    <a:pt x="18" y="36"/>
                  </a:lnTo>
                  <a:lnTo>
                    <a:pt x="10" y="34"/>
                  </a:lnTo>
                  <a:lnTo>
                    <a:pt x="4" y="30"/>
                  </a:lnTo>
                  <a:lnTo>
                    <a:pt x="0" y="26"/>
                  </a:lnTo>
                  <a:lnTo>
                    <a:pt x="0" y="18"/>
                  </a:lnTo>
                  <a:lnTo>
                    <a:pt x="0" y="18"/>
                  </a:lnTo>
                  <a:lnTo>
                    <a:pt x="0" y="10"/>
                  </a:lnTo>
                  <a:lnTo>
                    <a:pt x="4" y="6"/>
                  </a:lnTo>
                  <a:lnTo>
                    <a:pt x="10" y="2"/>
                  </a:lnTo>
                  <a:lnTo>
                    <a:pt x="18" y="0"/>
                  </a:lnTo>
                  <a:lnTo>
                    <a:pt x="18" y="0"/>
                  </a:lnTo>
                  <a:lnTo>
                    <a:pt x="24" y="2"/>
                  </a:lnTo>
                  <a:lnTo>
                    <a:pt x="30" y="6"/>
                  </a:lnTo>
                  <a:lnTo>
                    <a:pt x="34" y="10"/>
                  </a:lnTo>
                  <a:lnTo>
                    <a:pt x="36" y="18"/>
                  </a:lnTo>
                  <a:lnTo>
                    <a:pt x="36" y="18"/>
                  </a:lnTo>
                  <a:close/>
                </a:path>
              </a:pathLst>
            </a:custGeom>
            <a:grpFill/>
            <a:ln w="12700">
              <a:solidFill>
                <a:srgbClr val="EA5A4F"/>
              </a:solidFill>
              <a:round/>
              <a:headEnd/>
              <a:tailEnd/>
            </a:ln>
          </p:spPr>
          <p:txBody>
            <a:bodyPr vert="horz" wrap="square" lIns="91449" tIns="45725" rIns="91449" bIns="45725"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grpSp>
        <p:nvGrpSpPr>
          <p:cNvPr id="151" name="组合 258"/>
          <p:cNvGrpSpPr/>
          <p:nvPr/>
        </p:nvGrpSpPr>
        <p:grpSpPr>
          <a:xfrm>
            <a:off x="7429181" y="1583972"/>
            <a:ext cx="539930" cy="539930"/>
            <a:chOff x="6504955" y="1487606"/>
            <a:chExt cx="1371224" cy="1171472"/>
          </a:xfrm>
          <a:solidFill>
            <a:sysClr val="window" lastClr="FFFFFF"/>
          </a:solidFill>
        </p:grpSpPr>
        <p:sp>
          <p:nvSpPr>
            <p:cNvPr id="179" name="Freeform 20"/>
            <p:cNvSpPr>
              <a:spLocks/>
            </p:cNvSpPr>
            <p:nvPr/>
          </p:nvSpPr>
          <p:spPr bwMode="auto">
            <a:xfrm>
              <a:off x="6793979" y="1747482"/>
              <a:ext cx="225425" cy="219075"/>
            </a:xfrm>
            <a:custGeom>
              <a:avLst/>
              <a:gdLst/>
              <a:ahLst/>
              <a:cxnLst>
                <a:cxn ang="0">
                  <a:pos x="87" y="4109"/>
                </a:cxn>
                <a:cxn ang="0">
                  <a:pos x="273" y="3760"/>
                </a:cxn>
                <a:cxn ang="0">
                  <a:pos x="473" y="3421"/>
                </a:cxn>
                <a:cxn ang="0">
                  <a:pos x="687" y="3092"/>
                </a:cxn>
                <a:cxn ang="0">
                  <a:pos x="917" y="2773"/>
                </a:cxn>
                <a:cxn ang="0">
                  <a:pos x="1159" y="2465"/>
                </a:cxn>
                <a:cxn ang="0">
                  <a:pos x="1415" y="2168"/>
                </a:cxn>
                <a:cxn ang="0">
                  <a:pos x="1685" y="1883"/>
                </a:cxn>
                <a:cxn ang="0">
                  <a:pos x="1965" y="1611"/>
                </a:cxn>
                <a:cxn ang="0">
                  <a:pos x="2258" y="1351"/>
                </a:cxn>
                <a:cxn ang="0">
                  <a:pos x="2562" y="1104"/>
                </a:cxn>
                <a:cxn ang="0">
                  <a:pos x="2876" y="870"/>
                </a:cxn>
                <a:cxn ang="0">
                  <a:pos x="3202" y="652"/>
                </a:cxn>
                <a:cxn ang="0">
                  <a:pos x="3537" y="446"/>
                </a:cxn>
                <a:cxn ang="0">
                  <a:pos x="3881" y="256"/>
                </a:cxn>
                <a:cxn ang="0">
                  <a:pos x="4235" y="82"/>
                </a:cxn>
                <a:cxn ang="0">
                  <a:pos x="4416" y="743"/>
                </a:cxn>
                <a:cxn ang="0">
                  <a:pos x="4126" y="891"/>
                </a:cxn>
                <a:cxn ang="0">
                  <a:pos x="3842" y="1049"/>
                </a:cxn>
                <a:cxn ang="0">
                  <a:pos x="3566" y="1218"/>
                </a:cxn>
                <a:cxn ang="0">
                  <a:pos x="3297" y="1398"/>
                </a:cxn>
                <a:cxn ang="0">
                  <a:pos x="3036" y="1590"/>
                </a:cxn>
                <a:cxn ang="0">
                  <a:pos x="2782" y="1790"/>
                </a:cxn>
                <a:cxn ang="0">
                  <a:pos x="2537" y="2001"/>
                </a:cxn>
                <a:cxn ang="0">
                  <a:pos x="2301" y="2221"/>
                </a:cxn>
                <a:cxn ang="0">
                  <a:pos x="2072" y="2450"/>
                </a:cxn>
                <a:cxn ang="0">
                  <a:pos x="1855" y="2688"/>
                </a:cxn>
                <a:cxn ang="0">
                  <a:pos x="1646" y="2935"/>
                </a:cxn>
                <a:cxn ang="0">
                  <a:pos x="1446" y="3190"/>
                </a:cxn>
                <a:cxn ang="0">
                  <a:pos x="1257" y="3453"/>
                </a:cxn>
                <a:cxn ang="0">
                  <a:pos x="1078" y="3724"/>
                </a:cxn>
                <a:cxn ang="0">
                  <a:pos x="910" y="4002"/>
                </a:cxn>
                <a:cxn ang="0">
                  <a:pos x="753" y="4286"/>
                </a:cxn>
              </a:cxnLst>
              <a:rect l="0" t="0" r="r" b="b"/>
              <a:pathLst>
                <a:path w="4416" h="4286">
                  <a:moveTo>
                    <a:pt x="0" y="4286"/>
                  </a:moveTo>
                  <a:lnTo>
                    <a:pt x="87" y="4109"/>
                  </a:lnTo>
                  <a:lnTo>
                    <a:pt x="177" y="3933"/>
                  </a:lnTo>
                  <a:lnTo>
                    <a:pt x="273" y="3760"/>
                  </a:lnTo>
                  <a:lnTo>
                    <a:pt x="371" y="3590"/>
                  </a:lnTo>
                  <a:lnTo>
                    <a:pt x="473" y="3421"/>
                  </a:lnTo>
                  <a:lnTo>
                    <a:pt x="578" y="3255"/>
                  </a:lnTo>
                  <a:lnTo>
                    <a:pt x="687" y="3092"/>
                  </a:lnTo>
                  <a:lnTo>
                    <a:pt x="801" y="2931"/>
                  </a:lnTo>
                  <a:lnTo>
                    <a:pt x="917" y="2773"/>
                  </a:lnTo>
                  <a:lnTo>
                    <a:pt x="1036" y="2617"/>
                  </a:lnTo>
                  <a:lnTo>
                    <a:pt x="1159" y="2465"/>
                  </a:lnTo>
                  <a:lnTo>
                    <a:pt x="1286" y="2315"/>
                  </a:lnTo>
                  <a:lnTo>
                    <a:pt x="1415" y="2168"/>
                  </a:lnTo>
                  <a:lnTo>
                    <a:pt x="1548" y="2024"/>
                  </a:lnTo>
                  <a:lnTo>
                    <a:pt x="1685" y="1883"/>
                  </a:lnTo>
                  <a:lnTo>
                    <a:pt x="1823" y="1745"/>
                  </a:lnTo>
                  <a:lnTo>
                    <a:pt x="1965" y="1611"/>
                  </a:lnTo>
                  <a:lnTo>
                    <a:pt x="2110" y="1479"/>
                  </a:lnTo>
                  <a:lnTo>
                    <a:pt x="2258" y="1351"/>
                  </a:lnTo>
                  <a:lnTo>
                    <a:pt x="2408" y="1225"/>
                  </a:lnTo>
                  <a:lnTo>
                    <a:pt x="2562" y="1104"/>
                  </a:lnTo>
                  <a:lnTo>
                    <a:pt x="2718" y="985"/>
                  </a:lnTo>
                  <a:lnTo>
                    <a:pt x="2876" y="870"/>
                  </a:lnTo>
                  <a:lnTo>
                    <a:pt x="3038" y="759"/>
                  </a:lnTo>
                  <a:lnTo>
                    <a:pt x="3202" y="652"/>
                  </a:lnTo>
                  <a:lnTo>
                    <a:pt x="3367" y="547"/>
                  </a:lnTo>
                  <a:lnTo>
                    <a:pt x="3537" y="446"/>
                  </a:lnTo>
                  <a:lnTo>
                    <a:pt x="3708" y="350"/>
                  </a:lnTo>
                  <a:lnTo>
                    <a:pt x="3881" y="256"/>
                  </a:lnTo>
                  <a:lnTo>
                    <a:pt x="4058" y="167"/>
                  </a:lnTo>
                  <a:lnTo>
                    <a:pt x="4235" y="82"/>
                  </a:lnTo>
                  <a:lnTo>
                    <a:pt x="4416" y="0"/>
                  </a:lnTo>
                  <a:lnTo>
                    <a:pt x="4416" y="743"/>
                  </a:lnTo>
                  <a:lnTo>
                    <a:pt x="4269" y="815"/>
                  </a:lnTo>
                  <a:lnTo>
                    <a:pt x="4126" y="891"/>
                  </a:lnTo>
                  <a:lnTo>
                    <a:pt x="3983" y="968"/>
                  </a:lnTo>
                  <a:lnTo>
                    <a:pt x="3842" y="1049"/>
                  </a:lnTo>
                  <a:lnTo>
                    <a:pt x="3703" y="1132"/>
                  </a:lnTo>
                  <a:lnTo>
                    <a:pt x="3566" y="1218"/>
                  </a:lnTo>
                  <a:lnTo>
                    <a:pt x="3430" y="1308"/>
                  </a:lnTo>
                  <a:lnTo>
                    <a:pt x="3297" y="1398"/>
                  </a:lnTo>
                  <a:lnTo>
                    <a:pt x="3165" y="1493"/>
                  </a:lnTo>
                  <a:lnTo>
                    <a:pt x="3036" y="1590"/>
                  </a:lnTo>
                  <a:lnTo>
                    <a:pt x="2907" y="1689"/>
                  </a:lnTo>
                  <a:lnTo>
                    <a:pt x="2782" y="1790"/>
                  </a:lnTo>
                  <a:lnTo>
                    <a:pt x="2659" y="1895"/>
                  </a:lnTo>
                  <a:lnTo>
                    <a:pt x="2537" y="2001"/>
                  </a:lnTo>
                  <a:lnTo>
                    <a:pt x="2417" y="2110"/>
                  </a:lnTo>
                  <a:lnTo>
                    <a:pt x="2301" y="2221"/>
                  </a:lnTo>
                  <a:lnTo>
                    <a:pt x="2186" y="2334"/>
                  </a:lnTo>
                  <a:lnTo>
                    <a:pt x="2072" y="2450"/>
                  </a:lnTo>
                  <a:lnTo>
                    <a:pt x="1962" y="2568"/>
                  </a:lnTo>
                  <a:lnTo>
                    <a:pt x="1855" y="2688"/>
                  </a:lnTo>
                  <a:lnTo>
                    <a:pt x="1749" y="2810"/>
                  </a:lnTo>
                  <a:lnTo>
                    <a:pt x="1646" y="2935"/>
                  </a:lnTo>
                  <a:lnTo>
                    <a:pt x="1544" y="3061"/>
                  </a:lnTo>
                  <a:lnTo>
                    <a:pt x="1446" y="3190"/>
                  </a:lnTo>
                  <a:lnTo>
                    <a:pt x="1350" y="3321"/>
                  </a:lnTo>
                  <a:lnTo>
                    <a:pt x="1257" y="3453"/>
                  </a:lnTo>
                  <a:lnTo>
                    <a:pt x="1167" y="3588"/>
                  </a:lnTo>
                  <a:lnTo>
                    <a:pt x="1078" y="3724"/>
                  </a:lnTo>
                  <a:lnTo>
                    <a:pt x="992" y="3862"/>
                  </a:lnTo>
                  <a:lnTo>
                    <a:pt x="910" y="4002"/>
                  </a:lnTo>
                  <a:lnTo>
                    <a:pt x="830" y="4143"/>
                  </a:lnTo>
                  <a:lnTo>
                    <a:pt x="753" y="4286"/>
                  </a:lnTo>
                  <a:lnTo>
                    <a:pt x="0" y="4286"/>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80" name="Freeform 21"/>
            <p:cNvSpPr>
              <a:spLocks/>
            </p:cNvSpPr>
            <p:nvPr/>
          </p:nvSpPr>
          <p:spPr bwMode="auto">
            <a:xfrm>
              <a:off x="6793979" y="2353907"/>
              <a:ext cx="225425" cy="219075"/>
            </a:xfrm>
            <a:custGeom>
              <a:avLst/>
              <a:gdLst/>
              <a:ahLst/>
              <a:cxnLst>
                <a:cxn ang="0">
                  <a:pos x="4235" y="4204"/>
                </a:cxn>
                <a:cxn ang="0">
                  <a:pos x="3881" y="4030"/>
                </a:cxn>
                <a:cxn ang="0">
                  <a:pos x="3536" y="3841"/>
                </a:cxn>
                <a:cxn ang="0">
                  <a:pos x="3201" y="3635"/>
                </a:cxn>
                <a:cxn ang="0">
                  <a:pos x="2876" y="3417"/>
                </a:cxn>
                <a:cxn ang="0">
                  <a:pos x="2562" y="3183"/>
                </a:cxn>
                <a:cxn ang="0">
                  <a:pos x="2257" y="2936"/>
                </a:cxn>
                <a:cxn ang="0">
                  <a:pos x="1965" y="2676"/>
                </a:cxn>
                <a:cxn ang="0">
                  <a:pos x="1685" y="2403"/>
                </a:cxn>
                <a:cxn ang="0">
                  <a:pos x="1415" y="2119"/>
                </a:cxn>
                <a:cxn ang="0">
                  <a:pos x="1159" y="1822"/>
                </a:cxn>
                <a:cxn ang="0">
                  <a:pos x="917" y="1514"/>
                </a:cxn>
                <a:cxn ang="0">
                  <a:pos x="688" y="1195"/>
                </a:cxn>
                <a:cxn ang="0">
                  <a:pos x="473" y="866"/>
                </a:cxn>
                <a:cxn ang="0">
                  <a:pos x="273" y="527"/>
                </a:cxn>
                <a:cxn ang="0">
                  <a:pos x="87" y="177"/>
                </a:cxn>
                <a:cxn ang="0">
                  <a:pos x="753" y="0"/>
                </a:cxn>
                <a:cxn ang="0">
                  <a:pos x="910" y="285"/>
                </a:cxn>
                <a:cxn ang="0">
                  <a:pos x="1078" y="563"/>
                </a:cxn>
                <a:cxn ang="0">
                  <a:pos x="1257" y="834"/>
                </a:cxn>
                <a:cxn ang="0">
                  <a:pos x="1446" y="1097"/>
                </a:cxn>
                <a:cxn ang="0">
                  <a:pos x="1646" y="1352"/>
                </a:cxn>
                <a:cxn ang="0">
                  <a:pos x="1855" y="1599"/>
                </a:cxn>
                <a:cxn ang="0">
                  <a:pos x="2073" y="1837"/>
                </a:cxn>
                <a:cxn ang="0">
                  <a:pos x="2301" y="2065"/>
                </a:cxn>
                <a:cxn ang="0">
                  <a:pos x="2537" y="2286"/>
                </a:cxn>
                <a:cxn ang="0">
                  <a:pos x="2782" y="2497"/>
                </a:cxn>
                <a:cxn ang="0">
                  <a:pos x="3036" y="2697"/>
                </a:cxn>
                <a:cxn ang="0">
                  <a:pos x="3297" y="2888"/>
                </a:cxn>
                <a:cxn ang="0">
                  <a:pos x="3566" y="3068"/>
                </a:cxn>
                <a:cxn ang="0">
                  <a:pos x="3842" y="3237"/>
                </a:cxn>
                <a:cxn ang="0">
                  <a:pos x="4126" y="3396"/>
                </a:cxn>
                <a:cxn ang="0">
                  <a:pos x="4416" y="3543"/>
                </a:cxn>
              </a:cxnLst>
              <a:rect l="0" t="0" r="r" b="b"/>
              <a:pathLst>
                <a:path w="4416" h="4286">
                  <a:moveTo>
                    <a:pt x="4416" y="4286"/>
                  </a:moveTo>
                  <a:lnTo>
                    <a:pt x="4235" y="4204"/>
                  </a:lnTo>
                  <a:lnTo>
                    <a:pt x="4057" y="4120"/>
                  </a:lnTo>
                  <a:lnTo>
                    <a:pt x="3881" y="4030"/>
                  </a:lnTo>
                  <a:lnTo>
                    <a:pt x="3708" y="3937"/>
                  </a:lnTo>
                  <a:lnTo>
                    <a:pt x="3536" y="3841"/>
                  </a:lnTo>
                  <a:lnTo>
                    <a:pt x="3367" y="3740"/>
                  </a:lnTo>
                  <a:lnTo>
                    <a:pt x="3201" y="3635"/>
                  </a:lnTo>
                  <a:lnTo>
                    <a:pt x="3038" y="3527"/>
                  </a:lnTo>
                  <a:lnTo>
                    <a:pt x="2876" y="3417"/>
                  </a:lnTo>
                  <a:lnTo>
                    <a:pt x="2717" y="3302"/>
                  </a:lnTo>
                  <a:lnTo>
                    <a:pt x="2562" y="3183"/>
                  </a:lnTo>
                  <a:lnTo>
                    <a:pt x="2408" y="3061"/>
                  </a:lnTo>
                  <a:lnTo>
                    <a:pt x="2257" y="2936"/>
                  </a:lnTo>
                  <a:lnTo>
                    <a:pt x="2110" y="2808"/>
                  </a:lnTo>
                  <a:lnTo>
                    <a:pt x="1965" y="2676"/>
                  </a:lnTo>
                  <a:lnTo>
                    <a:pt x="1823" y="2541"/>
                  </a:lnTo>
                  <a:lnTo>
                    <a:pt x="1685" y="2403"/>
                  </a:lnTo>
                  <a:lnTo>
                    <a:pt x="1548" y="2262"/>
                  </a:lnTo>
                  <a:lnTo>
                    <a:pt x="1415" y="2119"/>
                  </a:lnTo>
                  <a:lnTo>
                    <a:pt x="1286" y="1972"/>
                  </a:lnTo>
                  <a:lnTo>
                    <a:pt x="1159" y="1822"/>
                  </a:lnTo>
                  <a:lnTo>
                    <a:pt x="1037" y="1670"/>
                  </a:lnTo>
                  <a:lnTo>
                    <a:pt x="917" y="1514"/>
                  </a:lnTo>
                  <a:lnTo>
                    <a:pt x="801" y="1355"/>
                  </a:lnTo>
                  <a:lnTo>
                    <a:pt x="688" y="1195"/>
                  </a:lnTo>
                  <a:lnTo>
                    <a:pt x="579" y="1032"/>
                  </a:lnTo>
                  <a:lnTo>
                    <a:pt x="473" y="866"/>
                  </a:lnTo>
                  <a:lnTo>
                    <a:pt x="371" y="697"/>
                  </a:lnTo>
                  <a:lnTo>
                    <a:pt x="273" y="527"/>
                  </a:lnTo>
                  <a:lnTo>
                    <a:pt x="177" y="354"/>
                  </a:lnTo>
                  <a:lnTo>
                    <a:pt x="87" y="177"/>
                  </a:lnTo>
                  <a:lnTo>
                    <a:pt x="0" y="0"/>
                  </a:lnTo>
                  <a:lnTo>
                    <a:pt x="753" y="0"/>
                  </a:lnTo>
                  <a:lnTo>
                    <a:pt x="830" y="143"/>
                  </a:lnTo>
                  <a:lnTo>
                    <a:pt x="910" y="285"/>
                  </a:lnTo>
                  <a:lnTo>
                    <a:pt x="992" y="425"/>
                  </a:lnTo>
                  <a:lnTo>
                    <a:pt x="1078" y="563"/>
                  </a:lnTo>
                  <a:lnTo>
                    <a:pt x="1167" y="700"/>
                  </a:lnTo>
                  <a:lnTo>
                    <a:pt x="1257" y="834"/>
                  </a:lnTo>
                  <a:lnTo>
                    <a:pt x="1350" y="966"/>
                  </a:lnTo>
                  <a:lnTo>
                    <a:pt x="1446" y="1097"/>
                  </a:lnTo>
                  <a:lnTo>
                    <a:pt x="1544" y="1226"/>
                  </a:lnTo>
                  <a:lnTo>
                    <a:pt x="1646" y="1352"/>
                  </a:lnTo>
                  <a:lnTo>
                    <a:pt x="1749" y="1476"/>
                  </a:lnTo>
                  <a:lnTo>
                    <a:pt x="1855" y="1599"/>
                  </a:lnTo>
                  <a:lnTo>
                    <a:pt x="1962" y="1719"/>
                  </a:lnTo>
                  <a:lnTo>
                    <a:pt x="2073" y="1837"/>
                  </a:lnTo>
                  <a:lnTo>
                    <a:pt x="2186" y="1953"/>
                  </a:lnTo>
                  <a:lnTo>
                    <a:pt x="2301" y="2065"/>
                  </a:lnTo>
                  <a:lnTo>
                    <a:pt x="2418" y="2177"/>
                  </a:lnTo>
                  <a:lnTo>
                    <a:pt x="2537" y="2286"/>
                  </a:lnTo>
                  <a:lnTo>
                    <a:pt x="2659" y="2392"/>
                  </a:lnTo>
                  <a:lnTo>
                    <a:pt x="2782" y="2497"/>
                  </a:lnTo>
                  <a:lnTo>
                    <a:pt x="2907" y="2598"/>
                  </a:lnTo>
                  <a:lnTo>
                    <a:pt x="3036" y="2697"/>
                  </a:lnTo>
                  <a:lnTo>
                    <a:pt x="3165" y="2794"/>
                  </a:lnTo>
                  <a:lnTo>
                    <a:pt x="3297" y="2888"/>
                  </a:lnTo>
                  <a:lnTo>
                    <a:pt x="3430" y="2979"/>
                  </a:lnTo>
                  <a:lnTo>
                    <a:pt x="3566" y="3068"/>
                  </a:lnTo>
                  <a:lnTo>
                    <a:pt x="3703" y="3155"/>
                  </a:lnTo>
                  <a:lnTo>
                    <a:pt x="3842" y="3237"/>
                  </a:lnTo>
                  <a:lnTo>
                    <a:pt x="3983" y="3319"/>
                  </a:lnTo>
                  <a:lnTo>
                    <a:pt x="4126" y="3396"/>
                  </a:lnTo>
                  <a:lnTo>
                    <a:pt x="4269" y="3471"/>
                  </a:lnTo>
                  <a:lnTo>
                    <a:pt x="4416" y="3543"/>
                  </a:lnTo>
                  <a:lnTo>
                    <a:pt x="4416" y="4286"/>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81" name="Freeform 22"/>
            <p:cNvSpPr>
              <a:spLocks/>
            </p:cNvSpPr>
            <p:nvPr/>
          </p:nvSpPr>
          <p:spPr bwMode="auto">
            <a:xfrm>
              <a:off x="7376592" y="2353907"/>
              <a:ext cx="225425" cy="219075"/>
            </a:xfrm>
            <a:custGeom>
              <a:avLst/>
              <a:gdLst/>
              <a:ahLst/>
              <a:cxnLst>
                <a:cxn ang="0">
                  <a:pos x="4329" y="177"/>
                </a:cxn>
                <a:cxn ang="0">
                  <a:pos x="4142" y="527"/>
                </a:cxn>
                <a:cxn ang="0">
                  <a:pos x="3942" y="866"/>
                </a:cxn>
                <a:cxn ang="0">
                  <a:pos x="3727" y="1195"/>
                </a:cxn>
                <a:cxn ang="0">
                  <a:pos x="3498" y="1514"/>
                </a:cxn>
                <a:cxn ang="0">
                  <a:pos x="3255" y="1822"/>
                </a:cxn>
                <a:cxn ang="0">
                  <a:pos x="3000" y="2119"/>
                </a:cxn>
                <a:cxn ang="0">
                  <a:pos x="2731" y="2403"/>
                </a:cxn>
                <a:cxn ang="0">
                  <a:pos x="2451" y="2676"/>
                </a:cxn>
                <a:cxn ang="0">
                  <a:pos x="2157" y="2936"/>
                </a:cxn>
                <a:cxn ang="0">
                  <a:pos x="1853" y="3183"/>
                </a:cxn>
                <a:cxn ang="0">
                  <a:pos x="1539" y="3417"/>
                </a:cxn>
                <a:cxn ang="0">
                  <a:pos x="1214" y="3635"/>
                </a:cxn>
                <a:cxn ang="0">
                  <a:pos x="878" y="3841"/>
                </a:cxn>
                <a:cxn ang="0">
                  <a:pos x="534" y="4030"/>
                </a:cxn>
                <a:cxn ang="0">
                  <a:pos x="180" y="4204"/>
                </a:cxn>
                <a:cxn ang="0">
                  <a:pos x="0" y="3543"/>
                </a:cxn>
                <a:cxn ang="0">
                  <a:pos x="290" y="3396"/>
                </a:cxn>
                <a:cxn ang="0">
                  <a:pos x="574" y="3237"/>
                </a:cxn>
                <a:cxn ang="0">
                  <a:pos x="849" y="3068"/>
                </a:cxn>
                <a:cxn ang="0">
                  <a:pos x="1119" y="2888"/>
                </a:cxn>
                <a:cxn ang="0">
                  <a:pos x="1379" y="2697"/>
                </a:cxn>
                <a:cxn ang="0">
                  <a:pos x="1633" y="2497"/>
                </a:cxn>
                <a:cxn ang="0">
                  <a:pos x="1878" y="2286"/>
                </a:cxn>
                <a:cxn ang="0">
                  <a:pos x="2115" y="2065"/>
                </a:cxn>
                <a:cxn ang="0">
                  <a:pos x="2343" y="1837"/>
                </a:cxn>
                <a:cxn ang="0">
                  <a:pos x="2560" y="1599"/>
                </a:cxn>
                <a:cxn ang="0">
                  <a:pos x="2769" y="1352"/>
                </a:cxn>
                <a:cxn ang="0">
                  <a:pos x="2969" y="1097"/>
                </a:cxn>
                <a:cxn ang="0">
                  <a:pos x="3158" y="834"/>
                </a:cxn>
                <a:cxn ang="0">
                  <a:pos x="3337" y="563"/>
                </a:cxn>
                <a:cxn ang="0">
                  <a:pos x="3506" y="285"/>
                </a:cxn>
                <a:cxn ang="0">
                  <a:pos x="3663" y="0"/>
                </a:cxn>
              </a:cxnLst>
              <a:rect l="0" t="0" r="r" b="b"/>
              <a:pathLst>
                <a:path w="4416" h="4286">
                  <a:moveTo>
                    <a:pt x="4416" y="0"/>
                  </a:moveTo>
                  <a:lnTo>
                    <a:pt x="4329" y="177"/>
                  </a:lnTo>
                  <a:lnTo>
                    <a:pt x="4238" y="354"/>
                  </a:lnTo>
                  <a:lnTo>
                    <a:pt x="4142" y="527"/>
                  </a:lnTo>
                  <a:lnTo>
                    <a:pt x="4044" y="697"/>
                  </a:lnTo>
                  <a:lnTo>
                    <a:pt x="3942" y="866"/>
                  </a:lnTo>
                  <a:lnTo>
                    <a:pt x="3837" y="1032"/>
                  </a:lnTo>
                  <a:lnTo>
                    <a:pt x="3727" y="1195"/>
                  </a:lnTo>
                  <a:lnTo>
                    <a:pt x="3614" y="1355"/>
                  </a:lnTo>
                  <a:lnTo>
                    <a:pt x="3498" y="1514"/>
                  </a:lnTo>
                  <a:lnTo>
                    <a:pt x="3378" y="1670"/>
                  </a:lnTo>
                  <a:lnTo>
                    <a:pt x="3255" y="1822"/>
                  </a:lnTo>
                  <a:lnTo>
                    <a:pt x="3129" y="1972"/>
                  </a:lnTo>
                  <a:lnTo>
                    <a:pt x="3000" y="2119"/>
                  </a:lnTo>
                  <a:lnTo>
                    <a:pt x="2867" y="2262"/>
                  </a:lnTo>
                  <a:lnTo>
                    <a:pt x="2731" y="2403"/>
                  </a:lnTo>
                  <a:lnTo>
                    <a:pt x="2592" y="2541"/>
                  </a:lnTo>
                  <a:lnTo>
                    <a:pt x="2451" y="2676"/>
                  </a:lnTo>
                  <a:lnTo>
                    <a:pt x="2305" y="2808"/>
                  </a:lnTo>
                  <a:lnTo>
                    <a:pt x="2157" y="2936"/>
                  </a:lnTo>
                  <a:lnTo>
                    <a:pt x="2008" y="3061"/>
                  </a:lnTo>
                  <a:lnTo>
                    <a:pt x="1853" y="3183"/>
                  </a:lnTo>
                  <a:lnTo>
                    <a:pt x="1698" y="3302"/>
                  </a:lnTo>
                  <a:lnTo>
                    <a:pt x="1539" y="3417"/>
                  </a:lnTo>
                  <a:lnTo>
                    <a:pt x="1377" y="3527"/>
                  </a:lnTo>
                  <a:lnTo>
                    <a:pt x="1214" y="3635"/>
                  </a:lnTo>
                  <a:lnTo>
                    <a:pt x="1048" y="3740"/>
                  </a:lnTo>
                  <a:lnTo>
                    <a:pt x="878" y="3841"/>
                  </a:lnTo>
                  <a:lnTo>
                    <a:pt x="708" y="3937"/>
                  </a:lnTo>
                  <a:lnTo>
                    <a:pt x="534" y="4030"/>
                  </a:lnTo>
                  <a:lnTo>
                    <a:pt x="358" y="4120"/>
                  </a:lnTo>
                  <a:lnTo>
                    <a:pt x="180" y="4204"/>
                  </a:lnTo>
                  <a:lnTo>
                    <a:pt x="0" y="4286"/>
                  </a:lnTo>
                  <a:lnTo>
                    <a:pt x="0" y="3543"/>
                  </a:lnTo>
                  <a:lnTo>
                    <a:pt x="146" y="3471"/>
                  </a:lnTo>
                  <a:lnTo>
                    <a:pt x="290" y="3396"/>
                  </a:lnTo>
                  <a:lnTo>
                    <a:pt x="432" y="3319"/>
                  </a:lnTo>
                  <a:lnTo>
                    <a:pt x="574" y="3237"/>
                  </a:lnTo>
                  <a:lnTo>
                    <a:pt x="712" y="3155"/>
                  </a:lnTo>
                  <a:lnTo>
                    <a:pt x="849" y="3068"/>
                  </a:lnTo>
                  <a:lnTo>
                    <a:pt x="985" y="2979"/>
                  </a:lnTo>
                  <a:lnTo>
                    <a:pt x="1119" y="2888"/>
                  </a:lnTo>
                  <a:lnTo>
                    <a:pt x="1250" y="2794"/>
                  </a:lnTo>
                  <a:lnTo>
                    <a:pt x="1379" y="2697"/>
                  </a:lnTo>
                  <a:lnTo>
                    <a:pt x="1507" y="2598"/>
                  </a:lnTo>
                  <a:lnTo>
                    <a:pt x="1633" y="2497"/>
                  </a:lnTo>
                  <a:lnTo>
                    <a:pt x="1756" y="2392"/>
                  </a:lnTo>
                  <a:lnTo>
                    <a:pt x="1878" y="2286"/>
                  </a:lnTo>
                  <a:lnTo>
                    <a:pt x="1998" y="2177"/>
                  </a:lnTo>
                  <a:lnTo>
                    <a:pt x="2115" y="2065"/>
                  </a:lnTo>
                  <a:lnTo>
                    <a:pt x="2229" y="1953"/>
                  </a:lnTo>
                  <a:lnTo>
                    <a:pt x="2343" y="1837"/>
                  </a:lnTo>
                  <a:lnTo>
                    <a:pt x="2453" y="1719"/>
                  </a:lnTo>
                  <a:lnTo>
                    <a:pt x="2560" y="1599"/>
                  </a:lnTo>
                  <a:lnTo>
                    <a:pt x="2666" y="1476"/>
                  </a:lnTo>
                  <a:lnTo>
                    <a:pt x="2769" y="1352"/>
                  </a:lnTo>
                  <a:lnTo>
                    <a:pt x="2871" y="1226"/>
                  </a:lnTo>
                  <a:lnTo>
                    <a:pt x="2969" y="1097"/>
                  </a:lnTo>
                  <a:lnTo>
                    <a:pt x="3064" y="966"/>
                  </a:lnTo>
                  <a:lnTo>
                    <a:pt x="3158" y="834"/>
                  </a:lnTo>
                  <a:lnTo>
                    <a:pt x="3248" y="700"/>
                  </a:lnTo>
                  <a:lnTo>
                    <a:pt x="3337" y="563"/>
                  </a:lnTo>
                  <a:lnTo>
                    <a:pt x="3423" y="425"/>
                  </a:lnTo>
                  <a:lnTo>
                    <a:pt x="3506" y="285"/>
                  </a:lnTo>
                  <a:lnTo>
                    <a:pt x="3585" y="143"/>
                  </a:lnTo>
                  <a:lnTo>
                    <a:pt x="3663" y="0"/>
                  </a:lnTo>
                  <a:lnTo>
                    <a:pt x="4416"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82" name="Freeform 23"/>
            <p:cNvSpPr>
              <a:spLocks/>
            </p:cNvSpPr>
            <p:nvPr/>
          </p:nvSpPr>
          <p:spPr bwMode="auto">
            <a:xfrm>
              <a:off x="7376592" y="1747482"/>
              <a:ext cx="225425" cy="219075"/>
            </a:xfrm>
            <a:custGeom>
              <a:avLst/>
              <a:gdLst/>
              <a:ahLst/>
              <a:cxnLst>
                <a:cxn ang="0">
                  <a:pos x="180" y="82"/>
                </a:cxn>
                <a:cxn ang="0">
                  <a:pos x="534" y="256"/>
                </a:cxn>
                <a:cxn ang="0">
                  <a:pos x="878" y="446"/>
                </a:cxn>
                <a:cxn ang="0">
                  <a:pos x="1214" y="652"/>
                </a:cxn>
                <a:cxn ang="0">
                  <a:pos x="1539" y="870"/>
                </a:cxn>
                <a:cxn ang="0">
                  <a:pos x="1853" y="1104"/>
                </a:cxn>
                <a:cxn ang="0">
                  <a:pos x="2157" y="1351"/>
                </a:cxn>
                <a:cxn ang="0">
                  <a:pos x="2451" y="1611"/>
                </a:cxn>
                <a:cxn ang="0">
                  <a:pos x="2731" y="1883"/>
                </a:cxn>
                <a:cxn ang="0">
                  <a:pos x="3000" y="2168"/>
                </a:cxn>
                <a:cxn ang="0">
                  <a:pos x="3255" y="2465"/>
                </a:cxn>
                <a:cxn ang="0">
                  <a:pos x="3498" y="2773"/>
                </a:cxn>
                <a:cxn ang="0">
                  <a:pos x="3728" y="3092"/>
                </a:cxn>
                <a:cxn ang="0">
                  <a:pos x="3942" y="3421"/>
                </a:cxn>
                <a:cxn ang="0">
                  <a:pos x="4142" y="3760"/>
                </a:cxn>
                <a:cxn ang="0">
                  <a:pos x="4329" y="4109"/>
                </a:cxn>
                <a:cxn ang="0">
                  <a:pos x="3663" y="4286"/>
                </a:cxn>
                <a:cxn ang="0">
                  <a:pos x="3506" y="4002"/>
                </a:cxn>
                <a:cxn ang="0">
                  <a:pos x="3338" y="3724"/>
                </a:cxn>
                <a:cxn ang="0">
                  <a:pos x="3158" y="3453"/>
                </a:cxn>
                <a:cxn ang="0">
                  <a:pos x="2969" y="3190"/>
                </a:cxn>
                <a:cxn ang="0">
                  <a:pos x="2769" y="2935"/>
                </a:cxn>
                <a:cxn ang="0">
                  <a:pos x="2561" y="2688"/>
                </a:cxn>
                <a:cxn ang="0">
                  <a:pos x="2343" y="2450"/>
                </a:cxn>
                <a:cxn ang="0">
                  <a:pos x="2115" y="2221"/>
                </a:cxn>
                <a:cxn ang="0">
                  <a:pos x="1879" y="2001"/>
                </a:cxn>
                <a:cxn ang="0">
                  <a:pos x="1633" y="1790"/>
                </a:cxn>
                <a:cxn ang="0">
                  <a:pos x="1379" y="1590"/>
                </a:cxn>
                <a:cxn ang="0">
                  <a:pos x="1119" y="1398"/>
                </a:cxn>
                <a:cxn ang="0">
                  <a:pos x="849" y="1218"/>
                </a:cxn>
                <a:cxn ang="0">
                  <a:pos x="574" y="1049"/>
                </a:cxn>
                <a:cxn ang="0">
                  <a:pos x="290" y="891"/>
                </a:cxn>
                <a:cxn ang="0">
                  <a:pos x="0" y="743"/>
                </a:cxn>
              </a:cxnLst>
              <a:rect l="0" t="0" r="r" b="b"/>
              <a:pathLst>
                <a:path w="4416" h="4286">
                  <a:moveTo>
                    <a:pt x="0" y="0"/>
                  </a:moveTo>
                  <a:lnTo>
                    <a:pt x="180" y="82"/>
                  </a:lnTo>
                  <a:lnTo>
                    <a:pt x="358" y="167"/>
                  </a:lnTo>
                  <a:lnTo>
                    <a:pt x="534" y="256"/>
                  </a:lnTo>
                  <a:lnTo>
                    <a:pt x="708" y="350"/>
                  </a:lnTo>
                  <a:lnTo>
                    <a:pt x="878" y="446"/>
                  </a:lnTo>
                  <a:lnTo>
                    <a:pt x="1048" y="547"/>
                  </a:lnTo>
                  <a:lnTo>
                    <a:pt x="1214" y="652"/>
                  </a:lnTo>
                  <a:lnTo>
                    <a:pt x="1377" y="759"/>
                  </a:lnTo>
                  <a:lnTo>
                    <a:pt x="1539" y="870"/>
                  </a:lnTo>
                  <a:lnTo>
                    <a:pt x="1698" y="985"/>
                  </a:lnTo>
                  <a:lnTo>
                    <a:pt x="1853" y="1104"/>
                  </a:lnTo>
                  <a:lnTo>
                    <a:pt x="2008" y="1225"/>
                  </a:lnTo>
                  <a:lnTo>
                    <a:pt x="2157" y="1351"/>
                  </a:lnTo>
                  <a:lnTo>
                    <a:pt x="2305" y="1479"/>
                  </a:lnTo>
                  <a:lnTo>
                    <a:pt x="2451" y="1611"/>
                  </a:lnTo>
                  <a:lnTo>
                    <a:pt x="2592" y="1745"/>
                  </a:lnTo>
                  <a:lnTo>
                    <a:pt x="2731" y="1883"/>
                  </a:lnTo>
                  <a:lnTo>
                    <a:pt x="2867" y="2024"/>
                  </a:lnTo>
                  <a:lnTo>
                    <a:pt x="3000" y="2168"/>
                  </a:lnTo>
                  <a:lnTo>
                    <a:pt x="3129" y="2315"/>
                  </a:lnTo>
                  <a:lnTo>
                    <a:pt x="3255" y="2465"/>
                  </a:lnTo>
                  <a:lnTo>
                    <a:pt x="3378" y="2617"/>
                  </a:lnTo>
                  <a:lnTo>
                    <a:pt x="3498" y="2773"/>
                  </a:lnTo>
                  <a:lnTo>
                    <a:pt x="3614" y="2931"/>
                  </a:lnTo>
                  <a:lnTo>
                    <a:pt x="3728" y="3092"/>
                  </a:lnTo>
                  <a:lnTo>
                    <a:pt x="3837" y="3255"/>
                  </a:lnTo>
                  <a:lnTo>
                    <a:pt x="3942" y="3421"/>
                  </a:lnTo>
                  <a:lnTo>
                    <a:pt x="4044" y="3590"/>
                  </a:lnTo>
                  <a:lnTo>
                    <a:pt x="4142" y="3760"/>
                  </a:lnTo>
                  <a:lnTo>
                    <a:pt x="4238" y="3933"/>
                  </a:lnTo>
                  <a:lnTo>
                    <a:pt x="4329" y="4109"/>
                  </a:lnTo>
                  <a:lnTo>
                    <a:pt x="4416" y="4286"/>
                  </a:lnTo>
                  <a:lnTo>
                    <a:pt x="3663" y="4286"/>
                  </a:lnTo>
                  <a:lnTo>
                    <a:pt x="3586" y="4143"/>
                  </a:lnTo>
                  <a:lnTo>
                    <a:pt x="3506" y="4002"/>
                  </a:lnTo>
                  <a:lnTo>
                    <a:pt x="3423" y="3862"/>
                  </a:lnTo>
                  <a:lnTo>
                    <a:pt x="3338" y="3724"/>
                  </a:lnTo>
                  <a:lnTo>
                    <a:pt x="3249" y="3588"/>
                  </a:lnTo>
                  <a:lnTo>
                    <a:pt x="3158" y="3453"/>
                  </a:lnTo>
                  <a:lnTo>
                    <a:pt x="3065" y="3321"/>
                  </a:lnTo>
                  <a:lnTo>
                    <a:pt x="2969" y="3190"/>
                  </a:lnTo>
                  <a:lnTo>
                    <a:pt x="2871" y="3061"/>
                  </a:lnTo>
                  <a:lnTo>
                    <a:pt x="2769" y="2935"/>
                  </a:lnTo>
                  <a:lnTo>
                    <a:pt x="2666" y="2810"/>
                  </a:lnTo>
                  <a:lnTo>
                    <a:pt x="2561" y="2688"/>
                  </a:lnTo>
                  <a:lnTo>
                    <a:pt x="2453" y="2568"/>
                  </a:lnTo>
                  <a:lnTo>
                    <a:pt x="2343" y="2450"/>
                  </a:lnTo>
                  <a:lnTo>
                    <a:pt x="2230" y="2334"/>
                  </a:lnTo>
                  <a:lnTo>
                    <a:pt x="2115" y="2221"/>
                  </a:lnTo>
                  <a:lnTo>
                    <a:pt x="1998" y="2110"/>
                  </a:lnTo>
                  <a:lnTo>
                    <a:pt x="1879" y="2001"/>
                  </a:lnTo>
                  <a:lnTo>
                    <a:pt x="1756" y="1895"/>
                  </a:lnTo>
                  <a:lnTo>
                    <a:pt x="1633" y="1790"/>
                  </a:lnTo>
                  <a:lnTo>
                    <a:pt x="1508" y="1689"/>
                  </a:lnTo>
                  <a:lnTo>
                    <a:pt x="1379" y="1590"/>
                  </a:lnTo>
                  <a:lnTo>
                    <a:pt x="1250" y="1493"/>
                  </a:lnTo>
                  <a:lnTo>
                    <a:pt x="1119" y="1398"/>
                  </a:lnTo>
                  <a:lnTo>
                    <a:pt x="985" y="1308"/>
                  </a:lnTo>
                  <a:lnTo>
                    <a:pt x="849" y="1218"/>
                  </a:lnTo>
                  <a:lnTo>
                    <a:pt x="712" y="1132"/>
                  </a:lnTo>
                  <a:lnTo>
                    <a:pt x="574" y="1049"/>
                  </a:lnTo>
                  <a:lnTo>
                    <a:pt x="432" y="968"/>
                  </a:lnTo>
                  <a:lnTo>
                    <a:pt x="290" y="891"/>
                  </a:lnTo>
                  <a:lnTo>
                    <a:pt x="146" y="815"/>
                  </a:lnTo>
                  <a:lnTo>
                    <a:pt x="0" y="743"/>
                  </a:lnTo>
                  <a:lnTo>
                    <a:pt x="0"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nvGrpSpPr>
            <p:cNvPr id="183" name="组合 219"/>
            <p:cNvGrpSpPr/>
            <p:nvPr/>
          </p:nvGrpSpPr>
          <p:grpSpPr>
            <a:xfrm>
              <a:off x="7037217" y="1487606"/>
              <a:ext cx="320346" cy="434493"/>
              <a:chOff x="4896805" y="3693132"/>
              <a:chExt cx="601339" cy="815610"/>
            </a:xfrm>
            <a:grpFill/>
          </p:grpSpPr>
          <p:sp>
            <p:nvSpPr>
              <p:cNvPr id="202" name="Freeform 104"/>
              <p:cNvSpPr>
                <a:spLocks/>
              </p:cNvSpPr>
              <p:nvPr/>
            </p:nvSpPr>
            <p:spPr bwMode="auto">
              <a:xfrm>
                <a:off x="5028132" y="3693132"/>
                <a:ext cx="338685" cy="338685"/>
              </a:xfrm>
              <a:custGeom>
                <a:avLst/>
                <a:gdLst/>
                <a:ahLst/>
                <a:cxnLst>
                  <a:cxn ang="0">
                    <a:pos x="98" y="50"/>
                  </a:cxn>
                  <a:cxn ang="0">
                    <a:pos x="98" y="50"/>
                  </a:cxn>
                  <a:cxn ang="0">
                    <a:pos x="98" y="60"/>
                  </a:cxn>
                  <a:cxn ang="0">
                    <a:pos x="94" y="68"/>
                  </a:cxn>
                  <a:cxn ang="0">
                    <a:pos x="90" y="76"/>
                  </a:cxn>
                  <a:cxn ang="0">
                    <a:pos x="84" y="84"/>
                  </a:cxn>
                  <a:cxn ang="0">
                    <a:pos x="76" y="90"/>
                  </a:cxn>
                  <a:cxn ang="0">
                    <a:pos x="68" y="94"/>
                  </a:cxn>
                  <a:cxn ang="0">
                    <a:pos x="58" y="98"/>
                  </a:cxn>
                  <a:cxn ang="0">
                    <a:pos x="48" y="98"/>
                  </a:cxn>
                  <a:cxn ang="0">
                    <a:pos x="48" y="98"/>
                  </a:cxn>
                  <a:cxn ang="0">
                    <a:pos x="38" y="98"/>
                  </a:cxn>
                  <a:cxn ang="0">
                    <a:pos x="30" y="94"/>
                  </a:cxn>
                  <a:cxn ang="0">
                    <a:pos x="22" y="90"/>
                  </a:cxn>
                  <a:cxn ang="0">
                    <a:pos x="14" y="84"/>
                  </a:cxn>
                  <a:cxn ang="0">
                    <a:pos x="8" y="76"/>
                  </a:cxn>
                  <a:cxn ang="0">
                    <a:pos x="4" y="68"/>
                  </a:cxn>
                  <a:cxn ang="0">
                    <a:pos x="0" y="60"/>
                  </a:cxn>
                  <a:cxn ang="0">
                    <a:pos x="0" y="50"/>
                  </a:cxn>
                  <a:cxn ang="0">
                    <a:pos x="0" y="50"/>
                  </a:cxn>
                  <a:cxn ang="0">
                    <a:pos x="0" y="40"/>
                  </a:cxn>
                  <a:cxn ang="0">
                    <a:pos x="4" y="30"/>
                  </a:cxn>
                  <a:cxn ang="0">
                    <a:pos x="8" y="22"/>
                  </a:cxn>
                  <a:cxn ang="0">
                    <a:pos x="14" y="14"/>
                  </a:cxn>
                  <a:cxn ang="0">
                    <a:pos x="22" y="8"/>
                  </a:cxn>
                  <a:cxn ang="0">
                    <a:pos x="30" y="4"/>
                  </a:cxn>
                  <a:cxn ang="0">
                    <a:pos x="38" y="0"/>
                  </a:cxn>
                  <a:cxn ang="0">
                    <a:pos x="48" y="0"/>
                  </a:cxn>
                  <a:cxn ang="0">
                    <a:pos x="48" y="0"/>
                  </a:cxn>
                  <a:cxn ang="0">
                    <a:pos x="58" y="0"/>
                  </a:cxn>
                  <a:cxn ang="0">
                    <a:pos x="68" y="4"/>
                  </a:cxn>
                  <a:cxn ang="0">
                    <a:pos x="76" y="8"/>
                  </a:cxn>
                  <a:cxn ang="0">
                    <a:pos x="84" y="14"/>
                  </a:cxn>
                  <a:cxn ang="0">
                    <a:pos x="90" y="22"/>
                  </a:cxn>
                  <a:cxn ang="0">
                    <a:pos x="94" y="30"/>
                  </a:cxn>
                  <a:cxn ang="0">
                    <a:pos x="98" y="40"/>
                  </a:cxn>
                  <a:cxn ang="0">
                    <a:pos x="98" y="50"/>
                  </a:cxn>
                  <a:cxn ang="0">
                    <a:pos x="98" y="50"/>
                  </a:cxn>
                </a:cxnLst>
                <a:rect l="0" t="0" r="r" b="b"/>
                <a:pathLst>
                  <a:path w="98" h="98">
                    <a:moveTo>
                      <a:pt x="98" y="50"/>
                    </a:moveTo>
                    <a:lnTo>
                      <a:pt x="98" y="50"/>
                    </a:lnTo>
                    <a:lnTo>
                      <a:pt x="98" y="60"/>
                    </a:lnTo>
                    <a:lnTo>
                      <a:pt x="94" y="68"/>
                    </a:lnTo>
                    <a:lnTo>
                      <a:pt x="90" y="76"/>
                    </a:lnTo>
                    <a:lnTo>
                      <a:pt x="84" y="84"/>
                    </a:lnTo>
                    <a:lnTo>
                      <a:pt x="76" y="90"/>
                    </a:lnTo>
                    <a:lnTo>
                      <a:pt x="68" y="94"/>
                    </a:lnTo>
                    <a:lnTo>
                      <a:pt x="58" y="98"/>
                    </a:lnTo>
                    <a:lnTo>
                      <a:pt x="48" y="98"/>
                    </a:lnTo>
                    <a:lnTo>
                      <a:pt x="48" y="98"/>
                    </a:lnTo>
                    <a:lnTo>
                      <a:pt x="38" y="98"/>
                    </a:lnTo>
                    <a:lnTo>
                      <a:pt x="30" y="94"/>
                    </a:lnTo>
                    <a:lnTo>
                      <a:pt x="22" y="90"/>
                    </a:lnTo>
                    <a:lnTo>
                      <a:pt x="14" y="84"/>
                    </a:lnTo>
                    <a:lnTo>
                      <a:pt x="8" y="76"/>
                    </a:lnTo>
                    <a:lnTo>
                      <a:pt x="4" y="68"/>
                    </a:lnTo>
                    <a:lnTo>
                      <a:pt x="0" y="60"/>
                    </a:lnTo>
                    <a:lnTo>
                      <a:pt x="0" y="50"/>
                    </a:lnTo>
                    <a:lnTo>
                      <a:pt x="0" y="50"/>
                    </a:lnTo>
                    <a:lnTo>
                      <a:pt x="0" y="40"/>
                    </a:lnTo>
                    <a:lnTo>
                      <a:pt x="4" y="30"/>
                    </a:lnTo>
                    <a:lnTo>
                      <a:pt x="8" y="22"/>
                    </a:lnTo>
                    <a:lnTo>
                      <a:pt x="14" y="14"/>
                    </a:lnTo>
                    <a:lnTo>
                      <a:pt x="22" y="8"/>
                    </a:lnTo>
                    <a:lnTo>
                      <a:pt x="30" y="4"/>
                    </a:lnTo>
                    <a:lnTo>
                      <a:pt x="38" y="0"/>
                    </a:lnTo>
                    <a:lnTo>
                      <a:pt x="48" y="0"/>
                    </a:lnTo>
                    <a:lnTo>
                      <a:pt x="48" y="0"/>
                    </a:lnTo>
                    <a:lnTo>
                      <a:pt x="58" y="0"/>
                    </a:lnTo>
                    <a:lnTo>
                      <a:pt x="68" y="4"/>
                    </a:lnTo>
                    <a:lnTo>
                      <a:pt x="76" y="8"/>
                    </a:lnTo>
                    <a:lnTo>
                      <a:pt x="84" y="14"/>
                    </a:lnTo>
                    <a:lnTo>
                      <a:pt x="90" y="22"/>
                    </a:lnTo>
                    <a:lnTo>
                      <a:pt x="94" y="30"/>
                    </a:lnTo>
                    <a:lnTo>
                      <a:pt x="98" y="40"/>
                    </a:lnTo>
                    <a:lnTo>
                      <a:pt x="98" y="50"/>
                    </a:lnTo>
                    <a:lnTo>
                      <a:pt x="98" y="5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03" name="Freeform 106"/>
              <p:cNvSpPr>
                <a:spLocks/>
              </p:cNvSpPr>
              <p:nvPr/>
            </p:nvSpPr>
            <p:spPr bwMode="auto">
              <a:xfrm>
                <a:off x="4896805" y="4066377"/>
                <a:ext cx="601339" cy="442365"/>
              </a:xfrm>
              <a:custGeom>
                <a:avLst/>
                <a:gdLst/>
                <a:ahLst/>
                <a:cxnLst>
                  <a:cxn ang="0">
                    <a:pos x="138" y="0"/>
                  </a:cxn>
                  <a:cxn ang="0">
                    <a:pos x="124" y="0"/>
                  </a:cxn>
                  <a:cxn ang="0">
                    <a:pos x="88" y="62"/>
                  </a:cxn>
                  <a:cxn ang="0">
                    <a:pos x="50" y="0"/>
                  </a:cxn>
                  <a:cxn ang="0">
                    <a:pos x="36" y="0"/>
                  </a:cxn>
                  <a:cxn ang="0">
                    <a:pos x="36" y="0"/>
                  </a:cxn>
                  <a:cxn ang="0">
                    <a:pos x="28" y="0"/>
                  </a:cxn>
                  <a:cxn ang="0">
                    <a:pos x="22" y="2"/>
                  </a:cxn>
                  <a:cxn ang="0">
                    <a:pos x="16" y="6"/>
                  </a:cxn>
                  <a:cxn ang="0">
                    <a:pos x="10" y="10"/>
                  </a:cxn>
                  <a:cxn ang="0">
                    <a:pos x="6" y="14"/>
                  </a:cxn>
                  <a:cxn ang="0">
                    <a:pos x="4" y="20"/>
                  </a:cxn>
                  <a:cxn ang="0">
                    <a:pos x="2" y="28"/>
                  </a:cxn>
                  <a:cxn ang="0">
                    <a:pos x="0" y="34"/>
                  </a:cxn>
                  <a:cxn ang="0">
                    <a:pos x="0" y="128"/>
                  </a:cxn>
                  <a:cxn ang="0">
                    <a:pos x="174" y="128"/>
                  </a:cxn>
                  <a:cxn ang="0">
                    <a:pos x="174" y="34"/>
                  </a:cxn>
                  <a:cxn ang="0">
                    <a:pos x="174" y="34"/>
                  </a:cxn>
                  <a:cxn ang="0">
                    <a:pos x="172" y="28"/>
                  </a:cxn>
                  <a:cxn ang="0">
                    <a:pos x="170" y="20"/>
                  </a:cxn>
                  <a:cxn ang="0">
                    <a:pos x="168" y="14"/>
                  </a:cxn>
                  <a:cxn ang="0">
                    <a:pos x="164" y="10"/>
                  </a:cxn>
                  <a:cxn ang="0">
                    <a:pos x="158" y="6"/>
                  </a:cxn>
                  <a:cxn ang="0">
                    <a:pos x="152" y="2"/>
                  </a:cxn>
                  <a:cxn ang="0">
                    <a:pos x="146" y="0"/>
                  </a:cxn>
                  <a:cxn ang="0">
                    <a:pos x="138" y="0"/>
                  </a:cxn>
                  <a:cxn ang="0">
                    <a:pos x="138" y="0"/>
                  </a:cxn>
                </a:cxnLst>
                <a:rect l="0" t="0" r="r" b="b"/>
                <a:pathLst>
                  <a:path w="174" h="128">
                    <a:moveTo>
                      <a:pt x="138" y="0"/>
                    </a:moveTo>
                    <a:lnTo>
                      <a:pt x="124" y="0"/>
                    </a:lnTo>
                    <a:lnTo>
                      <a:pt x="88" y="62"/>
                    </a:lnTo>
                    <a:lnTo>
                      <a:pt x="50" y="0"/>
                    </a:lnTo>
                    <a:lnTo>
                      <a:pt x="36" y="0"/>
                    </a:lnTo>
                    <a:lnTo>
                      <a:pt x="36" y="0"/>
                    </a:lnTo>
                    <a:lnTo>
                      <a:pt x="28" y="0"/>
                    </a:lnTo>
                    <a:lnTo>
                      <a:pt x="22" y="2"/>
                    </a:lnTo>
                    <a:lnTo>
                      <a:pt x="16" y="6"/>
                    </a:lnTo>
                    <a:lnTo>
                      <a:pt x="10" y="10"/>
                    </a:lnTo>
                    <a:lnTo>
                      <a:pt x="6" y="14"/>
                    </a:lnTo>
                    <a:lnTo>
                      <a:pt x="4" y="20"/>
                    </a:lnTo>
                    <a:lnTo>
                      <a:pt x="2" y="28"/>
                    </a:lnTo>
                    <a:lnTo>
                      <a:pt x="0" y="34"/>
                    </a:lnTo>
                    <a:lnTo>
                      <a:pt x="0" y="128"/>
                    </a:lnTo>
                    <a:lnTo>
                      <a:pt x="174" y="128"/>
                    </a:lnTo>
                    <a:lnTo>
                      <a:pt x="174" y="34"/>
                    </a:lnTo>
                    <a:lnTo>
                      <a:pt x="174" y="34"/>
                    </a:lnTo>
                    <a:lnTo>
                      <a:pt x="172" y="28"/>
                    </a:lnTo>
                    <a:lnTo>
                      <a:pt x="170" y="20"/>
                    </a:lnTo>
                    <a:lnTo>
                      <a:pt x="168" y="14"/>
                    </a:lnTo>
                    <a:lnTo>
                      <a:pt x="164" y="10"/>
                    </a:lnTo>
                    <a:lnTo>
                      <a:pt x="158" y="6"/>
                    </a:lnTo>
                    <a:lnTo>
                      <a:pt x="152" y="2"/>
                    </a:lnTo>
                    <a:lnTo>
                      <a:pt x="146" y="0"/>
                    </a:lnTo>
                    <a:lnTo>
                      <a:pt x="138" y="0"/>
                    </a:lnTo>
                    <a:lnTo>
                      <a:pt x="138"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04" name="Freeform 107"/>
              <p:cNvSpPr>
                <a:spLocks/>
              </p:cNvSpPr>
              <p:nvPr/>
            </p:nvSpPr>
            <p:spPr bwMode="auto">
              <a:xfrm>
                <a:off x="5166371" y="4073289"/>
                <a:ext cx="62208" cy="131327"/>
              </a:xfrm>
              <a:custGeom>
                <a:avLst/>
                <a:gdLst/>
                <a:ahLst/>
                <a:cxnLst>
                  <a:cxn ang="0">
                    <a:pos x="18" y="38"/>
                  </a:cxn>
                  <a:cxn ang="0">
                    <a:pos x="18" y="38"/>
                  </a:cxn>
                  <a:cxn ang="0">
                    <a:pos x="8" y="0"/>
                  </a:cxn>
                  <a:cxn ang="0">
                    <a:pos x="0" y="38"/>
                  </a:cxn>
                  <a:cxn ang="0">
                    <a:pos x="0" y="38"/>
                  </a:cxn>
                  <a:cxn ang="0">
                    <a:pos x="18" y="38"/>
                  </a:cxn>
                </a:cxnLst>
                <a:rect l="0" t="0" r="r" b="b"/>
                <a:pathLst>
                  <a:path w="18" h="38">
                    <a:moveTo>
                      <a:pt x="18" y="38"/>
                    </a:moveTo>
                    <a:lnTo>
                      <a:pt x="18" y="38"/>
                    </a:lnTo>
                    <a:lnTo>
                      <a:pt x="8" y="0"/>
                    </a:lnTo>
                    <a:lnTo>
                      <a:pt x="0" y="38"/>
                    </a:lnTo>
                    <a:lnTo>
                      <a:pt x="0" y="38"/>
                    </a:lnTo>
                    <a:lnTo>
                      <a:pt x="18" y="38"/>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05" name="Freeform 108"/>
              <p:cNvSpPr>
                <a:spLocks/>
              </p:cNvSpPr>
              <p:nvPr/>
            </p:nvSpPr>
            <p:spPr bwMode="auto">
              <a:xfrm>
                <a:off x="5166371" y="4204616"/>
                <a:ext cx="62208" cy="20736"/>
              </a:xfrm>
              <a:custGeom>
                <a:avLst/>
                <a:gdLst/>
                <a:ahLst/>
                <a:cxnLst>
                  <a:cxn ang="0">
                    <a:pos x="0" y="0"/>
                  </a:cxn>
                  <a:cxn ang="0">
                    <a:pos x="0" y="0"/>
                  </a:cxn>
                  <a:cxn ang="0">
                    <a:pos x="10" y="6"/>
                  </a:cxn>
                  <a:cxn ang="0">
                    <a:pos x="18" y="0"/>
                  </a:cxn>
                  <a:cxn ang="0">
                    <a:pos x="18" y="0"/>
                  </a:cxn>
                  <a:cxn ang="0">
                    <a:pos x="0" y="0"/>
                  </a:cxn>
                </a:cxnLst>
                <a:rect l="0" t="0" r="r" b="b"/>
                <a:pathLst>
                  <a:path w="18" h="6">
                    <a:moveTo>
                      <a:pt x="0" y="0"/>
                    </a:moveTo>
                    <a:lnTo>
                      <a:pt x="0" y="0"/>
                    </a:lnTo>
                    <a:lnTo>
                      <a:pt x="10" y="6"/>
                    </a:lnTo>
                    <a:lnTo>
                      <a:pt x="18" y="0"/>
                    </a:lnTo>
                    <a:lnTo>
                      <a:pt x="18" y="0"/>
                    </a:lnTo>
                    <a:lnTo>
                      <a:pt x="0"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06" name="Freeform 109"/>
              <p:cNvSpPr>
                <a:spLocks/>
              </p:cNvSpPr>
              <p:nvPr/>
            </p:nvSpPr>
            <p:spPr bwMode="auto">
              <a:xfrm>
                <a:off x="5187107" y="4066377"/>
                <a:ext cx="20736" cy="20736"/>
              </a:xfrm>
              <a:custGeom>
                <a:avLst/>
                <a:gdLst/>
                <a:ahLst/>
                <a:cxnLst>
                  <a:cxn ang="0">
                    <a:pos x="6" y="2"/>
                  </a:cxn>
                  <a:cxn ang="0">
                    <a:pos x="4" y="6"/>
                  </a:cxn>
                  <a:cxn ang="0">
                    <a:pos x="0" y="2"/>
                  </a:cxn>
                  <a:cxn ang="0">
                    <a:pos x="4" y="0"/>
                  </a:cxn>
                  <a:cxn ang="0">
                    <a:pos x="6" y="2"/>
                  </a:cxn>
                </a:cxnLst>
                <a:rect l="0" t="0" r="r" b="b"/>
                <a:pathLst>
                  <a:path w="6" h="6">
                    <a:moveTo>
                      <a:pt x="6" y="2"/>
                    </a:moveTo>
                    <a:lnTo>
                      <a:pt x="4" y="6"/>
                    </a:lnTo>
                    <a:lnTo>
                      <a:pt x="0" y="2"/>
                    </a:lnTo>
                    <a:lnTo>
                      <a:pt x="4" y="0"/>
                    </a:lnTo>
                    <a:lnTo>
                      <a:pt x="6" y="2"/>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grpSp>
          <p:nvGrpSpPr>
            <p:cNvPr id="184" name="组合 240"/>
            <p:cNvGrpSpPr/>
            <p:nvPr/>
          </p:nvGrpSpPr>
          <p:grpSpPr>
            <a:xfrm>
              <a:off x="7037217" y="2224585"/>
              <a:ext cx="320346" cy="434493"/>
              <a:chOff x="4896805" y="3693132"/>
              <a:chExt cx="601339" cy="815610"/>
            </a:xfrm>
            <a:grpFill/>
          </p:grpSpPr>
          <p:sp>
            <p:nvSpPr>
              <p:cNvPr id="197" name="Freeform 104"/>
              <p:cNvSpPr>
                <a:spLocks/>
              </p:cNvSpPr>
              <p:nvPr/>
            </p:nvSpPr>
            <p:spPr bwMode="auto">
              <a:xfrm>
                <a:off x="5028132" y="3693132"/>
                <a:ext cx="338685" cy="338685"/>
              </a:xfrm>
              <a:custGeom>
                <a:avLst/>
                <a:gdLst/>
                <a:ahLst/>
                <a:cxnLst>
                  <a:cxn ang="0">
                    <a:pos x="98" y="50"/>
                  </a:cxn>
                  <a:cxn ang="0">
                    <a:pos x="98" y="50"/>
                  </a:cxn>
                  <a:cxn ang="0">
                    <a:pos x="98" y="60"/>
                  </a:cxn>
                  <a:cxn ang="0">
                    <a:pos x="94" y="68"/>
                  </a:cxn>
                  <a:cxn ang="0">
                    <a:pos x="90" y="76"/>
                  </a:cxn>
                  <a:cxn ang="0">
                    <a:pos x="84" y="84"/>
                  </a:cxn>
                  <a:cxn ang="0">
                    <a:pos x="76" y="90"/>
                  </a:cxn>
                  <a:cxn ang="0">
                    <a:pos x="68" y="94"/>
                  </a:cxn>
                  <a:cxn ang="0">
                    <a:pos x="58" y="98"/>
                  </a:cxn>
                  <a:cxn ang="0">
                    <a:pos x="48" y="98"/>
                  </a:cxn>
                  <a:cxn ang="0">
                    <a:pos x="48" y="98"/>
                  </a:cxn>
                  <a:cxn ang="0">
                    <a:pos x="38" y="98"/>
                  </a:cxn>
                  <a:cxn ang="0">
                    <a:pos x="30" y="94"/>
                  </a:cxn>
                  <a:cxn ang="0">
                    <a:pos x="22" y="90"/>
                  </a:cxn>
                  <a:cxn ang="0">
                    <a:pos x="14" y="84"/>
                  </a:cxn>
                  <a:cxn ang="0">
                    <a:pos x="8" y="76"/>
                  </a:cxn>
                  <a:cxn ang="0">
                    <a:pos x="4" y="68"/>
                  </a:cxn>
                  <a:cxn ang="0">
                    <a:pos x="0" y="60"/>
                  </a:cxn>
                  <a:cxn ang="0">
                    <a:pos x="0" y="50"/>
                  </a:cxn>
                  <a:cxn ang="0">
                    <a:pos x="0" y="50"/>
                  </a:cxn>
                  <a:cxn ang="0">
                    <a:pos x="0" y="40"/>
                  </a:cxn>
                  <a:cxn ang="0">
                    <a:pos x="4" y="30"/>
                  </a:cxn>
                  <a:cxn ang="0">
                    <a:pos x="8" y="22"/>
                  </a:cxn>
                  <a:cxn ang="0">
                    <a:pos x="14" y="14"/>
                  </a:cxn>
                  <a:cxn ang="0">
                    <a:pos x="22" y="8"/>
                  </a:cxn>
                  <a:cxn ang="0">
                    <a:pos x="30" y="4"/>
                  </a:cxn>
                  <a:cxn ang="0">
                    <a:pos x="38" y="0"/>
                  </a:cxn>
                  <a:cxn ang="0">
                    <a:pos x="48" y="0"/>
                  </a:cxn>
                  <a:cxn ang="0">
                    <a:pos x="48" y="0"/>
                  </a:cxn>
                  <a:cxn ang="0">
                    <a:pos x="58" y="0"/>
                  </a:cxn>
                  <a:cxn ang="0">
                    <a:pos x="68" y="4"/>
                  </a:cxn>
                  <a:cxn ang="0">
                    <a:pos x="76" y="8"/>
                  </a:cxn>
                  <a:cxn ang="0">
                    <a:pos x="84" y="14"/>
                  </a:cxn>
                  <a:cxn ang="0">
                    <a:pos x="90" y="22"/>
                  </a:cxn>
                  <a:cxn ang="0">
                    <a:pos x="94" y="30"/>
                  </a:cxn>
                  <a:cxn ang="0">
                    <a:pos x="98" y="40"/>
                  </a:cxn>
                  <a:cxn ang="0">
                    <a:pos x="98" y="50"/>
                  </a:cxn>
                  <a:cxn ang="0">
                    <a:pos x="98" y="50"/>
                  </a:cxn>
                </a:cxnLst>
                <a:rect l="0" t="0" r="r" b="b"/>
                <a:pathLst>
                  <a:path w="98" h="98">
                    <a:moveTo>
                      <a:pt x="98" y="50"/>
                    </a:moveTo>
                    <a:lnTo>
                      <a:pt x="98" y="50"/>
                    </a:lnTo>
                    <a:lnTo>
                      <a:pt x="98" y="60"/>
                    </a:lnTo>
                    <a:lnTo>
                      <a:pt x="94" y="68"/>
                    </a:lnTo>
                    <a:lnTo>
                      <a:pt x="90" y="76"/>
                    </a:lnTo>
                    <a:lnTo>
                      <a:pt x="84" y="84"/>
                    </a:lnTo>
                    <a:lnTo>
                      <a:pt x="76" y="90"/>
                    </a:lnTo>
                    <a:lnTo>
                      <a:pt x="68" y="94"/>
                    </a:lnTo>
                    <a:lnTo>
                      <a:pt x="58" y="98"/>
                    </a:lnTo>
                    <a:lnTo>
                      <a:pt x="48" y="98"/>
                    </a:lnTo>
                    <a:lnTo>
                      <a:pt x="48" y="98"/>
                    </a:lnTo>
                    <a:lnTo>
                      <a:pt x="38" y="98"/>
                    </a:lnTo>
                    <a:lnTo>
                      <a:pt x="30" y="94"/>
                    </a:lnTo>
                    <a:lnTo>
                      <a:pt x="22" y="90"/>
                    </a:lnTo>
                    <a:lnTo>
                      <a:pt x="14" y="84"/>
                    </a:lnTo>
                    <a:lnTo>
                      <a:pt x="8" y="76"/>
                    </a:lnTo>
                    <a:lnTo>
                      <a:pt x="4" y="68"/>
                    </a:lnTo>
                    <a:lnTo>
                      <a:pt x="0" y="60"/>
                    </a:lnTo>
                    <a:lnTo>
                      <a:pt x="0" y="50"/>
                    </a:lnTo>
                    <a:lnTo>
                      <a:pt x="0" y="50"/>
                    </a:lnTo>
                    <a:lnTo>
                      <a:pt x="0" y="40"/>
                    </a:lnTo>
                    <a:lnTo>
                      <a:pt x="4" y="30"/>
                    </a:lnTo>
                    <a:lnTo>
                      <a:pt x="8" y="22"/>
                    </a:lnTo>
                    <a:lnTo>
                      <a:pt x="14" y="14"/>
                    </a:lnTo>
                    <a:lnTo>
                      <a:pt x="22" y="8"/>
                    </a:lnTo>
                    <a:lnTo>
                      <a:pt x="30" y="4"/>
                    </a:lnTo>
                    <a:lnTo>
                      <a:pt x="38" y="0"/>
                    </a:lnTo>
                    <a:lnTo>
                      <a:pt x="48" y="0"/>
                    </a:lnTo>
                    <a:lnTo>
                      <a:pt x="48" y="0"/>
                    </a:lnTo>
                    <a:lnTo>
                      <a:pt x="58" y="0"/>
                    </a:lnTo>
                    <a:lnTo>
                      <a:pt x="68" y="4"/>
                    </a:lnTo>
                    <a:lnTo>
                      <a:pt x="76" y="8"/>
                    </a:lnTo>
                    <a:lnTo>
                      <a:pt x="84" y="14"/>
                    </a:lnTo>
                    <a:lnTo>
                      <a:pt x="90" y="22"/>
                    </a:lnTo>
                    <a:lnTo>
                      <a:pt x="94" y="30"/>
                    </a:lnTo>
                    <a:lnTo>
                      <a:pt x="98" y="40"/>
                    </a:lnTo>
                    <a:lnTo>
                      <a:pt x="98" y="50"/>
                    </a:lnTo>
                    <a:lnTo>
                      <a:pt x="98" y="5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98" name="Freeform 106"/>
              <p:cNvSpPr>
                <a:spLocks/>
              </p:cNvSpPr>
              <p:nvPr/>
            </p:nvSpPr>
            <p:spPr bwMode="auto">
              <a:xfrm>
                <a:off x="4896805" y="4066377"/>
                <a:ext cx="601339" cy="442365"/>
              </a:xfrm>
              <a:custGeom>
                <a:avLst/>
                <a:gdLst/>
                <a:ahLst/>
                <a:cxnLst>
                  <a:cxn ang="0">
                    <a:pos x="138" y="0"/>
                  </a:cxn>
                  <a:cxn ang="0">
                    <a:pos x="124" y="0"/>
                  </a:cxn>
                  <a:cxn ang="0">
                    <a:pos x="88" y="62"/>
                  </a:cxn>
                  <a:cxn ang="0">
                    <a:pos x="50" y="0"/>
                  </a:cxn>
                  <a:cxn ang="0">
                    <a:pos x="36" y="0"/>
                  </a:cxn>
                  <a:cxn ang="0">
                    <a:pos x="36" y="0"/>
                  </a:cxn>
                  <a:cxn ang="0">
                    <a:pos x="28" y="0"/>
                  </a:cxn>
                  <a:cxn ang="0">
                    <a:pos x="22" y="2"/>
                  </a:cxn>
                  <a:cxn ang="0">
                    <a:pos x="16" y="6"/>
                  </a:cxn>
                  <a:cxn ang="0">
                    <a:pos x="10" y="10"/>
                  </a:cxn>
                  <a:cxn ang="0">
                    <a:pos x="6" y="14"/>
                  </a:cxn>
                  <a:cxn ang="0">
                    <a:pos x="4" y="20"/>
                  </a:cxn>
                  <a:cxn ang="0">
                    <a:pos x="2" y="28"/>
                  </a:cxn>
                  <a:cxn ang="0">
                    <a:pos x="0" y="34"/>
                  </a:cxn>
                  <a:cxn ang="0">
                    <a:pos x="0" y="128"/>
                  </a:cxn>
                  <a:cxn ang="0">
                    <a:pos x="174" y="128"/>
                  </a:cxn>
                  <a:cxn ang="0">
                    <a:pos x="174" y="34"/>
                  </a:cxn>
                  <a:cxn ang="0">
                    <a:pos x="174" y="34"/>
                  </a:cxn>
                  <a:cxn ang="0">
                    <a:pos x="172" y="28"/>
                  </a:cxn>
                  <a:cxn ang="0">
                    <a:pos x="170" y="20"/>
                  </a:cxn>
                  <a:cxn ang="0">
                    <a:pos x="168" y="14"/>
                  </a:cxn>
                  <a:cxn ang="0">
                    <a:pos x="164" y="10"/>
                  </a:cxn>
                  <a:cxn ang="0">
                    <a:pos x="158" y="6"/>
                  </a:cxn>
                  <a:cxn ang="0">
                    <a:pos x="152" y="2"/>
                  </a:cxn>
                  <a:cxn ang="0">
                    <a:pos x="146" y="0"/>
                  </a:cxn>
                  <a:cxn ang="0">
                    <a:pos x="138" y="0"/>
                  </a:cxn>
                  <a:cxn ang="0">
                    <a:pos x="138" y="0"/>
                  </a:cxn>
                </a:cxnLst>
                <a:rect l="0" t="0" r="r" b="b"/>
                <a:pathLst>
                  <a:path w="174" h="128">
                    <a:moveTo>
                      <a:pt x="138" y="0"/>
                    </a:moveTo>
                    <a:lnTo>
                      <a:pt x="124" y="0"/>
                    </a:lnTo>
                    <a:lnTo>
                      <a:pt x="88" y="62"/>
                    </a:lnTo>
                    <a:lnTo>
                      <a:pt x="50" y="0"/>
                    </a:lnTo>
                    <a:lnTo>
                      <a:pt x="36" y="0"/>
                    </a:lnTo>
                    <a:lnTo>
                      <a:pt x="36" y="0"/>
                    </a:lnTo>
                    <a:lnTo>
                      <a:pt x="28" y="0"/>
                    </a:lnTo>
                    <a:lnTo>
                      <a:pt x="22" y="2"/>
                    </a:lnTo>
                    <a:lnTo>
                      <a:pt x="16" y="6"/>
                    </a:lnTo>
                    <a:lnTo>
                      <a:pt x="10" y="10"/>
                    </a:lnTo>
                    <a:lnTo>
                      <a:pt x="6" y="14"/>
                    </a:lnTo>
                    <a:lnTo>
                      <a:pt x="4" y="20"/>
                    </a:lnTo>
                    <a:lnTo>
                      <a:pt x="2" y="28"/>
                    </a:lnTo>
                    <a:lnTo>
                      <a:pt x="0" y="34"/>
                    </a:lnTo>
                    <a:lnTo>
                      <a:pt x="0" y="128"/>
                    </a:lnTo>
                    <a:lnTo>
                      <a:pt x="174" y="128"/>
                    </a:lnTo>
                    <a:lnTo>
                      <a:pt x="174" y="34"/>
                    </a:lnTo>
                    <a:lnTo>
                      <a:pt x="174" y="34"/>
                    </a:lnTo>
                    <a:lnTo>
                      <a:pt x="172" y="28"/>
                    </a:lnTo>
                    <a:lnTo>
                      <a:pt x="170" y="20"/>
                    </a:lnTo>
                    <a:lnTo>
                      <a:pt x="168" y="14"/>
                    </a:lnTo>
                    <a:lnTo>
                      <a:pt x="164" y="10"/>
                    </a:lnTo>
                    <a:lnTo>
                      <a:pt x="158" y="6"/>
                    </a:lnTo>
                    <a:lnTo>
                      <a:pt x="152" y="2"/>
                    </a:lnTo>
                    <a:lnTo>
                      <a:pt x="146" y="0"/>
                    </a:lnTo>
                    <a:lnTo>
                      <a:pt x="138" y="0"/>
                    </a:lnTo>
                    <a:lnTo>
                      <a:pt x="138"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99" name="Freeform 107"/>
              <p:cNvSpPr>
                <a:spLocks/>
              </p:cNvSpPr>
              <p:nvPr/>
            </p:nvSpPr>
            <p:spPr bwMode="auto">
              <a:xfrm>
                <a:off x="5166371" y="4073289"/>
                <a:ext cx="62208" cy="131327"/>
              </a:xfrm>
              <a:custGeom>
                <a:avLst/>
                <a:gdLst/>
                <a:ahLst/>
                <a:cxnLst>
                  <a:cxn ang="0">
                    <a:pos x="18" y="38"/>
                  </a:cxn>
                  <a:cxn ang="0">
                    <a:pos x="18" y="38"/>
                  </a:cxn>
                  <a:cxn ang="0">
                    <a:pos x="8" y="0"/>
                  </a:cxn>
                  <a:cxn ang="0">
                    <a:pos x="0" y="38"/>
                  </a:cxn>
                  <a:cxn ang="0">
                    <a:pos x="0" y="38"/>
                  </a:cxn>
                  <a:cxn ang="0">
                    <a:pos x="18" y="38"/>
                  </a:cxn>
                </a:cxnLst>
                <a:rect l="0" t="0" r="r" b="b"/>
                <a:pathLst>
                  <a:path w="18" h="38">
                    <a:moveTo>
                      <a:pt x="18" y="38"/>
                    </a:moveTo>
                    <a:lnTo>
                      <a:pt x="18" y="38"/>
                    </a:lnTo>
                    <a:lnTo>
                      <a:pt x="8" y="0"/>
                    </a:lnTo>
                    <a:lnTo>
                      <a:pt x="0" y="38"/>
                    </a:lnTo>
                    <a:lnTo>
                      <a:pt x="0" y="38"/>
                    </a:lnTo>
                    <a:lnTo>
                      <a:pt x="18" y="38"/>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00" name="Freeform 108"/>
              <p:cNvSpPr>
                <a:spLocks/>
              </p:cNvSpPr>
              <p:nvPr/>
            </p:nvSpPr>
            <p:spPr bwMode="auto">
              <a:xfrm>
                <a:off x="5166371" y="4204616"/>
                <a:ext cx="62208" cy="20736"/>
              </a:xfrm>
              <a:custGeom>
                <a:avLst/>
                <a:gdLst/>
                <a:ahLst/>
                <a:cxnLst>
                  <a:cxn ang="0">
                    <a:pos x="0" y="0"/>
                  </a:cxn>
                  <a:cxn ang="0">
                    <a:pos x="0" y="0"/>
                  </a:cxn>
                  <a:cxn ang="0">
                    <a:pos x="10" y="6"/>
                  </a:cxn>
                  <a:cxn ang="0">
                    <a:pos x="18" y="0"/>
                  </a:cxn>
                  <a:cxn ang="0">
                    <a:pos x="18" y="0"/>
                  </a:cxn>
                  <a:cxn ang="0">
                    <a:pos x="0" y="0"/>
                  </a:cxn>
                </a:cxnLst>
                <a:rect l="0" t="0" r="r" b="b"/>
                <a:pathLst>
                  <a:path w="18" h="6">
                    <a:moveTo>
                      <a:pt x="0" y="0"/>
                    </a:moveTo>
                    <a:lnTo>
                      <a:pt x="0" y="0"/>
                    </a:lnTo>
                    <a:lnTo>
                      <a:pt x="10" y="6"/>
                    </a:lnTo>
                    <a:lnTo>
                      <a:pt x="18" y="0"/>
                    </a:lnTo>
                    <a:lnTo>
                      <a:pt x="18" y="0"/>
                    </a:lnTo>
                    <a:lnTo>
                      <a:pt x="0"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201" name="Freeform 109"/>
              <p:cNvSpPr>
                <a:spLocks/>
              </p:cNvSpPr>
              <p:nvPr/>
            </p:nvSpPr>
            <p:spPr bwMode="auto">
              <a:xfrm>
                <a:off x="5187107" y="4066377"/>
                <a:ext cx="20736" cy="20736"/>
              </a:xfrm>
              <a:custGeom>
                <a:avLst/>
                <a:gdLst/>
                <a:ahLst/>
                <a:cxnLst>
                  <a:cxn ang="0">
                    <a:pos x="6" y="2"/>
                  </a:cxn>
                  <a:cxn ang="0">
                    <a:pos x="4" y="6"/>
                  </a:cxn>
                  <a:cxn ang="0">
                    <a:pos x="0" y="2"/>
                  </a:cxn>
                  <a:cxn ang="0">
                    <a:pos x="4" y="0"/>
                  </a:cxn>
                  <a:cxn ang="0">
                    <a:pos x="6" y="2"/>
                  </a:cxn>
                </a:cxnLst>
                <a:rect l="0" t="0" r="r" b="b"/>
                <a:pathLst>
                  <a:path w="6" h="6">
                    <a:moveTo>
                      <a:pt x="6" y="2"/>
                    </a:moveTo>
                    <a:lnTo>
                      <a:pt x="4" y="6"/>
                    </a:lnTo>
                    <a:lnTo>
                      <a:pt x="0" y="2"/>
                    </a:lnTo>
                    <a:lnTo>
                      <a:pt x="4" y="0"/>
                    </a:lnTo>
                    <a:lnTo>
                      <a:pt x="6" y="2"/>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grpSp>
          <p:nvGrpSpPr>
            <p:cNvPr id="185" name="组合 246"/>
            <p:cNvGrpSpPr/>
            <p:nvPr/>
          </p:nvGrpSpPr>
          <p:grpSpPr>
            <a:xfrm>
              <a:off x="7555833" y="1910687"/>
              <a:ext cx="320346" cy="434493"/>
              <a:chOff x="4896805" y="3693132"/>
              <a:chExt cx="601339" cy="815610"/>
            </a:xfrm>
            <a:grpFill/>
          </p:grpSpPr>
          <p:sp>
            <p:nvSpPr>
              <p:cNvPr id="192" name="Freeform 104"/>
              <p:cNvSpPr>
                <a:spLocks/>
              </p:cNvSpPr>
              <p:nvPr/>
            </p:nvSpPr>
            <p:spPr bwMode="auto">
              <a:xfrm>
                <a:off x="5028132" y="3693132"/>
                <a:ext cx="338685" cy="338685"/>
              </a:xfrm>
              <a:custGeom>
                <a:avLst/>
                <a:gdLst/>
                <a:ahLst/>
                <a:cxnLst>
                  <a:cxn ang="0">
                    <a:pos x="98" y="50"/>
                  </a:cxn>
                  <a:cxn ang="0">
                    <a:pos x="98" y="50"/>
                  </a:cxn>
                  <a:cxn ang="0">
                    <a:pos x="98" y="60"/>
                  </a:cxn>
                  <a:cxn ang="0">
                    <a:pos x="94" y="68"/>
                  </a:cxn>
                  <a:cxn ang="0">
                    <a:pos x="90" y="76"/>
                  </a:cxn>
                  <a:cxn ang="0">
                    <a:pos x="84" y="84"/>
                  </a:cxn>
                  <a:cxn ang="0">
                    <a:pos x="76" y="90"/>
                  </a:cxn>
                  <a:cxn ang="0">
                    <a:pos x="68" y="94"/>
                  </a:cxn>
                  <a:cxn ang="0">
                    <a:pos x="58" y="98"/>
                  </a:cxn>
                  <a:cxn ang="0">
                    <a:pos x="48" y="98"/>
                  </a:cxn>
                  <a:cxn ang="0">
                    <a:pos x="48" y="98"/>
                  </a:cxn>
                  <a:cxn ang="0">
                    <a:pos x="38" y="98"/>
                  </a:cxn>
                  <a:cxn ang="0">
                    <a:pos x="30" y="94"/>
                  </a:cxn>
                  <a:cxn ang="0">
                    <a:pos x="22" y="90"/>
                  </a:cxn>
                  <a:cxn ang="0">
                    <a:pos x="14" y="84"/>
                  </a:cxn>
                  <a:cxn ang="0">
                    <a:pos x="8" y="76"/>
                  </a:cxn>
                  <a:cxn ang="0">
                    <a:pos x="4" y="68"/>
                  </a:cxn>
                  <a:cxn ang="0">
                    <a:pos x="0" y="60"/>
                  </a:cxn>
                  <a:cxn ang="0">
                    <a:pos x="0" y="50"/>
                  </a:cxn>
                  <a:cxn ang="0">
                    <a:pos x="0" y="50"/>
                  </a:cxn>
                  <a:cxn ang="0">
                    <a:pos x="0" y="40"/>
                  </a:cxn>
                  <a:cxn ang="0">
                    <a:pos x="4" y="30"/>
                  </a:cxn>
                  <a:cxn ang="0">
                    <a:pos x="8" y="22"/>
                  </a:cxn>
                  <a:cxn ang="0">
                    <a:pos x="14" y="14"/>
                  </a:cxn>
                  <a:cxn ang="0">
                    <a:pos x="22" y="8"/>
                  </a:cxn>
                  <a:cxn ang="0">
                    <a:pos x="30" y="4"/>
                  </a:cxn>
                  <a:cxn ang="0">
                    <a:pos x="38" y="0"/>
                  </a:cxn>
                  <a:cxn ang="0">
                    <a:pos x="48" y="0"/>
                  </a:cxn>
                  <a:cxn ang="0">
                    <a:pos x="48" y="0"/>
                  </a:cxn>
                  <a:cxn ang="0">
                    <a:pos x="58" y="0"/>
                  </a:cxn>
                  <a:cxn ang="0">
                    <a:pos x="68" y="4"/>
                  </a:cxn>
                  <a:cxn ang="0">
                    <a:pos x="76" y="8"/>
                  </a:cxn>
                  <a:cxn ang="0">
                    <a:pos x="84" y="14"/>
                  </a:cxn>
                  <a:cxn ang="0">
                    <a:pos x="90" y="22"/>
                  </a:cxn>
                  <a:cxn ang="0">
                    <a:pos x="94" y="30"/>
                  </a:cxn>
                  <a:cxn ang="0">
                    <a:pos x="98" y="40"/>
                  </a:cxn>
                  <a:cxn ang="0">
                    <a:pos x="98" y="50"/>
                  </a:cxn>
                  <a:cxn ang="0">
                    <a:pos x="98" y="50"/>
                  </a:cxn>
                </a:cxnLst>
                <a:rect l="0" t="0" r="r" b="b"/>
                <a:pathLst>
                  <a:path w="98" h="98">
                    <a:moveTo>
                      <a:pt x="98" y="50"/>
                    </a:moveTo>
                    <a:lnTo>
                      <a:pt x="98" y="50"/>
                    </a:lnTo>
                    <a:lnTo>
                      <a:pt x="98" y="60"/>
                    </a:lnTo>
                    <a:lnTo>
                      <a:pt x="94" y="68"/>
                    </a:lnTo>
                    <a:lnTo>
                      <a:pt x="90" y="76"/>
                    </a:lnTo>
                    <a:lnTo>
                      <a:pt x="84" y="84"/>
                    </a:lnTo>
                    <a:lnTo>
                      <a:pt x="76" y="90"/>
                    </a:lnTo>
                    <a:lnTo>
                      <a:pt x="68" y="94"/>
                    </a:lnTo>
                    <a:lnTo>
                      <a:pt x="58" y="98"/>
                    </a:lnTo>
                    <a:lnTo>
                      <a:pt x="48" y="98"/>
                    </a:lnTo>
                    <a:lnTo>
                      <a:pt x="48" y="98"/>
                    </a:lnTo>
                    <a:lnTo>
                      <a:pt x="38" y="98"/>
                    </a:lnTo>
                    <a:lnTo>
                      <a:pt x="30" y="94"/>
                    </a:lnTo>
                    <a:lnTo>
                      <a:pt x="22" y="90"/>
                    </a:lnTo>
                    <a:lnTo>
                      <a:pt x="14" y="84"/>
                    </a:lnTo>
                    <a:lnTo>
                      <a:pt x="8" y="76"/>
                    </a:lnTo>
                    <a:lnTo>
                      <a:pt x="4" y="68"/>
                    </a:lnTo>
                    <a:lnTo>
                      <a:pt x="0" y="60"/>
                    </a:lnTo>
                    <a:lnTo>
                      <a:pt x="0" y="50"/>
                    </a:lnTo>
                    <a:lnTo>
                      <a:pt x="0" y="50"/>
                    </a:lnTo>
                    <a:lnTo>
                      <a:pt x="0" y="40"/>
                    </a:lnTo>
                    <a:lnTo>
                      <a:pt x="4" y="30"/>
                    </a:lnTo>
                    <a:lnTo>
                      <a:pt x="8" y="22"/>
                    </a:lnTo>
                    <a:lnTo>
                      <a:pt x="14" y="14"/>
                    </a:lnTo>
                    <a:lnTo>
                      <a:pt x="22" y="8"/>
                    </a:lnTo>
                    <a:lnTo>
                      <a:pt x="30" y="4"/>
                    </a:lnTo>
                    <a:lnTo>
                      <a:pt x="38" y="0"/>
                    </a:lnTo>
                    <a:lnTo>
                      <a:pt x="48" y="0"/>
                    </a:lnTo>
                    <a:lnTo>
                      <a:pt x="48" y="0"/>
                    </a:lnTo>
                    <a:lnTo>
                      <a:pt x="58" y="0"/>
                    </a:lnTo>
                    <a:lnTo>
                      <a:pt x="68" y="4"/>
                    </a:lnTo>
                    <a:lnTo>
                      <a:pt x="76" y="8"/>
                    </a:lnTo>
                    <a:lnTo>
                      <a:pt x="84" y="14"/>
                    </a:lnTo>
                    <a:lnTo>
                      <a:pt x="90" y="22"/>
                    </a:lnTo>
                    <a:lnTo>
                      <a:pt x="94" y="30"/>
                    </a:lnTo>
                    <a:lnTo>
                      <a:pt x="98" y="40"/>
                    </a:lnTo>
                    <a:lnTo>
                      <a:pt x="98" y="50"/>
                    </a:lnTo>
                    <a:lnTo>
                      <a:pt x="98" y="5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93" name="Freeform 106"/>
              <p:cNvSpPr>
                <a:spLocks/>
              </p:cNvSpPr>
              <p:nvPr/>
            </p:nvSpPr>
            <p:spPr bwMode="auto">
              <a:xfrm>
                <a:off x="4896805" y="4066377"/>
                <a:ext cx="601339" cy="442365"/>
              </a:xfrm>
              <a:custGeom>
                <a:avLst/>
                <a:gdLst/>
                <a:ahLst/>
                <a:cxnLst>
                  <a:cxn ang="0">
                    <a:pos x="138" y="0"/>
                  </a:cxn>
                  <a:cxn ang="0">
                    <a:pos x="124" y="0"/>
                  </a:cxn>
                  <a:cxn ang="0">
                    <a:pos x="88" y="62"/>
                  </a:cxn>
                  <a:cxn ang="0">
                    <a:pos x="50" y="0"/>
                  </a:cxn>
                  <a:cxn ang="0">
                    <a:pos x="36" y="0"/>
                  </a:cxn>
                  <a:cxn ang="0">
                    <a:pos x="36" y="0"/>
                  </a:cxn>
                  <a:cxn ang="0">
                    <a:pos x="28" y="0"/>
                  </a:cxn>
                  <a:cxn ang="0">
                    <a:pos x="22" y="2"/>
                  </a:cxn>
                  <a:cxn ang="0">
                    <a:pos x="16" y="6"/>
                  </a:cxn>
                  <a:cxn ang="0">
                    <a:pos x="10" y="10"/>
                  </a:cxn>
                  <a:cxn ang="0">
                    <a:pos x="6" y="14"/>
                  </a:cxn>
                  <a:cxn ang="0">
                    <a:pos x="4" y="20"/>
                  </a:cxn>
                  <a:cxn ang="0">
                    <a:pos x="2" y="28"/>
                  </a:cxn>
                  <a:cxn ang="0">
                    <a:pos x="0" y="34"/>
                  </a:cxn>
                  <a:cxn ang="0">
                    <a:pos x="0" y="128"/>
                  </a:cxn>
                  <a:cxn ang="0">
                    <a:pos x="174" y="128"/>
                  </a:cxn>
                  <a:cxn ang="0">
                    <a:pos x="174" y="34"/>
                  </a:cxn>
                  <a:cxn ang="0">
                    <a:pos x="174" y="34"/>
                  </a:cxn>
                  <a:cxn ang="0">
                    <a:pos x="172" y="28"/>
                  </a:cxn>
                  <a:cxn ang="0">
                    <a:pos x="170" y="20"/>
                  </a:cxn>
                  <a:cxn ang="0">
                    <a:pos x="168" y="14"/>
                  </a:cxn>
                  <a:cxn ang="0">
                    <a:pos x="164" y="10"/>
                  </a:cxn>
                  <a:cxn ang="0">
                    <a:pos x="158" y="6"/>
                  </a:cxn>
                  <a:cxn ang="0">
                    <a:pos x="152" y="2"/>
                  </a:cxn>
                  <a:cxn ang="0">
                    <a:pos x="146" y="0"/>
                  </a:cxn>
                  <a:cxn ang="0">
                    <a:pos x="138" y="0"/>
                  </a:cxn>
                  <a:cxn ang="0">
                    <a:pos x="138" y="0"/>
                  </a:cxn>
                </a:cxnLst>
                <a:rect l="0" t="0" r="r" b="b"/>
                <a:pathLst>
                  <a:path w="174" h="128">
                    <a:moveTo>
                      <a:pt x="138" y="0"/>
                    </a:moveTo>
                    <a:lnTo>
                      <a:pt x="124" y="0"/>
                    </a:lnTo>
                    <a:lnTo>
                      <a:pt x="88" y="62"/>
                    </a:lnTo>
                    <a:lnTo>
                      <a:pt x="50" y="0"/>
                    </a:lnTo>
                    <a:lnTo>
                      <a:pt x="36" y="0"/>
                    </a:lnTo>
                    <a:lnTo>
                      <a:pt x="36" y="0"/>
                    </a:lnTo>
                    <a:lnTo>
                      <a:pt x="28" y="0"/>
                    </a:lnTo>
                    <a:lnTo>
                      <a:pt x="22" y="2"/>
                    </a:lnTo>
                    <a:lnTo>
                      <a:pt x="16" y="6"/>
                    </a:lnTo>
                    <a:lnTo>
                      <a:pt x="10" y="10"/>
                    </a:lnTo>
                    <a:lnTo>
                      <a:pt x="6" y="14"/>
                    </a:lnTo>
                    <a:lnTo>
                      <a:pt x="4" y="20"/>
                    </a:lnTo>
                    <a:lnTo>
                      <a:pt x="2" y="28"/>
                    </a:lnTo>
                    <a:lnTo>
                      <a:pt x="0" y="34"/>
                    </a:lnTo>
                    <a:lnTo>
                      <a:pt x="0" y="128"/>
                    </a:lnTo>
                    <a:lnTo>
                      <a:pt x="174" y="128"/>
                    </a:lnTo>
                    <a:lnTo>
                      <a:pt x="174" y="34"/>
                    </a:lnTo>
                    <a:lnTo>
                      <a:pt x="174" y="34"/>
                    </a:lnTo>
                    <a:lnTo>
                      <a:pt x="172" y="28"/>
                    </a:lnTo>
                    <a:lnTo>
                      <a:pt x="170" y="20"/>
                    </a:lnTo>
                    <a:lnTo>
                      <a:pt x="168" y="14"/>
                    </a:lnTo>
                    <a:lnTo>
                      <a:pt x="164" y="10"/>
                    </a:lnTo>
                    <a:lnTo>
                      <a:pt x="158" y="6"/>
                    </a:lnTo>
                    <a:lnTo>
                      <a:pt x="152" y="2"/>
                    </a:lnTo>
                    <a:lnTo>
                      <a:pt x="146" y="0"/>
                    </a:lnTo>
                    <a:lnTo>
                      <a:pt x="138" y="0"/>
                    </a:lnTo>
                    <a:lnTo>
                      <a:pt x="138"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94" name="Freeform 107"/>
              <p:cNvSpPr>
                <a:spLocks/>
              </p:cNvSpPr>
              <p:nvPr/>
            </p:nvSpPr>
            <p:spPr bwMode="auto">
              <a:xfrm>
                <a:off x="5166371" y="4073289"/>
                <a:ext cx="62208" cy="131327"/>
              </a:xfrm>
              <a:custGeom>
                <a:avLst/>
                <a:gdLst/>
                <a:ahLst/>
                <a:cxnLst>
                  <a:cxn ang="0">
                    <a:pos x="18" y="38"/>
                  </a:cxn>
                  <a:cxn ang="0">
                    <a:pos x="18" y="38"/>
                  </a:cxn>
                  <a:cxn ang="0">
                    <a:pos x="8" y="0"/>
                  </a:cxn>
                  <a:cxn ang="0">
                    <a:pos x="0" y="38"/>
                  </a:cxn>
                  <a:cxn ang="0">
                    <a:pos x="0" y="38"/>
                  </a:cxn>
                  <a:cxn ang="0">
                    <a:pos x="18" y="38"/>
                  </a:cxn>
                </a:cxnLst>
                <a:rect l="0" t="0" r="r" b="b"/>
                <a:pathLst>
                  <a:path w="18" h="38">
                    <a:moveTo>
                      <a:pt x="18" y="38"/>
                    </a:moveTo>
                    <a:lnTo>
                      <a:pt x="18" y="38"/>
                    </a:lnTo>
                    <a:lnTo>
                      <a:pt x="8" y="0"/>
                    </a:lnTo>
                    <a:lnTo>
                      <a:pt x="0" y="38"/>
                    </a:lnTo>
                    <a:lnTo>
                      <a:pt x="0" y="38"/>
                    </a:lnTo>
                    <a:lnTo>
                      <a:pt x="18" y="38"/>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95" name="Freeform 108"/>
              <p:cNvSpPr>
                <a:spLocks/>
              </p:cNvSpPr>
              <p:nvPr/>
            </p:nvSpPr>
            <p:spPr bwMode="auto">
              <a:xfrm>
                <a:off x="5166371" y="4204616"/>
                <a:ext cx="62208" cy="20736"/>
              </a:xfrm>
              <a:custGeom>
                <a:avLst/>
                <a:gdLst/>
                <a:ahLst/>
                <a:cxnLst>
                  <a:cxn ang="0">
                    <a:pos x="0" y="0"/>
                  </a:cxn>
                  <a:cxn ang="0">
                    <a:pos x="0" y="0"/>
                  </a:cxn>
                  <a:cxn ang="0">
                    <a:pos x="10" y="6"/>
                  </a:cxn>
                  <a:cxn ang="0">
                    <a:pos x="18" y="0"/>
                  </a:cxn>
                  <a:cxn ang="0">
                    <a:pos x="18" y="0"/>
                  </a:cxn>
                  <a:cxn ang="0">
                    <a:pos x="0" y="0"/>
                  </a:cxn>
                </a:cxnLst>
                <a:rect l="0" t="0" r="r" b="b"/>
                <a:pathLst>
                  <a:path w="18" h="6">
                    <a:moveTo>
                      <a:pt x="0" y="0"/>
                    </a:moveTo>
                    <a:lnTo>
                      <a:pt x="0" y="0"/>
                    </a:lnTo>
                    <a:lnTo>
                      <a:pt x="10" y="6"/>
                    </a:lnTo>
                    <a:lnTo>
                      <a:pt x="18" y="0"/>
                    </a:lnTo>
                    <a:lnTo>
                      <a:pt x="18" y="0"/>
                    </a:lnTo>
                    <a:lnTo>
                      <a:pt x="0"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96" name="Freeform 109"/>
              <p:cNvSpPr>
                <a:spLocks/>
              </p:cNvSpPr>
              <p:nvPr/>
            </p:nvSpPr>
            <p:spPr bwMode="auto">
              <a:xfrm>
                <a:off x="5187107" y="4066377"/>
                <a:ext cx="20736" cy="20736"/>
              </a:xfrm>
              <a:custGeom>
                <a:avLst/>
                <a:gdLst/>
                <a:ahLst/>
                <a:cxnLst>
                  <a:cxn ang="0">
                    <a:pos x="6" y="2"/>
                  </a:cxn>
                  <a:cxn ang="0">
                    <a:pos x="4" y="6"/>
                  </a:cxn>
                  <a:cxn ang="0">
                    <a:pos x="0" y="2"/>
                  </a:cxn>
                  <a:cxn ang="0">
                    <a:pos x="4" y="0"/>
                  </a:cxn>
                  <a:cxn ang="0">
                    <a:pos x="6" y="2"/>
                  </a:cxn>
                </a:cxnLst>
                <a:rect l="0" t="0" r="r" b="b"/>
                <a:pathLst>
                  <a:path w="6" h="6">
                    <a:moveTo>
                      <a:pt x="6" y="2"/>
                    </a:moveTo>
                    <a:lnTo>
                      <a:pt x="4" y="6"/>
                    </a:lnTo>
                    <a:lnTo>
                      <a:pt x="0" y="2"/>
                    </a:lnTo>
                    <a:lnTo>
                      <a:pt x="4" y="0"/>
                    </a:lnTo>
                    <a:lnTo>
                      <a:pt x="6" y="2"/>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grpSp>
          <p:nvGrpSpPr>
            <p:cNvPr id="186" name="组合 252"/>
            <p:cNvGrpSpPr/>
            <p:nvPr/>
          </p:nvGrpSpPr>
          <p:grpSpPr>
            <a:xfrm>
              <a:off x="6504955" y="1910687"/>
              <a:ext cx="320346" cy="434493"/>
              <a:chOff x="4896805" y="3693132"/>
              <a:chExt cx="601339" cy="815610"/>
            </a:xfrm>
            <a:grpFill/>
          </p:grpSpPr>
          <p:sp>
            <p:nvSpPr>
              <p:cNvPr id="187" name="Freeform 104"/>
              <p:cNvSpPr>
                <a:spLocks/>
              </p:cNvSpPr>
              <p:nvPr/>
            </p:nvSpPr>
            <p:spPr bwMode="auto">
              <a:xfrm>
                <a:off x="5028132" y="3693132"/>
                <a:ext cx="338685" cy="338685"/>
              </a:xfrm>
              <a:custGeom>
                <a:avLst/>
                <a:gdLst/>
                <a:ahLst/>
                <a:cxnLst>
                  <a:cxn ang="0">
                    <a:pos x="98" y="50"/>
                  </a:cxn>
                  <a:cxn ang="0">
                    <a:pos x="98" y="50"/>
                  </a:cxn>
                  <a:cxn ang="0">
                    <a:pos x="98" y="60"/>
                  </a:cxn>
                  <a:cxn ang="0">
                    <a:pos x="94" y="68"/>
                  </a:cxn>
                  <a:cxn ang="0">
                    <a:pos x="90" y="76"/>
                  </a:cxn>
                  <a:cxn ang="0">
                    <a:pos x="84" y="84"/>
                  </a:cxn>
                  <a:cxn ang="0">
                    <a:pos x="76" y="90"/>
                  </a:cxn>
                  <a:cxn ang="0">
                    <a:pos x="68" y="94"/>
                  </a:cxn>
                  <a:cxn ang="0">
                    <a:pos x="58" y="98"/>
                  </a:cxn>
                  <a:cxn ang="0">
                    <a:pos x="48" y="98"/>
                  </a:cxn>
                  <a:cxn ang="0">
                    <a:pos x="48" y="98"/>
                  </a:cxn>
                  <a:cxn ang="0">
                    <a:pos x="38" y="98"/>
                  </a:cxn>
                  <a:cxn ang="0">
                    <a:pos x="30" y="94"/>
                  </a:cxn>
                  <a:cxn ang="0">
                    <a:pos x="22" y="90"/>
                  </a:cxn>
                  <a:cxn ang="0">
                    <a:pos x="14" y="84"/>
                  </a:cxn>
                  <a:cxn ang="0">
                    <a:pos x="8" y="76"/>
                  </a:cxn>
                  <a:cxn ang="0">
                    <a:pos x="4" y="68"/>
                  </a:cxn>
                  <a:cxn ang="0">
                    <a:pos x="0" y="60"/>
                  </a:cxn>
                  <a:cxn ang="0">
                    <a:pos x="0" y="50"/>
                  </a:cxn>
                  <a:cxn ang="0">
                    <a:pos x="0" y="50"/>
                  </a:cxn>
                  <a:cxn ang="0">
                    <a:pos x="0" y="40"/>
                  </a:cxn>
                  <a:cxn ang="0">
                    <a:pos x="4" y="30"/>
                  </a:cxn>
                  <a:cxn ang="0">
                    <a:pos x="8" y="22"/>
                  </a:cxn>
                  <a:cxn ang="0">
                    <a:pos x="14" y="14"/>
                  </a:cxn>
                  <a:cxn ang="0">
                    <a:pos x="22" y="8"/>
                  </a:cxn>
                  <a:cxn ang="0">
                    <a:pos x="30" y="4"/>
                  </a:cxn>
                  <a:cxn ang="0">
                    <a:pos x="38" y="0"/>
                  </a:cxn>
                  <a:cxn ang="0">
                    <a:pos x="48" y="0"/>
                  </a:cxn>
                  <a:cxn ang="0">
                    <a:pos x="48" y="0"/>
                  </a:cxn>
                  <a:cxn ang="0">
                    <a:pos x="58" y="0"/>
                  </a:cxn>
                  <a:cxn ang="0">
                    <a:pos x="68" y="4"/>
                  </a:cxn>
                  <a:cxn ang="0">
                    <a:pos x="76" y="8"/>
                  </a:cxn>
                  <a:cxn ang="0">
                    <a:pos x="84" y="14"/>
                  </a:cxn>
                  <a:cxn ang="0">
                    <a:pos x="90" y="22"/>
                  </a:cxn>
                  <a:cxn ang="0">
                    <a:pos x="94" y="30"/>
                  </a:cxn>
                  <a:cxn ang="0">
                    <a:pos x="98" y="40"/>
                  </a:cxn>
                  <a:cxn ang="0">
                    <a:pos x="98" y="50"/>
                  </a:cxn>
                  <a:cxn ang="0">
                    <a:pos x="98" y="50"/>
                  </a:cxn>
                </a:cxnLst>
                <a:rect l="0" t="0" r="r" b="b"/>
                <a:pathLst>
                  <a:path w="98" h="98">
                    <a:moveTo>
                      <a:pt x="98" y="50"/>
                    </a:moveTo>
                    <a:lnTo>
                      <a:pt x="98" y="50"/>
                    </a:lnTo>
                    <a:lnTo>
                      <a:pt x="98" y="60"/>
                    </a:lnTo>
                    <a:lnTo>
                      <a:pt x="94" y="68"/>
                    </a:lnTo>
                    <a:lnTo>
                      <a:pt x="90" y="76"/>
                    </a:lnTo>
                    <a:lnTo>
                      <a:pt x="84" y="84"/>
                    </a:lnTo>
                    <a:lnTo>
                      <a:pt x="76" y="90"/>
                    </a:lnTo>
                    <a:lnTo>
                      <a:pt x="68" y="94"/>
                    </a:lnTo>
                    <a:lnTo>
                      <a:pt x="58" y="98"/>
                    </a:lnTo>
                    <a:lnTo>
                      <a:pt x="48" y="98"/>
                    </a:lnTo>
                    <a:lnTo>
                      <a:pt x="48" y="98"/>
                    </a:lnTo>
                    <a:lnTo>
                      <a:pt x="38" y="98"/>
                    </a:lnTo>
                    <a:lnTo>
                      <a:pt x="30" y="94"/>
                    </a:lnTo>
                    <a:lnTo>
                      <a:pt x="22" y="90"/>
                    </a:lnTo>
                    <a:lnTo>
                      <a:pt x="14" y="84"/>
                    </a:lnTo>
                    <a:lnTo>
                      <a:pt x="8" y="76"/>
                    </a:lnTo>
                    <a:lnTo>
                      <a:pt x="4" y="68"/>
                    </a:lnTo>
                    <a:lnTo>
                      <a:pt x="0" y="60"/>
                    </a:lnTo>
                    <a:lnTo>
                      <a:pt x="0" y="50"/>
                    </a:lnTo>
                    <a:lnTo>
                      <a:pt x="0" y="50"/>
                    </a:lnTo>
                    <a:lnTo>
                      <a:pt x="0" y="40"/>
                    </a:lnTo>
                    <a:lnTo>
                      <a:pt x="4" y="30"/>
                    </a:lnTo>
                    <a:lnTo>
                      <a:pt x="8" y="22"/>
                    </a:lnTo>
                    <a:lnTo>
                      <a:pt x="14" y="14"/>
                    </a:lnTo>
                    <a:lnTo>
                      <a:pt x="22" y="8"/>
                    </a:lnTo>
                    <a:lnTo>
                      <a:pt x="30" y="4"/>
                    </a:lnTo>
                    <a:lnTo>
                      <a:pt x="38" y="0"/>
                    </a:lnTo>
                    <a:lnTo>
                      <a:pt x="48" y="0"/>
                    </a:lnTo>
                    <a:lnTo>
                      <a:pt x="48" y="0"/>
                    </a:lnTo>
                    <a:lnTo>
                      <a:pt x="58" y="0"/>
                    </a:lnTo>
                    <a:lnTo>
                      <a:pt x="68" y="4"/>
                    </a:lnTo>
                    <a:lnTo>
                      <a:pt x="76" y="8"/>
                    </a:lnTo>
                    <a:lnTo>
                      <a:pt x="84" y="14"/>
                    </a:lnTo>
                    <a:lnTo>
                      <a:pt x="90" y="22"/>
                    </a:lnTo>
                    <a:lnTo>
                      <a:pt x="94" y="30"/>
                    </a:lnTo>
                    <a:lnTo>
                      <a:pt x="98" y="40"/>
                    </a:lnTo>
                    <a:lnTo>
                      <a:pt x="98" y="50"/>
                    </a:lnTo>
                    <a:lnTo>
                      <a:pt x="98" y="5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88" name="Freeform 106"/>
              <p:cNvSpPr>
                <a:spLocks/>
              </p:cNvSpPr>
              <p:nvPr/>
            </p:nvSpPr>
            <p:spPr bwMode="auto">
              <a:xfrm>
                <a:off x="4896805" y="4066377"/>
                <a:ext cx="601339" cy="442365"/>
              </a:xfrm>
              <a:custGeom>
                <a:avLst/>
                <a:gdLst/>
                <a:ahLst/>
                <a:cxnLst>
                  <a:cxn ang="0">
                    <a:pos x="138" y="0"/>
                  </a:cxn>
                  <a:cxn ang="0">
                    <a:pos x="124" y="0"/>
                  </a:cxn>
                  <a:cxn ang="0">
                    <a:pos x="88" y="62"/>
                  </a:cxn>
                  <a:cxn ang="0">
                    <a:pos x="50" y="0"/>
                  </a:cxn>
                  <a:cxn ang="0">
                    <a:pos x="36" y="0"/>
                  </a:cxn>
                  <a:cxn ang="0">
                    <a:pos x="36" y="0"/>
                  </a:cxn>
                  <a:cxn ang="0">
                    <a:pos x="28" y="0"/>
                  </a:cxn>
                  <a:cxn ang="0">
                    <a:pos x="22" y="2"/>
                  </a:cxn>
                  <a:cxn ang="0">
                    <a:pos x="16" y="6"/>
                  </a:cxn>
                  <a:cxn ang="0">
                    <a:pos x="10" y="10"/>
                  </a:cxn>
                  <a:cxn ang="0">
                    <a:pos x="6" y="14"/>
                  </a:cxn>
                  <a:cxn ang="0">
                    <a:pos x="4" y="20"/>
                  </a:cxn>
                  <a:cxn ang="0">
                    <a:pos x="2" y="28"/>
                  </a:cxn>
                  <a:cxn ang="0">
                    <a:pos x="0" y="34"/>
                  </a:cxn>
                  <a:cxn ang="0">
                    <a:pos x="0" y="128"/>
                  </a:cxn>
                  <a:cxn ang="0">
                    <a:pos x="174" y="128"/>
                  </a:cxn>
                  <a:cxn ang="0">
                    <a:pos x="174" y="34"/>
                  </a:cxn>
                  <a:cxn ang="0">
                    <a:pos x="174" y="34"/>
                  </a:cxn>
                  <a:cxn ang="0">
                    <a:pos x="172" y="28"/>
                  </a:cxn>
                  <a:cxn ang="0">
                    <a:pos x="170" y="20"/>
                  </a:cxn>
                  <a:cxn ang="0">
                    <a:pos x="168" y="14"/>
                  </a:cxn>
                  <a:cxn ang="0">
                    <a:pos x="164" y="10"/>
                  </a:cxn>
                  <a:cxn ang="0">
                    <a:pos x="158" y="6"/>
                  </a:cxn>
                  <a:cxn ang="0">
                    <a:pos x="152" y="2"/>
                  </a:cxn>
                  <a:cxn ang="0">
                    <a:pos x="146" y="0"/>
                  </a:cxn>
                  <a:cxn ang="0">
                    <a:pos x="138" y="0"/>
                  </a:cxn>
                  <a:cxn ang="0">
                    <a:pos x="138" y="0"/>
                  </a:cxn>
                </a:cxnLst>
                <a:rect l="0" t="0" r="r" b="b"/>
                <a:pathLst>
                  <a:path w="174" h="128">
                    <a:moveTo>
                      <a:pt x="138" y="0"/>
                    </a:moveTo>
                    <a:lnTo>
                      <a:pt x="124" y="0"/>
                    </a:lnTo>
                    <a:lnTo>
                      <a:pt x="88" y="62"/>
                    </a:lnTo>
                    <a:lnTo>
                      <a:pt x="50" y="0"/>
                    </a:lnTo>
                    <a:lnTo>
                      <a:pt x="36" y="0"/>
                    </a:lnTo>
                    <a:lnTo>
                      <a:pt x="36" y="0"/>
                    </a:lnTo>
                    <a:lnTo>
                      <a:pt x="28" y="0"/>
                    </a:lnTo>
                    <a:lnTo>
                      <a:pt x="22" y="2"/>
                    </a:lnTo>
                    <a:lnTo>
                      <a:pt x="16" y="6"/>
                    </a:lnTo>
                    <a:lnTo>
                      <a:pt x="10" y="10"/>
                    </a:lnTo>
                    <a:lnTo>
                      <a:pt x="6" y="14"/>
                    </a:lnTo>
                    <a:lnTo>
                      <a:pt x="4" y="20"/>
                    </a:lnTo>
                    <a:lnTo>
                      <a:pt x="2" y="28"/>
                    </a:lnTo>
                    <a:lnTo>
                      <a:pt x="0" y="34"/>
                    </a:lnTo>
                    <a:lnTo>
                      <a:pt x="0" y="128"/>
                    </a:lnTo>
                    <a:lnTo>
                      <a:pt x="174" y="128"/>
                    </a:lnTo>
                    <a:lnTo>
                      <a:pt x="174" y="34"/>
                    </a:lnTo>
                    <a:lnTo>
                      <a:pt x="174" y="34"/>
                    </a:lnTo>
                    <a:lnTo>
                      <a:pt x="172" y="28"/>
                    </a:lnTo>
                    <a:lnTo>
                      <a:pt x="170" y="20"/>
                    </a:lnTo>
                    <a:lnTo>
                      <a:pt x="168" y="14"/>
                    </a:lnTo>
                    <a:lnTo>
                      <a:pt x="164" y="10"/>
                    </a:lnTo>
                    <a:lnTo>
                      <a:pt x="158" y="6"/>
                    </a:lnTo>
                    <a:lnTo>
                      <a:pt x="152" y="2"/>
                    </a:lnTo>
                    <a:lnTo>
                      <a:pt x="146" y="0"/>
                    </a:lnTo>
                    <a:lnTo>
                      <a:pt x="138" y="0"/>
                    </a:lnTo>
                    <a:lnTo>
                      <a:pt x="138"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89" name="Freeform 107"/>
              <p:cNvSpPr>
                <a:spLocks/>
              </p:cNvSpPr>
              <p:nvPr/>
            </p:nvSpPr>
            <p:spPr bwMode="auto">
              <a:xfrm>
                <a:off x="5166371" y="4073289"/>
                <a:ext cx="62208" cy="131327"/>
              </a:xfrm>
              <a:custGeom>
                <a:avLst/>
                <a:gdLst/>
                <a:ahLst/>
                <a:cxnLst>
                  <a:cxn ang="0">
                    <a:pos x="18" y="38"/>
                  </a:cxn>
                  <a:cxn ang="0">
                    <a:pos x="18" y="38"/>
                  </a:cxn>
                  <a:cxn ang="0">
                    <a:pos x="8" y="0"/>
                  </a:cxn>
                  <a:cxn ang="0">
                    <a:pos x="0" y="38"/>
                  </a:cxn>
                  <a:cxn ang="0">
                    <a:pos x="0" y="38"/>
                  </a:cxn>
                  <a:cxn ang="0">
                    <a:pos x="18" y="38"/>
                  </a:cxn>
                </a:cxnLst>
                <a:rect l="0" t="0" r="r" b="b"/>
                <a:pathLst>
                  <a:path w="18" h="38">
                    <a:moveTo>
                      <a:pt x="18" y="38"/>
                    </a:moveTo>
                    <a:lnTo>
                      <a:pt x="18" y="38"/>
                    </a:lnTo>
                    <a:lnTo>
                      <a:pt x="8" y="0"/>
                    </a:lnTo>
                    <a:lnTo>
                      <a:pt x="0" y="38"/>
                    </a:lnTo>
                    <a:lnTo>
                      <a:pt x="0" y="38"/>
                    </a:lnTo>
                    <a:lnTo>
                      <a:pt x="18" y="38"/>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90" name="Freeform 108"/>
              <p:cNvSpPr>
                <a:spLocks/>
              </p:cNvSpPr>
              <p:nvPr/>
            </p:nvSpPr>
            <p:spPr bwMode="auto">
              <a:xfrm>
                <a:off x="5166371" y="4204616"/>
                <a:ext cx="62208" cy="20736"/>
              </a:xfrm>
              <a:custGeom>
                <a:avLst/>
                <a:gdLst/>
                <a:ahLst/>
                <a:cxnLst>
                  <a:cxn ang="0">
                    <a:pos x="0" y="0"/>
                  </a:cxn>
                  <a:cxn ang="0">
                    <a:pos x="0" y="0"/>
                  </a:cxn>
                  <a:cxn ang="0">
                    <a:pos x="10" y="6"/>
                  </a:cxn>
                  <a:cxn ang="0">
                    <a:pos x="18" y="0"/>
                  </a:cxn>
                  <a:cxn ang="0">
                    <a:pos x="18" y="0"/>
                  </a:cxn>
                  <a:cxn ang="0">
                    <a:pos x="0" y="0"/>
                  </a:cxn>
                </a:cxnLst>
                <a:rect l="0" t="0" r="r" b="b"/>
                <a:pathLst>
                  <a:path w="18" h="6">
                    <a:moveTo>
                      <a:pt x="0" y="0"/>
                    </a:moveTo>
                    <a:lnTo>
                      <a:pt x="0" y="0"/>
                    </a:lnTo>
                    <a:lnTo>
                      <a:pt x="10" y="6"/>
                    </a:lnTo>
                    <a:lnTo>
                      <a:pt x="18" y="0"/>
                    </a:lnTo>
                    <a:lnTo>
                      <a:pt x="18" y="0"/>
                    </a:lnTo>
                    <a:lnTo>
                      <a:pt x="0" y="0"/>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91" name="Freeform 109"/>
              <p:cNvSpPr>
                <a:spLocks/>
              </p:cNvSpPr>
              <p:nvPr/>
            </p:nvSpPr>
            <p:spPr bwMode="auto">
              <a:xfrm>
                <a:off x="5187107" y="4066377"/>
                <a:ext cx="20736" cy="20736"/>
              </a:xfrm>
              <a:custGeom>
                <a:avLst/>
                <a:gdLst/>
                <a:ahLst/>
                <a:cxnLst>
                  <a:cxn ang="0">
                    <a:pos x="6" y="2"/>
                  </a:cxn>
                  <a:cxn ang="0">
                    <a:pos x="4" y="6"/>
                  </a:cxn>
                  <a:cxn ang="0">
                    <a:pos x="0" y="2"/>
                  </a:cxn>
                  <a:cxn ang="0">
                    <a:pos x="4" y="0"/>
                  </a:cxn>
                  <a:cxn ang="0">
                    <a:pos x="6" y="2"/>
                  </a:cxn>
                </a:cxnLst>
                <a:rect l="0" t="0" r="r" b="b"/>
                <a:pathLst>
                  <a:path w="6" h="6">
                    <a:moveTo>
                      <a:pt x="6" y="2"/>
                    </a:moveTo>
                    <a:lnTo>
                      <a:pt x="4" y="6"/>
                    </a:lnTo>
                    <a:lnTo>
                      <a:pt x="0" y="2"/>
                    </a:lnTo>
                    <a:lnTo>
                      <a:pt x="4" y="0"/>
                    </a:lnTo>
                    <a:lnTo>
                      <a:pt x="6" y="2"/>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grpSp>
      <p:grpSp>
        <p:nvGrpSpPr>
          <p:cNvPr id="152" name="组合 151"/>
          <p:cNvGrpSpPr/>
          <p:nvPr/>
        </p:nvGrpSpPr>
        <p:grpSpPr>
          <a:xfrm>
            <a:off x="9644345" y="1583972"/>
            <a:ext cx="539930" cy="539930"/>
            <a:chOff x="6212448" y="3952815"/>
            <a:chExt cx="864308" cy="697939"/>
          </a:xfrm>
          <a:solidFill>
            <a:sysClr val="window" lastClr="FFFFFF"/>
          </a:solidFill>
        </p:grpSpPr>
        <p:sp>
          <p:nvSpPr>
            <p:cNvPr id="174" name="Freeform 65"/>
            <p:cNvSpPr>
              <a:spLocks/>
            </p:cNvSpPr>
            <p:nvPr/>
          </p:nvSpPr>
          <p:spPr bwMode="auto">
            <a:xfrm>
              <a:off x="6261141" y="3989335"/>
              <a:ext cx="279987" cy="166369"/>
            </a:xfrm>
            <a:custGeom>
              <a:avLst/>
              <a:gdLst/>
              <a:ahLst/>
              <a:cxnLst>
                <a:cxn ang="0">
                  <a:pos x="0" y="78"/>
                </a:cxn>
                <a:cxn ang="0">
                  <a:pos x="0" y="78"/>
                </a:cxn>
                <a:cxn ang="0">
                  <a:pos x="0" y="82"/>
                </a:cxn>
                <a:cxn ang="0">
                  <a:pos x="2" y="82"/>
                </a:cxn>
                <a:cxn ang="0">
                  <a:pos x="134" y="82"/>
                </a:cxn>
                <a:cxn ang="0">
                  <a:pos x="134" y="82"/>
                </a:cxn>
                <a:cxn ang="0">
                  <a:pos x="136" y="82"/>
                </a:cxn>
                <a:cxn ang="0">
                  <a:pos x="138" y="78"/>
                </a:cxn>
                <a:cxn ang="0">
                  <a:pos x="138" y="4"/>
                </a:cxn>
                <a:cxn ang="0">
                  <a:pos x="138" y="4"/>
                </a:cxn>
                <a:cxn ang="0">
                  <a:pos x="136" y="2"/>
                </a:cxn>
                <a:cxn ang="0">
                  <a:pos x="134" y="0"/>
                </a:cxn>
                <a:cxn ang="0">
                  <a:pos x="2" y="0"/>
                </a:cxn>
                <a:cxn ang="0">
                  <a:pos x="2" y="0"/>
                </a:cxn>
                <a:cxn ang="0">
                  <a:pos x="0" y="2"/>
                </a:cxn>
                <a:cxn ang="0">
                  <a:pos x="0" y="4"/>
                </a:cxn>
                <a:cxn ang="0">
                  <a:pos x="0" y="78"/>
                </a:cxn>
              </a:cxnLst>
              <a:rect l="0" t="0" r="r" b="b"/>
              <a:pathLst>
                <a:path w="138" h="82">
                  <a:moveTo>
                    <a:pt x="0" y="78"/>
                  </a:moveTo>
                  <a:lnTo>
                    <a:pt x="0" y="78"/>
                  </a:lnTo>
                  <a:lnTo>
                    <a:pt x="0" y="82"/>
                  </a:lnTo>
                  <a:lnTo>
                    <a:pt x="2" y="82"/>
                  </a:lnTo>
                  <a:lnTo>
                    <a:pt x="134" y="82"/>
                  </a:lnTo>
                  <a:lnTo>
                    <a:pt x="134" y="82"/>
                  </a:lnTo>
                  <a:lnTo>
                    <a:pt x="136" y="82"/>
                  </a:lnTo>
                  <a:lnTo>
                    <a:pt x="138" y="78"/>
                  </a:lnTo>
                  <a:lnTo>
                    <a:pt x="138" y="4"/>
                  </a:lnTo>
                  <a:lnTo>
                    <a:pt x="138" y="4"/>
                  </a:lnTo>
                  <a:lnTo>
                    <a:pt x="136" y="2"/>
                  </a:lnTo>
                  <a:lnTo>
                    <a:pt x="134" y="0"/>
                  </a:lnTo>
                  <a:lnTo>
                    <a:pt x="2" y="0"/>
                  </a:lnTo>
                  <a:lnTo>
                    <a:pt x="2" y="0"/>
                  </a:lnTo>
                  <a:lnTo>
                    <a:pt x="0" y="2"/>
                  </a:lnTo>
                  <a:lnTo>
                    <a:pt x="0" y="4"/>
                  </a:lnTo>
                  <a:lnTo>
                    <a:pt x="0" y="78"/>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75" name="Freeform 66"/>
            <p:cNvSpPr>
              <a:spLocks noEditPoints="1"/>
            </p:cNvSpPr>
            <p:nvPr/>
          </p:nvSpPr>
          <p:spPr bwMode="auto">
            <a:xfrm>
              <a:off x="6212448" y="3952815"/>
              <a:ext cx="373316" cy="365201"/>
            </a:xfrm>
            <a:custGeom>
              <a:avLst/>
              <a:gdLst/>
              <a:ahLst/>
              <a:cxnLst>
                <a:cxn ang="0">
                  <a:pos x="168" y="120"/>
                </a:cxn>
                <a:cxn ang="0">
                  <a:pos x="172" y="120"/>
                </a:cxn>
                <a:cxn ang="0">
                  <a:pos x="180" y="114"/>
                </a:cxn>
                <a:cxn ang="0">
                  <a:pos x="180" y="14"/>
                </a:cxn>
                <a:cxn ang="0">
                  <a:pos x="180" y="8"/>
                </a:cxn>
                <a:cxn ang="0">
                  <a:pos x="172" y="2"/>
                </a:cxn>
                <a:cxn ang="0">
                  <a:pos x="18" y="0"/>
                </a:cxn>
                <a:cxn ang="0">
                  <a:pos x="14" y="2"/>
                </a:cxn>
                <a:cxn ang="0">
                  <a:pos x="6" y="8"/>
                </a:cxn>
                <a:cxn ang="0">
                  <a:pos x="6" y="108"/>
                </a:cxn>
                <a:cxn ang="0">
                  <a:pos x="6" y="114"/>
                </a:cxn>
                <a:cxn ang="0">
                  <a:pos x="14" y="120"/>
                </a:cxn>
                <a:cxn ang="0">
                  <a:pos x="18" y="120"/>
                </a:cxn>
                <a:cxn ang="0">
                  <a:pos x="16" y="18"/>
                </a:cxn>
                <a:cxn ang="0">
                  <a:pos x="22" y="12"/>
                </a:cxn>
                <a:cxn ang="0">
                  <a:pos x="162" y="12"/>
                </a:cxn>
                <a:cxn ang="0">
                  <a:pos x="168" y="18"/>
                </a:cxn>
                <a:cxn ang="0">
                  <a:pos x="168" y="102"/>
                </a:cxn>
                <a:cxn ang="0">
                  <a:pos x="162" y="106"/>
                </a:cxn>
                <a:cxn ang="0">
                  <a:pos x="22" y="106"/>
                </a:cxn>
                <a:cxn ang="0">
                  <a:pos x="16" y="102"/>
                </a:cxn>
                <a:cxn ang="0">
                  <a:pos x="160" y="132"/>
                </a:cxn>
                <a:cxn ang="0">
                  <a:pos x="24" y="132"/>
                </a:cxn>
                <a:cxn ang="0">
                  <a:pos x="8" y="138"/>
                </a:cxn>
                <a:cxn ang="0">
                  <a:pos x="0" y="152"/>
                </a:cxn>
                <a:cxn ang="0">
                  <a:pos x="0" y="160"/>
                </a:cxn>
                <a:cxn ang="0">
                  <a:pos x="8" y="174"/>
                </a:cxn>
                <a:cxn ang="0">
                  <a:pos x="24" y="180"/>
                </a:cxn>
                <a:cxn ang="0">
                  <a:pos x="160" y="180"/>
                </a:cxn>
                <a:cxn ang="0">
                  <a:pos x="178" y="174"/>
                </a:cxn>
                <a:cxn ang="0">
                  <a:pos x="184" y="160"/>
                </a:cxn>
                <a:cxn ang="0">
                  <a:pos x="184" y="152"/>
                </a:cxn>
                <a:cxn ang="0">
                  <a:pos x="178" y="138"/>
                </a:cxn>
                <a:cxn ang="0">
                  <a:pos x="160" y="132"/>
                </a:cxn>
                <a:cxn ang="0">
                  <a:pos x="156" y="164"/>
                </a:cxn>
                <a:cxn ang="0">
                  <a:pos x="152" y="164"/>
                </a:cxn>
                <a:cxn ang="0">
                  <a:pos x="146" y="158"/>
                </a:cxn>
                <a:cxn ang="0">
                  <a:pos x="146" y="154"/>
                </a:cxn>
                <a:cxn ang="0">
                  <a:pos x="148" y="148"/>
                </a:cxn>
                <a:cxn ang="0">
                  <a:pos x="156" y="144"/>
                </a:cxn>
                <a:cxn ang="0">
                  <a:pos x="160" y="146"/>
                </a:cxn>
                <a:cxn ang="0">
                  <a:pos x="164" y="152"/>
                </a:cxn>
                <a:cxn ang="0">
                  <a:pos x="166" y="154"/>
                </a:cxn>
                <a:cxn ang="0">
                  <a:pos x="162" y="162"/>
                </a:cxn>
                <a:cxn ang="0">
                  <a:pos x="156" y="164"/>
                </a:cxn>
              </a:cxnLst>
              <a:rect l="0" t="0" r="r" b="b"/>
              <a:pathLst>
                <a:path w="184" h="180">
                  <a:moveTo>
                    <a:pt x="18" y="120"/>
                  </a:moveTo>
                  <a:lnTo>
                    <a:pt x="168" y="120"/>
                  </a:lnTo>
                  <a:lnTo>
                    <a:pt x="168" y="120"/>
                  </a:lnTo>
                  <a:lnTo>
                    <a:pt x="172" y="120"/>
                  </a:lnTo>
                  <a:lnTo>
                    <a:pt x="176" y="118"/>
                  </a:lnTo>
                  <a:lnTo>
                    <a:pt x="180" y="114"/>
                  </a:lnTo>
                  <a:lnTo>
                    <a:pt x="180" y="108"/>
                  </a:lnTo>
                  <a:lnTo>
                    <a:pt x="180" y="14"/>
                  </a:lnTo>
                  <a:lnTo>
                    <a:pt x="180" y="14"/>
                  </a:lnTo>
                  <a:lnTo>
                    <a:pt x="180" y="8"/>
                  </a:lnTo>
                  <a:lnTo>
                    <a:pt x="176" y="4"/>
                  </a:lnTo>
                  <a:lnTo>
                    <a:pt x="172" y="2"/>
                  </a:lnTo>
                  <a:lnTo>
                    <a:pt x="168" y="0"/>
                  </a:lnTo>
                  <a:lnTo>
                    <a:pt x="18" y="0"/>
                  </a:lnTo>
                  <a:lnTo>
                    <a:pt x="18" y="0"/>
                  </a:lnTo>
                  <a:lnTo>
                    <a:pt x="14" y="2"/>
                  </a:lnTo>
                  <a:lnTo>
                    <a:pt x="8" y="4"/>
                  </a:lnTo>
                  <a:lnTo>
                    <a:pt x="6" y="8"/>
                  </a:lnTo>
                  <a:lnTo>
                    <a:pt x="6" y="14"/>
                  </a:lnTo>
                  <a:lnTo>
                    <a:pt x="6" y="108"/>
                  </a:lnTo>
                  <a:lnTo>
                    <a:pt x="6" y="108"/>
                  </a:lnTo>
                  <a:lnTo>
                    <a:pt x="6" y="114"/>
                  </a:lnTo>
                  <a:lnTo>
                    <a:pt x="8" y="118"/>
                  </a:lnTo>
                  <a:lnTo>
                    <a:pt x="14" y="120"/>
                  </a:lnTo>
                  <a:lnTo>
                    <a:pt x="18" y="120"/>
                  </a:lnTo>
                  <a:lnTo>
                    <a:pt x="18" y="120"/>
                  </a:lnTo>
                  <a:close/>
                  <a:moveTo>
                    <a:pt x="16" y="18"/>
                  </a:moveTo>
                  <a:lnTo>
                    <a:pt x="16" y="18"/>
                  </a:lnTo>
                  <a:lnTo>
                    <a:pt x="18" y="14"/>
                  </a:lnTo>
                  <a:lnTo>
                    <a:pt x="22" y="12"/>
                  </a:lnTo>
                  <a:lnTo>
                    <a:pt x="162" y="12"/>
                  </a:lnTo>
                  <a:lnTo>
                    <a:pt x="162" y="12"/>
                  </a:lnTo>
                  <a:lnTo>
                    <a:pt x="166" y="14"/>
                  </a:lnTo>
                  <a:lnTo>
                    <a:pt x="168" y="18"/>
                  </a:lnTo>
                  <a:lnTo>
                    <a:pt x="168" y="102"/>
                  </a:lnTo>
                  <a:lnTo>
                    <a:pt x="168" y="102"/>
                  </a:lnTo>
                  <a:lnTo>
                    <a:pt x="166" y="106"/>
                  </a:lnTo>
                  <a:lnTo>
                    <a:pt x="162" y="106"/>
                  </a:lnTo>
                  <a:lnTo>
                    <a:pt x="22" y="106"/>
                  </a:lnTo>
                  <a:lnTo>
                    <a:pt x="22" y="106"/>
                  </a:lnTo>
                  <a:lnTo>
                    <a:pt x="18" y="106"/>
                  </a:lnTo>
                  <a:lnTo>
                    <a:pt x="16" y="102"/>
                  </a:lnTo>
                  <a:lnTo>
                    <a:pt x="16" y="18"/>
                  </a:lnTo>
                  <a:close/>
                  <a:moveTo>
                    <a:pt x="160" y="132"/>
                  </a:moveTo>
                  <a:lnTo>
                    <a:pt x="24" y="132"/>
                  </a:lnTo>
                  <a:lnTo>
                    <a:pt x="24" y="132"/>
                  </a:lnTo>
                  <a:lnTo>
                    <a:pt x="16" y="132"/>
                  </a:lnTo>
                  <a:lnTo>
                    <a:pt x="8" y="138"/>
                  </a:lnTo>
                  <a:lnTo>
                    <a:pt x="2" y="144"/>
                  </a:lnTo>
                  <a:lnTo>
                    <a:pt x="0" y="152"/>
                  </a:lnTo>
                  <a:lnTo>
                    <a:pt x="0" y="160"/>
                  </a:lnTo>
                  <a:lnTo>
                    <a:pt x="0" y="160"/>
                  </a:lnTo>
                  <a:lnTo>
                    <a:pt x="2" y="168"/>
                  </a:lnTo>
                  <a:lnTo>
                    <a:pt x="8" y="174"/>
                  </a:lnTo>
                  <a:lnTo>
                    <a:pt x="16" y="178"/>
                  </a:lnTo>
                  <a:lnTo>
                    <a:pt x="24" y="180"/>
                  </a:lnTo>
                  <a:lnTo>
                    <a:pt x="160" y="180"/>
                  </a:lnTo>
                  <a:lnTo>
                    <a:pt x="160" y="180"/>
                  </a:lnTo>
                  <a:lnTo>
                    <a:pt x="170" y="178"/>
                  </a:lnTo>
                  <a:lnTo>
                    <a:pt x="178" y="174"/>
                  </a:lnTo>
                  <a:lnTo>
                    <a:pt x="184" y="168"/>
                  </a:lnTo>
                  <a:lnTo>
                    <a:pt x="184" y="160"/>
                  </a:lnTo>
                  <a:lnTo>
                    <a:pt x="184" y="152"/>
                  </a:lnTo>
                  <a:lnTo>
                    <a:pt x="184" y="152"/>
                  </a:lnTo>
                  <a:lnTo>
                    <a:pt x="184" y="144"/>
                  </a:lnTo>
                  <a:lnTo>
                    <a:pt x="178" y="138"/>
                  </a:lnTo>
                  <a:lnTo>
                    <a:pt x="170" y="132"/>
                  </a:lnTo>
                  <a:lnTo>
                    <a:pt x="160" y="132"/>
                  </a:lnTo>
                  <a:lnTo>
                    <a:pt x="160" y="132"/>
                  </a:lnTo>
                  <a:close/>
                  <a:moveTo>
                    <a:pt x="156" y="164"/>
                  </a:moveTo>
                  <a:lnTo>
                    <a:pt x="156" y="164"/>
                  </a:lnTo>
                  <a:lnTo>
                    <a:pt x="152" y="164"/>
                  </a:lnTo>
                  <a:lnTo>
                    <a:pt x="148" y="162"/>
                  </a:lnTo>
                  <a:lnTo>
                    <a:pt x="146" y="158"/>
                  </a:lnTo>
                  <a:lnTo>
                    <a:pt x="146" y="154"/>
                  </a:lnTo>
                  <a:lnTo>
                    <a:pt x="146" y="154"/>
                  </a:lnTo>
                  <a:lnTo>
                    <a:pt x="146" y="152"/>
                  </a:lnTo>
                  <a:lnTo>
                    <a:pt x="148" y="148"/>
                  </a:lnTo>
                  <a:lnTo>
                    <a:pt x="152" y="146"/>
                  </a:lnTo>
                  <a:lnTo>
                    <a:pt x="156" y="144"/>
                  </a:lnTo>
                  <a:lnTo>
                    <a:pt x="156" y="144"/>
                  </a:lnTo>
                  <a:lnTo>
                    <a:pt x="160" y="146"/>
                  </a:lnTo>
                  <a:lnTo>
                    <a:pt x="162" y="148"/>
                  </a:lnTo>
                  <a:lnTo>
                    <a:pt x="164" y="152"/>
                  </a:lnTo>
                  <a:lnTo>
                    <a:pt x="166" y="154"/>
                  </a:lnTo>
                  <a:lnTo>
                    <a:pt x="166" y="154"/>
                  </a:lnTo>
                  <a:lnTo>
                    <a:pt x="164" y="158"/>
                  </a:lnTo>
                  <a:lnTo>
                    <a:pt x="162" y="162"/>
                  </a:lnTo>
                  <a:lnTo>
                    <a:pt x="160" y="164"/>
                  </a:lnTo>
                  <a:lnTo>
                    <a:pt x="156" y="164"/>
                  </a:lnTo>
                  <a:lnTo>
                    <a:pt x="156" y="164"/>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76" name="Freeform 67"/>
            <p:cNvSpPr>
              <a:spLocks noEditPoints="1"/>
            </p:cNvSpPr>
            <p:nvPr/>
          </p:nvSpPr>
          <p:spPr bwMode="auto">
            <a:xfrm>
              <a:off x="6378817" y="4362651"/>
              <a:ext cx="275930" cy="271872"/>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77" name="Freeform 68"/>
            <p:cNvSpPr>
              <a:spLocks/>
            </p:cNvSpPr>
            <p:nvPr/>
          </p:nvSpPr>
          <p:spPr bwMode="auto">
            <a:xfrm>
              <a:off x="6752134" y="4326131"/>
              <a:ext cx="275930" cy="162311"/>
            </a:xfrm>
            <a:custGeom>
              <a:avLst/>
              <a:gdLst/>
              <a:ahLst/>
              <a:cxnLst>
                <a:cxn ang="0">
                  <a:pos x="0" y="78"/>
                </a:cxn>
                <a:cxn ang="0">
                  <a:pos x="0" y="78"/>
                </a:cxn>
                <a:cxn ang="0">
                  <a:pos x="0" y="80"/>
                </a:cxn>
                <a:cxn ang="0">
                  <a:pos x="2" y="80"/>
                </a:cxn>
                <a:cxn ang="0">
                  <a:pos x="134" y="80"/>
                </a:cxn>
                <a:cxn ang="0">
                  <a:pos x="134" y="80"/>
                </a:cxn>
                <a:cxn ang="0">
                  <a:pos x="136" y="80"/>
                </a:cxn>
                <a:cxn ang="0">
                  <a:pos x="136" y="78"/>
                </a:cxn>
                <a:cxn ang="0">
                  <a:pos x="136" y="2"/>
                </a:cxn>
                <a:cxn ang="0">
                  <a:pos x="136" y="2"/>
                </a:cxn>
                <a:cxn ang="0">
                  <a:pos x="136" y="0"/>
                </a:cxn>
                <a:cxn ang="0">
                  <a:pos x="134" y="0"/>
                </a:cxn>
                <a:cxn ang="0">
                  <a:pos x="2" y="0"/>
                </a:cxn>
                <a:cxn ang="0">
                  <a:pos x="2" y="0"/>
                </a:cxn>
                <a:cxn ang="0">
                  <a:pos x="0" y="0"/>
                </a:cxn>
                <a:cxn ang="0">
                  <a:pos x="0" y="2"/>
                </a:cxn>
                <a:cxn ang="0">
                  <a:pos x="0" y="78"/>
                </a:cxn>
              </a:cxnLst>
              <a:rect l="0" t="0" r="r" b="b"/>
              <a:pathLst>
                <a:path w="136" h="80">
                  <a:moveTo>
                    <a:pt x="0" y="78"/>
                  </a:moveTo>
                  <a:lnTo>
                    <a:pt x="0" y="78"/>
                  </a:lnTo>
                  <a:lnTo>
                    <a:pt x="0" y="80"/>
                  </a:lnTo>
                  <a:lnTo>
                    <a:pt x="2" y="80"/>
                  </a:lnTo>
                  <a:lnTo>
                    <a:pt x="134" y="80"/>
                  </a:lnTo>
                  <a:lnTo>
                    <a:pt x="134" y="80"/>
                  </a:lnTo>
                  <a:lnTo>
                    <a:pt x="136" y="80"/>
                  </a:lnTo>
                  <a:lnTo>
                    <a:pt x="136" y="78"/>
                  </a:lnTo>
                  <a:lnTo>
                    <a:pt x="136" y="2"/>
                  </a:lnTo>
                  <a:lnTo>
                    <a:pt x="136" y="2"/>
                  </a:lnTo>
                  <a:lnTo>
                    <a:pt x="136" y="0"/>
                  </a:lnTo>
                  <a:lnTo>
                    <a:pt x="134" y="0"/>
                  </a:lnTo>
                  <a:lnTo>
                    <a:pt x="2" y="0"/>
                  </a:lnTo>
                  <a:lnTo>
                    <a:pt x="2" y="0"/>
                  </a:lnTo>
                  <a:lnTo>
                    <a:pt x="0" y="0"/>
                  </a:lnTo>
                  <a:lnTo>
                    <a:pt x="0" y="2"/>
                  </a:lnTo>
                  <a:lnTo>
                    <a:pt x="0" y="78"/>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78" name="Freeform 69"/>
            <p:cNvSpPr>
              <a:spLocks noEditPoints="1"/>
            </p:cNvSpPr>
            <p:nvPr/>
          </p:nvSpPr>
          <p:spPr bwMode="auto">
            <a:xfrm>
              <a:off x="6703440" y="4289611"/>
              <a:ext cx="373316" cy="361143"/>
            </a:xfrm>
            <a:custGeom>
              <a:avLst/>
              <a:gdLst/>
              <a:ahLst/>
              <a:cxnLst>
                <a:cxn ang="0">
                  <a:pos x="168" y="120"/>
                </a:cxn>
                <a:cxn ang="0">
                  <a:pos x="172" y="118"/>
                </a:cxn>
                <a:cxn ang="0">
                  <a:pos x="180" y="112"/>
                </a:cxn>
                <a:cxn ang="0">
                  <a:pos x="180" y="12"/>
                </a:cxn>
                <a:cxn ang="0">
                  <a:pos x="180" y="8"/>
                </a:cxn>
                <a:cxn ang="0">
                  <a:pos x="172" y="0"/>
                </a:cxn>
                <a:cxn ang="0">
                  <a:pos x="18" y="0"/>
                </a:cxn>
                <a:cxn ang="0">
                  <a:pos x="12" y="0"/>
                </a:cxn>
                <a:cxn ang="0">
                  <a:pos x="6" y="8"/>
                </a:cxn>
                <a:cxn ang="0">
                  <a:pos x="4" y="106"/>
                </a:cxn>
                <a:cxn ang="0">
                  <a:pos x="6" y="112"/>
                </a:cxn>
                <a:cxn ang="0">
                  <a:pos x="12" y="118"/>
                </a:cxn>
                <a:cxn ang="0">
                  <a:pos x="18" y="120"/>
                </a:cxn>
                <a:cxn ang="0">
                  <a:pos x="16" y="16"/>
                </a:cxn>
                <a:cxn ang="0">
                  <a:pos x="22" y="10"/>
                </a:cxn>
                <a:cxn ang="0">
                  <a:pos x="162" y="10"/>
                </a:cxn>
                <a:cxn ang="0">
                  <a:pos x="168" y="16"/>
                </a:cxn>
                <a:cxn ang="0">
                  <a:pos x="168" y="100"/>
                </a:cxn>
                <a:cxn ang="0">
                  <a:pos x="162" y="106"/>
                </a:cxn>
                <a:cxn ang="0">
                  <a:pos x="22" y="106"/>
                </a:cxn>
                <a:cxn ang="0">
                  <a:pos x="16" y="100"/>
                </a:cxn>
                <a:cxn ang="0">
                  <a:pos x="160" y="130"/>
                </a:cxn>
                <a:cxn ang="0">
                  <a:pos x="24" y="130"/>
                </a:cxn>
                <a:cxn ang="0">
                  <a:pos x="8" y="136"/>
                </a:cxn>
                <a:cxn ang="0">
                  <a:pos x="0" y="150"/>
                </a:cxn>
                <a:cxn ang="0">
                  <a:pos x="0" y="158"/>
                </a:cxn>
                <a:cxn ang="0">
                  <a:pos x="8" y="172"/>
                </a:cxn>
                <a:cxn ang="0">
                  <a:pos x="24" y="178"/>
                </a:cxn>
                <a:cxn ang="0">
                  <a:pos x="160" y="178"/>
                </a:cxn>
                <a:cxn ang="0">
                  <a:pos x="178" y="172"/>
                </a:cxn>
                <a:cxn ang="0">
                  <a:pos x="184" y="158"/>
                </a:cxn>
                <a:cxn ang="0">
                  <a:pos x="184" y="150"/>
                </a:cxn>
                <a:cxn ang="0">
                  <a:pos x="178" y="136"/>
                </a:cxn>
                <a:cxn ang="0">
                  <a:pos x="160" y="130"/>
                </a:cxn>
                <a:cxn ang="0">
                  <a:pos x="156" y="164"/>
                </a:cxn>
                <a:cxn ang="0">
                  <a:pos x="152" y="162"/>
                </a:cxn>
                <a:cxn ang="0">
                  <a:pos x="146" y="158"/>
                </a:cxn>
                <a:cxn ang="0">
                  <a:pos x="146" y="154"/>
                </a:cxn>
                <a:cxn ang="0">
                  <a:pos x="148" y="146"/>
                </a:cxn>
                <a:cxn ang="0">
                  <a:pos x="156" y="144"/>
                </a:cxn>
                <a:cxn ang="0">
                  <a:pos x="158" y="144"/>
                </a:cxn>
                <a:cxn ang="0">
                  <a:pos x="164" y="150"/>
                </a:cxn>
                <a:cxn ang="0">
                  <a:pos x="164" y="154"/>
                </a:cxn>
                <a:cxn ang="0">
                  <a:pos x="162" y="160"/>
                </a:cxn>
                <a:cxn ang="0">
                  <a:pos x="156" y="164"/>
                </a:cxn>
              </a:cxnLst>
              <a:rect l="0" t="0" r="r" b="b"/>
              <a:pathLst>
                <a:path w="184" h="178">
                  <a:moveTo>
                    <a:pt x="18" y="120"/>
                  </a:moveTo>
                  <a:lnTo>
                    <a:pt x="168" y="120"/>
                  </a:lnTo>
                  <a:lnTo>
                    <a:pt x="168" y="120"/>
                  </a:lnTo>
                  <a:lnTo>
                    <a:pt x="172" y="118"/>
                  </a:lnTo>
                  <a:lnTo>
                    <a:pt x="176" y="116"/>
                  </a:lnTo>
                  <a:lnTo>
                    <a:pt x="180" y="112"/>
                  </a:lnTo>
                  <a:lnTo>
                    <a:pt x="180" y="106"/>
                  </a:lnTo>
                  <a:lnTo>
                    <a:pt x="180" y="12"/>
                  </a:lnTo>
                  <a:lnTo>
                    <a:pt x="180" y="12"/>
                  </a:lnTo>
                  <a:lnTo>
                    <a:pt x="180" y="8"/>
                  </a:lnTo>
                  <a:lnTo>
                    <a:pt x="176" y="4"/>
                  </a:lnTo>
                  <a:lnTo>
                    <a:pt x="172" y="0"/>
                  </a:lnTo>
                  <a:lnTo>
                    <a:pt x="168" y="0"/>
                  </a:lnTo>
                  <a:lnTo>
                    <a:pt x="18" y="0"/>
                  </a:lnTo>
                  <a:lnTo>
                    <a:pt x="18" y="0"/>
                  </a:lnTo>
                  <a:lnTo>
                    <a:pt x="12" y="0"/>
                  </a:lnTo>
                  <a:lnTo>
                    <a:pt x="8" y="4"/>
                  </a:lnTo>
                  <a:lnTo>
                    <a:pt x="6" y="8"/>
                  </a:lnTo>
                  <a:lnTo>
                    <a:pt x="4" y="12"/>
                  </a:lnTo>
                  <a:lnTo>
                    <a:pt x="4" y="106"/>
                  </a:lnTo>
                  <a:lnTo>
                    <a:pt x="4" y="106"/>
                  </a:lnTo>
                  <a:lnTo>
                    <a:pt x="6" y="112"/>
                  </a:lnTo>
                  <a:lnTo>
                    <a:pt x="8" y="116"/>
                  </a:lnTo>
                  <a:lnTo>
                    <a:pt x="12" y="118"/>
                  </a:lnTo>
                  <a:lnTo>
                    <a:pt x="18" y="120"/>
                  </a:lnTo>
                  <a:lnTo>
                    <a:pt x="18" y="120"/>
                  </a:lnTo>
                  <a:close/>
                  <a:moveTo>
                    <a:pt x="16" y="16"/>
                  </a:moveTo>
                  <a:lnTo>
                    <a:pt x="16" y="16"/>
                  </a:lnTo>
                  <a:lnTo>
                    <a:pt x="18" y="12"/>
                  </a:lnTo>
                  <a:lnTo>
                    <a:pt x="22" y="10"/>
                  </a:lnTo>
                  <a:lnTo>
                    <a:pt x="162" y="10"/>
                  </a:lnTo>
                  <a:lnTo>
                    <a:pt x="162" y="10"/>
                  </a:lnTo>
                  <a:lnTo>
                    <a:pt x="166" y="12"/>
                  </a:lnTo>
                  <a:lnTo>
                    <a:pt x="168" y="16"/>
                  </a:lnTo>
                  <a:lnTo>
                    <a:pt x="168" y="100"/>
                  </a:lnTo>
                  <a:lnTo>
                    <a:pt x="168" y="100"/>
                  </a:lnTo>
                  <a:lnTo>
                    <a:pt x="166" y="104"/>
                  </a:lnTo>
                  <a:lnTo>
                    <a:pt x="162" y="106"/>
                  </a:lnTo>
                  <a:lnTo>
                    <a:pt x="22" y="106"/>
                  </a:lnTo>
                  <a:lnTo>
                    <a:pt x="22" y="106"/>
                  </a:lnTo>
                  <a:lnTo>
                    <a:pt x="18" y="104"/>
                  </a:lnTo>
                  <a:lnTo>
                    <a:pt x="16" y="100"/>
                  </a:lnTo>
                  <a:lnTo>
                    <a:pt x="16" y="16"/>
                  </a:lnTo>
                  <a:close/>
                  <a:moveTo>
                    <a:pt x="160" y="130"/>
                  </a:moveTo>
                  <a:lnTo>
                    <a:pt x="24" y="130"/>
                  </a:lnTo>
                  <a:lnTo>
                    <a:pt x="24" y="130"/>
                  </a:lnTo>
                  <a:lnTo>
                    <a:pt x="16" y="132"/>
                  </a:lnTo>
                  <a:lnTo>
                    <a:pt x="8" y="136"/>
                  </a:lnTo>
                  <a:lnTo>
                    <a:pt x="2" y="142"/>
                  </a:lnTo>
                  <a:lnTo>
                    <a:pt x="0" y="150"/>
                  </a:lnTo>
                  <a:lnTo>
                    <a:pt x="0" y="158"/>
                  </a:lnTo>
                  <a:lnTo>
                    <a:pt x="0" y="158"/>
                  </a:lnTo>
                  <a:lnTo>
                    <a:pt x="2" y="166"/>
                  </a:lnTo>
                  <a:lnTo>
                    <a:pt x="8" y="172"/>
                  </a:lnTo>
                  <a:lnTo>
                    <a:pt x="16" y="176"/>
                  </a:lnTo>
                  <a:lnTo>
                    <a:pt x="24" y="178"/>
                  </a:lnTo>
                  <a:lnTo>
                    <a:pt x="160" y="178"/>
                  </a:lnTo>
                  <a:lnTo>
                    <a:pt x="160" y="178"/>
                  </a:lnTo>
                  <a:lnTo>
                    <a:pt x="170" y="176"/>
                  </a:lnTo>
                  <a:lnTo>
                    <a:pt x="178" y="172"/>
                  </a:lnTo>
                  <a:lnTo>
                    <a:pt x="182" y="166"/>
                  </a:lnTo>
                  <a:lnTo>
                    <a:pt x="184" y="158"/>
                  </a:lnTo>
                  <a:lnTo>
                    <a:pt x="184" y="150"/>
                  </a:lnTo>
                  <a:lnTo>
                    <a:pt x="184" y="150"/>
                  </a:lnTo>
                  <a:lnTo>
                    <a:pt x="182" y="142"/>
                  </a:lnTo>
                  <a:lnTo>
                    <a:pt x="178" y="136"/>
                  </a:lnTo>
                  <a:lnTo>
                    <a:pt x="170" y="132"/>
                  </a:lnTo>
                  <a:lnTo>
                    <a:pt x="160" y="130"/>
                  </a:lnTo>
                  <a:lnTo>
                    <a:pt x="160" y="130"/>
                  </a:lnTo>
                  <a:close/>
                  <a:moveTo>
                    <a:pt x="156" y="164"/>
                  </a:moveTo>
                  <a:lnTo>
                    <a:pt x="156" y="164"/>
                  </a:lnTo>
                  <a:lnTo>
                    <a:pt x="152" y="162"/>
                  </a:lnTo>
                  <a:lnTo>
                    <a:pt x="148" y="160"/>
                  </a:lnTo>
                  <a:lnTo>
                    <a:pt x="146" y="158"/>
                  </a:lnTo>
                  <a:lnTo>
                    <a:pt x="146" y="154"/>
                  </a:lnTo>
                  <a:lnTo>
                    <a:pt x="146" y="154"/>
                  </a:lnTo>
                  <a:lnTo>
                    <a:pt x="146" y="150"/>
                  </a:lnTo>
                  <a:lnTo>
                    <a:pt x="148" y="146"/>
                  </a:lnTo>
                  <a:lnTo>
                    <a:pt x="152" y="144"/>
                  </a:lnTo>
                  <a:lnTo>
                    <a:pt x="156" y="144"/>
                  </a:lnTo>
                  <a:lnTo>
                    <a:pt x="156" y="144"/>
                  </a:lnTo>
                  <a:lnTo>
                    <a:pt x="158" y="144"/>
                  </a:lnTo>
                  <a:lnTo>
                    <a:pt x="162" y="146"/>
                  </a:lnTo>
                  <a:lnTo>
                    <a:pt x="164" y="150"/>
                  </a:lnTo>
                  <a:lnTo>
                    <a:pt x="164" y="154"/>
                  </a:lnTo>
                  <a:lnTo>
                    <a:pt x="164" y="154"/>
                  </a:lnTo>
                  <a:lnTo>
                    <a:pt x="164" y="158"/>
                  </a:lnTo>
                  <a:lnTo>
                    <a:pt x="162" y="160"/>
                  </a:lnTo>
                  <a:lnTo>
                    <a:pt x="158" y="162"/>
                  </a:lnTo>
                  <a:lnTo>
                    <a:pt x="156" y="164"/>
                  </a:lnTo>
                  <a:lnTo>
                    <a:pt x="156" y="164"/>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sp>
        <p:nvSpPr>
          <p:cNvPr id="153" name="Freeform 30"/>
          <p:cNvSpPr>
            <a:spLocks noEditPoints="1"/>
          </p:cNvSpPr>
          <p:nvPr/>
        </p:nvSpPr>
        <p:spPr bwMode="auto">
          <a:xfrm>
            <a:off x="571224" y="4980342"/>
            <a:ext cx="539930" cy="539930"/>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ysClr val="window" lastClr="FFFFFF"/>
          </a:solid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nvGrpSpPr>
          <p:cNvPr id="154" name="组合 363"/>
          <p:cNvGrpSpPr/>
          <p:nvPr/>
        </p:nvGrpSpPr>
        <p:grpSpPr>
          <a:xfrm>
            <a:off x="2768879" y="4980342"/>
            <a:ext cx="539930" cy="539930"/>
            <a:chOff x="12163425" y="615950"/>
            <a:chExt cx="371475" cy="368300"/>
          </a:xfrm>
          <a:solidFill>
            <a:schemeClr val="tx2"/>
          </a:solidFill>
        </p:grpSpPr>
        <p:sp>
          <p:nvSpPr>
            <p:cNvPr id="170" name="Freeform 553"/>
            <p:cNvSpPr>
              <a:spLocks noEditPoints="1"/>
            </p:cNvSpPr>
            <p:nvPr/>
          </p:nvSpPr>
          <p:spPr bwMode="auto">
            <a:xfrm>
              <a:off x="12382500" y="838200"/>
              <a:ext cx="152400" cy="146050"/>
            </a:xfrm>
            <a:custGeom>
              <a:avLst/>
              <a:gdLst/>
              <a:ahLst/>
              <a:cxnLst>
                <a:cxn ang="0">
                  <a:pos x="0" y="24"/>
                </a:cxn>
                <a:cxn ang="0">
                  <a:pos x="0" y="52"/>
                </a:cxn>
                <a:cxn ang="0">
                  <a:pos x="0" y="52"/>
                </a:cxn>
                <a:cxn ang="0">
                  <a:pos x="2" y="62"/>
                </a:cxn>
                <a:cxn ang="0">
                  <a:pos x="8" y="70"/>
                </a:cxn>
                <a:cxn ang="0">
                  <a:pos x="16" y="76"/>
                </a:cxn>
                <a:cxn ang="0">
                  <a:pos x="26" y="78"/>
                </a:cxn>
                <a:cxn ang="0">
                  <a:pos x="10" y="92"/>
                </a:cxn>
                <a:cxn ang="0">
                  <a:pos x="86" y="92"/>
                </a:cxn>
                <a:cxn ang="0">
                  <a:pos x="72" y="78"/>
                </a:cxn>
                <a:cxn ang="0">
                  <a:pos x="72" y="78"/>
                </a:cxn>
                <a:cxn ang="0">
                  <a:pos x="82" y="76"/>
                </a:cxn>
                <a:cxn ang="0">
                  <a:pos x="88" y="70"/>
                </a:cxn>
                <a:cxn ang="0">
                  <a:pos x="94" y="62"/>
                </a:cxn>
                <a:cxn ang="0">
                  <a:pos x="96" y="52"/>
                </a:cxn>
                <a:cxn ang="0">
                  <a:pos x="96" y="24"/>
                </a:cxn>
                <a:cxn ang="0">
                  <a:pos x="96" y="24"/>
                </a:cxn>
                <a:cxn ang="0">
                  <a:pos x="94" y="14"/>
                </a:cxn>
                <a:cxn ang="0">
                  <a:pos x="88" y="6"/>
                </a:cxn>
                <a:cxn ang="0">
                  <a:pos x="80" y="2"/>
                </a:cxn>
                <a:cxn ang="0">
                  <a:pos x="72" y="0"/>
                </a:cxn>
                <a:cxn ang="0">
                  <a:pos x="26" y="0"/>
                </a:cxn>
                <a:cxn ang="0">
                  <a:pos x="26" y="0"/>
                </a:cxn>
                <a:cxn ang="0">
                  <a:pos x="16" y="2"/>
                </a:cxn>
                <a:cxn ang="0">
                  <a:pos x="8" y="6"/>
                </a:cxn>
                <a:cxn ang="0">
                  <a:pos x="2" y="14"/>
                </a:cxn>
                <a:cxn ang="0">
                  <a:pos x="0" y="24"/>
                </a:cxn>
                <a:cxn ang="0">
                  <a:pos x="0" y="24"/>
                </a:cxn>
                <a:cxn ang="0">
                  <a:pos x="76" y="24"/>
                </a:cxn>
                <a:cxn ang="0">
                  <a:pos x="76" y="52"/>
                </a:cxn>
                <a:cxn ang="0">
                  <a:pos x="76" y="52"/>
                </a:cxn>
                <a:cxn ang="0">
                  <a:pos x="74" y="56"/>
                </a:cxn>
                <a:cxn ang="0">
                  <a:pos x="72" y="56"/>
                </a:cxn>
                <a:cxn ang="0">
                  <a:pos x="26" y="56"/>
                </a:cxn>
                <a:cxn ang="0">
                  <a:pos x="26" y="56"/>
                </a:cxn>
                <a:cxn ang="0">
                  <a:pos x="22" y="56"/>
                </a:cxn>
                <a:cxn ang="0">
                  <a:pos x="22" y="52"/>
                </a:cxn>
                <a:cxn ang="0">
                  <a:pos x="22" y="24"/>
                </a:cxn>
                <a:cxn ang="0">
                  <a:pos x="22" y="24"/>
                </a:cxn>
                <a:cxn ang="0">
                  <a:pos x="22" y="22"/>
                </a:cxn>
                <a:cxn ang="0">
                  <a:pos x="26" y="20"/>
                </a:cxn>
                <a:cxn ang="0">
                  <a:pos x="72" y="20"/>
                </a:cxn>
                <a:cxn ang="0">
                  <a:pos x="72" y="20"/>
                </a:cxn>
                <a:cxn ang="0">
                  <a:pos x="74" y="22"/>
                </a:cxn>
                <a:cxn ang="0">
                  <a:pos x="76" y="24"/>
                </a:cxn>
                <a:cxn ang="0">
                  <a:pos x="76" y="24"/>
                </a:cxn>
              </a:cxnLst>
              <a:rect l="0" t="0" r="r" b="b"/>
              <a:pathLst>
                <a:path w="96" h="92">
                  <a:moveTo>
                    <a:pt x="0" y="24"/>
                  </a:moveTo>
                  <a:lnTo>
                    <a:pt x="0" y="52"/>
                  </a:lnTo>
                  <a:lnTo>
                    <a:pt x="0" y="52"/>
                  </a:lnTo>
                  <a:lnTo>
                    <a:pt x="2" y="62"/>
                  </a:lnTo>
                  <a:lnTo>
                    <a:pt x="8" y="70"/>
                  </a:lnTo>
                  <a:lnTo>
                    <a:pt x="16" y="76"/>
                  </a:lnTo>
                  <a:lnTo>
                    <a:pt x="26" y="78"/>
                  </a:lnTo>
                  <a:lnTo>
                    <a:pt x="10" y="92"/>
                  </a:lnTo>
                  <a:lnTo>
                    <a:pt x="86" y="92"/>
                  </a:lnTo>
                  <a:lnTo>
                    <a:pt x="72" y="78"/>
                  </a:lnTo>
                  <a:lnTo>
                    <a:pt x="72" y="78"/>
                  </a:lnTo>
                  <a:lnTo>
                    <a:pt x="82" y="76"/>
                  </a:lnTo>
                  <a:lnTo>
                    <a:pt x="88" y="70"/>
                  </a:lnTo>
                  <a:lnTo>
                    <a:pt x="94" y="62"/>
                  </a:lnTo>
                  <a:lnTo>
                    <a:pt x="96" y="52"/>
                  </a:lnTo>
                  <a:lnTo>
                    <a:pt x="96" y="24"/>
                  </a:lnTo>
                  <a:lnTo>
                    <a:pt x="96" y="24"/>
                  </a:lnTo>
                  <a:lnTo>
                    <a:pt x="94" y="14"/>
                  </a:lnTo>
                  <a:lnTo>
                    <a:pt x="88" y="6"/>
                  </a:lnTo>
                  <a:lnTo>
                    <a:pt x="80" y="2"/>
                  </a:lnTo>
                  <a:lnTo>
                    <a:pt x="72" y="0"/>
                  </a:lnTo>
                  <a:lnTo>
                    <a:pt x="26" y="0"/>
                  </a:lnTo>
                  <a:lnTo>
                    <a:pt x="26" y="0"/>
                  </a:lnTo>
                  <a:lnTo>
                    <a:pt x="16" y="2"/>
                  </a:lnTo>
                  <a:lnTo>
                    <a:pt x="8" y="6"/>
                  </a:lnTo>
                  <a:lnTo>
                    <a:pt x="2" y="14"/>
                  </a:lnTo>
                  <a:lnTo>
                    <a:pt x="0" y="24"/>
                  </a:lnTo>
                  <a:lnTo>
                    <a:pt x="0" y="24"/>
                  </a:lnTo>
                  <a:close/>
                  <a:moveTo>
                    <a:pt x="76" y="24"/>
                  </a:moveTo>
                  <a:lnTo>
                    <a:pt x="76" y="52"/>
                  </a:lnTo>
                  <a:lnTo>
                    <a:pt x="76" y="52"/>
                  </a:lnTo>
                  <a:lnTo>
                    <a:pt x="74" y="56"/>
                  </a:lnTo>
                  <a:lnTo>
                    <a:pt x="72" y="56"/>
                  </a:lnTo>
                  <a:lnTo>
                    <a:pt x="26" y="56"/>
                  </a:lnTo>
                  <a:lnTo>
                    <a:pt x="26" y="56"/>
                  </a:lnTo>
                  <a:lnTo>
                    <a:pt x="22" y="56"/>
                  </a:lnTo>
                  <a:lnTo>
                    <a:pt x="22" y="52"/>
                  </a:lnTo>
                  <a:lnTo>
                    <a:pt x="22" y="24"/>
                  </a:lnTo>
                  <a:lnTo>
                    <a:pt x="22" y="24"/>
                  </a:lnTo>
                  <a:lnTo>
                    <a:pt x="22" y="22"/>
                  </a:lnTo>
                  <a:lnTo>
                    <a:pt x="26" y="20"/>
                  </a:lnTo>
                  <a:lnTo>
                    <a:pt x="72" y="20"/>
                  </a:lnTo>
                  <a:lnTo>
                    <a:pt x="72" y="20"/>
                  </a:lnTo>
                  <a:lnTo>
                    <a:pt x="74" y="22"/>
                  </a:lnTo>
                  <a:lnTo>
                    <a:pt x="76" y="24"/>
                  </a:lnTo>
                  <a:lnTo>
                    <a:pt x="76" y="24"/>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71" name="Freeform 554"/>
            <p:cNvSpPr>
              <a:spLocks noEditPoints="1"/>
            </p:cNvSpPr>
            <p:nvPr/>
          </p:nvSpPr>
          <p:spPr bwMode="auto">
            <a:xfrm>
              <a:off x="12163425" y="838200"/>
              <a:ext cx="152400" cy="146050"/>
            </a:xfrm>
            <a:custGeom>
              <a:avLst/>
              <a:gdLst/>
              <a:ahLst/>
              <a:cxnLst>
                <a:cxn ang="0">
                  <a:pos x="26" y="78"/>
                </a:cxn>
                <a:cxn ang="0">
                  <a:pos x="10" y="92"/>
                </a:cxn>
                <a:cxn ang="0">
                  <a:pos x="86" y="92"/>
                </a:cxn>
                <a:cxn ang="0">
                  <a:pos x="72" y="78"/>
                </a:cxn>
                <a:cxn ang="0">
                  <a:pos x="72" y="78"/>
                </a:cxn>
                <a:cxn ang="0">
                  <a:pos x="82" y="76"/>
                </a:cxn>
                <a:cxn ang="0">
                  <a:pos x="90" y="70"/>
                </a:cxn>
                <a:cxn ang="0">
                  <a:pos x="94" y="62"/>
                </a:cxn>
                <a:cxn ang="0">
                  <a:pos x="96" y="52"/>
                </a:cxn>
                <a:cxn ang="0">
                  <a:pos x="96" y="24"/>
                </a:cxn>
                <a:cxn ang="0">
                  <a:pos x="96" y="24"/>
                </a:cxn>
                <a:cxn ang="0">
                  <a:pos x="94" y="14"/>
                </a:cxn>
                <a:cxn ang="0">
                  <a:pos x="88" y="6"/>
                </a:cxn>
                <a:cxn ang="0">
                  <a:pos x="80" y="2"/>
                </a:cxn>
                <a:cxn ang="0">
                  <a:pos x="72" y="0"/>
                </a:cxn>
                <a:cxn ang="0">
                  <a:pos x="26" y="0"/>
                </a:cxn>
                <a:cxn ang="0">
                  <a:pos x="26" y="0"/>
                </a:cxn>
                <a:cxn ang="0">
                  <a:pos x="16" y="2"/>
                </a:cxn>
                <a:cxn ang="0">
                  <a:pos x="8" y="6"/>
                </a:cxn>
                <a:cxn ang="0">
                  <a:pos x="2" y="14"/>
                </a:cxn>
                <a:cxn ang="0">
                  <a:pos x="0" y="24"/>
                </a:cxn>
                <a:cxn ang="0">
                  <a:pos x="0" y="52"/>
                </a:cxn>
                <a:cxn ang="0">
                  <a:pos x="0" y="52"/>
                </a:cxn>
                <a:cxn ang="0">
                  <a:pos x="2" y="62"/>
                </a:cxn>
                <a:cxn ang="0">
                  <a:pos x="8" y="70"/>
                </a:cxn>
                <a:cxn ang="0">
                  <a:pos x="16" y="76"/>
                </a:cxn>
                <a:cxn ang="0">
                  <a:pos x="26" y="78"/>
                </a:cxn>
                <a:cxn ang="0">
                  <a:pos x="26" y="78"/>
                </a:cxn>
                <a:cxn ang="0">
                  <a:pos x="22" y="24"/>
                </a:cxn>
                <a:cxn ang="0">
                  <a:pos x="22" y="24"/>
                </a:cxn>
                <a:cxn ang="0">
                  <a:pos x="22" y="22"/>
                </a:cxn>
                <a:cxn ang="0">
                  <a:pos x="26" y="20"/>
                </a:cxn>
                <a:cxn ang="0">
                  <a:pos x="72" y="20"/>
                </a:cxn>
                <a:cxn ang="0">
                  <a:pos x="72" y="20"/>
                </a:cxn>
                <a:cxn ang="0">
                  <a:pos x="74" y="22"/>
                </a:cxn>
                <a:cxn ang="0">
                  <a:pos x="76" y="24"/>
                </a:cxn>
                <a:cxn ang="0">
                  <a:pos x="76" y="52"/>
                </a:cxn>
                <a:cxn ang="0">
                  <a:pos x="76" y="52"/>
                </a:cxn>
                <a:cxn ang="0">
                  <a:pos x="74" y="56"/>
                </a:cxn>
                <a:cxn ang="0">
                  <a:pos x="72" y="56"/>
                </a:cxn>
                <a:cxn ang="0">
                  <a:pos x="26" y="56"/>
                </a:cxn>
                <a:cxn ang="0">
                  <a:pos x="26" y="56"/>
                </a:cxn>
                <a:cxn ang="0">
                  <a:pos x="22" y="56"/>
                </a:cxn>
                <a:cxn ang="0">
                  <a:pos x="22" y="52"/>
                </a:cxn>
                <a:cxn ang="0">
                  <a:pos x="22" y="24"/>
                </a:cxn>
              </a:cxnLst>
              <a:rect l="0" t="0" r="r" b="b"/>
              <a:pathLst>
                <a:path w="96" h="92">
                  <a:moveTo>
                    <a:pt x="26" y="78"/>
                  </a:moveTo>
                  <a:lnTo>
                    <a:pt x="10" y="92"/>
                  </a:lnTo>
                  <a:lnTo>
                    <a:pt x="86" y="92"/>
                  </a:lnTo>
                  <a:lnTo>
                    <a:pt x="72" y="78"/>
                  </a:lnTo>
                  <a:lnTo>
                    <a:pt x="72" y="78"/>
                  </a:lnTo>
                  <a:lnTo>
                    <a:pt x="82" y="76"/>
                  </a:lnTo>
                  <a:lnTo>
                    <a:pt x="90" y="70"/>
                  </a:lnTo>
                  <a:lnTo>
                    <a:pt x="94" y="62"/>
                  </a:lnTo>
                  <a:lnTo>
                    <a:pt x="96" y="52"/>
                  </a:lnTo>
                  <a:lnTo>
                    <a:pt x="96" y="24"/>
                  </a:lnTo>
                  <a:lnTo>
                    <a:pt x="96" y="24"/>
                  </a:lnTo>
                  <a:lnTo>
                    <a:pt x="94" y="14"/>
                  </a:lnTo>
                  <a:lnTo>
                    <a:pt x="88" y="6"/>
                  </a:lnTo>
                  <a:lnTo>
                    <a:pt x="80" y="2"/>
                  </a:lnTo>
                  <a:lnTo>
                    <a:pt x="72" y="0"/>
                  </a:lnTo>
                  <a:lnTo>
                    <a:pt x="26" y="0"/>
                  </a:lnTo>
                  <a:lnTo>
                    <a:pt x="26" y="0"/>
                  </a:lnTo>
                  <a:lnTo>
                    <a:pt x="16" y="2"/>
                  </a:lnTo>
                  <a:lnTo>
                    <a:pt x="8" y="6"/>
                  </a:lnTo>
                  <a:lnTo>
                    <a:pt x="2" y="14"/>
                  </a:lnTo>
                  <a:lnTo>
                    <a:pt x="0" y="24"/>
                  </a:lnTo>
                  <a:lnTo>
                    <a:pt x="0" y="52"/>
                  </a:lnTo>
                  <a:lnTo>
                    <a:pt x="0" y="52"/>
                  </a:lnTo>
                  <a:lnTo>
                    <a:pt x="2" y="62"/>
                  </a:lnTo>
                  <a:lnTo>
                    <a:pt x="8" y="70"/>
                  </a:lnTo>
                  <a:lnTo>
                    <a:pt x="16" y="76"/>
                  </a:lnTo>
                  <a:lnTo>
                    <a:pt x="26" y="78"/>
                  </a:lnTo>
                  <a:lnTo>
                    <a:pt x="26" y="78"/>
                  </a:lnTo>
                  <a:close/>
                  <a:moveTo>
                    <a:pt x="22" y="24"/>
                  </a:moveTo>
                  <a:lnTo>
                    <a:pt x="22" y="24"/>
                  </a:lnTo>
                  <a:lnTo>
                    <a:pt x="22" y="22"/>
                  </a:lnTo>
                  <a:lnTo>
                    <a:pt x="26" y="20"/>
                  </a:lnTo>
                  <a:lnTo>
                    <a:pt x="72" y="20"/>
                  </a:lnTo>
                  <a:lnTo>
                    <a:pt x="72" y="20"/>
                  </a:lnTo>
                  <a:lnTo>
                    <a:pt x="74" y="22"/>
                  </a:lnTo>
                  <a:lnTo>
                    <a:pt x="76" y="24"/>
                  </a:lnTo>
                  <a:lnTo>
                    <a:pt x="76" y="52"/>
                  </a:lnTo>
                  <a:lnTo>
                    <a:pt x="76" y="52"/>
                  </a:lnTo>
                  <a:lnTo>
                    <a:pt x="74" y="56"/>
                  </a:lnTo>
                  <a:lnTo>
                    <a:pt x="72" y="56"/>
                  </a:lnTo>
                  <a:lnTo>
                    <a:pt x="26" y="56"/>
                  </a:lnTo>
                  <a:lnTo>
                    <a:pt x="26" y="56"/>
                  </a:lnTo>
                  <a:lnTo>
                    <a:pt x="22" y="56"/>
                  </a:lnTo>
                  <a:lnTo>
                    <a:pt x="22" y="52"/>
                  </a:lnTo>
                  <a:lnTo>
                    <a:pt x="22" y="24"/>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72" name="Freeform 555"/>
            <p:cNvSpPr>
              <a:spLocks noEditPoints="1"/>
            </p:cNvSpPr>
            <p:nvPr/>
          </p:nvSpPr>
          <p:spPr bwMode="auto">
            <a:xfrm>
              <a:off x="12274550" y="615950"/>
              <a:ext cx="152400" cy="149225"/>
            </a:xfrm>
            <a:custGeom>
              <a:avLst/>
              <a:gdLst/>
              <a:ahLst/>
              <a:cxnLst>
                <a:cxn ang="0">
                  <a:pos x="24" y="78"/>
                </a:cxn>
                <a:cxn ang="0">
                  <a:pos x="10" y="94"/>
                </a:cxn>
                <a:cxn ang="0">
                  <a:pos x="86" y="94"/>
                </a:cxn>
                <a:cxn ang="0">
                  <a:pos x="70" y="78"/>
                </a:cxn>
                <a:cxn ang="0">
                  <a:pos x="70" y="78"/>
                </a:cxn>
                <a:cxn ang="0">
                  <a:pos x="80" y="76"/>
                </a:cxn>
                <a:cxn ang="0">
                  <a:pos x="88" y="72"/>
                </a:cxn>
                <a:cxn ang="0">
                  <a:pos x="94" y="64"/>
                </a:cxn>
                <a:cxn ang="0">
                  <a:pos x="96" y="54"/>
                </a:cxn>
                <a:cxn ang="0">
                  <a:pos x="96" y="26"/>
                </a:cxn>
                <a:cxn ang="0">
                  <a:pos x="96" y="26"/>
                </a:cxn>
                <a:cxn ang="0">
                  <a:pos x="94" y="16"/>
                </a:cxn>
                <a:cxn ang="0">
                  <a:pos x="88" y="8"/>
                </a:cxn>
                <a:cxn ang="0">
                  <a:pos x="80" y="2"/>
                </a:cxn>
                <a:cxn ang="0">
                  <a:pos x="70" y="0"/>
                </a:cxn>
                <a:cxn ang="0">
                  <a:pos x="24" y="0"/>
                </a:cxn>
                <a:cxn ang="0">
                  <a:pos x="24" y="0"/>
                </a:cxn>
                <a:cxn ang="0">
                  <a:pos x="14" y="2"/>
                </a:cxn>
                <a:cxn ang="0">
                  <a:pos x="6" y="8"/>
                </a:cxn>
                <a:cxn ang="0">
                  <a:pos x="2" y="16"/>
                </a:cxn>
                <a:cxn ang="0">
                  <a:pos x="0" y="26"/>
                </a:cxn>
                <a:cxn ang="0">
                  <a:pos x="0" y="54"/>
                </a:cxn>
                <a:cxn ang="0">
                  <a:pos x="0" y="54"/>
                </a:cxn>
                <a:cxn ang="0">
                  <a:pos x="2" y="64"/>
                </a:cxn>
                <a:cxn ang="0">
                  <a:pos x="6" y="72"/>
                </a:cxn>
                <a:cxn ang="0">
                  <a:pos x="14" y="76"/>
                </a:cxn>
                <a:cxn ang="0">
                  <a:pos x="24" y="78"/>
                </a:cxn>
                <a:cxn ang="0">
                  <a:pos x="24" y="78"/>
                </a:cxn>
                <a:cxn ang="0">
                  <a:pos x="20" y="26"/>
                </a:cxn>
                <a:cxn ang="0">
                  <a:pos x="20" y="26"/>
                </a:cxn>
                <a:cxn ang="0">
                  <a:pos x="22" y="22"/>
                </a:cxn>
                <a:cxn ang="0">
                  <a:pos x="24" y="22"/>
                </a:cxn>
                <a:cxn ang="0">
                  <a:pos x="70" y="22"/>
                </a:cxn>
                <a:cxn ang="0">
                  <a:pos x="70" y="22"/>
                </a:cxn>
                <a:cxn ang="0">
                  <a:pos x="74" y="22"/>
                </a:cxn>
                <a:cxn ang="0">
                  <a:pos x="74" y="26"/>
                </a:cxn>
                <a:cxn ang="0">
                  <a:pos x="74" y="54"/>
                </a:cxn>
                <a:cxn ang="0">
                  <a:pos x="74" y="54"/>
                </a:cxn>
                <a:cxn ang="0">
                  <a:pos x="74" y="56"/>
                </a:cxn>
                <a:cxn ang="0">
                  <a:pos x="70" y="58"/>
                </a:cxn>
                <a:cxn ang="0">
                  <a:pos x="24" y="58"/>
                </a:cxn>
                <a:cxn ang="0">
                  <a:pos x="24" y="58"/>
                </a:cxn>
                <a:cxn ang="0">
                  <a:pos x="22" y="56"/>
                </a:cxn>
                <a:cxn ang="0">
                  <a:pos x="20" y="54"/>
                </a:cxn>
                <a:cxn ang="0">
                  <a:pos x="20" y="26"/>
                </a:cxn>
              </a:cxnLst>
              <a:rect l="0" t="0" r="r" b="b"/>
              <a:pathLst>
                <a:path w="96" h="94">
                  <a:moveTo>
                    <a:pt x="24" y="78"/>
                  </a:moveTo>
                  <a:lnTo>
                    <a:pt x="10" y="94"/>
                  </a:lnTo>
                  <a:lnTo>
                    <a:pt x="86" y="94"/>
                  </a:lnTo>
                  <a:lnTo>
                    <a:pt x="70" y="78"/>
                  </a:lnTo>
                  <a:lnTo>
                    <a:pt x="70" y="78"/>
                  </a:lnTo>
                  <a:lnTo>
                    <a:pt x="80" y="76"/>
                  </a:lnTo>
                  <a:lnTo>
                    <a:pt x="88" y="72"/>
                  </a:lnTo>
                  <a:lnTo>
                    <a:pt x="94" y="64"/>
                  </a:lnTo>
                  <a:lnTo>
                    <a:pt x="96" y="54"/>
                  </a:lnTo>
                  <a:lnTo>
                    <a:pt x="96" y="26"/>
                  </a:lnTo>
                  <a:lnTo>
                    <a:pt x="96" y="26"/>
                  </a:lnTo>
                  <a:lnTo>
                    <a:pt x="94" y="16"/>
                  </a:lnTo>
                  <a:lnTo>
                    <a:pt x="88" y="8"/>
                  </a:lnTo>
                  <a:lnTo>
                    <a:pt x="80" y="2"/>
                  </a:lnTo>
                  <a:lnTo>
                    <a:pt x="70" y="0"/>
                  </a:lnTo>
                  <a:lnTo>
                    <a:pt x="24" y="0"/>
                  </a:lnTo>
                  <a:lnTo>
                    <a:pt x="24" y="0"/>
                  </a:lnTo>
                  <a:lnTo>
                    <a:pt x="14" y="2"/>
                  </a:lnTo>
                  <a:lnTo>
                    <a:pt x="6" y="8"/>
                  </a:lnTo>
                  <a:lnTo>
                    <a:pt x="2" y="16"/>
                  </a:lnTo>
                  <a:lnTo>
                    <a:pt x="0" y="26"/>
                  </a:lnTo>
                  <a:lnTo>
                    <a:pt x="0" y="54"/>
                  </a:lnTo>
                  <a:lnTo>
                    <a:pt x="0" y="54"/>
                  </a:lnTo>
                  <a:lnTo>
                    <a:pt x="2" y="64"/>
                  </a:lnTo>
                  <a:lnTo>
                    <a:pt x="6" y="72"/>
                  </a:lnTo>
                  <a:lnTo>
                    <a:pt x="14" y="76"/>
                  </a:lnTo>
                  <a:lnTo>
                    <a:pt x="24" y="78"/>
                  </a:lnTo>
                  <a:lnTo>
                    <a:pt x="24" y="78"/>
                  </a:lnTo>
                  <a:close/>
                  <a:moveTo>
                    <a:pt x="20" y="26"/>
                  </a:moveTo>
                  <a:lnTo>
                    <a:pt x="20" y="26"/>
                  </a:lnTo>
                  <a:lnTo>
                    <a:pt x="22" y="22"/>
                  </a:lnTo>
                  <a:lnTo>
                    <a:pt x="24" y="22"/>
                  </a:lnTo>
                  <a:lnTo>
                    <a:pt x="70" y="22"/>
                  </a:lnTo>
                  <a:lnTo>
                    <a:pt x="70" y="22"/>
                  </a:lnTo>
                  <a:lnTo>
                    <a:pt x="74" y="22"/>
                  </a:lnTo>
                  <a:lnTo>
                    <a:pt x="74" y="26"/>
                  </a:lnTo>
                  <a:lnTo>
                    <a:pt x="74" y="54"/>
                  </a:lnTo>
                  <a:lnTo>
                    <a:pt x="74" y="54"/>
                  </a:lnTo>
                  <a:lnTo>
                    <a:pt x="74" y="56"/>
                  </a:lnTo>
                  <a:lnTo>
                    <a:pt x="70" y="58"/>
                  </a:lnTo>
                  <a:lnTo>
                    <a:pt x="24" y="58"/>
                  </a:lnTo>
                  <a:lnTo>
                    <a:pt x="24" y="58"/>
                  </a:lnTo>
                  <a:lnTo>
                    <a:pt x="22" y="56"/>
                  </a:lnTo>
                  <a:lnTo>
                    <a:pt x="20" y="54"/>
                  </a:lnTo>
                  <a:lnTo>
                    <a:pt x="20" y="26"/>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73" name="Freeform 556"/>
            <p:cNvSpPr>
              <a:spLocks/>
            </p:cNvSpPr>
            <p:nvPr/>
          </p:nvSpPr>
          <p:spPr bwMode="auto">
            <a:xfrm>
              <a:off x="12239625" y="771525"/>
              <a:ext cx="231775" cy="57150"/>
            </a:xfrm>
            <a:custGeom>
              <a:avLst/>
              <a:gdLst/>
              <a:ahLst/>
              <a:cxnLst>
                <a:cxn ang="0">
                  <a:pos x="4" y="36"/>
                </a:cxn>
                <a:cxn ang="0">
                  <a:pos x="4" y="36"/>
                </a:cxn>
                <a:cxn ang="0">
                  <a:pos x="6" y="34"/>
                </a:cxn>
                <a:cxn ang="0">
                  <a:pos x="8" y="32"/>
                </a:cxn>
                <a:cxn ang="0">
                  <a:pos x="8" y="26"/>
                </a:cxn>
                <a:cxn ang="0">
                  <a:pos x="138" y="26"/>
                </a:cxn>
                <a:cxn ang="0">
                  <a:pos x="138" y="32"/>
                </a:cxn>
                <a:cxn ang="0">
                  <a:pos x="138" y="32"/>
                </a:cxn>
                <a:cxn ang="0">
                  <a:pos x="138" y="34"/>
                </a:cxn>
                <a:cxn ang="0">
                  <a:pos x="142" y="36"/>
                </a:cxn>
                <a:cxn ang="0">
                  <a:pos x="142" y="36"/>
                </a:cxn>
                <a:cxn ang="0">
                  <a:pos x="144" y="34"/>
                </a:cxn>
                <a:cxn ang="0">
                  <a:pos x="146" y="32"/>
                </a:cxn>
                <a:cxn ang="0">
                  <a:pos x="146" y="22"/>
                </a:cxn>
                <a:cxn ang="0">
                  <a:pos x="146" y="22"/>
                </a:cxn>
                <a:cxn ang="0">
                  <a:pos x="144" y="18"/>
                </a:cxn>
                <a:cxn ang="0">
                  <a:pos x="144" y="18"/>
                </a:cxn>
                <a:cxn ang="0">
                  <a:pos x="142" y="16"/>
                </a:cxn>
                <a:cxn ang="0">
                  <a:pos x="76" y="16"/>
                </a:cxn>
                <a:cxn ang="0">
                  <a:pos x="76" y="4"/>
                </a:cxn>
                <a:cxn ang="0">
                  <a:pos x="76" y="4"/>
                </a:cxn>
                <a:cxn ang="0">
                  <a:pos x="76" y="2"/>
                </a:cxn>
                <a:cxn ang="0">
                  <a:pos x="72" y="0"/>
                </a:cxn>
                <a:cxn ang="0">
                  <a:pos x="72" y="0"/>
                </a:cxn>
                <a:cxn ang="0">
                  <a:pos x="70" y="2"/>
                </a:cxn>
                <a:cxn ang="0">
                  <a:pos x="68" y="4"/>
                </a:cxn>
                <a:cxn ang="0">
                  <a:pos x="68" y="16"/>
                </a:cxn>
                <a:cxn ang="0">
                  <a:pos x="4" y="16"/>
                </a:cxn>
                <a:cxn ang="0">
                  <a:pos x="4" y="16"/>
                </a:cxn>
                <a:cxn ang="0">
                  <a:pos x="0" y="18"/>
                </a:cxn>
                <a:cxn ang="0">
                  <a:pos x="0" y="18"/>
                </a:cxn>
                <a:cxn ang="0">
                  <a:pos x="0" y="22"/>
                </a:cxn>
                <a:cxn ang="0">
                  <a:pos x="0" y="32"/>
                </a:cxn>
                <a:cxn ang="0">
                  <a:pos x="0" y="32"/>
                </a:cxn>
                <a:cxn ang="0">
                  <a:pos x="0" y="34"/>
                </a:cxn>
                <a:cxn ang="0">
                  <a:pos x="4" y="36"/>
                </a:cxn>
                <a:cxn ang="0">
                  <a:pos x="4" y="36"/>
                </a:cxn>
              </a:cxnLst>
              <a:rect l="0" t="0" r="r" b="b"/>
              <a:pathLst>
                <a:path w="146" h="36">
                  <a:moveTo>
                    <a:pt x="4" y="36"/>
                  </a:moveTo>
                  <a:lnTo>
                    <a:pt x="4" y="36"/>
                  </a:lnTo>
                  <a:lnTo>
                    <a:pt x="6" y="34"/>
                  </a:lnTo>
                  <a:lnTo>
                    <a:pt x="8" y="32"/>
                  </a:lnTo>
                  <a:lnTo>
                    <a:pt x="8" y="26"/>
                  </a:lnTo>
                  <a:lnTo>
                    <a:pt x="138" y="26"/>
                  </a:lnTo>
                  <a:lnTo>
                    <a:pt x="138" y="32"/>
                  </a:lnTo>
                  <a:lnTo>
                    <a:pt x="138" y="32"/>
                  </a:lnTo>
                  <a:lnTo>
                    <a:pt x="138" y="34"/>
                  </a:lnTo>
                  <a:lnTo>
                    <a:pt x="142" y="36"/>
                  </a:lnTo>
                  <a:lnTo>
                    <a:pt x="142" y="36"/>
                  </a:lnTo>
                  <a:lnTo>
                    <a:pt x="144" y="34"/>
                  </a:lnTo>
                  <a:lnTo>
                    <a:pt x="146" y="32"/>
                  </a:lnTo>
                  <a:lnTo>
                    <a:pt x="146" y="22"/>
                  </a:lnTo>
                  <a:lnTo>
                    <a:pt x="146" y="22"/>
                  </a:lnTo>
                  <a:lnTo>
                    <a:pt x="144" y="18"/>
                  </a:lnTo>
                  <a:lnTo>
                    <a:pt x="144" y="18"/>
                  </a:lnTo>
                  <a:lnTo>
                    <a:pt x="142" y="16"/>
                  </a:lnTo>
                  <a:lnTo>
                    <a:pt x="76" y="16"/>
                  </a:lnTo>
                  <a:lnTo>
                    <a:pt x="76" y="4"/>
                  </a:lnTo>
                  <a:lnTo>
                    <a:pt x="76" y="4"/>
                  </a:lnTo>
                  <a:lnTo>
                    <a:pt x="76" y="2"/>
                  </a:lnTo>
                  <a:lnTo>
                    <a:pt x="72" y="0"/>
                  </a:lnTo>
                  <a:lnTo>
                    <a:pt x="72" y="0"/>
                  </a:lnTo>
                  <a:lnTo>
                    <a:pt x="70" y="2"/>
                  </a:lnTo>
                  <a:lnTo>
                    <a:pt x="68" y="4"/>
                  </a:lnTo>
                  <a:lnTo>
                    <a:pt x="68" y="16"/>
                  </a:lnTo>
                  <a:lnTo>
                    <a:pt x="4" y="16"/>
                  </a:lnTo>
                  <a:lnTo>
                    <a:pt x="4" y="16"/>
                  </a:lnTo>
                  <a:lnTo>
                    <a:pt x="0" y="18"/>
                  </a:lnTo>
                  <a:lnTo>
                    <a:pt x="0" y="18"/>
                  </a:lnTo>
                  <a:lnTo>
                    <a:pt x="0" y="22"/>
                  </a:lnTo>
                  <a:lnTo>
                    <a:pt x="0" y="32"/>
                  </a:lnTo>
                  <a:lnTo>
                    <a:pt x="0" y="32"/>
                  </a:lnTo>
                  <a:lnTo>
                    <a:pt x="0" y="34"/>
                  </a:lnTo>
                  <a:lnTo>
                    <a:pt x="4" y="36"/>
                  </a:lnTo>
                  <a:lnTo>
                    <a:pt x="4" y="36"/>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grpSp>
        <p:nvGrpSpPr>
          <p:cNvPr id="155" name="组合 252"/>
          <p:cNvGrpSpPr/>
          <p:nvPr/>
        </p:nvGrpSpPr>
        <p:grpSpPr>
          <a:xfrm>
            <a:off x="5073808" y="1583972"/>
            <a:ext cx="539930" cy="539930"/>
            <a:chOff x="13598525" y="4749800"/>
            <a:chExt cx="523875" cy="412750"/>
          </a:xfrm>
          <a:solidFill>
            <a:sysClr val="window" lastClr="FFFFFF"/>
          </a:solidFill>
        </p:grpSpPr>
        <p:sp>
          <p:nvSpPr>
            <p:cNvPr id="156" name="Freeform 399"/>
            <p:cNvSpPr>
              <a:spLocks/>
            </p:cNvSpPr>
            <p:nvPr/>
          </p:nvSpPr>
          <p:spPr bwMode="auto">
            <a:xfrm>
              <a:off x="13912850" y="4822825"/>
              <a:ext cx="209550" cy="311150"/>
            </a:xfrm>
            <a:custGeom>
              <a:avLst/>
              <a:gdLst/>
              <a:ahLst/>
              <a:cxnLst>
                <a:cxn ang="0">
                  <a:pos x="132" y="36"/>
                </a:cxn>
                <a:cxn ang="0">
                  <a:pos x="64" y="156"/>
                </a:cxn>
                <a:cxn ang="0">
                  <a:pos x="0" y="196"/>
                </a:cxn>
                <a:cxn ang="0">
                  <a:pos x="0" y="120"/>
                </a:cxn>
                <a:cxn ang="0">
                  <a:pos x="68" y="0"/>
                </a:cxn>
                <a:cxn ang="0">
                  <a:pos x="132" y="36"/>
                </a:cxn>
              </a:cxnLst>
              <a:rect l="0" t="0" r="r" b="b"/>
              <a:pathLst>
                <a:path w="132" h="196">
                  <a:moveTo>
                    <a:pt x="132" y="36"/>
                  </a:moveTo>
                  <a:lnTo>
                    <a:pt x="64" y="156"/>
                  </a:lnTo>
                  <a:lnTo>
                    <a:pt x="0" y="196"/>
                  </a:lnTo>
                  <a:lnTo>
                    <a:pt x="0" y="120"/>
                  </a:lnTo>
                  <a:lnTo>
                    <a:pt x="68" y="0"/>
                  </a:lnTo>
                  <a:lnTo>
                    <a:pt x="132" y="36"/>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57" name="Freeform 400"/>
            <p:cNvSpPr>
              <a:spLocks/>
            </p:cNvSpPr>
            <p:nvPr/>
          </p:nvSpPr>
          <p:spPr bwMode="auto">
            <a:xfrm>
              <a:off x="13916025" y="5016500"/>
              <a:ext cx="92075" cy="88900"/>
            </a:xfrm>
            <a:custGeom>
              <a:avLst/>
              <a:gdLst/>
              <a:ahLst/>
              <a:cxnLst>
                <a:cxn ang="0">
                  <a:pos x="58" y="34"/>
                </a:cxn>
                <a:cxn ang="0">
                  <a:pos x="24" y="56"/>
                </a:cxn>
                <a:cxn ang="0">
                  <a:pos x="0" y="42"/>
                </a:cxn>
                <a:cxn ang="0">
                  <a:pos x="0" y="0"/>
                </a:cxn>
                <a:cxn ang="0">
                  <a:pos x="58" y="34"/>
                </a:cxn>
                <a:cxn ang="0">
                  <a:pos x="58" y="34"/>
                </a:cxn>
              </a:cxnLst>
              <a:rect l="0" t="0" r="r" b="b"/>
              <a:pathLst>
                <a:path w="58" h="56">
                  <a:moveTo>
                    <a:pt x="58" y="34"/>
                  </a:moveTo>
                  <a:lnTo>
                    <a:pt x="24" y="56"/>
                  </a:lnTo>
                  <a:lnTo>
                    <a:pt x="0" y="42"/>
                  </a:lnTo>
                  <a:lnTo>
                    <a:pt x="0" y="0"/>
                  </a:lnTo>
                  <a:lnTo>
                    <a:pt x="58" y="34"/>
                  </a:lnTo>
                  <a:lnTo>
                    <a:pt x="58" y="34"/>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58" name="Rectangle 401"/>
            <p:cNvSpPr>
              <a:spLocks noChangeArrowheads="1"/>
            </p:cNvSpPr>
            <p:nvPr/>
          </p:nvSpPr>
          <p:spPr bwMode="auto">
            <a:xfrm>
              <a:off x="13754100" y="4803775"/>
              <a:ext cx="25400" cy="25400"/>
            </a:xfrm>
            <a:prstGeom prst="rect">
              <a:avLst/>
            </a:prstGeom>
            <a:grpFill/>
            <a:ln w="12700">
              <a:solidFill>
                <a:srgbClr val="EA5A4F"/>
              </a:solidFill>
              <a:miter lim="800000"/>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59" name="Rectangle 402"/>
            <p:cNvSpPr>
              <a:spLocks noChangeArrowheads="1"/>
            </p:cNvSpPr>
            <p:nvPr/>
          </p:nvSpPr>
          <p:spPr bwMode="auto">
            <a:xfrm>
              <a:off x="13801725" y="4803775"/>
              <a:ext cx="25400" cy="25400"/>
            </a:xfrm>
            <a:prstGeom prst="rect">
              <a:avLst/>
            </a:prstGeom>
            <a:grpFill/>
            <a:ln w="12700">
              <a:solidFill>
                <a:srgbClr val="EA5A4F"/>
              </a:solidFill>
              <a:miter lim="800000"/>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60" name="Rectangle 403"/>
            <p:cNvSpPr>
              <a:spLocks noChangeArrowheads="1"/>
            </p:cNvSpPr>
            <p:nvPr/>
          </p:nvSpPr>
          <p:spPr bwMode="auto">
            <a:xfrm>
              <a:off x="13852525" y="4803775"/>
              <a:ext cx="25400" cy="25400"/>
            </a:xfrm>
            <a:prstGeom prst="rect">
              <a:avLst/>
            </a:prstGeom>
            <a:grpFill/>
            <a:ln w="12700">
              <a:solidFill>
                <a:srgbClr val="EA5A4F"/>
              </a:solidFill>
              <a:miter lim="800000"/>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61" name="Rectangle 404"/>
            <p:cNvSpPr>
              <a:spLocks noChangeArrowheads="1"/>
            </p:cNvSpPr>
            <p:nvPr/>
          </p:nvSpPr>
          <p:spPr bwMode="auto">
            <a:xfrm>
              <a:off x="13903325" y="4803775"/>
              <a:ext cx="25400" cy="25400"/>
            </a:xfrm>
            <a:prstGeom prst="rect">
              <a:avLst/>
            </a:prstGeom>
            <a:grpFill/>
            <a:ln w="12700">
              <a:solidFill>
                <a:srgbClr val="EA5A4F"/>
              </a:solidFill>
              <a:miter lim="800000"/>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62" name="Rectangle 405"/>
            <p:cNvSpPr>
              <a:spLocks noChangeArrowheads="1"/>
            </p:cNvSpPr>
            <p:nvPr/>
          </p:nvSpPr>
          <p:spPr bwMode="auto">
            <a:xfrm>
              <a:off x="13754100" y="4908550"/>
              <a:ext cx="25400" cy="22225"/>
            </a:xfrm>
            <a:prstGeom prst="rect">
              <a:avLst/>
            </a:prstGeom>
            <a:grpFill/>
            <a:ln w="12700">
              <a:solidFill>
                <a:srgbClr val="EA5A4F"/>
              </a:solidFill>
              <a:miter lim="800000"/>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63" name="Rectangle 407"/>
            <p:cNvSpPr>
              <a:spLocks noChangeArrowheads="1"/>
            </p:cNvSpPr>
            <p:nvPr/>
          </p:nvSpPr>
          <p:spPr bwMode="auto">
            <a:xfrm>
              <a:off x="13801725" y="4908550"/>
              <a:ext cx="25400" cy="22225"/>
            </a:xfrm>
            <a:prstGeom prst="rect">
              <a:avLst/>
            </a:prstGeom>
            <a:grpFill/>
            <a:ln w="12700">
              <a:solidFill>
                <a:srgbClr val="EA5A4F"/>
              </a:solidFill>
              <a:miter lim="800000"/>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64" name="Rectangle 408"/>
            <p:cNvSpPr>
              <a:spLocks noChangeArrowheads="1"/>
            </p:cNvSpPr>
            <p:nvPr/>
          </p:nvSpPr>
          <p:spPr bwMode="auto">
            <a:xfrm>
              <a:off x="13852525" y="4908550"/>
              <a:ext cx="25400" cy="22225"/>
            </a:xfrm>
            <a:prstGeom prst="rect">
              <a:avLst/>
            </a:prstGeom>
            <a:grpFill/>
            <a:ln w="12700">
              <a:solidFill>
                <a:srgbClr val="EA5A4F"/>
              </a:solidFill>
              <a:miter lim="800000"/>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65" name="Rectangle 409"/>
            <p:cNvSpPr>
              <a:spLocks noChangeArrowheads="1"/>
            </p:cNvSpPr>
            <p:nvPr/>
          </p:nvSpPr>
          <p:spPr bwMode="auto">
            <a:xfrm>
              <a:off x="13903325" y="4908550"/>
              <a:ext cx="25400" cy="22225"/>
            </a:xfrm>
            <a:prstGeom prst="rect">
              <a:avLst/>
            </a:prstGeom>
            <a:grpFill/>
            <a:ln w="12700">
              <a:solidFill>
                <a:srgbClr val="EA5A4F"/>
              </a:solidFill>
              <a:miter lim="800000"/>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66" name="Rectangle 410"/>
            <p:cNvSpPr>
              <a:spLocks noChangeArrowheads="1"/>
            </p:cNvSpPr>
            <p:nvPr/>
          </p:nvSpPr>
          <p:spPr bwMode="auto">
            <a:xfrm>
              <a:off x="13754100" y="5010150"/>
              <a:ext cx="25400" cy="25400"/>
            </a:xfrm>
            <a:prstGeom prst="rect">
              <a:avLst/>
            </a:prstGeom>
            <a:grpFill/>
            <a:ln w="12700">
              <a:solidFill>
                <a:srgbClr val="EA5A4F"/>
              </a:solidFill>
              <a:miter lim="800000"/>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67" name="Rectangle 411"/>
            <p:cNvSpPr>
              <a:spLocks noChangeArrowheads="1"/>
            </p:cNvSpPr>
            <p:nvPr/>
          </p:nvSpPr>
          <p:spPr bwMode="auto">
            <a:xfrm>
              <a:off x="13801725" y="5010150"/>
              <a:ext cx="25400" cy="25400"/>
            </a:xfrm>
            <a:prstGeom prst="rect">
              <a:avLst/>
            </a:prstGeom>
            <a:grpFill/>
            <a:ln w="12700">
              <a:solidFill>
                <a:srgbClr val="EA5A4F"/>
              </a:solidFill>
              <a:miter lim="800000"/>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68" name="Rectangle 412"/>
            <p:cNvSpPr>
              <a:spLocks noChangeArrowheads="1"/>
            </p:cNvSpPr>
            <p:nvPr/>
          </p:nvSpPr>
          <p:spPr bwMode="auto">
            <a:xfrm>
              <a:off x="13852525" y="5010150"/>
              <a:ext cx="25400" cy="25400"/>
            </a:xfrm>
            <a:prstGeom prst="rect">
              <a:avLst/>
            </a:prstGeom>
            <a:grpFill/>
            <a:ln w="12700">
              <a:solidFill>
                <a:srgbClr val="EA5A4F"/>
              </a:solidFill>
              <a:miter lim="800000"/>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sp>
          <p:nvSpPr>
            <p:cNvPr id="169" name="Freeform 413"/>
            <p:cNvSpPr>
              <a:spLocks noEditPoints="1"/>
            </p:cNvSpPr>
            <p:nvPr/>
          </p:nvSpPr>
          <p:spPr bwMode="auto">
            <a:xfrm>
              <a:off x="13598525" y="4749800"/>
              <a:ext cx="390525" cy="412750"/>
            </a:xfrm>
            <a:custGeom>
              <a:avLst/>
              <a:gdLst/>
              <a:ahLst/>
              <a:cxnLst>
                <a:cxn ang="0">
                  <a:pos x="196" y="146"/>
                </a:cxn>
                <a:cxn ang="0">
                  <a:pos x="26" y="132"/>
                </a:cxn>
                <a:cxn ang="0">
                  <a:pos x="22" y="130"/>
                </a:cxn>
                <a:cxn ang="0">
                  <a:pos x="18" y="126"/>
                </a:cxn>
                <a:cxn ang="0">
                  <a:pos x="18" y="92"/>
                </a:cxn>
                <a:cxn ang="0">
                  <a:pos x="18" y="88"/>
                </a:cxn>
                <a:cxn ang="0">
                  <a:pos x="22" y="84"/>
                </a:cxn>
                <a:cxn ang="0">
                  <a:pos x="218" y="82"/>
                </a:cxn>
                <a:cxn ang="0">
                  <a:pos x="222" y="82"/>
                </a:cxn>
                <a:cxn ang="0">
                  <a:pos x="226" y="88"/>
                </a:cxn>
                <a:cxn ang="0">
                  <a:pos x="246" y="58"/>
                </a:cxn>
                <a:cxn ang="0">
                  <a:pos x="246" y="10"/>
                </a:cxn>
                <a:cxn ang="0">
                  <a:pos x="242" y="2"/>
                </a:cxn>
                <a:cxn ang="0">
                  <a:pos x="236" y="0"/>
                </a:cxn>
                <a:cxn ang="0">
                  <a:pos x="10" y="0"/>
                </a:cxn>
                <a:cxn ang="0">
                  <a:pos x="2" y="2"/>
                </a:cxn>
                <a:cxn ang="0">
                  <a:pos x="0" y="10"/>
                </a:cxn>
                <a:cxn ang="0">
                  <a:pos x="0" y="250"/>
                </a:cxn>
                <a:cxn ang="0">
                  <a:pos x="2" y="258"/>
                </a:cxn>
                <a:cxn ang="0">
                  <a:pos x="10" y="260"/>
                </a:cxn>
                <a:cxn ang="0">
                  <a:pos x="188" y="240"/>
                </a:cxn>
                <a:cxn ang="0">
                  <a:pos x="26" y="196"/>
                </a:cxn>
                <a:cxn ang="0">
                  <a:pos x="22" y="196"/>
                </a:cxn>
                <a:cxn ang="0">
                  <a:pos x="18" y="190"/>
                </a:cxn>
                <a:cxn ang="0">
                  <a:pos x="18" y="156"/>
                </a:cxn>
                <a:cxn ang="0">
                  <a:pos x="18" y="152"/>
                </a:cxn>
                <a:cxn ang="0">
                  <a:pos x="22" y="148"/>
                </a:cxn>
                <a:cxn ang="0">
                  <a:pos x="26" y="146"/>
                </a:cxn>
                <a:cxn ang="0">
                  <a:pos x="18" y="26"/>
                </a:cxn>
                <a:cxn ang="0">
                  <a:pos x="20" y="20"/>
                </a:cxn>
                <a:cxn ang="0">
                  <a:pos x="26" y="18"/>
                </a:cxn>
                <a:cxn ang="0">
                  <a:pos x="218" y="18"/>
                </a:cxn>
                <a:cxn ang="0">
                  <a:pos x="224" y="20"/>
                </a:cxn>
                <a:cxn ang="0">
                  <a:pos x="226" y="26"/>
                </a:cxn>
                <a:cxn ang="0">
                  <a:pos x="226" y="58"/>
                </a:cxn>
                <a:cxn ang="0">
                  <a:pos x="224" y="64"/>
                </a:cxn>
                <a:cxn ang="0">
                  <a:pos x="218" y="66"/>
                </a:cxn>
                <a:cxn ang="0">
                  <a:pos x="26" y="66"/>
                </a:cxn>
                <a:cxn ang="0">
                  <a:pos x="20" y="64"/>
                </a:cxn>
                <a:cxn ang="0">
                  <a:pos x="18" y="58"/>
                </a:cxn>
              </a:cxnLst>
              <a:rect l="0" t="0" r="r" b="b"/>
              <a:pathLst>
                <a:path w="246" h="260">
                  <a:moveTo>
                    <a:pt x="26" y="146"/>
                  </a:moveTo>
                  <a:lnTo>
                    <a:pt x="196" y="146"/>
                  </a:lnTo>
                  <a:lnTo>
                    <a:pt x="204" y="132"/>
                  </a:lnTo>
                  <a:lnTo>
                    <a:pt x="26" y="132"/>
                  </a:lnTo>
                  <a:lnTo>
                    <a:pt x="26" y="132"/>
                  </a:lnTo>
                  <a:lnTo>
                    <a:pt x="22" y="130"/>
                  </a:lnTo>
                  <a:lnTo>
                    <a:pt x="20" y="128"/>
                  </a:lnTo>
                  <a:lnTo>
                    <a:pt x="18" y="126"/>
                  </a:lnTo>
                  <a:lnTo>
                    <a:pt x="18" y="122"/>
                  </a:lnTo>
                  <a:lnTo>
                    <a:pt x="18" y="92"/>
                  </a:lnTo>
                  <a:lnTo>
                    <a:pt x="18" y="92"/>
                  </a:lnTo>
                  <a:lnTo>
                    <a:pt x="18" y="88"/>
                  </a:lnTo>
                  <a:lnTo>
                    <a:pt x="20" y="84"/>
                  </a:lnTo>
                  <a:lnTo>
                    <a:pt x="22" y="84"/>
                  </a:lnTo>
                  <a:lnTo>
                    <a:pt x="26" y="82"/>
                  </a:lnTo>
                  <a:lnTo>
                    <a:pt x="218" y="82"/>
                  </a:lnTo>
                  <a:lnTo>
                    <a:pt x="218" y="82"/>
                  </a:lnTo>
                  <a:lnTo>
                    <a:pt x="222" y="82"/>
                  </a:lnTo>
                  <a:lnTo>
                    <a:pt x="224" y="84"/>
                  </a:lnTo>
                  <a:lnTo>
                    <a:pt x="226" y="88"/>
                  </a:lnTo>
                  <a:lnTo>
                    <a:pt x="226" y="90"/>
                  </a:lnTo>
                  <a:lnTo>
                    <a:pt x="246" y="58"/>
                  </a:lnTo>
                  <a:lnTo>
                    <a:pt x="246" y="10"/>
                  </a:lnTo>
                  <a:lnTo>
                    <a:pt x="246" y="10"/>
                  </a:lnTo>
                  <a:lnTo>
                    <a:pt x="244" y="6"/>
                  </a:lnTo>
                  <a:lnTo>
                    <a:pt x="242" y="2"/>
                  </a:lnTo>
                  <a:lnTo>
                    <a:pt x="240" y="0"/>
                  </a:lnTo>
                  <a:lnTo>
                    <a:pt x="236" y="0"/>
                  </a:lnTo>
                  <a:lnTo>
                    <a:pt x="10" y="0"/>
                  </a:lnTo>
                  <a:lnTo>
                    <a:pt x="10" y="0"/>
                  </a:lnTo>
                  <a:lnTo>
                    <a:pt x="6" y="0"/>
                  </a:lnTo>
                  <a:lnTo>
                    <a:pt x="2" y="2"/>
                  </a:lnTo>
                  <a:lnTo>
                    <a:pt x="0" y="6"/>
                  </a:lnTo>
                  <a:lnTo>
                    <a:pt x="0" y="10"/>
                  </a:lnTo>
                  <a:lnTo>
                    <a:pt x="0" y="250"/>
                  </a:lnTo>
                  <a:lnTo>
                    <a:pt x="0" y="250"/>
                  </a:lnTo>
                  <a:lnTo>
                    <a:pt x="0" y="254"/>
                  </a:lnTo>
                  <a:lnTo>
                    <a:pt x="2" y="258"/>
                  </a:lnTo>
                  <a:lnTo>
                    <a:pt x="6" y="260"/>
                  </a:lnTo>
                  <a:lnTo>
                    <a:pt x="10" y="260"/>
                  </a:lnTo>
                  <a:lnTo>
                    <a:pt x="188" y="260"/>
                  </a:lnTo>
                  <a:lnTo>
                    <a:pt x="188" y="240"/>
                  </a:lnTo>
                  <a:lnTo>
                    <a:pt x="188" y="196"/>
                  </a:lnTo>
                  <a:lnTo>
                    <a:pt x="26" y="196"/>
                  </a:lnTo>
                  <a:lnTo>
                    <a:pt x="26" y="196"/>
                  </a:lnTo>
                  <a:lnTo>
                    <a:pt x="22" y="196"/>
                  </a:lnTo>
                  <a:lnTo>
                    <a:pt x="20" y="194"/>
                  </a:lnTo>
                  <a:lnTo>
                    <a:pt x="18" y="190"/>
                  </a:lnTo>
                  <a:lnTo>
                    <a:pt x="18" y="186"/>
                  </a:lnTo>
                  <a:lnTo>
                    <a:pt x="18" y="156"/>
                  </a:lnTo>
                  <a:lnTo>
                    <a:pt x="18" y="156"/>
                  </a:lnTo>
                  <a:lnTo>
                    <a:pt x="18" y="152"/>
                  </a:lnTo>
                  <a:lnTo>
                    <a:pt x="20" y="150"/>
                  </a:lnTo>
                  <a:lnTo>
                    <a:pt x="22" y="148"/>
                  </a:lnTo>
                  <a:lnTo>
                    <a:pt x="26" y="146"/>
                  </a:lnTo>
                  <a:lnTo>
                    <a:pt x="26" y="146"/>
                  </a:lnTo>
                  <a:close/>
                  <a:moveTo>
                    <a:pt x="18" y="26"/>
                  </a:moveTo>
                  <a:lnTo>
                    <a:pt x="18" y="26"/>
                  </a:lnTo>
                  <a:lnTo>
                    <a:pt x="18" y="24"/>
                  </a:lnTo>
                  <a:lnTo>
                    <a:pt x="20" y="20"/>
                  </a:lnTo>
                  <a:lnTo>
                    <a:pt x="22" y="18"/>
                  </a:lnTo>
                  <a:lnTo>
                    <a:pt x="26" y="18"/>
                  </a:lnTo>
                  <a:lnTo>
                    <a:pt x="218" y="18"/>
                  </a:lnTo>
                  <a:lnTo>
                    <a:pt x="218" y="18"/>
                  </a:lnTo>
                  <a:lnTo>
                    <a:pt x="222" y="18"/>
                  </a:lnTo>
                  <a:lnTo>
                    <a:pt x="224" y="20"/>
                  </a:lnTo>
                  <a:lnTo>
                    <a:pt x="226" y="24"/>
                  </a:lnTo>
                  <a:lnTo>
                    <a:pt x="226" y="26"/>
                  </a:lnTo>
                  <a:lnTo>
                    <a:pt x="226" y="58"/>
                  </a:lnTo>
                  <a:lnTo>
                    <a:pt x="226" y="58"/>
                  </a:lnTo>
                  <a:lnTo>
                    <a:pt x="226" y="62"/>
                  </a:lnTo>
                  <a:lnTo>
                    <a:pt x="224" y="64"/>
                  </a:lnTo>
                  <a:lnTo>
                    <a:pt x="222" y="66"/>
                  </a:lnTo>
                  <a:lnTo>
                    <a:pt x="218" y="66"/>
                  </a:lnTo>
                  <a:lnTo>
                    <a:pt x="26" y="66"/>
                  </a:lnTo>
                  <a:lnTo>
                    <a:pt x="26" y="66"/>
                  </a:lnTo>
                  <a:lnTo>
                    <a:pt x="22" y="66"/>
                  </a:lnTo>
                  <a:lnTo>
                    <a:pt x="20" y="64"/>
                  </a:lnTo>
                  <a:lnTo>
                    <a:pt x="18" y="62"/>
                  </a:lnTo>
                  <a:lnTo>
                    <a:pt x="18" y="58"/>
                  </a:lnTo>
                  <a:lnTo>
                    <a:pt x="18" y="26"/>
                  </a:lnTo>
                  <a:close/>
                </a:path>
              </a:pathLst>
            </a:custGeom>
            <a:grpFill/>
            <a:ln w="12700">
              <a:solidFill>
                <a:srgbClr val="EA5A4F"/>
              </a:solidFill>
              <a:round/>
              <a:headEnd/>
              <a:tailEnd/>
            </a:ln>
          </p:spPr>
          <p:txBody>
            <a:bodyPr vert="horz" wrap="square" lIns="91428" tIns="45714" rIns="91428" bIns="45714" numCol="1" anchor="t" anchorCtr="0" compatLnSpc="1">
              <a:prstTxWarp prst="textNoShape">
                <a:avLst/>
              </a:prstTxWarp>
              <a:noAutofit/>
            </a:bodyPr>
            <a:lstStyle/>
            <a:p>
              <a:pPr defTabSz="914309" fontAlgn="ctr">
                <a:defRPr/>
              </a:pPr>
              <a:endParaRPr lang="en-US" altLang="zh-CN" kern="0" dirty="0">
                <a:solidFill>
                  <a:prstClr val="black"/>
                </a:solidFill>
                <a:latin typeface="Arial" panose="020B0604020202020204" pitchFamily="34" charset="0"/>
                <a:ea typeface="微软雅黑"/>
              </a:endParaRPr>
            </a:p>
          </p:txBody>
        </p:sp>
      </p:grpSp>
      <p:sp>
        <p:nvSpPr>
          <p:cNvPr id="113" name="矩形 112"/>
          <p:cNvSpPr/>
          <p:nvPr/>
        </p:nvSpPr>
        <p:spPr>
          <a:xfrm>
            <a:off x="7380575" y="3329890"/>
            <a:ext cx="2915409" cy="584699"/>
          </a:xfrm>
          <a:prstGeom prst="rect">
            <a:avLst/>
          </a:prstGeom>
        </p:spPr>
        <p:txBody>
          <a:bodyPr wrap="square" lIns="0" rIns="0">
            <a:noAutofit/>
          </a:bodyPr>
          <a:lstStyle/>
          <a:p>
            <a:pPr algn="ctr" defTabSz="914309" fontAlgn="ctr"/>
            <a:r>
              <a:rPr lang="en-US" altLang="zh-CN" sz="1600" kern="0" dirty="0">
                <a:solidFill>
                  <a:srgbClr val="C00000"/>
                </a:solidFill>
                <a:latin typeface="Arial" panose="020B0604020202020204" pitchFamily="34" charset="0"/>
                <a:ea typeface="微软雅黑"/>
                <a:cs typeface="Arial" panose="020B0604020202020204" pitchFamily="34" charset="0"/>
              </a:rPr>
              <a:t>Enhanced hardware and software reliability</a:t>
            </a:r>
          </a:p>
        </p:txBody>
      </p:sp>
      <p:pic>
        <p:nvPicPr>
          <p:cNvPr id="115" name="image6.png"/>
          <p:cNvPicPr/>
          <p:nvPr/>
        </p:nvPicPr>
        <p:blipFill>
          <a:blip r:embed="rId3" cstate="email"/>
          <a:stretch>
            <a:fillRect/>
          </a:stretch>
        </p:blipFill>
        <p:spPr>
          <a:xfrm>
            <a:off x="5495936" y="3112037"/>
            <a:ext cx="1071789" cy="801332"/>
          </a:xfrm>
          <a:prstGeom prst="rect">
            <a:avLst/>
          </a:prstGeom>
          <a:noFill/>
          <a:ln>
            <a:noFill/>
          </a:ln>
        </p:spPr>
      </p:pic>
      <p:graphicFrame>
        <p:nvGraphicFramePr>
          <p:cNvPr id="109" name="表格 108"/>
          <p:cNvGraphicFramePr>
            <a:graphicFrameLocks noGrp="1"/>
          </p:cNvGraphicFramePr>
          <p:nvPr>
            <p:extLst>
              <p:ext uri="{D42A27DB-BD31-4B8C-83A1-F6EECF244321}">
                <p14:modId xmlns:p14="http://schemas.microsoft.com/office/powerpoint/2010/main" val="1726503902"/>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02897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1"/>
          <p:cNvSpPr txBox="1">
            <a:spLocks/>
          </p:cNvSpPr>
          <p:nvPr/>
        </p:nvSpPr>
        <p:spPr>
          <a:xfrm>
            <a:off x="891743" y="111343"/>
            <a:ext cx="11009260" cy="521993"/>
          </a:xfrm>
          <a:prstGeom prst="rect">
            <a:avLst/>
          </a:prstGeom>
        </p:spPr>
        <p:txBody>
          <a:bodyPr>
            <a:noAutofit/>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1" dirty="0">
                <a:solidFill>
                  <a:srgbClr val="1D1D1A"/>
                </a:solidFill>
                <a:latin typeface="Calibri" panose="020F0502020204030204" pitchFamily="34" charset="0"/>
                <a:ea typeface="微软雅黑" panose="020B0503020204020204" pitchFamily="34" charset="-122"/>
                <a:cs typeface="Calibri" panose="020F0502020204030204" pitchFamily="34" charset="0"/>
                <a:sym typeface="+mn-lt"/>
              </a:rPr>
              <a:t>Huawei</a:t>
            </a:r>
            <a:r>
              <a:rPr lang="en-US" altLang="zh-CN" sz="2800" dirty="0">
                <a:solidFill>
                  <a:srgbClr val="1D1D1A"/>
                </a:solidFill>
                <a:latin typeface="Calibri" panose="020F0502020204030204" pitchFamily="34" charset="0"/>
                <a:ea typeface="微软雅黑" panose="020B0503020204020204" pitchFamily="34" charset="-122"/>
                <a:cs typeface="Calibri" panose="020F0502020204030204" pitchFamily="34" charset="0"/>
                <a:sym typeface="+mn-lt"/>
              </a:rPr>
              <a:t>: Leading </a:t>
            </a:r>
            <a:r>
              <a:rPr lang="en-US" altLang="zh-CN" sz="2800" dirty="0">
                <a:latin typeface="Calibri" panose="020F0502020204030204" pitchFamily="34" charset="0"/>
                <a:ea typeface="微软雅黑" panose="020B0503020204020204" pitchFamily="34" charset="-122"/>
                <a:cs typeface="Calibri" panose="020F0502020204030204" pitchFamily="34" charset="0"/>
                <a:sym typeface="+mn-lt"/>
              </a:rPr>
              <a:t>Provider of ICT </a:t>
            </a:r>
            <a:r>
              <a:rPr lang="en-US" altLang="zh-CN" sz="2800" dirty="0">
                <a:solidFill>
                  <a:srgbClr val="1D1D1A"/>
                </a:solidFill>
                <a:latin typeface="Calibri" panose="020F0502020204030204" pitchFamily="34" charset="0"/>
                <a:ea typeface="微软雅黑" panose="020B0503020204020204" pitchFamily="34" charset="-122"/>
                <a:cs typeface="Calibri" panose="020F0502020204030204" pitchFamily="34" charset="0"/>
                <a:sym typeface="+mn-lt"/>
              </a:rPr>
              <a:t>Infrastructure &amp; Services</a:t>
            </a:r>
            <a:endParaRPr lang="zh-CN" altLang="en-US" sz="2800" dirty="0">
              <a:latin typeface="Calibri" panose="020F0502020204030204" pitchFamily="34" charset="0"/>
              <a:ea typeface="等线" panose="02010600030101010101" pitchFamily="2" charset="-122"/>
              <a:cs typeface="Calibri" panose="020F0502020204030204" pitchFamily="34" charset="0"/>
              <a:sym typeface="+mn-lt"/>
            </a:endParaRPr>
          </a:p>
        </p:txBody>
      </p:sp>
      <p:grpSp>
        <p:nvGrpSpPr>
          <p:cNvPr id="36" name="Group 35">
            <a:extLst>
              <a:ext uri="{FF2B5EF4-FFF2-40B4-BE49-F238E27FC236}">
                <a16:creationId xmlns:a16="http://schemas.microsoft.com/office/drawing/2014/main" id="{FC8A57E1-5379-D149-87A9-7D3A0471FA18}"/>
              </a:ext>
            </a:extLst>
          </p:cNvPr>
          <p:cNvGrpSpPr/>
          <p:nvPr/>
        </p:nvGrpSpPr>
        <p:grpSpPr>
          <a:xfrm>
            <a:off x="494381" y="4124272"/>
            <a:ext cx="7056656" cy="1736840"/>
            <a:chOff x="4367409" y="4409419"/>
            <a:chExt cx="7056656" cy="1736840"/>
          </a:xfrm>
        </p:grpSpPr>
        <p:grpSp>
          <p:nvGrpSpPr>
            <p:cNvPr id="30" name="组合 29"/>
            <p:cNvGrpSpPr/>
            <p:nvPr/>
          </p:nvGrpSpPr>
          <p:grpSpPr>
            <a:xfrm>
              <a:off x="6202289" y="4476210"/>
              <a:ext cx="1637509" cy="1411431"/>
              <a:chOff x="6203097" y="4476346"/>
              <a:chExt cx="1637722" cy="1411615"/>
            </a:xfrm>
          </p:grpSpPr>
          <p:sp>
            <p:nvSpPr>
              <p:cNvPr id="8" name="object 6"/>
              <p:cNvSpPr txBox="1"/>
              <p:nvPr/>
            </p:nvSpPr>
            <p:spPr>
              <a:xfrm>
                <a:off x="6203097" y="5201235"/>
                <a:ext cx="1637722" cy="686726"/>
              </a:xfrm>
              <a:prstGeom prst="rect">
                <a:avLst/>
              </a:prstGeom>
            </p:spPr>
            <p:txBody>
              <a:bodyPr vert="horz" wrap="square" lIns="0" tIns="57777" rIns="0" bIns="0" rtlCol="0">
                <a:spAutoFit/>
              </a:bodyPr>
              <a:lstStyle/>
              <a:p>
                <a:pPr algn="ctr">
                  <a:spcBef>
                    <a:spcPts val="455"/>
                  </a:spcBef>
                </a:pPr>
                <a:r>
                  <a:rPr lang="en-US" sz="2400" b="1" spc="-30" dirty="0">
                    <a:solidFill>
                      <a:srgbClr val="C00000"/>
                    </a:solidFill>
                    <a:ea typeface="微软雅黑" panose="020B0503020204020204" pitchFamily="34" charset="-122"/>
                    <a:cs typeface="Calibri" panose="020F0502020204030204" pitchFamily="34" charset="0"/>
                    <a:sym typeface="+mn-lt"/>
                  </a:rPr>
                  <a:t>96,000+</a:t>
                </a:r>
                <a:endParaRPr sz="2400" b="1" spc="-30" dirty="0">
                  <a:solidFill>
                    <a:srgbClr val="C00000"/>
                  </a:solidFill>
                  <a:ea typeface="微软雅黑" panose="020B0503020204020204" pitchFamily="34" charset="-122"/>
                  <a:cs typeface="Calibri" panose="020F0502020204030204" pitchFamily="34" charset="0"/>
                  <a:sym typeface="+mn-lt"/>
                </a:endParaRPr>
              </a:p>
              <a:p>
                <a:pPr marL="39366" algn="ctr">
                  <a:spcBef>
                    <a:spcPts val="130"/>
                  </a:spcBef>
                </a:pPr>
                <a:r>
                  <a:rPr lang="en-US" sz="1600" dirty="0">
                    <a:solidFill>
                      <a:srgbClr val="58595B"/>
                    </a:solidFill>
                    <a:ea typeface="微软雅黑" panose="020B0503020204020204" pitchFamily="34" charset="-122"/>
                    <a:cs typeface="Calibri" panose="020F0502020204030204" pitchFamily="34" charset="0"/>
                    <a:sym typeface="+mn-lt"/>
                  </a:rPr>
                  <a:t>R&amp;D employees</a:t>
                </a:r>
                <a:endParaRPr sz="1600" dirty="0">
                  <a:solidFill>
                    <a:srgbClr val="1D1D1A"/>
                  </a:solidFill>
                  <a:ea typeface="微软雅黑" panose="020B0503020204020204" pitchFamily="34" charset="-122"/>
                  <a:cs typeface="Calibri" panose="020F0502020204030204" pitchFamily="34" charset="0"/>
                  <a:sym typeface="+mn-lt"/>
                </a:endParaRPr>
              </a:p>
            </p:txBody>
          </p:sp>
          <p:sp>
            <p:nvSpPr>
              <p:cNvPr id="9" name="object 7"/>
              <p:cNvSpPr/>
              <p:nvPr/>
            </p:nvSpPr>
            <p:spPr>
              <a:xfrm>
                <a:off x="6989287" y="4476346"/>
                <a:ext cx="232410" cy="622300"/>
              </a:xfrm>
              <a:custGeom>
                <a:avLst/>
                <a:gdLst/>
                <a:ahLst/>
                <a:cxnLst/>
                <a:rect l="l" t="t" r="r" b="b"/>
                <a:pathLst>
                  <a:path w="232409" h="622300">
                    <a:moveTo>
                      <a:pt x="48425" y="15163"/>
                    </a:moveTo>
                    <a:lnTo>
                      <a:pt x="33134" y="15163"/>
                    </a:lnTo>
                    <a:lnTo>
                      <a:pt x="33134" y="513181"/>
                    </a:lnTo>
                    <a:lnTo>
                      <a:pt x="39824" y="554695"/>
                    </a:lnTo>
                    <a:lnTo>
                      <a:pt x="57983" y="589340"/>
                    </a:lnTo>
                    <a:lnTo>
                      <a:pt x="84746" y="613083"/>
                    </a:lnTo>
                    <a:lnTo>
                      <a:pt x="117246" y="621893"/>
                    </a:lnTo>
                    <a:lnTo>
                      <a:pt x="148270" y="613083"/>
                    </a:lnTo>
                    <a:lnTo>
                      <a:pt x="155243" y="606717"/>
                    </a:lnTo>
                    <a:lnTo>
                      <a:pt x="117246" y="606717"/>
                    </a:lnTo>
                    <a:lnTo>
                      <a:pt x="90360" y="599211"/>
                    </a:lnTo>
                    <a:lnTo>
                      <a:pt x="68495" y="578908"/>
                    </a:lnTo>
                    <a:lnTo>
                      <a:pt x="53800" y="549125"/>
                    </a:lnTo>
                    <a:lnTo>
                      <a:pt x="48425" y="513181"/>
                    </a:lnTo>
                    <a:lnTo>
                      <a:pt x="48425" y="235102"/>
                    </a:lnTo>
                    <a:lnTo>
                      <a:pt x="198805" y="235102"/>
                    </a:lnTo>
                    <a:lnTo>
                      <a:pt x="198805" y="219938"/>
                    </a:lnTo>
                    <a:lnTo>
                      <a:pt x="48425" y="219938"/>
                    </a:lnTo>
                    <a:lnTo>
                      <a:pt x="48425" y="15163"/>
                    </a:lnTo>
                    <a:close/>
                  </a:path>
                  <a:path w="232409" h="622300">
                    <a:moveTo>
                      <a:pt x="198805" y="235102"/>
                    </a:moveTo>
                    <a:lnTo>
                      <a:pt x="183514" y="235102"/>
                    </a:lnTo>
                    <a:lnTo>
                      <a:pt x="183514" y="513181"/>
                    </a:lnTo>
                    <a:lnTo>
                      <a:pt x="178179" y="549125"/>
                    </a:lnTo>
                    <a:lnTo>
                      <a:pt x="163763" y="578908"/>
                    </a:lnTo>
                    <a:lnTo>
                      <a:pt x="142656" y="599211"/>
                    </a:lnTo>
                    <a:lnTo>
                      <a:pt x="117246" y="606717"/>
                    </a:lnTo>
                    <a:lnTo>
                      <a:pt x="155243" y="606717"/>
                    </a:lnTo>
                    <a:lnTo>
                      <a:pt x="174275" y="589340"/>
                    </a:lnTo>
                    <a:lnTo>
                      <a:pt x="192155" y="554695"/>
                    </a:lnTo>
                    <a:lnTo>
                      <a:pt x="198805" y="513181"/>
                    </a:lnTo>
                    <a:lnTo>
                      <a:pt x="198805" y="235102"/>
                    </a:lnTo>
                    <a:close/>
                  </a:path>
                  <a:path w="232409" h="622300">
                    <a:moveTo>
                      <a:pt x="198805" y="15163"/>
                    </a:moveTo>
                    <a:lnTo>
                      <a:pt x="183514" y="15163"/>
                    </a:lnTo>
                    <a:lnTo>
                      <a:pt x="183514" y="219938"/>
                    </a:lnTo>
                    <a:lnTo>
                      <a:pt x="198805" y="219938"/>
                    </a:lnTo>
                    <a:lnTo>
                      <a:pt x="198805" y="15163"/>
                    </a:lnTo>
                    <a:close/>
                  </a:path>
                  <a:path w="232409" h="622300">
                    <a:moveTo>
                      <a:pt x="231940" y="0"/>
                    </a:moveTo>
                    <a:lnTo>
                      <a:pt x="0" y="0"/>
                    </a:lnTo>
                    <a:lnTo>
                      <a:pt x="0" y="15163"/>
                    </a:lnTo>
                    <a:lnTo>
                      <a:pt x="231940" y="15163"/>
                    </a:lnTo>
                    <a:lnTo>
                      <a:pt x="231940" y="0"/>
                    </a:lnTo>
                    <a:close/>
                  </a:path>
                </a:pathLst>
              </a:custGeom>
              <a:solidFill>
                <a:srgbClr val="F36F21"/>
              </a:solidFill>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sp>
            <p:nvSpPr>
              <p:cNvPr id="10" name="object 8"/>
              <p:cNvSpPr/>
              <p:nvPr/>
            </p:nvSpPr>
            <p:spPr>
              <a:xfrm>
                <a:off x="6701696" y="4476346"/>
                <a:ext cx="232410" cy="622300"/>
              </a:xfrm>
              <a:custGeom>
                <a:avLst/>
                <a:gdLst/>
                <a:ahLst/>
                <a:cxnLst/>
                <a:rect l="l" t="t" r="r" b="b"/>
                <a:pathLst>
                  <a:path w="232409" h="622300">
                    <a:moveTo>
                      <a:pt x="198793" y="15163"/>
                    </a:moveTo>
                    <a:lnTo>
                      <a:pt x="33134" y="15163"/>
                    </a:lnTo>
                    <a:lnTo>
                      <a:pt x="33134" y="513181"/>
                    </a:lnTo>
                    <a:lnTo>
                      <a:pt x="39824" y="554695"/>
                    </a:lnTo>
                    <a:lnTo>
                      <a:pt x="57983" y="589340"/>
                    </a:lnTo>
                    <a:lnTo>
                      <a:pt x="84746" y="613083"/>
                    </a:lnTo>
                    <a:lnTo>
                      <a:pt x="117246" y="621893"/>
                    </a:lnTo>
                    <a:lnTo>
                      <a:pt x="148263" y="613083"/>
                    </a:lnTo>
                    <a:lnTo>
                      <a:pt x="155235" y="606717"/>
                    </a:lnTo>
                    <a:lnTo>
                      <a:pt x="117246" y="606717"/>
                    </a:lnTo>
                    <a:lnTo>
                      <a:pt x="90360" y="599211"/>
                    </a:lnTo>
                    <a:lnTo>
                      <a:pt x="68495" y="578908"/>
                    </a:lnTo>
                    <a:lnTo>
                      <a:pt x="53800" y="549125"/>
                    </a:lnTo>
                    <a:lnTo>
                      <a:pt x="48425" y="513181"/>
                    </a:lnTo>
                    <a:lnTo>
                      <a:pt x="48425" y="123875"/>
                    </a:lnTo>
                    <a:lnTo>
                      <a:pt x="198793" y="123875"/>
                    </a:lnTo>
                    <a:lnTo>
                      <a:pt x="198793" y="108712"/>
                    </a:lnTo>
                    <a:lnTo>
                      <a:pt x="48425" y="108712"/>
                    </a:lnTo>
                    <a:lnTo>
                      <a:pt x="48425" y="15176"/>
                    </a:lnTo>
                    <a:lnTo>
                      <a:pt x="198793" y="15176"/>
                    </a:lnTo>
                    <a:close/>
                  </a:path>
                  <a:path w="232409" h="622300">
                    <a:moveTo>
                      <a:pt x="198793" y="123875"/>
                    </a:moveTo>
                    <a:lnTo>
                      <a:pt x="183502" y="123875"/>
                    </a:lnTo>
                    <a:lnTo>
                      <a:pt x="183502" y="513181"/>
                    </a:lnTo>
                    <a:lnTo>
                      <a:pt x="178166" y="549125"/>
                    </a:lnTo>
                    <a:lnTo>
                      <a:pt x="163752" y="578908"/>
                    </a:lnTo>
                    <a:lnTo>
                      <a:pt x="142648" y="599211"/>
                    </a:lnTo>
                    <a:lnTo>
                      <a:pt x="117246" y="606717"/>
                    </a:lnTo>
                    <a:lnTo>
                      <a:pt x="155235" y="606717"/>
                    </a:lnTo>
                    <a:lnTo>
                      <a:pt x="174264" y="589340"/>
                    </a:lnTo>
                    <a:lnTo>
                      <a:pt x="192143" y="554695"/>
                    </a:lnTo>
                    <a:lnTo>
                      <a:pt x="198793" y="513181"/>
                    </a:lnTo>
                    <a:lnTo>
                      <a:pt x="198793" y="123875"/>
                    </a:lnTo>
                    <a:close/>
                  </a:path>
                  <a:path w="232409" h="622300">
                    <a:moveTo>
                      <a:pt x="198793" y="15176"/>
                    </a:moveTo>
                    <a:lnTo>
                      <a:pt x="183502" y="15176"/>
                    </a:lnTo>
                    <a:lnTo>
                      <a:pt x="183502" y="108712"/>
                    </a:lnTo>
                    <a:lnTo>
                      <a:pt x="198793" y="108712"/>
                    </a:lnTo>
                    <a:lnTo>
                      <a:pt x="198793" y="15176"/>
                    </a:lnTo>
                    <a:close/>
                  </a:path>
                  <a:path w="232409" h="622300">
                    <a:moveTo>
                      <a:pt x="231927" y="0"/>
                    </a:moveTo>
                    <a:lnTo>
                      <a:pt x="0" y="0"/>
                    </a:lnTo>
                    <a:lnTo>
                      <a:pt x="0" y="15163"/>
                    </a:lnTo>
                    <a:lnTo>
                      <a:pt x="231927" y="15163"/>
                    </a:lnTo>
                    <a:lnTo>
                      <a:pt x="231927" y="0"/>
                    </a:lnTo>
                    <a:close/>
                  </a:path>
                </a:pathLst>
              </a:custGeom>
              <a:solidFill>
                <a:srgbClr val="F36F21"/>
              </a:solidFill>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sp>
            <p:nvSpPr>
              <p:cNvPr id="11" name="object 9"/>
              <p:cNvSpPr/>
              <p:nvPr/>
            </p:nvSpPr>
            <p:spPr>
              <a:xfrm>
                <a:off x="6757355" y="4764081"/>
                <a:ext cx="64947" cy="6498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sp>
            <p:nvSpPr>
              <p:cNvPr id="12" name="object 10"/>
              <p:cNvSpPr/>
              <p:nvPr/>
            </p:nvSpPr>
            <p:spPr>
              <a:xfrm>
                <a:off x="6794469" y="4671268"/>
                <a:ext cx="64935" cy="64973"/>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sp>
            <p:nvSpPr>
              <p:cNvPr id="13" name="object 11"/>
              <p:cNvSpPr/>
              <p:nvPr/>
            </p:nvSpPr>
            <p:spPr>
              <a:xfrm>
                <a:off x="6813017" y="4894027"/>
                <a:ext cx="64947" cy="64985"/>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grpSp>
        <p:sp>
          <p:nvSpPr>
            <p:cNvPr id="14" name="object 12"/>
            <p:cNvSpPr txBox="1"/>
            <p:nvPr/>
          </p:nvSpPr>
          <p:spPr>
            <a:xfrm>
              <a:off x="8083731" y="5213432"/>
              <a:ext cx="1428657" cy="932827"/>
            </a:xfrm>
            <a:prstGeom prst="rect">
              <a:avLst/>
            </a:prstGeom>
          </p:spPr>
          <p:txBody>
            <a:bodyPr vert="horz" wrap="square" lIns="0" tIns="57777" rIns="0" bIns="0" rtlCol="0">
              <a:spAutoFit/>
            </a:bodyPr>
            <a:lstStyle/>
            <a:p>
              <a:pPr marL="12699" algn="ctr">
                <a:spcBef>
                  <a:spcPts val="455"/>
                </a:spcBef>
              </a:pPr>
              <a:r>
                <a:rPr sz="2400" b="1" spc="-30" dirty="0">
                  <a:solidFill>
                    <a:srgbClr val="C00000"/>
                  </a:solidFill>
                  <a:ea typeface="微软雅黑" panose="020B0503020204020204" pitchFamily="34" charset="-122"/>
                  <a:cs typeface="Calibri" panose="020F0502020204030204" pitchFamily="34" charset="0"/>
                  <a:sym typeface="+mn-lt"/>
                </a:rPr>
                <a:t>170+</a:t>
              </a:r>
            </a:p>
            <a:p>
              <a:pPr marL="69843" algn="ctr">
                <a:spcBef>
                  <a:spcPts val="130"/>
                </a:spcBef>
              </a:pPr>
              <a:r>
                <a:rPr lang="en-US" sz="1600" dirty="0">
                  <a:solidFill>
                    <a:srgbClr val="58595B"/>
                  </a:solidFill>
                  <a:ea typeface="微软雅黑" panose="020B0503020204020204" pitchFamily="34" charset="-122"/>
                  <a:cs typeface="Calibri" panose="020F0502020204030204" pitchFamily="34" charset="0"/>
                  <a:sym typeface="+mn-lt"/>
                </a:rPr>
                <a:t>Countries and regions</a:t>
              </a:r>
              <a:endParaRPr sz="1600" dirty="0">
                <a:solidFill>
                  <a:srgbClr val="1D1D1A"/>
                </a:solidFill>
                <a:ea typeface="微软雅黑" panose="020B0503020204020204" pitchFamily="34" charset="-122"/>
                <a:cs typeface="Calibri" panose="020F0502020204030204" pitchFamily="34" charset="0"/>
                <a:sym typeface="+mn-lt"/>
              </a:endParaRPr>
            </a:p>
          </p:txBody>
        </p:sp>
        <p:sp>
          <p:nvSpPr>
            <p:cNvPr id="15" name="object 13"/>
            <p:cNvSpPr txBox="1"/>
            <p:nvPr/>
          </p:nvSpPr>
          <p:spPr>
            <a:xfrm>
              <a:off x="9936527" y="5213433"/>
              <a:ext cx="1487538" cy="703947"/>
            </a:xfrm>
            <a:prstGeom prst="rect">
              <a:avLst/>
            </a:prstGeom>
          </p:spPr>
          <p:txBody>
            <a:bodyPr vert="horz" wrap="square" lIns="0" tIns="62222" rIns="0" bIns="0" rtlCol="0">
              <a:spAutoFit/>
            </a:bodyPr>
            <a:lstStyle/>
            <a:p>
              <a:pPr marL="12699" algn="ctr">
                <a:spcBef>
                  <a:spcPts val="455"/>
                </a:spcBef>
              </a:pPr>
              <a:r>
                <a:rPr sz="2400" b="1" spc="-30" dirty="0">
                  <a:solidFill>
                    <a:srgbClr val="C00000"/>
                  </a:solidFill>
                  <a:ea typeface="微软雅黑" panose="020B0503020204020204" pitchFamily="34" charset="-122"/>
                  <a:cs typeface="Calibri" panose="020F0502020204030204" pitchFamily="34" charset="0"/>
                  <a:sym typeface="+mn-lt"/>
                </a:rPr>
                <a:t>61</a:t>
              </a:r>
              <a:endParaRPr sz="1600" spc="-30" dirty="0">
                <a:solidFill>
                  <a:srgbClr val="C00000"/>
                </a:solidFill>
                <a:ea typeface="微软雅黑" panose="020B0503020204020204" pitchFamily="34" charset="-122"/>
                <a:cs typeface="Calibri" panose="020F0502020204030204" pitchFamily="34" charset="0"/>
                <a:sym typeface="+mn-lt"/>
              </a:endParaRPr>
            </a:p>
            <a:p>
              <a:pPr algn="ctr">
                <a:spcBef>
                  <a:spcPts val="150"/>
                </a:spcBef>
              </a:pPr>
              <a:r>
                <a:rPr lang="en-US" sz="1600" dirty="0">
                  <a:solidFill>
                    <a:srgbClr val="58595B"/>
                  </a:solidFill>
                  <a:ea typeface="微软雅黑" panose="020B0503020204020204" pitchFamily="34" charset="-122"/>
                  <a:cs typeface="Calibri" panose="020F0502020204030204" pitchFamily="34" charset="0"/>
                  <a:sym typeface="+mn-lt"/>
                </a:rPr>
                <a:t>on Global 500</a:t>
              </a:r>
              <a:endParaRPr sz="1600" dirty="0">
                <a:solidFill>
                  <a:srgbClr val="58595B"/>
                </a:solidFill>
                <a:ea typeface="微软雅黑" panose="020B0503020204020204" pitchFamily="34" charset="-122"/>
                <a:cs typeface="Calibri" panose="020F0502020204030204" pitchFamily="34" charset="0"/>
                <a:sym typeface="+mn-lt"/>
              </a:endParaRPr>
            </a:p>
          </p:txBody>
        </p:sp>
        <p:grpSp>
          <p:nvGrpSpPr>
            <p:cNvPr id="28" name="组合 27"/>
            <p:cNvGrpSpPr/>
            <p:nvPr/>
          </p:nvGrpSpPr>
          <p:grpSpPr>
            <a:xfrm>
              <a:off x="4367409" y="4409419"/>
              <a:ext cx="1375660" cy="1490650"/>
              <a:chOff x="4367977" y="4409547"/>
              <a:chExt cx="1375839" cy="1490844"/>
            </a:xfrm>
          </p:grpSpPr>
          <p:sp>
            <p:nvSpPr>
              <p:cNvPr id="6" name="object 5"/>
              <p:cNvSpPr txBox="1"/>
              <p:nvPr/>
            </p:nvSpPr>
            <p:spPr>
              <a:xfrm>
                <a:off x="4367977" y="5213665"/>
                <a:ext cx="1375839" cy="686726"/>
              </a:xfrm>
              <a:prstGeom prst="rect">
                <a:avLst/>
              </a:prstGeom>
            </p:spPr>
            <p:txBody>
              <a:bodyPr vert="horz" wrap="square" lIns="0" tIns="57777" rIns="0" bIns="0" rtlCol="0">
                <a:spAutoFit/>
              </a:bodyPr>
              <a:lstStyle/>
              <a:p>
                <a:pPr algn="ctr">
                  <a:spcBef>
                    <a:spcPts val="455"/>
                  </a:spcBef>
                </a:pPr>
                <a:r>
                  <a:rPr lang="en-US" sz="2400" b="1" spc="-30" dirty="0">
                    <a:solidFill>
                      <a:srgbClr val="C00000"/>
                    </a:solidFill>
                    <a:ea typeface="微软雅黑" panose="020B0503020204020204" pitchFamily="34" charset="-122"/>
                    <a:cs typeface="Calibri" panose="020F0502020204030204" pitchFamily="34" charset="0"/>
                    <a:sym typeface="+mn-lt"/>
                  </a:rPr>
                  <a:t>194</a:t>
                </a:r>
                <a:r>
                  <a:rPr lang="en-US" sz="2400" b="1" dirty="0">
                    <a:solidFill>
                      <a:srgbClr val="C00000"/>
                    </a:solidFill>
                    <a:ea typeface="微软雅黑" panose="020B0503020204020204" pitchFamily="34" charset="-122"/>
                    <a:cs typeface="Calibri" panose="020F0502020204030204" pitchFamily="34" charset="0"/>
                    <a:sym typeface="+mn-lt"/>
                  </a:rPr>
                  <a:t>,000</a:t>
                </a:r>
                <a:endParaRPr sz="2400" b="1" dirty="0">
                  <a:solidFill>
                    <a:srgbClr val="C00000"/>
                  </a:solidFill>
                  <a:ea typeface="微软雅黑" panose="020B0503020204020204" pitchFamily="34" charset="-122"/>
                  <a:cs typeface="Calibri" panose="020F0502020204030204" pitchFamily="34" charset="0"/>
                  <a:sym typeface="+mn-lt"/>
                </a:endParaRPr>
              </a:p>
              <a:p>
                <a:pPr marL="94606" algn="ctr">
                  <a:spcBef>
                    <a:spcPts val="130"/>
                  </a:spcBef>
                </a:pPr>
                <a:r>
                  <a:rPr lang="en-US" sz="1600" dirty="0">
                    <a:solidFill>
                      <a:srgbClr val="58595B"/>
                    </a:solidFill>
                    <a:ea typeface="微软雅黑" panose="020B0503020204020204" pitchFamily="34" charset="-122"/>
                    <a:cs typeface="Calibri" panose="020F0502020204030204" pitchFamily="34" charset="0"/>
                    <a:sym typeface="+mn-lt"/>
                  </a:rPr>
                  <a:t>Employees</a:t>
                </a:r>
                <a:endParaRPr sz="1600" dirty="0">
                  <a:solidFill>
                    <a:srgbClr val="1D1D1A"/>
                  </a:solidFill>
                  <a:ea typeface="微软雅黑" panose="020B0503020204020204" pitchFamily="34" charset="-122"/>
                  <a:cs typeface="Calibri" panose="020F0502020204030204" pitchFamily="34" charset="0"/>
                  <a:sym typeface="+mn-lt"/>
                </a:endParaRPr>
              </a:p>
            </p:txBody>
          </p:sp>
          <p:sp>
            <p:nvSpPr>
              <p:cNvPr id="16" name="object 22"/>
              <p:cNvSpPr/>
              <p:nvPr/>
            </p:nvSpPr>
            <p:spPr>
              <a:xfrm>
                <a:off x="4919491" y="4641358"/>
                <a:ext cx="231702" cy="305579"/>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sp>
            <p:nvSpPr>
              <p:cNvPr id="17" name="object 23"/>
              <p:cNvSpPr/>
              <p:nvPr/>
            </p:nvSpPr>
            <p:spPr>
              <a:xfrm>
                <a:off x="4761501" y="4862641"/>
                <a:ext cx="548005" cy="295275"/>
              </a:xfrm>
              <a:custGeom>
                <a:avLst/>
                <a:gdLst/>
                <a:ahLst/>
                <a:cxnLst/>
                <a:rect l="l" t="t" r="r" b="b"/>
                <a:pathLst>
                  <a:path w="548004" h="295275">
                    <a:moveTo>
                      <a:pt x="209880" y="0"/>
                    </a:moveTo>
                    <a:lnTo>
                      <a:pt x="179895" y="0"/>
                    </a:lnTo>
                    <a:lnTo>
                      <a:pt x="151068" y="26281"/>
                    </a:lnTo>
                    <a:lnTo>
                      <a:pt x="106689" y="82721"/>
                    </a:lnTo>
                    <a:lnTo>
                      <a:pt x="64934" y="140313"/>
                    </a:lnTo>
                    <a:lnTo>
                      <a:pt x="35421" y="189259"/>
                    </a:lnTo>
                    <a:lnTo>
                      <a:pt x="30987" y="206932"/>
                    </a:lnTo>
                    <a:lnTo>
                      <a:pt x="31049" y="223068"/>
                    </a:lnTo>
                    <a:lnTo>
                      <a:pt x="53974" y="256108"/>
                    </a:lnTo>
                    <a:lnTo>
                      <a:pt x="0" y="256108"/>
                    </a:lnTo>
                    <a:lnTo>
                      <a:pt x="0" y="295033"/>
                    </a:lnTo>
                    <a:lnTo>
                      <a:pt x="547662" y="295033"/>
                    </a:lnTo>
                    <a:lnTo>
                      <a:pt x="547662" y="282740"/>
                    </a:lnTo>
                    <a:lnTo>
                      <a:pt x="12001" y="282740"/>
                    </a:lnTo>
                    <a:lnTo>
                      <a:pt x="12001" y="268389"/>
                    </a:lnTo>
                    <a:lnTo>
                      <a:pt x="111937" y="268389"/>
                    </a:lnTo>
                    <a:lnTo>
                      <a:pt x="111937" y="256108"/>
                    </a:lnTo>
                    <a:lnTo>
                      <a:pt x="95166" y="255434"/>
                    </a:lnTo>
                    <a:lnTo>
                      <a:pt x="76709" y="252263"/>
                    </a:lnTo>
                    <a:lnTo>
                      <a:pt x="59379" y="244867"/>
                    </a:lnTo>
                    <a:lnTo>
                      <a:pt x="45986" y="231520"/>
                    </a:lnTo>
                    <a:lnTo>
                      <a:pt x="41889" y="217435"/>
                    </a:lnTo>
                    <a:lnTo>
                      <a:pt x="43232" y="203349"/>
                    </a:lnTo>
                    <a:lnTo>
                      <a:pt x="80146" y="139638"/>
                    </a:lnTo>
                    <a:lnTo>
                      <a:pt x="119432" y="86048"/>
                    </a:lnTo>
                    <a:lnTo>
                      <a:pt x="157968" y="37069"/>
                    </a:lnTo>
                    <a:lnTo>
                      <a:pt x="181889" y="12293"/>
                    </a:lnTo>
                    <a:lnTo>
                      <a:pt x="209880" y="12293"/>
                    </a:lnTo>
                    <a:lnTo>
                      <a:pt x="209880" y="0"/>
                    </a:lnTo>
                    <a:close/>
                  </a:path>
                  <a:path w="548004" h="295275">
                    <a:moveTo>
                      <a:pt x="381431" y="12293"/>
                    </a:moveTo>
                    <a:lnTo>
                      <a:pt x="365785" y="12293"/>
                    </a:lnTo>
                    <a:lnTo>
                      <a:pt x="389701" y="37069"/>
                    </a:lnTo>
                    <a:lnTo>
                      <a:pt x="428237" y="86048"/>
                    </a:lnTo>
                    <a:lnTo>
                      <a:pt x="467526" y="139638"/>
                    </a:lnTo>
                    <a:lnTo>
                      <a:pt x="493699" y="178244"/>
                    </a:lnTo>
                    <a:lnTo>
                      <a:pt x="505499" y="216858"/>
                    </a:lnTo>
                    <a:lnTo>
                      <a:pt x="501688" y="231520"/>
                    </a:lnTo>
                    <a:lnTo>
                      <a:pt x="489136" y="244867"/>
                    </a:lnTo>
                    <a:lnTo>
                      <a:pt x="471712" y="252263"/>
                    </a:lnTo>
                    <a:lnTo>
                      <a:pt x="452789" y="255434"/>
                    </a:lnTo>
                    <a:lnTo>
                      <a:pt x="435736" y="256108"/>
                    </a:lnTo>
                    <a:lnTo>
                      <a:pt x="435736" y="268389"/>
                    </a:lnTo>
                    <a:lnTo>
                      <a:pt x="535673" y="268389"/>
                    </a:lnTo>
                    <a:lnTo>
                      <a:pt x="535673" y="282740"/>
                    </a:lnTo>
                    <a:lnTo>
                      <a:pt x="547662" y="282740"/>
                    </a:lnTo>
                    <a:lnTo>
                      <a:pt x="547662" y="256108"/>
                    </a:lnTo>
                    <a:lnTo>
                      <a:pt x="493699" y="256108"/>
                    </a:lnTo>
                    <a:lnTo>
                      <a:pt x="498477" y="252648"/>
                    </a:lnTo>
                    <a:lnTo>
                      <a:pt x="516642" y="216858"/>
                    </a:lnTo>
                    <a:lnTo>
                      <a:pt x="516685" y="206165"/>
                    </a:lnTo>
                    <a:lnTo>
                      <a:pt x="512252" y="188397"/>
                    </a:lnTo>
                    <a:lnTo>
                      <a:pt x="503694" y="170052"/>
                    </a:lnTo>
                    <a:lnTo>
                      <a:pt x="481893" y="138583"/>
                    </a:lnTo>
                    <a:lnTo>
                      <a:pt x="440232" y="81183"/>
                    </a:lnTo>
                    <a:lnTo>
                      <a:pt x="396324" y="25704"/>
                    </a:lnTo>
                    <a:lnTo>
                      <a:pt x="381431" y="12293"/>
                    </a:lnTo>
                    <a:close/>
                  </a:path>
                  <a:path w="548004" h="295275">
                    <a:moveTo>
                      <a:pt x="209880" y="12293"/>
                    </a:moveTo>
                    <a:lnTo>
                      <a:pt x="197878" y="12293"/>
                    </a:lnTo>
                    <a:lnTo>
                      <a:pt x="197878" y="75806"/>
                    </a:lnTo>
                    <a:lnTo>
                      <a:pt x="161899" y="75806"/>
                    </a:lnTo>
                    <a:lnTo>
                      <a:pt x="147850" y="78366"/>
                    </a:lnTo>
                    <a:lnTo>
                      <a:pt x="136418" y="85536"/>
                    </a:lnTo>
                    <a:lnTo>
                      <a:pt x="128732" y="96546"/>
                    </a:lnTo>
                    <a:lnTo>
                      <a:pt x="125920" y="110629"/>
                    </a:lnTo>
                    <a:lnTo>
                      <a:pt x="125920" y="256108"/>
                    </a:lnTo>
                    <a:lnTo>
                      <a:pt x="127927" y="262242"/>
                    </a:lnTo>
                    <a:lnTo>
                      <a:pt x="129920" y="266344"/>
                    </a:lnTo>
                    <a:lnTo>
                      <a:pt x="141922" y="260197"/>
                    </a:lnTo>
                    <a:lnTo>
                      <a:pt x="139928" y="256108"/>
                    </a:lnTo>
                    <a:lnTo>
                      <a:pt x="137921" y="254050"/>
                    </a:lnTo>
                    <a:lnTo>
                      <a:pt x="137921" y="110629"/>
                    </a:lnTo>
                    <a:lnTo>
                      <a:pt x="139702" y="101923"/>
                    </a:lnTo>
                    <a:lnTo>
                      <a:pt x="144667" y="94754"/>
                    </a:lnTo>
                    <a:lnTo>
                      <a:pt x="152254" y="89891"/>
                    </a:lnTo>
                    <a:lnTo>
                      <a:pt x="161899" y="88099"/>
                    </a:lnTo>
                    <a:lnTo>
                      <a:pt x="209880" y="88099"/>
                    </a:lnTo>
                    <a:lnTo>
                      <a:pt x="209880" y="12293"/>
                    </a:lnTo>
                    <a:close/>
                  </a:path>
                  <a:path w="548004" h="295275">
                    <a:moveTo>
                      <a:pt x="367779" y="0"/>
                    </a:moveTo>
                    <a:lnTo>
                      <a:pt x="337794" y="0"/>
                    </a:lnTo>
                    <a:lnTo>
                      <a:pt x="337794" y="88099"/>
                    </a:lnTo>
                    <a:lnTo>
                      <a:pt x="385762" y="88099"/>
                    </a:lnTo>
                    <a:lnTo>
                      <a:pt x="395415" y="89891"/>
                    </a:lnTo>
                    <a:lnTo>
                      <a:pt x="403005" y="94754"/>
                    </a:lnTo>
                    <a:lnTo>
                      <a:pt x="407972" y="101923"/>
                    </a:lnTo>
                    <a:lnTo>
                      <a:pt x="409752" y="110629"/>
                    </a:lnTo>
                    <a:lnTo>
                      <a:pt x="409627" y="252263"/>
                    </a:lnTo>
                    <a:lnTo>
                      <a:pt x="405752" y="260197"/>
                    </a:lnTo>
                    <a:lnTo>
                      <a:pt x="415747" y="266344"/>
                    </a:lnTo>
                    <a:lnTo>
                      <a:pt x="419747" y="260197"/>
                    </a:lnTo>
                    <a:lnTo>
                      <a:pt x="421741" y="254050"/>
                    </a:lnTo>
                    <a:lnTo>
                      <a:pt x="421741" y="110629"/>
                    </a:lnTo>
                    <a:lnTo>
                      <a:pt x="418930" y="96546"/>
                    </a:lnTo>
                    <a:lnTo>
                      <a:pt x="411248" y="85536"/>
                    </a:lnTo>
                    <a:lnTo>
                      <a:pt x="399817" y="78366"/>
                    </a:lnTo>
                    <a:lnTo>
                      <a:pt x="385762" y="75806"/>
                    </a:lnTo>
                    <a:lnTo>
                      <a:pt x="349783" y="75806"/>
                    </a:lnTo>
                    <a:lnTo>
                      <a:pt x="349783" y="12293"/>
                    </a:lnTo>
                    <a:lnTo>
                      <a:pt x="381431" y="12293"/>
                    </a:lnTo>
                    <a:lnTo>
                      <a:pt x="367779" y="0"/>
                    </a:lnTo>
                    <a:close/>
                  </a:path>
                </a:pathLst>
              </a:custGeom>
              <a:solidFill>
                <a:srgbClr val="FFC20D"/>
              </a:solidFill>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sp>
            <p:nvSpPr>
              <p:cNvPr id="18" name="object 24"/>
              <p:cNvSpPr/>
              <p:nvPr/>
            </p:nvSpPr>
            <p:spPr>
              <a:xfrm>
                <a:off x="4670905" y="4409547"/>
                <a:ext cx="311774" cy="358254"/>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sp>
            <p:nvSpPr>
              <p:cNvPr id="19" name="object 25"/>
              <p:cNvSpPr/>
              <p:nvPr/>
            </p:nvSpPr>
            <p:spPr>
              <a:xfrm>
                <a:off x="5088002" y="4409547"/>
                <a:ext cx="312986" cy="358254"/>
              </a:xfrm>
              <a:prstGeom prst="rect">
                <a:avLst/>
              </a:prstGeom>
              <a:blipFill>
                <a:blip r:embed="rId8" cstate="screen">
                  <a:extLst>
                    <a:ext uri="{28A0092B-C50C-407E-A947-70E740481C1C}">
                      <a14:useLocalDpi xmlns:a14="http://schemas.microsoft.com/office/drawing/2010/main"/>
                    </a:ext>
                  </a:extLst>
                </a:blip>
                <a:stretch>
                  <a:fillRect/>
                </a:stretch>
              </a:blipFill>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grpSp>
        <p:sp>
          <p:nvSpPr>
            <p:cNvPr id="20" name="object 26"/>
            <p:cNvSpPr/>
            <p:nvPr/>
          </p:nvSpPr>
          <p:spPr>
            <a:xfrm>
              <a:off x="8528291" y="4468536"/>
              <a:ext cx="514283" cy="524442"/>
            </a:xfrm>
            <a:custGeom>
              <a:avLst/>
              <a:gdLst/>
              <a:ahLst/>
              <a:cxnLst/>
              <a:rect l="l" t="t" r="r" b="b"/>
              <a:pathLst>
                <a:path w="514350" h="524510">
                  <a:moveTo>
                    <a:pt x="74244" y="78740"/>
                  </a:moveTo>
                  <a:lnTo>
                    <a:pt x="39444" y="124460"/>
                  </a:lnTo>
                  <a:lnTo>
                    <a:pt x="17875" y="167640"/>
                  </a:lnTo>
                  <a:lnTo>
                    <a:pt x="4554" y="214630"/>
                  </a:lnTo>
                  <a:lnTo>
                    <a:pt x="0" y="264160"/>
                  </a:lnTo>
                  <a:lnTo>
                    <a:pt x="4597" y="313690"/>
                  </a:lnTo>
                  <a:lnTo>
                    <a:pt x="18218" y="361950"/>
                  </a:lnTo>
                  <a:lnTo>
                    <a:pt x="40601" y="405130"/>
                  </a:lnTo>
                  <a:lnTo>
                    <a:pt x="71488" y="443230"/>
                  </a:lnTo>
                  <a:lnTo>
                    <a:pt x="71488" y="447040"/>
                  </a:lnTo>
                  <a:lnTo>
                    <a:pt x="74244" y="447040"/>
                  </a:lnTo>
                  <a:lnTo>
                    <a:pt x="112650" y="480060"/>
                  </a:lnTo>
                  <a:lnTo>
                    <a:pt x="156730" y="504190"/>
                  </a:lnTo>
                  <a:lnTo>
                    <a:pt x="204935" y="519430"/>
                  </a:lnTo>
                  <a:lnTo>
                    <a:pt x="255714" y="524510"/>
                  </a:lnTo>
                  <a:lnTo>
                    <a:pt x="307704" y="519430"/>
                  </a:lnTo>
                  <a:lnTo>
                    <a:pt x="352051" y="505460"/>
                  </a:lnTo>
                  <a:lnTo>
                    <a:pt x="214477" y="505460"/>
                  </a:lnTo>
                  <a:lnTo>
                    <a:pt x="178430" y="496570"/>
                  </a:lnTo>
                  <a:lnTo>
                    <a:pt x="144702" y="481330"/>
                  </a:lnTo>
                  <a:lnTo>
                    <a:pt x="113552" y="461010"/>
                  </a:lnTo>
                  <a:lnTo>
                    <a:pt x="85242" y="435610"/>
                  </a:lnTo>
                  <a:lnTo>
                    <a:pt x="82499" y="433070"/>
                  </a:lnTo>
                  <a:lnTo>
                    <a:pt x="99039" y="424180"/>
                  </a:lnTo>
                  <a:lnTo>
                    <a:pt x="104638" y="421640"/>
                  </a:lnTo>
                  <a:lnTo>
                    <a:pt x="71488" y="421640"/>
                  </a:lnTo>
                  <a:lnTo>
                    <a:pt x="49363" y="387350"/>
                  </a:lnTo>
                  <a:lnTo>
                    <a:pt x="32653" y="351790"/>
                  </a:lnTo>
                  <a:lnTo>
                    <a:pt x="21612" y="312420"/>
                  </a:lnTo>
                  <a:lnTo>
                    <a:pt x="16497" y="273050"/>
                  </a:lnTo>
                  <a:lnTo>
                    <a:pt x="263969" y="273050"/>
                  </a:lnTo>
                  <a:lnTo>
                    <a:pt x="371208" y="270510"/>
                  </a:lnTo>
                  <a:lnTo>
                    <a:pt x="513540" y="270510"/>
                  </a:lnTo>
                  <a:lnTo>
                    <a:pt x="514184" y="264160"/>
                  </a:lnTo>
                  <a:lnTo>
                    <a:pt x="513367" y="255270"/>
                  </a:lnTo>
                  <a:lnTo>
                    <a:pt x="16497" y="255270"/>
                  </a:lnTo>
                  <a:lnTo>
                    <a:pt x="21612" y="214630"/>
                  </a:lnTo>
                  <a:lnTo>
                    <a:pt x="32653" y="176530"/>
                  </a:lnTo>
                  <a:lnTo>
                    <a:pt x="49363" y="139700"/>
                  </a:lnTo>
                  <a:lnTo>
                    <a:pt x="71488" y="106680"/>
                  </a:lnTo>
                  <a:lnTo>
                    <a:pt x="108918" y="106680"/>
                  </a:lnTo>
                  <a:lnTo>
                    <a:pt x="97833" y="101600"/>
                  </a:lnTo>
                  <a:lnTo>
                    <a:pt x="82499" y="92710"/>
                  </a:lnTo>
                  <a:lnTo>
                    <a:pt x="85242" y="92710"/>
                  </a:lnTo>
                  <a:lnTo>
                    <a:pt x="85242" y="90170"/>
                  </a:lnTo>
                  <a:lnTo>
                    <a:pt x="87985" y="90170"/>
                  </a:lnTo>
                  <a:lnTo>
                    <a:pt x="87985" y="87630"/>
                  </a:lnTo>
                  <a:lnTo>
                    <a:pt x="90741" y="85090"/>
                  </a:lnTo>
                  <a:lnTo>
                    <a:pt x="82499" y="85090"/>
                  </a:lnTo>
                  <a:lnTo>
                    <a:pt x="74244" y="78740"/>
                  </a:lnTo>
                  <a:close/>
                </a:path>
                <a:path w="514350" h="524510">
                  <a:moveTo>
                    <a:pt x="170362" y="405130"/>
                  </a:moveTo>
                  <a:lnTo>
                    <a:pt x="151231" y="405130"/>
                  </a:lnTo>
                  <a:lnTo>
                    <a:pt x="164594" y="435610"/>
                  </a:lnTo>
                  <a:lnTo>
                    <a:pt x="179763" y="463550"/>
                  </a:lnTo>
                  <a:lnTo>
                    <a:pt x="196478" y="486410"/>
                  </a:lnTo>
                  <a:lnTo>
                    <a:pt x="214477" y="505460"/>
                  </a:lnTo>
                  <a:lnTo>
                    <a:pt x="247472" y="505460"/>
                  </a:lnTo>
                  <a:lnTo>
                    <a:pt x="224962" y="492760"/>
                  </a:lnTo>
                  <a:lnTo>
                    <a:pt x="203480" y="469900"/>
                  </a:lnTo>
                  <a:lnTo>
                    <a:pt x="184058" y="438150"/>
                  </a:lnTo>
                  <a:lnTo>
                    <a:pt x="170362" y="405130"/>
                  </a:lnTo>
                  <a:close/>
                </a:path>
                <a:path w="514350" h="524510">
                  <a:moveTo>
                    <a:pt x="263969" y="387350"/>
                  </a:moveTo>
                  <a:lnTo>
                    <a:pt x="247472" y="387350"/>
                  </a:lnTo>
                  <a:lnTo>
                    <a:pt x="247472" y="505460"/>
                  </a:lnTo>
                  <a:lnTo>
                    <a:pt x="263969" y="505460"/>
                  </a:lnTo>
                  <a:lnTo>
                    <a:pt x="263969" y="387350"/>
                  </a:lnTo>
                  <a:close/>
                </a:path>
                <a:path w="514350" h="524510">
                  <a:moveTo>
                    <a:pt x="373752" y="387350"/>
                  </a:moveTo>
                  <a:lnTo>
                    <a:pt x="263969" y="387350"/>
                  </a:lnTo>
                  <a:lnTo>
                    <a:pt x="305212" y="389890"/>
                  </a:lnTo>
                  <a:lnTo>
                    <a:pt x="325834" y="392430"/>
                  </a:lnTo>
                  <a:lnTo>
                    <a:pt x="346455" y="396240"/>
                  </a:lnTo>
                  <a:lnTo>
                    <a:pt x="328541" y="436880"/>
                  </a:lnTo>
                  <a:lnTo>
                    <a:pt x="308308" y="469900"/>
                  </a:lnTo>
                  <a:lnTo>
                    <a:pt x="286527" y="492760"/>
                  </a:lnTo>
                  <a:lnTo>
                    <a:pt x="263969" y="505460"/>
                  </a:lnTo>
                  <a:lnTo>
                    <a:pt x="296964" y="505460"/>
                  </a:lnTo>
                  <a:lnTo>
                    <a:pt x="315397" y="486410"/>
                  </a:lnTo>
                  <a:lnTo>
                    <a:pt x="333054" y="462280"/>
                  </a:lnTo>
                  <a:lnTo>
                    <a:pt x="349163" y="434340"/>
                  </a:lnTo>
                  <a:lnTo>
                    <a:pt x="362953" y="401320"/>
                  </a:lnTo>
                  <a:lnTo>
                    <a:pt x="407149" y="401320"/>
                  </a:lnTo>
                  <a:lnTo>
                    <a:pt x="404893" y="400050"/>
                  </a:lnTo>
                  <a:lnTo>
                    <a:pt x="385816" y="391160"/>
                  </a:lnTo>
                  <a:lnTo>
                    <a:pt x="373752" y="387350"/>
                  </a:lnTo>
                  <a:close/>
                </a:path>
                <a:path w="514350" h="524510">
                  <a:moveTo>
                    <a:pt x="407149" y="401320"/>
                  </a:moveTo>
                  <a:lnTo>
                    <a:pt x="362953" y="401320"/>
                  </a:lnTo>
                  <a:lnTo>
                    <a:pt x="379843" y="406400"/>
                  </a:lnTo>
                  <a:lnTo>
                    <a:pt x="396986" y="414020"/>
                  </a:lnTo>
                  <a:lnTo>
                    <a:pt x="413609" y="422910"/>
                  </a:lnTo>
                  <a:lnTo>
                    <a:pt x="428942" y="433070"/>
                  </a:lnTo>
                  <a:lnTo>
                    <a:pt x="428942" y="435610"/>
                  </a:lnTo>
                  <a:lnTo>
                    <a:pt x="400203" y="461010"/>
                  </a:lnTo>
                  <a:lnTo>
                    <a:pt x="368111" y="481330"/>
                  </a:lnTo>
                  <a:lnTo>
                    <a:pt x="333439" y="496570"/>
                  </a:lnTo>
                  <a:lnTo>
                    <a:pt x="296964" y="505460"/>
                  </a:lnTo>
                  <a:lnTo>
                    <a:pt x="352051" y="505460"/>
                  </a:lnTo>
                  <a:lnTo>
                    <a:pt x="356082" y="504190"/>
                  </a:lnTo>
                  <a:lnTo>
                    <a:pt x="400336" y="480060"/>
                  </a:lnTo>
                  <a:lnTo>
                    <a:pt x="439953" y="447040"/>
                  </a:lnTo>
                  <a:lnTo>
                    <a:pt x="439953" y="443230"/>
                  </a:lnTo>
                  <a:lnTo>
                    <a:pt x="457698" y="421640"/>
                  </a:lnTo>
                  <a:lnTo>
                    <a:pt x="439953" y="421640"/>
                  </a:lnTo>
                  <a:lnTo>
                    <a:pt x="422939" y="410210"/>
                  </a:lnTo>
                  <a:lnTo>
                    <a:pt x="407149" y="401320"/>
                  </a:lnTo>
                  <a:close/>
                </a:path>
                <a:path w="514350" h="524510">
                  <a:moveTo>
                    <a:pt x="142989" y="273050"/>
                  </a:moveTo>
                  <a:lnTo>
                    <a:pt x="126491" y="273050"/>
                  </a:lnTo>
                  <a:lnTo>
                    <a:pt x="127006" y="289560"/>
                  </a:lnTo>
                  <a:lnTo>
                    <a:pt x="128550" y="306070"/>
                  </a:lnTo>
                  <a:lnTo>
                    <a:pt x="131126" y="322580"/>
                  </a:lnTo>
                  <a:lnTo>
                    <a:pt x="134734" y="337820"/>
                  </a:lnTo>
                  <a:lnTo>
                    <a:pt x="136842" y="350520"/>
                  </a:lnTo>
                  <a:lnTo>
                    <a:pt x="139204" y="363220"/>
                  </a:lnTo>
                  <a:lnTo>
                    <a:pt x="142081" y="375920"/>
                  </a:lnTo>
                  <a:lnTo>
                    <a:pt x="145732" y="387350"/>
                  </a:lnTo>
                  <a:lnTo>
                    <a:pt x="125625" y="394970"/>
                  </a:lnTo>
                  <a:lnTo>
                    <a:pt x="106548" y="402590"/>
                  </a:lnTo>
                  <a:lnTo>
                    <a:pt x="88502" y="411480"/>
                  </a:lnTo>
                  <a:lnTo>
                    <a:pt x="71488" y="421640"/>
                  </a:lnTo>
                  <a:lnTo>
                    <a:pt x="104638" y="421640"/>
                  </a:lnTo>
                  <a:lnTo>
                    <a:pt x="115836" y="416560"/>
                  </a:lnTo>
                  <a:lnTo>
                    <a:pt x="133148" y="410210"/>
                  </a:lnTo>
                  <a:lnTo>
                    <a:pt x="151231" y="405130"/>
                  </a:lnTo>
                  <a:lnTo>
                    <a:pt x="170362" y="405130"/>
                  </a:lnTo>
                  <a:lnTo>
                    <a:pt x="167728" y="398780"/>
                  </a:lnTo>
                  <a:lnTo>
                    <a:pt x="206571" y="391160"/>
                  </a:lnTo>
                  <a:lnTo>
                    <a:pt x="226893" y="388620"/>
                  </a:lnTo>
                  <a:lnTo>
                    <a:pt x="247472" y="387350"/>
                  </a:lnTo>
                  <a:lnTo>
                    <a:pt x="373752" y="387350"/>
                  </a:lnTo>
                  <a:lnTo>
                    <a:pt x="365709" y="384810"/>
                  </a:lnTo>
                  <a:lnTo>
                    <a:pt x="162229" y="384810"/>
                  </a:lnTo>
                  <a:lnTo>
                    <a:pt x="158148" y="372110"/>
                  </a:lnTo>
                  <a:lnTo>
                    <a:pt x="148488" y="334010"/>
                  </a:lnTo>
                  <a:lnTo>
                    <a:pt x="143460" y="288290"/>
                  </a:lnTo>
                  <a:lnTo>
                    <a:pt x="142989" y="273050"/>
                  </a:lnTo>
                  <a:close/>
                </a:path>
                <a:path w="514350" h="524510">
                  <a:moveTo>
                    <a:pt x="513540" y="270510"/>
                  </a:moveTo>
                  <a:lnTo>
                    <a:pt x="497700" y="270510"/>
                  </a:lnTo>
                  <a:lnTo>
                    <a:pt x="492540" y="311150"/>
                  </a:lnTo>
                  <a:lnTo>
                    <a:pt x="481195" y="350520"/>
                  </a:lnTo>
                  <a:lnTo>
                    <a:pt x="463665" y="387350"/>
                  </a:lnTo>
                  <a:lnTo>
                    <a:pt x="439953" y="421640"/>
                  </a:lnTo>
                  <a:lnTo>
                    <a:pt x="457698" y="421640"/>
                  </a:lnTo>
                  <a:lnTo>
                    <a:pt x="471268" y="405130"/>
                  </a:lnTo>
                  <a:lnTo>
                    <a:pt x="494595" y="361950"/>
                  </a:lnTo>
                  <a:lnTo>
                    <a:pt x="509158" y="313690"/>
                  </a:lnTo>
                  <a:lnTo>
                    <a:pt x="513540" y="270510"/>
                  </a:lnTo>
                  <a:close/>
                </a:path>
                <a:path w="514350" h="524510">
                  <a:moveTo>
                    <a:pt x="263969" y="273050"/>
                  </a:moveTo>
                  <a:lnTo>
                    <a:pt x="247472" y="273050"/>
                  </a:lnTo>
                  <a:lnTo>
                    <a:pt x="247472" y="370840"/>
                  </a:lnTo>
                  <a:lnTo>
                    <a:pt x="204855" y="375920"/>
                  </a:lnTo>
                  <a:lnTo>
                    <a:pt x="183287" y="379730"/>
                  </a:lnTo>
                  <a:lnTo>
                    <a:pt x="162229" y="384810"/>
                  </a:lnTo>
                  <a:lnTo>
                    <a:pt x="365709" y="384810"/>
                  </a:lnTo>
                  <a:lnTo>
                    <a:pt x="366616" y="382270"/>
                  </a:lnTo>
                  <a:lnTo>
                    <a:pt x="351955" y="382270"/>
                  </a:lnTo>
                  <a:lnTo>
                    <a:pt x="330861" y="377190"/>
                  </a:lnTo>
                  <a:lnTo>
                    <a:pt x="308995" y="373380"/>
                  </a:lnTo>
                  <a:lnTo>
                    <a:pt x="286613" y="370840"/>
                  </a:lnTo>
                  <a:lnTo>
                    <a:pt x="263969" y="370840"/>
                  </a:lnTo>
                  <a:lnTo>
                    <a:pt x="263969" y="273050"/>
                  </a:lnTo>
                  <a:close/>
                </a:path>
                <a:path w="514350" h="524510">
                  <a:moveTo>
                    <a:pt x="387705" y="270510"/>
                  </a:moveTo>
                  <a:lnTo>
                    <a:pt x="371208" y="270510"/>
                  </a:lnTo>
                  <a:lnTo>
                    <a:pt x="370691" y="287020"/>
                  </a:lnTo>
                  <a:lnTo>
                    <a:pt x="369142" y="303530"/>
                  </a:lnTo>
                  <a:lnTo>
                    <a:pt x="366563" y="318770"/>
                  </a:lnTo>
                  <a:lnTo>
                    <a:pt x="362953" y="334010"/>
                  </a:lnTo>
                  <a:lnTo>
                    <a:pt x="360852" y="346710"/>
                  </a:lnTo>
                  <a:lnTo>
                    <a:pt x="358492" y="358140"/>
                  </a:lnTo>
                  <a:lnTo>
                    <a:pt x="355613" y="369570"/>
                  </a:lnTo>
                  <a:lnTo>
                    <a:pt x="351955" y="382270"/>
                  </a:lnTo>
                  <a:lnTo>
                    <a:pt x="366616" y="382270"/>
                  </a:lnTo>
                  <a:lnTo>
                    <a:pt x="379463" y="337820"/>
                  </a:lnTo>
                  <a:lnTo>
                    <a:pt x="383584" y="306070"/>
                  </a:lnTo>
                  <a:lnTo>
                    <a:pt x="387705" y="270510"/>
                  </a:lnTo>
                  <a:close/>
                </a:path>
                <a:path w="514350" h="524510">
                  <a:moveTo>
                    <a:pt x="108918" y="106680"/>
                  </a:moveTo>
                  <a:lnTo>
                    <a:pt x="71488" y="106680"/>
                  </a:lnTo>
                  <a:lnTo>
                    <a:pt x="86916" y="115570"/>
                  </a:lnTo>
                  <a:lnTo>
                    <a:pt x="104147" y="123190"/>
                  </a:lnTo>
                  <a:lnTo>
                    <a:pt x="122925" y="130810"/>
                  </a:lnTo>
                  <a:lnTo>
                    <a:pt x="142989" y="138430"/>
                  </a:lnTo>
                  <a:lnTo>
                    <a:pt x="135771" y="166370"/>
                  </a:lnTo>
                  <a:lnTo>
                    <a:pt x="130616" y="195580"/>
                  </a:lnTo>
                  <a:lnTo>
                    <a:pt x="127523" y="226060"/>
                  </a:lnTo>
                  <a:lnTo>
                    <a:pt x="126491" y="255270"/>
                  </a:lnTo>
                  <a:lnTo>
                    <a:pt x="140233" y="255270"/>
                  </a:lnTo>
                  <a:lnTo>
                    <a:pt x="141307" y="226060"/>
                  </a:lnTo>
                  <a:lnTo>
                    <a:pt x="144702" y="196850"/>
                  </a:lnTo>
                  <a:lnTo>
                    <a:pt x="150675" y="168910"/>
                  </a:lnTo>
                  <a:lnTo>
                    <a:pt x="159486" y="140970"/>
                  </a:lnTo>
                  <a:lnTo>
                    <a:pt x="371208" y="140970"/>
                  </a:lnTo>
                  <a:lnTo>
                    <a:pt x="378442" y="138430"/>
                  </a:lnTo>
                  <a:lnTo>
                    <a:pt x="247472" y="138430"/>
                  </a:lnTo>
                  <a:lnTo>
                    <a:pt x="226850" y="137160"/>
                  </a:lnTo>
                  <a:lnTo>
                    <a:pt x="206228" y="134620"/>
                  </a:lnTo>
                  <a:lnTo>
                    <a:pt x="164985" y="127000"/>
                  </a:lnTo>
                  <a:lnTo>
                    <a:pt x="167993" y="120650"/>
                  </a:lnTo>
                  <a:lnTo>
                    <a:pt x="148488" y="120650"/>
                  </a:lnTo>
                  <a:lnTo>
                    <a:pt x="131603" y="115570"/>
                  </a:lnTo>
                  <a:lnTo>
                    <a:pt x="114460" y="109220"/>
                  </a:lnTo>
                  <a:lnTo>
                    <a:pt x="108918" y="106680"/>
                  </a:lnTo>
                  <a:close/>
                </a:path>
                <a:path w="514350" h="524510">
                  <a:moveTo>
                    <a:pt x="371208" y="140970"/>
                  </a:moveTo>
                  <a:lnTo>
                    <a:pt x="159486" y="140970"/>
                  </a:lnTo>
                  <a:lnTo>
                    <a:pt x="202450" y="151130"/>
                  </a:lnTo>
                  <a:lnTo>
                    <a:pt x="224834" y="153670"/>
                  </a:lnTo>
                  <a:lnTo>
                    <a:pt x="247472" y="154940"/>
                  </a:lnTo>
                  <a:lnTo>
                    <a:pt x="247472" y="255270"/>
                  </a:lnTo>
                  <a:lnTo>
                    <a:pt x="263969" y="255270"/>
                  </a:lnTo>
                  <a:lnTo>
                    <a:pt x="263969" y="154940"/>
                  </a:lnTo>
                  <a:lnTo>
                    <a:pt x="289363" y="154940"/>
                  </a:lnTo>
                  <a:lnTo>
                    <a:pt x="311746" y="152400"/>
                  </a:lnTo>
                  <a:lnTo>
                    <a:pt x="333615" y="148590"/>
                  </a:lnTo>
                  <a:lnTo>
                    <a:pt x="354710" y="143510"/>
                  </a:lnTo>
                  <a:lnTo>
                    <a:pt x="371864" y="143510"/>
                  </a:lnTo>
                  <a:lnTo>
                    <a:pt x="371208" y="140970"/>
                  </a:lnTo>
                  <a:close/>
                </a:path>
                <a:path w="514350" h="524510">
                  <a:moveTo>
                    <a:pt x="371864" y="143510"/>
                  </a:moveTo>
                  <a:lnTo>
                    <a:pt x="354710" y="143510"/>
                  </a:lnTo>
                  <a:lnTo>
                    <a:pt x="361928" y="171450"/>
                  </a:lnTo>
                  <a:lnTo>
                    <a:pt x="367083" y="198120"/>
                  </a:lnTo>
                  <a:lnTo>
                    <a:pt x="370177" y="227330"/>
                  </a:lnTo>
                  <a:lnTo>
                    <a:pt x="371208" y="255270"/>
                  </a:lnTo>
                  <a:lnTo>
                    <a:pt x="387705" y="255270"/>
                  </a:lnTo>
                  <a:lnTo>
                    <a:pt x="386674" y="226060"/>
                  </a:lnTo>
                  <a:lnTo>
                    <a:pt x="383581" y="196850"/>
                  </a:lnTo>
                  <a:lnTo>
                    <a:pt x="378425" y="168910"/>
                  </a:lnTo>
                  <a:lnTo>
                    <a:pt x="371864" y="143510"/>
                  </a:lnTo>
                  <a:close/>
                </a:path>
                <a:path w="514350" h="524510">
                  <a:moveTo>
                    <a:pt x="460101" y="104140"/>
                  </a:moveTo>
                  <a:lnTo>
                    <a:pt x="439953" y="104140"/>
                  </a:lnTo>
                  <a:lnTo>
                    <a:pt x="463665" y="138430"/>
                  </a:lnTo>
                  <a:lnTo>
                    <a:pt x="481195" y="175260"/>
                  </a:lnTo>
                  <a:lnTo>
                    <a:pt x="492540" y="214630"/>
                  </a:lnTo>
                  <a:lnTo>
                    <a:pt x="497700" y="255270"/>
                  </a:lnTo>
                  <a:lnTo>
                    <a:pt x="513367" y="255270"/>
                  </a:lnTo>
                  <a:lnTo>
                    <a:pt x="509631" y="214630"/>
                  </a:lnTo>
                  <a:lnTo>
                    <a:pt x="496315" y="167640"/>
                  </a:lnTo>
                  <a:lnTo>
                    <a:pt x="474751" y="123190"/>
                  </a:lnTo>
                  <a:lnTo>
                    <a:pt x="460101" y="104140"/>
                  </a:lnTo>
                  <a:close/>
                </a:path>
                <a:path w="514350" h="524510">
                  <a:moveTo>
                    <a:pt x="263969" y="22860"/>
                  </a:moveTo>
                  <a:lnTo>
                    <a:pt x="247472" y="22860"/>
                  </a:lnTo>
                  <a:lnTo>
                    <a:pt x="247472" y="138430"/>
                  </a:lnTo>
                  <a:lnTo>
                    <a:pt x="263969" y="138430"/>
                  </a:lnTo>
                  <a:lnTo>
                    <a:pt x="263969" y="22860"/>
                  </a:lnTo>
                  <a:close/>
                </a:path>
                <a:path w="514350" h="524510">
                  <a:moveTo>
                    <a:pt x="288763" y="22860"/>
                  </a:moveTo>
                  <a:lnTo>
                    <a:pt x="263969" y="22860"/>
                  </a:lnTo>
                  <a:lnTo>
                    <a:pt x="292370" y="45720"/>
                  </a:lnTo>
                  <a:lnTo>
                    <a:pt x="315872" y="71120"/>
                  </a:lnTo>
                  <a:lnTo>
                    <a:pt x="334733" y="99060"/>
                  </a:lnTo>
                  <a:lnTo>
                    <a:pt x="349211" y="129540"/>
                  </a:lnTo>
                  <a:lnTo>
                    <a:pt x="328547" y="133350"/>
                  </a:lnTo>
                  <a:lnTo>
                    <a:pt x="307624" y="135890"/>
                  </a:lnTo>
                  <a:lnTo>
                    <a:pt x="263969" y="138430"/>
                  </a:lnTo>
                  <a:lnTo>
                    <a:pt x="378442" y="138430"/>
                  </a:lnTo>
                  <a:lnTo>
                    <a:pt x="389293" y="134620"/>
                  </a:lnTo>
                  <a:lnTo>
                    <a:pt x="406609" y="125730"/>
                  </a:lnTo>
                  <a:lnTo>
                    <a:pt x="408709" y="124460"/>
                  </a:lnTo>
                  <a:lnTo>
                    <a:pt x="362953" y="124460"/>
                  </a:lnTo>
                  <a:lnTo>
                    <a:pt x="350154" y="95250"/>
                  </a:lnTo>
                  <a:lnTo>
                    <a:pt x="332713" y="67310"/>
                  </a:lnTo>
                  <a:lnTo>
                    <a:pt x="311145" y="43180"/>
                  </a:lnTo>
                  <a:lnTo>
                    <a:pt x="288763" y="22860"/>
                  </a:lnTo>
                  <a:close/>
                </a:path>
                <a:path w="514350" h="524510">
                  <a:moveTo>
                    <a:pt x="445452" y="85090"/>
                  </a:moveTo>
                  <a:lnTo>
                    <a:pt x="423443" y="85090"/>
                  </a:lnTo>
                  <a:lnTo>
                    <a:pt x="423443" y="87630"/>
                  </a:lnTo>
                  <a:lnTo>
                    <a:pt x="426199" y="90170"/>
                  </a:lnTo>
                  <a:lnTo>
                    <a:pt x="428942" y="90170"/>
                  </a:lnTo>
                  <a:lnTo>
                    <a:pt x="428942" y="92710"/>
                  </a:lnTo>
                  <a:lnTo>
                    <a:pt x="413995" y="102870"/>
                  </a:lnTo>
                  <a:lnTo>
                    <a:pt x="398014" y="111760"/>
                  </a:lnTo>
                  <a:lnTo>
                    <a:pt x="381000" y="119380"/>
                  </a:lnTo>
                  <a:lnTo>
                    <a:pt x="362953" y="124460"/>
                  </a:lnTo>
                  <a:lnTo>
                    <a:pt x="408709" y="124460"/>
                  </a:lnTo>
                  <a:lnTo>
                    <a:pt x="423411" y="115570"/>
                  </a:lnTo>
                  <a:lnTo>
                    <a:pt x="439953" y="104140"/>
                  </a:lnTo>
                  <a:lnTo>
                    <a:pt x="460101" y="104140"/>
                  </a:lnTo>
                  <a:lnTo>
                    <a:pt x="445452" y="85090"/>
                  </a:lnTo>
                  <a:close/>
                </a:path>
                <a:path w="514350" h="524510">
                  <a:moveTo>
                    <a:pt x="285965" y="20320"/>
                  </a:moveTo>
                  <a:lnTo>
                    <a:pt x="225475" y="20320"/>
                  </a:lnTo>
                  <a:lnTo>
                    <a:pt x="200689" y="41910"/>
                  </a:lnTo>
                  <a:lnTo>
                    <a:pt x="179766" y="66040"/>
                  </a:lnTo>
                  <a:lnTo>
                    <a:pt x="162451" y="92710"/>
                  </a:lnTo>
                  <a:lnTo>
                    <a:pt x="148488" y="120650"/>
                  </a:lnTo>
                  <a:lnTo>
                    <a:pt x="167993" y="120650"/>
                  </a:lnTo>
                  <a:lnTo>
                    <a:pt x="179420" y="96520"/>
                  </a:lnTo>
                  <a:lnTo>
                    <a:pt x="197980" y="69850"/>
                  </a:lnTo>
                  <a:lnTo>
                    <a:pt x="220664" y="45720"/>
                  </a:lnTo>
                  <a:lnTo>
                    <a:pt x="247472" y="22860"/>
                  </a:lnTo>
                  <a:lnTo>
                    <a:pt x="288763" y="22860"/>
                  </a:lnTo>
                  <a:lnTo>
                    <a:pt x="285965" y="20320"/>
                  </a:lnTo>
                  <a:close/>
                </a:path>
                <a:path w="514350" h="524510">
                  <a:moveTo>
                    <a:pt x="255714" y="0"/>
                  </a:moveTo>
                  <a:lnTo>
                    <a:pt x="208975" y="5080"/>
                  </a:lnTo>
                  <a:lnTo>
                    <a:pt x="164296" y="19050"/>
                  </a:lnTo>
                  <a:lnTo>
                    <a:pt x="122708" y="39370"/>
                  </a:lnTo>
                  <a:lnTo>
                    <a:pt x="85242" y="67310"/>
                  </a:lnTo>
                  <a:lnTo>
                    <a:pt x="74244" y="78740"/>
                  </a:lnTo>
                  <a:lnTo>
                    <a:pt x="82499" y="85090"/>
                  </a:lnTo>
                  <a:lnTo>
                    <a:pt x="93484" y="85090"/>
                  </a:lnTo>
                  <a:lnTo>
                    <a:pt x="96240" y="82550"/>
                  </a:lnTo>
                  <a:lnTo>
                    <a:pt x="124941" y="58420"/>
                  </a:lnTo>
                  <a:lnTo>
                    <a:pt x="156733" y="40640"/>
                  </a:lnTo>
                  <a:lnTo>
                    <a:pt x="190588" y="27940"/>
                  </a:lnTo>
                  <a:lnTo>
                    <a:pt x="225475" y="20320"/>
                  </a:lnTo>
                  <a:lnTo>
                    <a:pt x="349747" y="20320"/>
                  </a:lnTo>
                  <a:lnTo>
                    <a:pt x="347148" y="19050"/>
                  </a:lnTo>
                  <a:lnTo>
                    <a:pt x="302462" y="5080"/>
                  </a:lnTo>
                  <a:lnTo>
                    <a:pt x="255714" y="0"/>
                  </a:lnTo>
                  <a:close/>
                </a:path>
                <a:path w="514350" h="524510">
                  <a:moveTo>
                    <a:pt x="349747" y="20320"/>
                  </a:moveTo>
                  <a:lnTo>
                    <a:pt x="285965" y="20320"/>
                  </a:lnTo>
                  <a:lnTo>
                    <a:pt x="322441" y="27940"/>
                  </a:lnTo>
                  <a:lnTo>
                    <a:pt x="357114" y="40640"/>
                  </a:lnTo>
                  <a:lnTo>
                    <a:pt x="389210" y="58420"/>
                  </a:lnTo>
                  <a:lnTo>
                    <a:pt x="417956" y="82550"/>
                  </a:lnTo>
                  <a:lnTo>
                    <a:pt x="420700" y="85090"/>
                  </a:lnTo>
                  <a:lnTo>
                    <a:pt x="442696" y="85090"/>
                  </a:lnTo>
                  <a:lnTo>
                    <a:pt x="442696" y="82550"/>
                  </a:lnTo>
                  <a:lnTo>
                    <a:pt x="439953" y="78740"/>
                  </a:lnTo>
                  <a:lnTo>
                    <a:pt x="437197" y="78740"/>
                  </a:lnTo>
                  <a:lnTo>
                    <a:pt x="434454" y="73660"/>
                  </a:lnTo>
                  <a:lnTo>
                    <a:pt x="431698" y="73660"/>
                  </a:lnTo>
                  <a:lnTo>
                    <a:pt x="426199" y="67310"/>
                  </a:lnTo>
                  <a:lnTo>
                    <a:pt x="388738" y="39370"/>
                  </a:lnTo>
                  <a:lnTo>
                    <a:pt x="349747" y="20320"/>
                  </a:lnTo>
                  <a:close/>
                </a:path>
              </a:pathLst>
            </a:custGeom>
            <a:solidFill>
              <a:srgbClr val="C4151C"/>
            </a:solidFill>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sp>
          <p:nvSpPr>
            <p:cNvPr id="21" name="object 27"/>
            <p:cNvSpPr/>
            <p:nvPr/>
          </p:nvSpPr>
          <p:spPr>
            <a:xfrm>
              <a:off x="8518210" y="4438273"/>
              <a:ext cx="554918" cy="686346"/>
            </a:xfrm>
            <a:custGeom>
              <a:avLst/>
              <a:gdLst/>
              <a:ahLst/>
              <a:cxnLst/>
              <a:rect l="l" t="t" r="r" b="b"/>
              <a:pathLst>
                <a:path w="554990" h="686435">
                  <a:moveTo>
                    <a:pt x="372440" y="671918"/>
                  </a:moveTo>
                  <a:lnTo>
                    <a:pt x="160020" y="671918"/>
                  </a:lnTo>
                  <a:lnTo>
                    <a:pt x="160020" y="685914"/>
                  </a:lnTo>
                  <a:lnTo>
                    <a:pt x="372440" y="685914"/>
                  </a:lnTo>
                  <a:lnTo>
                    <a:pt x="372440" y="671918"/>
                  </a:lnTo>
                  <a:close/>
                </a:path>
                <a:path w="554990" h="686435">
                  <a:moveTo>
                    <a:pt x="13792" y="403148"/>
                  </a:moveTo>
                  <a:lnTo>
                    <a:pt x="22321" y="453638"/>
                  </a:lnTo>
                  <a:lnTo>
                    <a:pt x="50866" y="490836"/>
                  </a:lnTo>
                  <a:lnTo>
                    <a:pt x="84767" y="522695"/>
                  </a:lnTo>
                  <a:lnTo>
                    <a:pt x="123156" y="548773"/>
                  </a:lnTo>
                  <a:lnTo>
                    <a:pt x="165165" y="568631"/>
                  </a:lnTo>
                  <a:lnTo>
                    <a:pt x="209924" y="581827"/>
                  </a:lnTo>
                  <a:lnTo>
                    <a:pt x="256565" y="587921"/>
                  </a:lnTo>
                  <a:lnTo>
                    <a:pt x="256565" y="671918"/>
                  </a:lnTo>
                  <a:lnTo>
                    <a:pt x="273126" y="671918"/>
                  </a:lnTo>
                  <a:lnTo>
                    <a:pt x="273126" y="587921"/>
                  </a:lnTo>
                  <a:lnTo>
                    <a:pt x="319217" y="582641"/>
                  </a:lnTo>
                  <a:lnTo>
                    <a:pt x="360588" y="571131"/>
                  </a:lnTo>
                  <a:lnTo>
                    <a:pt x="264845" y="571131"/>
                  </a:lnTo>
                  <a:lnTo>
                    <a:pt x="219377" y="567115"/>
                  </a:lnTo>
                  <a:lnTo>
                    <a:pt x="175743" y="555459"/>
                  </a:lnTo>
                  <a:lnTo>
                    <a:pt x="134763" y="536750"/>
                  </a:lnTo>
                  <a:lnTo>
                    <a:pt x="97258" y="511577"/>
                  </a:lnTo>
                  <a:lnTo>
                    <a:pt x="64048" y="480527"/>
                  </a:lnTo>
                  <a:lnTo>
                    <a:pt x="35952" y="444188"/>
                  </a:lnTo>
                  <a:lnTo>
                    <a:pt x="13792" y="403148"/>
                  </a:lnTo>
                  <a:close/>
                </a:path>
                <a:path w="554990" h="686435">
                  <a:moveTo>
                    <a:pt x="264845" y="0"/>
                  </a:moveTo>
                  <a:lnTo>
                    <a:pt x="264845" y="13995"/>
                  </a:lnTo>
                  <a:lnTo>
                    <a:pt x="314172" y="18527"/>
                  </a:lnTo>
                  <a:lnTo>
                    <a:pt x="360503" y="31584"/>
                  </a:lnTo>
                  <a:lnTo>
                    <a:pt x="403087" y="52360"/>
                  </a:lnTo>
                  <a:lnTo>
                    <a:pt x="441175" y="80049"/>
                  </a:lnTo>
                  <a:lnTo>
                    <a:pt x="474019" y="113844"/>
                  </a:lnTo>
                  <a:lnTo>
                    <a:pt x="500869" y="152939"/>
                  </a:lnTo>
                  <a:lnTo>
                    <a:pt x="520975" y="196526"/>
                  </a:lnTo>
                  <a:lnTo>
                    <a:pt x="533588" y="243800"/>
                  </a:lnTo>
                  <a:lnTo>
                    <a:pt x="537959" y="293954"/>
                  </a:lnTo>
                  <a:lnTo>
                    <a:pt x="533588" y="343280"/>
                  </a:lnTo>
                  <a:lnTo>
                    <a:pt x="520975" y="389909"/>
                  </a:lnTo>
                  <a:lnTo>
                    <a:pt x="500869" y="433012"/>
                  </a:lnTo>
                  <a:lnTo>
                    <a:pt x="474019" y="471759"/>
                  </a:lnTo>
                  <a:lnTo>
                    <a:pt x="441175" y="505321"/>
                  </a:lnTo>
                  <a:lnTo>
                    <a:pt x="403087" y="532869"/>
                  </a:lnTo>
                  <a:lnTo>
                    <a:pt x="360503" y="553573"/>
                  </a:lnTo>
                  <a:lnTo>
                    <a:pt x="314172" y="566603"/>
                  </a:lnTo>
                  <a:lnTo>
                    <a:pt x="264845" y="571131"/>
                  </a:lnTo>
                  <a:lnTo>
                    <a:pt x="360588" y="571131"/>
                  </a:lnTo>
                  <a:lnTo>
                    <a:pt x="403255" y="552122"/>
                  </a:lnTo>
                  <a:lnTo>
                    <a:pt x="440109" y="527992"/>
                  </a:lnTo>
                  <a:lnTo>
                    <a:pt x="472792" y="498687"/>
                  </a:lnTo>
                  <a:lnTo>
                    <a:pt x="500757" y="464763"/>
                  </a:lnTo>
                  <a:lnTo>
                    <a:pt x="523459" y="426773"/>
                  </a:lnTo>
                  <a:lnTo>
                    <a:pt x="540351" y="385272"/>
                  </a:lnTo>
                  <a:lnTo>
                    <a:pt x="550886" y="340814"/>
                  </a:lnTo>
                  <a:lnTo>
                    <a:pt x="554520" y="293954"/>
                  </a:lnTo>
                  <a:lnTo>
                    <a:pt x="550729" y="246267"/>
                  </a:lnTo>
                  <a:lnTo>
                    <a:pt x="539754" y="201033"/>
                  </a:lnTo>
                  <a:lnTo>
                    <a:pt x="522191" y="158855"/>
                  </a:lnTo>
                  <a:lnTo>
                    <a:pt x="498636" y="120338"/>
                  </a:lnTo>
                  <a:lnTo>
                    <a:pt x="469685" y="86088"/>
                  </a:lnTo>
                  <a:lnTo>
                    <a:pt x="435934" y="56709"/>
                  </a:lnTo>
                  <a:lnTo>
                    <a:pt x="397978" y="32806"/>
                  </a:lnTo>
                  <a:lnTo>
                    <a:pt x="356414" y="14983"/>
                  </a:lnTo>
                  <a:lnTo>
                    <a:pt x="311838" y="3846"/>
                  </a:lnTo>
                  <a:lnTo>
                    <a:pt x="264845" y="0"/>
                  </a:lnTo>
                  <a:close/>
                </a:path>
              </a:pathLst>
            </a:custGeom>
            <a:solidFill>
              <a:srgbClr val="C4151C"/>
            </a:solidFill>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grpSp>
          <p:nvGrpSpPr>
            <p:cNvPr id="22" name="组合 21"/>
            <p:cNvGrpSpPr/>
            <p:nvPr/>
          </p:nvGrpSpPr>
          <p:grpSpPr>
            <a:xfrm>
              <a:off x="10389110" y="4482505"/>
              <a:ext cx="531114" cy="570243"/>
              <a:chOff x="10725863" y="4403138"/>
              <a:chExt cx="531183" cy="570317"/>
            </a:xfrm>
          </p:grpSpPr>
          <p:sp>
            <p:nvSpPr>
              <p:cNvPr id="23" name="object 30"/>
              <p:cNvSpPr/>
              <p:nvPr/>
            </p:nvSpPr>
            <p:spPr>
              <a:xfrm>
                <a:off x="10834137" y="4403138"/>
                <a:ext cx="422909" cy="570230"/>
              </a:xfrm>
              <a:custGeom>
                <a:avLst/>
                <a:gdLst/>
                <a:ahLst/>
                <a:cxnLst/>
                <a:rect l="l" t="t" r="r" b="b"/>
                <a:pathLst>
                  <a:path w="422909" h="570229">
                    <a:moveTo>
                      <a:pt x="0" y="565175"/>
                    </a:moveTo>
                    <a:lnTo>
                      <a:pt x="3048" y="568337"/>
                    </a:lnTo>
                    <a:lnTo>
                      <a:pt x="7188" y="570128"/>
                    </a:lnTo>
                    <a:lnTo>
                      <a:pt x="11506" y="570128"/>
                    </a:lnTo>
                    <a:lnTo>
                      <a:pt x="341668" y="570128"/>
                    </a:lnTo>
                    <a:lnTo>
                      <a:pt x="382930" y="544414"/>
                    </a:lnTo>
                    <a:lnTo>
                      <a:pt x="421767" y="255384"/>
                    </a:lnTo>
                    <a:lnTo>
                      <a:pt x="422419" y="238262"/>
                    </a:lnTo>
                    <a:lnTo>
                      <a:pt x="420173" y="222869"/>
                    </a:lnTo>
                    <a:lnTo>
                      <a:pt x="388472" y="183757"/>
                    </a:lnTo>
                    <a:lnTo>
                      <a:pt x="359308" y="176733"/>
                    </a:lnTo>
                    <a:lnTo>
                      <a:pt x="217449" y="176733"/>
                    </a:lnTo>
                    <a:lnTo>
                      <a:pt x="217449" y="80492"/>
                    </a:lnTo>
                    <a:lnTo>
                      <a:pt x="215596" y="55935"/>
                    </a:lnTo>
                    <a:lnTo>
                      <a:pt x="208776" y="31664"/>
                    </a:lnTo>
                    <a:lnTo>
                      <a:pt x="194530" y="11684"/>
                    </a:lnTo>
                    <a:lnTo>
                      <a:pt x="170395" y="0"/>
                    </a:lnTo>
                    <a:lnTo>
                      <a:pt x="144993" y="797"/>
                    </a:lnTo>
                    <a:lnTo>
                      <a:pt x="123691" y="12031"/>
                    </a:lnTo>
                    <a:lnTo>
                      <a:pt x="106695" y="29901"/>
                    </a:lnTo>
                    <a:lnTo>
                      <a:pt x="94208" y="50609"/>
                    </a:lnTo>
                    <a:lnTo>
                      <a:pt x="18338" y="176390"/>
                    </a:lnTo>
                    <a:lnTo>
                      <a:pt x="11506" y="176390"/>
                    </a:lnTo>
                  </a:path>
                </a:pathLst>
              </a:custGeom>
              <a:ln w="25399">
                <a:solidFill>
                  <a:srgbClr val="F36F21"/>
                </a:solidFill>
              </a:ln>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sp>
            <p:nvSpPr>
              <p:cNvPr id="24" name="object 31"/>
              <p:cNvSpPr/>
              <p:nvPr/>
            </p:nvSpPr>
            <p:spPr>
              <a:xfrm>
                <a:off x="10840216" y="4581186"/>
                <a:ext cx="0" cy="380365"/>
              </a:xfrm>
              <a:custGeom>
                <a:avLst/>
                <a:gdLst/>
                <a:ahLst/>
                <a:cxnLst/>
                <a:rect l="l" t="t" r="r" b="b"/>
                <a:pathLst>
                  <a:path h="380364">
                    <a:moveTo>
                      <a:pt x="0" y="0"/>
                    </a:moveTo>
                    <a:lnTo>
                      <a:pt x="0" y="379971"/>
                    </a:lnTo>
                  </a:path>
                </a:pathLst>
              </a:custGeom>
              <a:ln w="25400">
                <a:solidFill>
                  <a:srgbClr val="F36F21"/>
                </a:solidFill>
              </a:ln>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sp>
            <p:nvSpPr>
              <p:cNvPr id="25" name="object 32"/>
              <p:cNvSpPr/>
              <p:nvPr/>
            </p:nvSpPr>
            <p:spPr>
              <a:xfrm>
                <a:off x="10725863" y="4572135"/>
                <a:ext cx="122555" cy="401320"/>
              </a:xfrm>
              <a:custGeom>
                <a:avLst/>
                <a:gdLst/>
                <a:ahLst/>
                <a:cxnLst/>
                <a:rect l="l" t="t" r="r" b="b"/>
                <a:pathLst>
                  <a:path w="122554" h="401320">
                    <a:moveTo>
                      <a:pt x="111036" y="400697"/>
                    </a:moveTo>
                    <a:lnTo>
                      <a:pt x="36144" y="400697"/>
                    </a:lnTo>
                    <a:lnTo>
                      <a:pt x="22079" y="397752"/>
                    </a:lnTo>
                    <a:lnTo>
                      <a:pt x="10590" y="389721"/>
                    </a:lnTo>
                    <a:lnTo>
                      <a:pt x="2841" y="377809"/>
                    </a:lnTo>
                    <a:lnTo>
                      <a:pt x="0" y="363220"/>
                    </a:lnTo>
                    <a:lnTo>
                      <a:pt x="0" y="37477"/>
                    </a:lnTo>
                    <a:lnTo>
                      <a:pt x="2841" y="22888"/>
                    </a:lnTo>
                    <a:lnTo>
                      <a:pt x="10590" y="10975"/>
                    </a:lnTo>
                    <a:lnTo>
                      <a:pt x="22079" y="2944"/>
                    </a:lnTo>
                    <a:lnTo>
                      <a:pt x="36144" y="0"/>
                    </a:lnTo>
                    <a:lnTo>
                      <a:pt x="122542" y="0"/>
                    </a:lnTo>
                  </a:path>
                </a:pathLst>
              </a:custGeom>
              <a:ln w="25400">
                <a:solidFill>
                  <a:srgbClr val="F36F21"/>
                </a:solidFill>
              </a:ln>
            </p:spPr>
            <p:txBody>
              <a:bodyPr wrap="square" lIns="0" tIns="0" rIns="0" bIns="0" rtlCol="0"/>
              <a:lstStyle/>
              <a:p>
                <a:endParaRPr dirty="0">
                  <a:solidFill>
                    <a:srgbClr val="1D1D1A"/>
                  </a:solidFill>
                  <a:ea typeface="微软雅黑" panose="020B0503020204020204" pitchFamily="34" charset="-122"/>
                  <a:cs typeface="Calibri" panose="020F0502020204030204" pitchFamily="34" charset="0"/>
                  <a:sym typeface="+mn-lt"/>
                </a:endParaRPr>
              </a:p>
            </p:txBody>
          </p:sp>
        </p:grpSp>
      </p:grpSp>
      <p:sp>
        <p:nvSpPr>
          <p:cNvPr id="26" name="íṣľîďè">
            <a:extLst>
              <a:ext uri="{FF2B5EF4-FFF2-40B4-BE49-F238E27FC236}">
                <a16:creationId xmlns:a16="http://schemas.microsoft.com/office/drawing/2014/main" id="{D149409A-735B-4F32-8CE7-F43F8BF6683A}"/>
              </a:ext>
            </a:extLst>
          </p:cNvPr>
          <p:cNvSpPr txBox="1"/>
          <p:nvPr/>
        </p:nvSpPr>
        <p:spPr>
          <a:xfrm>
            <a:off x="444429" y="857727"/>
            <a:ext cx="10597280" cy="846823"/>
          </a:xfrm>
          <a:prstGeom prst="rect">
            <a:avLst/>
          </a:prstGeom>
          <a:noFill/>
          <a:ln>
            <a:noFill/>
          </a:ln>
        </p:spPr>
        <p:txBody>
          <a:bodyPr wrap="square" lIns="91428" tIns="45714" rIns="91428" bIns="45714" anchor="b" anchorCtr="0">
            <a:noAutofit/>
          </a:bodyPr>
          <a:lstStyle/>
          <a:p>
            <a:r>
              <a:rPr lang="en-US" altLang="zh-CN" sz="2400" dirty="0">
                <a:solidFill>
                  <a:schemeClr val="tx1">
                    <a:lumMod val="75000"/>
                    <a:lumOff val="25000"/>
                  </a:schemeClr>
                </a:solidFill>
                <a:ea typeface="微软雅黑" panose="020B0503020204020204" pitchFamily="34" charset="-122"/>
                <a:cs typeface="Calibri" panose="020F0502020204030204" pitchFamily="34" charset="0"/>
                <a:sym typeface="+mn-lt"/>
              </a:rPr>
              <a:t>Bring digital services to every person, home and organizations for a fully connected, intelligent world</a:t>
            </a:r>
          </a:p>
        </p:txBody>
      </p:sp>
      <p:grpSp>
        <p:nvGrpSpPr>
          <p:cNvPr id="4" name="Group 3">
            <a:extLst>
              <a:ext uri="{FF2B5EF4-FFF2-40B4-BE49-F238E27FC236}">
                <a16:creationId xmlns:a16="http://schemas.microsoft.com/office/drawing/2014/main" id="{169C92E1-4669-9E47-9A45-07E2C0C13C1F}"/>
              </a:ext>
            </a:extLst>
          </p:cNvPr>
          <p:cNvGrpSpPr/>
          <p:nvPr/>
        </p:nvGrpSpPr>
        <p:grpSpPr>
          <a:xfrm>
            <a:off x="951222" y="2286972"/>
            <a:ext cx="6445955" cy="1087668"/>
            <a:chOff x="4915147" y="2702842"/>
            <a:chExt cx="6445955" cy="1087668"/>
          </a:xfrm>
        </p:grpSpPr>
        <p:sp>
          <p:nvSpPr>
            <p:cNvPr id="7" name="TextBox 6"/>
            <p:cNvSpPr txBox="1"/>
            <p:nvPr/>
          </p:nvSpPr>
          <p:spPr>
            <a:xfrm>
              <a:off x="5984893" y="2729138"/>
              <a:ext cx="2354513" cy="953983"/>
            </a:xfrm>
            <a:prstGeom prst="rect">
              <a:avLst/>
            </a:prstGeom>
            <a:noFill/>
          </p:spPr>
          <p:txBody>
            <a:bodyPr wrap="square" rtlCol="0">
              <a:spAutoFit/>
            </a:bodyPr>
            <a:lstStyle/>
            <a:p>
              <a:r>
                <a:rPr kumimoji="1" lang="en-US" altLang="zh-CN" sz="1600" dirty="0">
                  <a:solidFill>
                    <a:srgbClr val="575756"/>
                  </a:solidFill>
                  <a:ea typeface="Microsoft YaHei" panose="020B0503020204020204" pitchFamily="34" charset="-122"/>
                  <a:cs typeface="Calibri" panose="020F0502020204030204" pitchFamily="34" charset="0"/>
                </a:rPr>
                <a:t>Year 2019 </a:t>
              </a:r>
            </a:p>
            <a:p>
              <a:r>
                <a:rPr lang="en-US" altLang="zh-CN" sz="2400" b="1" spc="-30" dirty="0">
                  <a:solidFill>
                    <a:srgbClr val="C00000"/>
                  </a:solidFill>
                  <a:ea typeface="微软雅黑" panose="020B0503020204020204" pitchFamily="34" charset="-122"/>
                  <a:cs typeface="Calibri" panose="020F0502020204030204" pitchFamily="34" charset="0"/>
                </a:rPr>
                <a:t>122.97B USD</a:t>
              </a:r>
            </a:p>
            <a:p>
              <a:r>
                <a:rPr kumimoji="1" lang="en-US" altLang="zh-CN" sz="1600" dirty="0">
                  <a:solidFill>
                    <a:srgbClr val="575756"/>
                  </a:solidFill>
                  <a:ea typeface="Microsoft YaHei" panose="020B0503020204020204" pitchFamily="34" charset="-122"/>
                  <a:cs typeface="Calibri" panose="020F0502020204030204" pitchFamily="34" charset="0"/>
                </a:rPr>
                <a:t>16.9% </a:t>
              </a:r>
              <a:endParaRPr kumimoji="1" lang="zh-CN" altLang="en-US" sz="1600" dirty="0" err="1">
                <a:solidFill>
                  <a:srgbClr val="575756"/>
                </a:solidFill>
                <a:ea typeface="Microsoft YaHei" panose="020B0503020204020204" pitchFamily="34" charset="-122"/>
                <a:cs typeface="Calibri" panose="020F0502020204030204" pitchFamily="34" charset="0"/>
              </a:endParaRPr>
            </a:p>
          </p:txBody>
        </p:sp>
        <p:sp>
          <p:nvSpPr>
            <p:cNvPr id="29" name="TextBox 28"/>
            <p:cNvSpPr txBox="1"/>
            <p:nvPr/>
          </p:nvSpPr>
          <p:spPr>
            <a:xfrm>
              <a:off x="9392541" y="2702842"/>
              <a:ext cx="1968561" cy="953983"/>
            </a:xfrm>
            <a:prstGeom prst="rect">
              <a:avLst/>
            </a:prstGeom>
            <a:noFill/>
          </p:spPr>
          <p:txBody>
            <a:bodyPr wrap="square" rtlCol="0">
              <a:spAutoFit/>
            </a:bodyPr>
            <a:lstStyle/>
            <a:p>
              <a:r>
                <a:rPr kumimoji="1" lang="en-US" altLang="zh-CN" sz="1600" dirty="0">
                  <a:solidFill>
                    <a:srgbClr val="575756"/>
                  </a:solidFill>
                  <a:ea typeface="Microsoft YaHei" panose="020B0503020204020204" pitchFamily="34" charset="-122"/>
                  <a:cs typeface="Calibri" panose="020F0502020204030204" pitchFamily="34" charset="0"/>
                </a:rPr>
                <a:t>H1 2020</a:t>
              </a:r>
            </a:p>
            <a:p>
              <a:r>
                <a:rPr lang="en-US" altLang="zh-CN" sz="2400" b="1" spc="-30" dirty="0">
                  <a:solidFill>
                    <a:srgbClr val="C00000"/>
                  </a:solidFill>
                  <a:ea typeface="微软雅黑" panose="020B0503020204020204" pitchFamily="34" charset="-122"/>
                  <a:cs typeface="Calibri" panose="020F0502020204030204" pitchFamily="34" charset="0"/>
                </a:rPr>
                <a:t>64.24B USD</a:t>
              </a:r>
            </a:p>
            <a:p>
              <a:r>
                <a:rPr kumimoji="1" lang="en-US" altLang="zh-CN" sz="1600" dirty="0">
                  <a:solidFill>
                    <a:srgbClr val="575756"/>
                  </a:solidFill>
                  <a:ea typeface="Microsoft YaHei" panose="020B0503020204020204" pitchFamily="34" charset="-122"/>
                  <a:cs typeface="Calibri" panose="020F0502020204030204" pitchFamily="34" charset="0"/>
                </a:rPr>
                <a:t>13.1% </a:t>
              </a:r>
              <a:endParaRPr kumimoji="1" lang="zh-CN" altLang="en-US" sz="1600" dirty="0" err="1">
                <a:solidFill>
                  <a:srgbClr val="575756"/>
                </a:solidFill>
                <a:ea typeface="Microsoft YaHei" panose="020B0503020204020204" pitchFamily="34" charset="-122"/>
                <a:cs typeface="Calibri" panose="020F0502020204030204" pitchFamily="34" charset="0"/>
              </a:endParaRPr>
            </a:p>
          </p:txBody>
        </p:sp>
        <p:cxnSp>
          <p:nvCxnSpPr>
            <p:cNvPr id="31" name="Straight Arrow Connector 30"/>
            <p:cNvCxnSpPr/>
            <p:nvPr/>
          </p:nvCxnSpPr>
          <p:spPr>
            <a:xfrm flipV="1">
              <a:off x="6766818" y="3404528"/>
              <a:ext cx="0" cy="17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915147" y="3451956"/>
              <a:ext cx="905825" cy="338554"/>
            </a:xfrm>
            <a:prstGeom prst="rect">
              <a:avLst/>
            </a:prstGeom>
          </p:spPr>
          <p:txBody>
            <a:bodyPr wrap="none">
              <a:spAutoFit/>
            </a:bodyPr>
            <a:lstStyle/>
            <a:p>
              <a:r>
                <a:rPr kumimoji="1" lang="en-US" altLang="zh-CN" sz="1600" dirty="0">
                  <a:solidFill>
                    <a:srgbClr val="575756"/>
                  </a:solidFill>
                  <a:ea typeface="Microsoft YaHei" panose="020B0503020204020204" pitchFamily="34" charset="-122"/>
                  <a:cs typeface="Calibri" panose="020F0502020204030204" pitchFamily="34" charset="0"/>
                </a:rPr>
                <a:t>Revenue</a:t>
              </a:r>
            </a:p>
          </p:txBody>
        </p:sp>
        <p:cxnSp>
          <p:nvCxnSpPr>
            <p:cNvPr id="38" name="Straight Arrow Connector 37"/>
            <p:cNvCxnSpPr/>
            <p:nvPr/>
          </p:nvCxnSpPr>
          <p:spPr>
            <a:xfrm flipV="1">
              <a:off x="10133621" y="3364430"/>
              <a:ext cx="0" cy="17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365891" y="3434863"/>
              <a:ext cx="905825" cy="338554"/>
            </a:xfrm>
            <a:prstGeom prst="rect">
              <a:avLst/>
            </a:prstGeom>
          </p:spPr>
          <p:txBody>
            <a:bodyPr wrap="none">
              <a:spAutoFit/>
            </a:bodyPr>
            <a:lstStyle/>
            <a:p>
              <a:r>
                <a:rPr kumimoji="1" lang="en-US" altLang="zh-CN" sz="1600" dirty="0">
                  <a:solidFill>
                    <a:srgbClr val="575756"/>
                  </a:solidFill>
                  <a:ea typeface="Microsoft YaHei" panose="020B0503020204020204" pitchFamily="34" charset="-122"/>
                  <a:cs typeface="Calibri" panose="020F0502020204030204" pitchFamily="34" charset="0"/>
                </a:rPr>
                <a:t>Revenue</a:t>
              </a:r>
            </a:p>
          </p:txBody>
        </p:sp>
        <p:sp>
          <p:nvSpPr>
            <p:cNvPr id="2" name="下箭头 1"/>
            <p:cNvSpPr/>
            <p:nvPr/>
          </p:nvSpPr>
          <p:spPr>
            <a:xfrm rot="10800000">
              <a:off x="4975510" y="2773275"/>
              <a:ext cx="845462" cy="661588"/>
            </a:xfrm>
            <a:prstGeom prst="downArrow">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Calibri" panose="020F0502020204030204" pitchFamily="34" charset="0"/>
                <a:cs typeface="Calibri" panose="020F0502020204030204" pitchFamily="34" charset="0"/>
              </a:endParaRPr>
            </a:p>
          </p:txBody>
        </p:sp>
        <p:sp>
          <p:nvSpPr>
            <p:cNvPr id="37" name="下箭头 36"/>
            <p:cNvSpPr/>
            <p:nvPr/>
          </p:nvSpPr>
          <p:spPr>
            <a:xfrm rot="10800000">
              <a:off x="8401770" y="2773276"/>
              <a:ext cx="845462" cy="661588"/>
            </a:xfrm>
            <a:prstGeom prst="downArrow">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Calibri" panose="020F0502020204030204" pitchFamily="34" charset="0"/>
                <a:cs typeface="Calibri" panose="020F0502020204030204" pitchFamily="34" charset="0"/>
              </a:endParaRPr>
            </a:p>
          </p:txBody>
        </p:sp>
      </p:grpSp>
      <p:grpSp>
        <p:nvGrpSpPr>
          <p:cNvPr id="61" name="组合 60"/>
          <p:cNvGrpSpPr/>
          <p:nvPr/>
        </p:nvGrpSpPr>
        <p:grpSpPr>
          <a:xfrm>
            <a:off x="8147820" y="1505579"/>
            <a:ext cx="3340983" cy="2195913"/>
            <a:chOff x="977414" y="792186"/>
            <a:chExt cx="5144255" cy="5355363"/>
          </a:xfrm>
        </p:grpSpPr>
        <p:sp>
          <p:nvSpPr>
            <p:cNvPr id="63" name="Rectangle 7"/>
            <p:cNvSpPr/>
            <p:nvPr/>
          </p:nvSpPr>
          <p:spPr>
            <a:xfrm>
              <a:off x="1507483" y="4365662"/>
              <a:ext cx="295228" cy="1332001"/>
            </a:xfrm>
            <a:prstGeom prst="rect">
              <a:avLst/>
            </a:prstGeom>
            <a:solidFill>
              <a:srgbClr val="666666">
                <a:lumMod val="40000"/>
                <a:lumOff val="60000"/>
              </a:srgbClr>
            </a:solidFill>
            <a:ln w="12700">
              <a:miter lim="400000"/>
            </a:ln>
          </p:spPr>
          <p:txBody>
            <a:bodyPr lIns="45713" rIns="45713"/>
            <a:lstStyle/>
            <a:p>
              <a:pPr defTabSz="914309" fontAlgn="auto">
                <a:spcBef>
                  <a:spcPts val="0"/>
                </a:spcBef>
                <a:spcAft>
                  <a:spcPts val="0"/>
                </a:spcAft>
                <a:defRPr sz="1200" b="1">
                  <a:solidFill>
                    <a:srgbClr val="404040"/>
                  </a:solidFill>
                  <a:latin typeface="微软雅黑"/>
                  <a:ea typeface="微软雅黑"/>
                  <a:cs typeface="微软雅黑"/>
                  <a:sym typeface="微软雅黑"/>
                </a:defRPr>
              </a:pPr>
              <a:endParaRPr sz="1000" b="1" kern="0" dirty="0">
                <a:solidFill>
                  <a:srgbClr val="404040"/>
                </a:solidFill>
                <a:ea typeface="微软雅黑"/>
                <a:cs typeface="Calibri" panose="020F0502020204030204" pitchFamily="34" charset="0"/>
                <a:sym typeface="+mn-lt"/>
              </a:endParaRPr>
            </a:p>
          </p:txBody>
        </p:sp>
        <p:sp>
          <p:nvSpPr>
            <p:cNvPr id="64" name="Rectangle 21"/>
            <p:cNvSpPr/>
            <p:nvPr/>
          </p:nvSpPr>
          <p:spPr>
            <a:xfrm>
              <a:off x="1433677" y="5772298"/>
              <a:ext cx="442842" cy="3752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defTabSz="914400">
                <a:defRPr sz="1200">
                  <a:solidFill>
                    <a:srgbClr val="404040"/>
                  </a:solidFill>
                  <a:latin typeface="微软雅黑"/>
                  <a:ea typeface="微软雅黑"/>
                  <a:cs typeface="微软雅黑"/>
                  <a:sym typeface="微软雅黑"/>
                </a:defRPr>
              </a:lvl1pPr>
            </a:lstStyle>
            <a:p>
              <a:pPr defTabSz="914309" fontAlgn="auto">
                <a:spcBef>
                  <a:spcPts val="0"/>
                </a:spcBef>
                <a:spcAft>
                  <a:spcPts val="0"/>
                </a:spcAft>
                <a:defRPr/>
              </a:pPr>
              <a:r>
                <a:rPr sz="1000" kern="0" dirty="0">
                  <a:latin typeface="Calibri" panose="020F0502020204030204" pitchFamily="34" charset="0"/>
                  <a:cs typeface="Calibri" panose="020F0502020204030204" pitchFamily="34" charset="0"/>
                  <a:sym typeface="+mn-lt"/>
                </a:rPr>
                <a:t>2014</a:t>
              </a:r>
            </a:p>
          </p:txBody>
        </p:sp>
        <p:sp>
          <p:nvSpPr>
            <p:cNvPr id="65" name="Rectangle 7"/>
            <p:cNvSpPr/>
            <p:nvPr/>
          </p:nvSpPr>
          <p:spPr>
            <a:xfrm>
              <a:off x="2955953" y="2995139"/>
              <a:ext cx="295201" cy="2700001"/>
            </a:xfrm>
            <a:prstGeom prst="rect">
              <a:avLst/>
            </a:prstGeom>
            <a:solidFill>
              <a:srgbClr val="666666">
                <a:lumMod val="40000"/>
                <a:lumOff val="60000"/>
              </a:srgbClr>
            </a:solidFill>
            <a:ln w="12700">
              <a:miter lim="400000"/>
            </a:ln>
          </p:spPr>
          <p:txBody>
            <a:bodyPr lIns="45713" rIns="45713"/>
            <a:lstStyle/>
            <a:p>
              <a:pPr defTabSz="914309" fontAlgn="auto">
                <a:spcBef>
                  <a:spcPts val="0"/>
                </a:spcBef>
                <a:spcAft>
                  <a:spcPts val="0"/>
                </a:spcAft>
                <a:defRPr sz="1200" b="1">
                  <a:solidFill>
                    <a:srgbClr val="404040"/>
                  </a:solidFill>
                  <a:latin typeface="微软雅黑"/>
                  <a:ea typeface="微软雅黑"/>
                  <a:cs typeface="微软雅黑"/>
                  <a:sym typeface="微软雅黑"/>
                </a:defRPr>
              </a:pPr>
              <a:endParaRPr sz="1000" b="1" kern="0" dirty="0">
                <a:solidFill>
                  <a:srgbClr val="404040"/>
                </a:solidFill>
                <a:ea typeface="微软雅黑"/>
                <a:cs typeface="Calibri" panose="020F0502020204030204" pitchFamily="34" charset="0"/>
                <a:sym typeface="+mn-lt"/>
              </a:endParaRPr>
            </a:p>
          </p:txBody>
        </p:sp>
        <p:sp>
          <p:nvSpPr>
            <p:cNvPr id="66" name="Rectangle 21"/>
            <p:cNvSpPr/>
            <p:nvPr/>
          </p:nvSpPr>
          <p:spPr>
            <a:xfrm>
              <a:off x="1979909" y="5772298"/>
              <a:ext cx="814224" cy="3752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defTabSz="914400">
                <a:defRPr sz="1200">
                  <a:solidFill>
                    <a:srgbClr val="404040"/>
                  </a:solidFill>
                  <a:latin typeface="微软雅黑"/>
                  <a:ea typeface="微软雅黑"/>
                  <a:cs typeface="微软雅黑"/>
                  <a:sym typeface="微软雅黑"/>
                </a:defRPr>
              </a:lvl1pPr>
            </a:lstStyle>
            <a:p>
              <a:pPr defTabSz="914309" fontAlgn="auto">
                <a:spcBef>
                  <a:spcPts val="0"/>
                </a:spcBef>
                <a:spcAft>
                  <a:spcPts val="0"/>
                </a:spcAft>
                <a:defRPr/>
              </a:pPr>
              <a:r>
                <a:rPr sz="1000" kern="0" dirty="0">
                  <a:latin typeface="Calibri" panose="020F0502020204030204" pitchFamily="34" charset="0"/>
                  <a:cs typeface="Calibri" panose="020F0502020204030204" pitchFamily="34" charset="0"/>
                  <a:sym typeface="+mn-lt"/>
                </a:rPr>
                <a:t>2015</a:t>
              </a:r>
            </a:p>
          </p:txBody>
        </p:sp>
        <p:sp>
          <p:nvSpPr>
            <p:cNvPr id="67" name="Rectangle 7"/>
            <p:cNvSpPr/>
            <p:nvPr/>
          </p:nvSpPr>
          <p:spPr>
            <a:xfrm>
              <a:off x="2226207" y="3787381"/>
              <a:ext cx="295228" cy="1908001"/>
            </a:xfrm>
            <a:prstGeom prst="rect">
              <a:avLst/>
            </a:prstGeom>
            <a:solidFill>
              <a:srgbClr val="666666">
                <a:lumMod val="40000"/>
                <a:lumOff val="60000"/>
              </a:srgbClr>
            </a:solidFill>
            <a:ln w="12700">
              <a:miter lim="400000"/>
            </a:ln>
          </p:spPr>
          <p:txBody>
            <a:bodyPr lIns="45713" rIns="45713"/>
            <a:lstStyle/>
            <a:p>
              <a:pPr defTabSz="914309" fontAlgn="auto">
                <a:spcBef>
                  <a:spcPts val="0"/>
                </a:spcBef>
                <a:spcAft>
                  <a:spcPts val="0"/>
                </a:spcAft>
                <a:defRPr sz="1200" b="1">
                  <a:solidFill>
                    <a:srgbClr val="404040"/>
                  </a:solidFill>
                  <a:latin typeface="微软雅黑"/>
                  <a:ea typeface="微软雅黑"/>
                  <a:cs typeface="微软雅黑"/>
                  <a:sym typeface="微软雅黑"/>
                </a:defRPr>
              </a:pPr>
              <a:endParaRPr sz="1000" b="1" kern="0" dirty="0">
                <a:solidFill>
                  <a:srgbClr val="404040"/>
                </a:solidFill>
                <a:ea typeface="微软雅黑"/>
                <a:cs typeface="Calibri" panose="020F0502020204030204" pitchFamily="34" charset="0"/>
                <a:sym typeface="+mn-lt"/>
              </a:endParaRPr>
            </a:p>
          </p:txBody>
        </p:sp>
        <p:sp>
          <p:nvSpPr>
            <p:cNvPr id="68" name="Rectangle 21"/>
            <p:cNvSpPr/>
            <p:nvPr/>
          </p:nvSpPr>
          <p:spPr>
            <a:xfrm>
              <a:off x="2722942" y="5746426"/>
              <a:ext cx="814224" cy="3752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defTabSz="914400">
                <a:defRPr sz="1200">
                  <a:solidFill>
                    <a:srgbClr val="404040"/>
                  </a:solidFill>
                  <a:latin typeface="微软雅黑"/>
                  <a:ea typeface="微软雅黑"/>
                  <a:cs typeface="微软雅黑"/>
                  <a:sym typeface="微软雅黑"/>
                </a:defRPr>
              </a:lvl1pPr>
            </a:lstStyle>
            <a:p>
              <a:pPr defTabSz="914309" fontAlgn="auto">
                <a:spcBef>
                  <a:spcPts val="0"/>
                </a:spcBef>
                <a:spcAft>
                  <a:spcPts val="0"/>
                </a:spcAft>
                <a:defRPr/>
              </a:pPr>
              <a:r>
                <a:rPr sz="1000" kern="0" dirty="0">
                  <a:latin typeface="Calibri" panose="020F0502020204030204" pitchFamily="34" charset="0"/>
                  <a:cs typeface="Calibri" panose="020F0502020204030204" pitchFamily="34" charset="0"/>
                  <a:sym typeface="+mn-lt"/>
                </a:rPr>
                <a:t>2016</a:t>
              </a:r>
            </a:p>
          </p:txBody>
        </p:sp>
        <p:sp>
          <p:nvSpPr>
            <p:cNvPr id="69" name="Line 23"/>
            <p:cNvSpPr/>
            <p:nvPr/>
          </p:nvSpPr>
          <p:spPr>
            <a:xfrm flipV="1">
              <a:off x="977414" y="5691474"/>
              <a:ext cx="5144255" cy="13285"/>
            </a:xfrm>
            <a:prstGeom prst="line">
              <a:avLst/>
            </a:prstGeom>
            <a:ln w="28575">
              <a:solidFill>
                <a:srgbClr val="A6A6A6"/>
              </a:solidFill>
            </a:ln>
          </p:spPr>
          <p:txBody>
            <a:bodyPr lIns="45713" rIns="45713"/>
            <a:lstStyle/>
            <a:p>
              <a:pPr defTabSz="914309" fontAlgn="auto">
                <a:spcBef>
                  <a:spcPts val="0"/>
                </a:spcBef>
                <a:spcAft>
                  <a:spcPts val="0"/>
                </a:spcAft>
                <a:defRPr/>
              </a:pPr>
              <a:endParaRPr sz="1200" kern="0" dirty="0">
                <a:solidFill>
                  <a:srgbClr val="1D1D1A"/>
                </a:solidFill>
                <a:cs typeface="Calibri" panose="020F0502020204030204" pitchFamily="34" charset="0"/>
                <a:sym typeface="+mn-lt"/>
              </a:endParaRPr>
            </a:p>
          </p:txBody>
        </p:sp>
        <p:sp>
          <p:nvSpPr>
            <p:cNvPr id="70" name="Rectangle 7"/>
            <p:cNvSpPr/>
            <p:nvPr/>
          </p:nvSpPr>
          <p:spPr>
            <a:xfrm>
              <a:off x="3678514" y="2343473"/>
              <a:ext cx="295201" cy="3348001"/>
            </a:xfrm>
            <a:prstGeom prst="rect">
              <a:avLst/>
            </a:prstGeom>
            <a:solidFill>
              <a:srgbClr val="666666">
                <a:lumMod val="40000"/>
                <a:lumOff val="60000"/>
              </a:srgbClr>
            </a:solidFill>
            <a:ln w="12700">
              <a:miter lim="400000"/>
            </a:ln>
          </p:spPr>
          <p:txBody>
            <a:bodyPr lIns="45713" rIns="45713"/>
            <a:lstStyle/>
            <a:p>
              <a:pPr defTabSz="914309" fontAlgn="auto">
                <a:spcBef>
                  <a:spcPts val="0"/>
                </a:spcBef>
                <a:spcAft>
                  <a:spcPts val="0"/>
                </a:spcAft>
                <a:defRPr/>
              </a:pPr>
              <a:endParaRPr sz="1000" b="1" kern="0" dirty="0">
                <a:solidFill>
                  <a:srgbClr val="404040"/>
                </a:solidFill>
                <a:cs typeface="Calibri" panose="020F0502020204030204" pitchFamily="34" charset="0"/>
                <a:sym typeface="+mn-lt"/>
              </a:endParaRPr>
            </a:p>
          </p:txBody>
        </p:sp>
        <p:sp>
          <p:nvSpPr>
            <p:cNvPr id="71" name="Rectangle 21"/>
            <p:cNvSpPr/>
            <p:nvPr/>
          </p:nvSpPr>
          <p:spPr>
            <a:xfrm>
              <a:off x="3468003" y="5746426"/>
              <a:ext cx="814224" cy="3752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defTabSz="914400">
                <a:defRPr sz="1200">
                  <a:solidFill>
                    <a:srgbClr val="404040"/>
                  </a:solidFill>
                  <a:latin typeface="微软雅黑"/>
                  <a:ea typeface="微软雅黑"/>
                  <a:cs typeface="微软雅黑"/>
                  <a:sym typeface="微软雅黑"/>
                </a:defRPr>
              </a:lvl1pPr>
            </a:lstStyle>
            <a:p>
              <a:pPr defTabSz="914309" fontAlgn="auto">
                <a:spcBef>
                  <a:spcPts val="0"/>
                </a:spcBef>
                <a:spcAft>
                  <a:spcPts val="0"/>
                </a:spcAft>
                <a:defRPr/>
              </a:pPr>
              <a:r>
                <a:rPr sz="1000" kern="0" dirty="0">
                  <a:latin typeface="Calibri" panose="020F0502020204030204" pitchFamily="34" charset="0"/>
                  <a:cs typeface="Calibri" panose="020F0502020204030204" pitchFamily="34" charset="0"/>
                  <a:sym typeface="+mn-lt"/>
                </a:rPr>
                <a:t>2017</a:t>
              </a:r>
            </a:p>
          </p:txBody>
        </p:sp>
        <p:sp>
          <p:nvSpPr>
            <p:cNvPr id="72" name="Rectangle 21"/>
            <p:cNvSpPr/>
            <p:nvPr/>
          </p:nvSpPr>
          <p:spPr>
            <a:xfrm>
              <a:off x="4171568" y="5750910"/>
              <a:ext cx="814224" cy="3752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defTabSz="914400">
                <a:defRPr sz="1200">
                  <a:solidFill>
                    <a:srgbClr val="404040"/>
                  </a:solidFill>
                  <a:latin typeface="微软雅黑"/>
                  <a:ea typeface="微软雅黑"/>
                  <a:cs typeface="微软雅黑"/>
                  <a:sym typeface="微软雅黑"/>
                </a:defRPr>
              </a:lvl1pPr>
            </a:lstStyle>
            <a:p>
              <a:pPr defTabSz="914309" fontAlgn="auto">
                <a:spcBef>
                  <a:spcPts val="0"/>
                </a:spcBef>
                <a:spcAft>
                  <a:spcPts val="0"/>
                </a:spcAft>
                <a:defRPr/>
              </a:pPr>
              <a:r>
                <a:rPr sz="1000" kern="0" dirty="0">
                  <a:latin typeface="Calibri" panose="020F0502020204030204" pitchFamily="34" charset="0"/>
                  <a:cs typeface="Calibri" panose="020F0502020204030204" pitchFamily="34" charset="0"/>
                  <a:sym typeface="+mn-lt"/>
                </a:rPr>
                <a:t>201</a:t>
              </a:r>
              <a:r>
                <a:rPr lang="en-US" sz="1000" kern="0" dirty="0">
                  <a:latin typeface="Calibri" panose="020F0502020204030204" pitchFamily="34" charset="0"/>
                  <a:cs typeface="Calibri" panose="020F0502020204030204" pitchFamily="34" charset="0"/>
                  <a:sym typeface="+mn-lt"/>
                </a:rPr>
                <a:t>8</a:t>
              </a:r>
              <a:endParaRPr sz="1000" kern="0" dirty="0">
                <a:latin typeface="Calibri" panose="020F0502020204030204" pitchFamily="34" charset="0"/>
                <a:cs typeface="Calibri" panose="020F0502020204030204" pitchFamily="34" charset="0"/>
                <a:sym typeface="+mn-lt"/>
              </a:endParaRPr>
            </a:p>
          </p:txBody>
        </p:sp>
        <p:sp>
          <p:nvSpPr>
            <p:cNvPr id="73" name="Rectangle 6"/>
            <p:cNvSpPr/>
            <p:nvPr/>
          </p:nvSpPr>
          <p:spPr>
            <a:xfrm>
              <a:off x="4434689" y="1984846"/>
              <a:ext cx="295228" cy="3711775"/>
            </a:xfrm>
            <a:prstGeom prst="rect">
              <a:avLst/>
            </a:prstGeom>
            <a:solidFill>
              <a:srgbClr val="666666">
                <a:lumMod val="40000"/>
                <a:lumOff val="60000"/>
              </a:srgbClr>
            </a:solidFill>
            <a:ln w="12700" cap="flat">
              <a:noFill/>
              <a:miter lim="400000"/>
            </a:ln>
            <a:effectLst/>
          </p:spPr>
          <p:txBody>
            <a:bodyPr wrap="square" lIns="45713" tIns="45713" rIns="45713" bIns="45713" numCol="1" anchor="ctr">
              <a:noAutofit/>
            </a:bodyPr>
            <a:lstStyle/>
            <a:p>
              <a:pPr algn="ctr" defTabSz="914309" fontAlgn="auto">
                <a:spcBef>
                  <a:spcPts val="0"/>
                </a:spcBef>
                <a:spcAft>
                  <a:spcPts val="0"/>
                </a:spcAft>
                <a:defRPr/>
              </a:pPr>
              <a:endParaRPr sz="1200" b="1" kern="0" dirty="0">
                <a:solidFill>
                  <a:srgbClr val="FFFFFF"/>
                </a:solidFill>
                <a:cs typeface="Calibri" panose="020F0502020204030204" pitchFamily="34" charset="0"/>
                <a:sym typeface="+mn-lt"/>
              </a:endParaRPr>
            </a:p>
          </p:txBody>
        </p:sp>
        <p:sp>
          <p:nvSpPr>
            <p:cNvPr id="74" name="文本框 73"/>
            <p:cNvSpPr txBox="1"/>
            <p:nvPr/>
          </p:nvSpPr>
          <p:spPr>
            <a:xfrm>
              <a:off x="1141954" y="792186"/>
              <a:ext cx="3336601" cy="1121837"/>
            </a:xfrm>
            <a:prstGeom prst="rect">
              <a:avLst/>
            </a:prstGeom>
            <a:noFill/>
          </p:spPr>
          <p:txBody>
            <a:bodyPr wrap="square" rtlCol="0" anchor="ctr">
              <a:spAutoFit/>
            </a:bodyPr>
            <a:lstStyle/>
            <a:p>
              <a:pPr fontAlgn="auto">
                <a:lnSpc>
                  <a:spcPts val="3440"/>
                </a:lnSpc>
                <a:spcBef>
                  <a:spcPts val="0"/>
                </a:spcBef>
                <a:spcAft>
                  <a:spcPts val="0"/>
                </a:spcAft>
                <a:defRPr/>
              </a:pPr>
              <a:r>
                <a:rPr kumimoji="1" lang="en-US" altLang="zh-CN" sz="1200" dirty="0">
                  <a:solidFill>
                    <a:srgbClr val="575756"/>
                  </a:solidFill>
                  <a:ea typeface="Microsoft YaHei" panose="020B0503020204020204" pitchFamily="34" charset="-122"/>
                  <a:cs typeface="Calibri" panose="020F0502020204030204" pitchFamily="34" charset="0"/>
                  <a:sym typeface="+mn-lt"/>
                </a:rPr>
                <a:t>Annual Revenue (US$ bn)</a:t>
              </a:r>
              <a:endParaRPr kumimoji="1" lang="zh-CN" altLang="en-US" sz="1200" dirty="0">
                <a:solidFill>
                  <a:srgbClr val="575756"/>
                </a:solidFill>
                <a:ea typeface="Microsoft YaHei" panose="020B0503020204020204" pitchFamily="34" charset="-122"/>
                <a:cs typeface="Calibri" panose="020F0502020204030204" pitchFamily="34" charset="0"/>
                <a:sym typeface="+mn-lt"/>
              </a:endParaRPr>
            </a:p>
          </p:txBody>
        </p:sp>
        <p:sp>
          <p:nvSpPr>
            <p:cNvPr id="75" name="Rectangle 21"/>
            <p:cNvSpPr/>
            <p:nvPr/>
          </p:nvSpPr>
          <p:spPr>
            <a:xfrm>
              <a:off x="4925235" y="5740244"/>
              <a:ext cx="814224" cy="3752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defTabSz="914400">
                <a:defRPr sz="1200">
                  <a:solidFill>
                    <a:srgbClr val="404040"/>
                  </a:solidFill>
                  <a:latin typeface="微软雅黑"/>
                  <a:ea typeface="微软雅黑"/>
                  <a:cs typeface="微软雅黑"/>
                  <a:sym typeface="微软雅黑"/>
                </a:defRPr>
              </a:lvl1pPr>
            </a:lstStyle>
            <a:p>
              <a:pPr defTabSz="914309" fontAlgn="auto">
                <a:spcBef>
                  <a:spcPts val="0"/>
                </a:spcBef>
                <a:spcAft>
                  <a:spcPts val="0"/>
                </a:spcAft>
                <a:defRPr/>
              </a:pPr>
              <a:r>
                <a:rPr sz="1000" kern="0" dirty="0">
                  <a:latin typeface="Calibri" panose="020F0502020204030204" pitchFamily="34" charset="0"/>
                  <a:cs typeface="Calibri" panose="020F0502020204030204" pitchFamily="34" charset="0"/>
                  <a:sym typeface="+mn-lt"/>
                </a:rPr>
                <a:t>201</a:t>
              </a:r>
              <a:r>
                <a:rPr lang="en-US" sz="1000" kern="0" dirty="0">
                  <a:latin typeface="Calibri" panose="020F0502020204030204" pitchFamily="34" charset="0"/>
                  <a:cs typeface="Calibri" panose="020F0502020204030204" pitchFamily="34" charset="0"/>
                  <a:sym typeface="+mn-lt"/>
                </a:rPr>
                <a:t>9</a:t>
              </a:r>
              <a:endParaRPr sz="1000" kern="0" dirty="0">
                <a:latin typeface="Calibri" panose="020F0502020204030204" pitchFamily="34" charset="0"/>
                <a:cs typeface="Calibri" panose="020F0502020204030204" pitchFamily="34" charset="0"/>
                <a:sym typeface="+mn-lt"/>
              </a:endParaRPr>
            </a:p>
          </p:txBody>
        </p:sp>
        <p:sp>
          <p:nvSpPr>
            <p:cNvPr id="76" name="Rectangle 7"/>
            <p:cNvSpPr/>
            <p:nvPr/>
          </p:nvSpPr>
          <p:spPr>
            <a:xfrm>
              <a:off x="5158277" y="1790387"/>
              <a:ext cx="283672" cy="3890419"/>
            </a:xfrm>
            <a:prstGeom prst="rect">
              <a:avLst/>
            </a:prstGeom>
            <a:solidFill>
              <a:srgbClr val="C00000"/>
            </a:solidFill>
            <a:ln w="0">
              <a:solidFill>
                <a:srgbClr val="1D1D1A"/>
              </a:solidFill>
              <a:prstDash val="solid"/>
              <a:miter lim="400000"/>
            </a:ln>
          </p:spPr>
          <p:txBody>
            <a:bodyPr lIns="45713" rIns="45713"/>
            <a:lstStyle/>
            <a:p>
              <a:pPr defTabSz="914309" fontAlgn="auto">
                <a:spcBef>
                  <a:spcPts val="0"/>
                </a:spcBef>
                <a:spcAft>
                  <a:spcPts val="0"/>
                </a:spcAft>
                <a:defRPr/>
              </a:pPr>
              <a:endParaRPr sz="1000" b="1" kern="0" dirty="0">
                <a:solidFill>
                  <a:srgbClr val="FFFFFF">
                    <a:lumMod val="50000"/>
                  </a:srgbClr>
                </a:solidFill>
                <a:cs typeface="Calibri" panose="020F0502020204030204" pitchFamily="34" charset="0"/>
                <a:sym typeface="+mn-lt"/>
              </a:endParaRPr>
            </a:p>
          </p:txBody>
        </p:sp>
        <p:sp>
          <p:nvSpPr>
            <p:cNvPr id="77" name="object 178"/>
            <p:cNvSpPr txBox="1"/>
            <p:nvPr/>
          </p:nvSpPr>
          <p:spPr>
            <a:xfrm>
              <a:off x="5067033" y="1321764"/>
              <a:ext cx="672424" cy="425286"/>
            </a:xfrm>
            <a:prstGeom prst="rect">
              <a:avLst/>
            </a:prstGeom>
          </p:spPr>
          <p:txBody>
            <a:bodyPr vert="horz" wrap="square" lIns="0" tIns="12698" rIns="0" bIns="0" rtlCol="0">
              <a:spAutoFit/>
            </a:bodyPr>
            <a:lstStyle/>
            <a:p>
              <a:pPr marL="12699" defTabSz="914309" fontAlgn="auto">
                <a:spcBef>
                  <a:spcPts val="100"/>
                </a:spcBef>
                <a:spcAft>
                  <a:spcPts val="0"/>
                </a:spcAft>
                <a:tabLst>
                  <a:tab pos="389216" algn="l"/>
                </a:tabLst>
                <a:defRPr/>
              </a:pPr>
              <a:r>
                <a:rPr lang="en-US" altLang="zh-CN" sz="1050" b="1" kern="0" spc="-5" dirty="0">
                  <a:solidFill>
                    <a:srgbClr val="58595B"/>
                  </a:solidFill>
                  <a:cs typeface="Calibri" panose="020F0502020204030204" pitchFamily="34" charset="0"/>
                  <a:sym typeface="+mn-lt"/>
                </a:rPr>
                <a:t>122.97</a:t>
              </a:r>
              <a:endParaRPr sz="1000" b="1" kern="0" dirty="0">
                <a:solidFill>
                  <a:srgbClr val="1D1D1A"/>
                </a:solidFill>
                <a:cs typeface="Calibri" panose="020F0502020204030204" pitchFamily="34" charset="0"/>
                <a:sym typeface="+mn-lt"/>
              </a:endParaRPr>
            </a:p>
          </p:txBody>
        </p:sp>
        <p:sp>
          <p:nvSpPr>
            <p:cNvPr id="78" name="Rectangle 13"/>
            <p:cNvSpPr>
              <a:spLocks/>
            </p:cNvSpPr>
            <p:nvPr/>
          </p:nvSpPr>
          <p:spPr bwMode="auto">
            <a:xfrm>
              <a:off x="1121462" y="3992405"/>
              <a:ext cx="1092639" cy="375251"/>
            </a:xfrm>
            <a:prstGeom prst="rect">
              <a:avLst/>
            </a:prstGeom>
            <a:noFill/>
            <a:ln w="12700" cap="rnd">
              <a:noFill/>
              <a:round/>
              <a:headEnd/>
              <a:tailEnd/>
            </a:ln>
          </p:spPr>
          <p:txBody>
            <a:bodyPr wrap="square" lIns="0" tIns="0" rIns="0" bIns="0">
              <a:spAutoFit/>
            </a:bodyPr>
            <a:lstStyle/>
            <a:p>
              <a:pPr algn="ctr" defTabSz="914309" fontAlgn="auto">
                <a:spcBef>
                  <a:spcPts val="0"/>
                </a:spcBef>
                <a:spcAft>
                  <a:spcPts val="0"/>
                </a:spcAft>
                <a:defRPr/>
              </a:pPr>
              <a:r>
                <a:rPr lang="en-US" altLang="zh-CN" sz="1000" kern="0" dirty="0">
                  <a:solidFill>
                    <a:prstClr val="black">
                      <a:lumMod val="75000"/>
                      <a:lumOff val="25000"/>
                    </a:prstClr>
                  </a:solidFill>
                  <a:cs typeface="Calibri" panose="020F0502020204030204" pitchFamily="34" charset="0"/>
                  <a:sym typeface="Impact" pitchFamily="34" charset="0"/>
                </a:rPr>
                <a:t>46.7</a:t>
              </a:r>
            </a:p>
          </p:txBody>
        </p:sp>
        <p:sp>
          <p:nvSpPr>
            <p:cNvPr id="79" name="Rectangle 13"/>
            <p:cNvSpPr>
              <a:spLocks/>
            </p:cNvSpPr>
            <p:nvPr/>
          </p:nvSpPr>
          <p:spPr bwMode="auto">
            <a:xfrm>
              <a:off x="1839103" y="3276502"/>
              <a:ext cx="1092639" cy="375251"/>
            </a:xfrm>
            <a:prstGeom prst="rect">
              <a:avLst/>
            </a:prstGeom>
            <a:noFill/>
            <a:ln w="12700" cap="rnd">
              <a:noFill/>
              <a:round/>
              <a:headEnd/>
              <a:tailEnd/>
            </a:ln>
          </p:spPr>
          <p:txBody>
            <a:bodyPr wrap="square" lIns="0" tIns="0" rIns="0" bIns="0">
              <a:spAutoFit/>
            </a:bodyPr>
            <a:lstStyle/>
            <a:p>
              <a:pPr algn="ctr" defTabSz="914309" fontAlgn="auto">
                <a:spcBef>
                  <a:spcPts val="0"/>
                </a:spcBef>
                <a:spcAft>
                  <a:spcPts val="0"/>
                </a:spcAft>
                <a:defRPr/>
              </a:pPr>
              <a:r>
                <a:rPr lang="en-US" altLang="zh-CN" sz="1000" kern="0" dirty="0">
                  <a:solidFill>
                    <a:prstClr val="black">
                      <a:lumMod val="75000"/>
                      <a:lumOff val="25000"/>
                    </a:prstClr>
                  </a:solidFill>
                  <a:cs typeface="Calibri" panose="020F0502020204030204" pitchFamily="34" charset="0"/>
                  <a:sym typeface="Impact" pitchFamily="34" charset="0"/>
                </a:rPr>
                <a:t>61.3</a:t>
              </a:r>
            </a:p>
          </p:txBody>
        </p:sp>
        <p:sp>
          <p:nvSpPr>
            <p:cNvPr id="80" name="文本框 79"/>
            <p:cNvSpPr txBox="1"/>
            <p:nvPr/>
          </p:nvSpPr>
          <p:spPr>
            <a:xfrm>
              <a:off x="2856492" y="2392979"/>
              <a:ext cx="722095" cy="600402"/>
            </a:xfrm>
            <a:prstGeom prst="rect">
              <a:avLst/>
            </a:prstGeom>
            <a:noFill/>
          </p:spPr>
          <p:txBody>
            <a:bodyPr wrap="square" rtlCol="0">
              <a:spAutoFit/>
            </a:bodyPr>
            <a:lstStyle/>
            <a:p>
              <a:pPr defTabSz="914309" fontAlgn="auto">
                <a:spcBef>
                  <a:spcPts val="0"/>
                </a:spcBef>
                <a:spcAft>
                  <a:spcPts val="0"/>
                </a:spcAft>
                <a:defRPr/>
              </a:pPr>
              <a:r>
                <a:rPr lang="en-US" altLang="zh-CN" sz="1000" kern="0" dirty="0">
                  <a:solidFill>
                    <a:prstClr val="black">
                      <a:lumMod val="75000"/>
                      <a:lumOff val="25000"/>
                    </a:prstClr>
                  </a:solidFill>
                  <a:cs typeface="Calibri" panose="020F0502020204030204" pitchFamily="34" charset="0"/>
                </a:rPr>
                <a:t>75.1</a:t>
              </a:r>
              <a:endParaRPr lang="zh-CN" altLang="en-US" sz="1000" kern="0" dirty="0">
                <a:solidFill>
                  <a:prstClr val="black">
                    <a:lumMod val="75000"/>
                    <a:lumOff val="25000"/>
                  </a:prstClr>
                </a:solidFill>
                <a:cs typeface="Calibri" panose="020F0502020204030204" pitchFamily="34" charset="0"/>
              </a:endParaRPr>
            </a:p>
          </p:txBody>
        </p:sp>
        <p:sp>
          <p:nvSpPr>
            <p:cNvPr id="81" name="文本框 80"/>
            <p:cNvSpPr txBox="1"/>
            <p:nvPr/>
          </p:nvSpPr>
          <p:spPr>
            <a:xfrm>
              <a:off x="3449944" y="1864109"/>
              <a:ext cx="803510" cy="619166"/>
            </a:xfrm>
            <a:prstGeom prst="rect">
              <a:avLst/>
            </a:prstGeom>
            <a:noFill/>
          </p:spPr>
          <p:txBody>
            <a:bodyPr wrap="square" rtlCol="0">
              <a:spAutoFit/>
            </a:bodyPr>
            <a:lstStyle/>
            <a:p>
              <a:pPr algn="ctr" defTabSz="914309" fontAlgn="auto">
                <a:spcBef>
                  <a:spcPts val="0"/>
                </a:spcBef>
                <a:spcAft>
                  <a:spcPts val="0"/>
                </a:spcAft>
                <a:defRPr/>
              </a:pPr>
              <a:r>
                <a:rPr lang="en-US" altLang="zh-CN" sz="1050" kern="0" dirty="0">
                  <a:solidFill>
                    <a:prstClr val="black">
                      <a:lumMod val="75000"/>
                      <a:lumOff val="25000"/>
                    </a:prstClr>
                  </a:solidFill>
                  <a:cs typeface="Calibri" panose="020F0502020204030204" pitchFamily="34" charset="0"/>
                </a:rPr>
                <a:t>92.5</a:t>
              </a:r>
              <a:endParaRPr lang="zh-CN" altLang="en-US" sz="1050" kern="0" dirty="0">
                <a:solidFill>
                  <a:prstClr val="black">
                    <a:lumMod val="75000"/>
                    <a:lumOff val="25000"/>
                  </a:prstClr>
                </a:solidFill>
                <a:cs typeface="Calibri" panose="020F0502020204030204" pitchFamily="34" charset="0"/>
              </a:endParaRPr>
            </a:p>
          </p:txBody>
        </p:sp>
        <p:sp>
          <p:nvSpPr>
            <p:cNvPr id="82" name="文本框 81"/>
            <p:cNvSpPr txBox="1"/>
            <p:nvPr/>
          </p:nvSpPr>
          <p:spPr>
            <a:xfrm>
              <a:off x="4202383" y="1477109"/>
              <a:ext cx="803510" cy="619166"/>
            </a:xfrm>
            <a:prstGeom prst="rect">
              <a:avLst/>
            </a:prstGeom>
            <a:noFill/>
          </p:spPr>
          <p:txBody>
            <a:bodyPr wrap="square" rtlCol="0">
              <a:spAutoFit/>
            </a:bodyPr>
            <a:lstStyle/>
            <a:p>
              <a:pPr algn="ctr" defTabSz="914309" fontAlgn="auto">
                <a:spcBef>
                  <a:spcPts val="0"/>
                </a:spcBef>
                <a:spcAft>
                  <a:spcPts val="0"/>
                </a:spcAft>
                <a:defRPr/>
              </a:pPr>
              <a:r>
                <a:rPr lang="en-US" altLang="zh-CN" sz="1050" kern="0" dirty="0">
                  <a:solidFill>
                    <a:prstClr val="black">
                      <a:lumMod val="75000"/>
                      <a:lumOff val="25000"/>
                    </a:prstClr>
                  </a:solidFill>
                  <a:cs typeface="Calibri" panose="020F0502020204030204" pitchFamily="34" charset="0"/>
                </a:rPr>
                <a:t>105.2</a:t>
              </a:r>
              <a:endParaRPr lang="zh-CN" altLang="en-US" sz="1050" kern="0" dirty="0">
                <a:solidFill>
                  <a:prstClr val="black">
                    <a:lumMod val="75000"/>
                    <a:lumOff val="25000"/>
                  </a:prstClr>
                </a:solidFill>
                <a:cs typeface="Calibri" panose="020F0502020204030204" pitchFamily="34" charset="0"/>
              </a:endParaRPr>
            </a:p>
          </p:txBody>
        </p:sp>
      </p:grpSp>
      <p:sp>
        <p:nvSpPr>
          <p:cNvPr id="35" name="矩形 34"/>
          <p:cNvSpPr/>
          <p:nvPr/>
        </p:nvSpPr>
        <p:spPr>
          <a:xfrm>
            <a:off x="7849060" y="4163569"/>
            <a:ext cx="3938501" cy="1569660"/>
          </a:xfrm>
          <a:prstGeom prst="rect">
            <a:avLst/>
          </a:prstGeom>
        </p:spPr>
        <p:txBody>
          <a:bodyPr wrap="square">
            <a:spAutoFit/>
          </a:bodyPr>
          <a:lstStyle/>
          <a:p>
            <a:pPr algn="ctr"/>
            <a:r>
              <a:rPr lang="en-US" altLang="zh-CN" sz="2400" b="1" dirty="0">
                <a:solidFill>
                  <a:srgbClr val="C00000"/>
                </a:solidFill>
                <a:cs typeface="Calibri" panose="020F0502020204030204" pitchFamily="34" charset="0"/>
              </a:rPr>
              <a:t>85,000+ Patents</a:t>
            </a:r>
          </a:p>
          <a:p>
            <a:pPr algn="ctr"/>
            <a:r>
              <a:rPr lang="en-US" altLang="zh-CN" sz="1600" dirty="0">
                <a:solidFill>
                  <a:srgbClr val="58595B"/>
                </a:solidFill>
                <a:ea typeface="微软雅黑" panose="020B0503020204020204" pitchFamily="34" charset="-122"/>
                <a:cs typeface="Calibri" panose="020F0502020204030204" pitchFamily="34" charset="0"/>
              </a:rPr>
              <a:t>held by Huawei as of December 31, 2019</a:t>
            </a:r>
          </a:p>
          <a:p>
            <a:pPr algn="ctr"/>
            <a:endParaRPr lang="en-US" altLang="zh-CN" sz="1600" dirty="0">
              <a:solidFill>
                <a:srgbClr val="58595B"/>
              </a:solidFill>
              <a:ea typeface="微软雅黑" panose="020B0503020204020204" pitchFamily="34" charset="-122"/>
              <a:cs typeface="Calibri" panose="020F0502020204030204" pitchFamily="34" charset="0"/>
            </a:endParaRPr>
          </a:p>
          <a:p>
            <a:pPr algn="ctr"/>
            <a:r>
              <a:rPr lang="en-US" altLang="zh-CN" sz="2400" b="1" dirty="0">
                <a:solidFill>
                  <a:srgbClr val="C00000"/>
                </a:solidFill>
                <a:cs typeface="Calibri" panose="020F0502020204030204" pitchFamily="34" charset="0"/>
              </a:rPr>
              <a:t>15,000+ Employees</a:t>
            </a:r>
          </a:p>
          <a:p>
            <a:pPr algn="ctr"/>
            <a:r>
              <a:rPr lang="en-US" altLang="zh-CN" sz="1600" dirty="0">
                <a:solidFill>
                  <a:srgbClr val="58595B"/>
                </a:solidFill>
                <a:ea typeface="微软雅黑" panose="020B0503020204020204" pitchFamily="34" charset="-122"/>
                <a:cs typeface="Calibri" panose="020F0502020204030204" pitchFamily="34" charset="0"/>
              </a:rPr>
              <a:t>engaged in fundamental researches</a:t>
            </a:r>
          </a:p>
        </p:txBody>
      </p:sp>
      <p:sp>
        <p:nvSpPr>
          <p:cNvPr id="5" name="TextBox 4">
            <a:extLst>
              <a:ext uri="{FF2B5EF4-FFF2-40B4-BE49-F238E27FC236}">
                <a16:creationId xmlns:a16="http://schemas.microsoft.com/office/drawing/2014/main" id="{CC5D896E-DA3D-9B44-A2F1-DEA0251DFB67}"/>
              </a:ext>
            </a:extLst>
          </p:cNvPr>
          <p:cNvSpPr txBox="1"/>
          <p:nvPr/>
        </p:nvSpPr>
        <p:spPr>
          <a:xfrm>
            <a:off x="2720033" y="1781024"/>
            <a:ext cx="2440919" cy="369332"/>
          </a:xfrm>
          <a:prstGeom prst="rect">
            <a:avLst/>
          </a:prstGeom>
          <a:noFill/>
        </p:spPr>
        <p:txBody>
          <a:bodyPr wrap="square" rtlCol="0">
            <a:spAutoFit/>
          </a:bodyPr>
          <a:lstStyle/>
          <a:p>
            <a:pPr algn="l">
              <a:buNone/>
            </a:pPr>
            <a:r>
              <a:rPr lang="en-US" b="1" dirty="0"/>
              <a:t>Revenue Growth</a:t>
            </a:r>
          </a:p>
        </p:txBody>
      </p:sp>
      <p:sp>
        <p:nvSpPr>
          <p:cNvPr id="60" name="TextBox 59">
            <a:extLst>
              <a:ext uri="{FF2B5EF4-FFF2-40B4-BE49-F238E27FC236}">
                <a16:creationId xmlns:a16="http://schemas.microsoft.com/office/drawing/2014/main" id="{787D8098-A616-7542-86DE-830564FA0AF8}"/>
              </a:ext>
            </a:extLst>
          </p:cNvPr>
          <p:cNvSpPr txBox="1"/>
          <p:nvPr/>
        </p:nvSpPr>
        <p:spPr>
          <a:xfrm>
            <a:off x="2401264" y="3626724"/>
            <a:ext cx="2861126" cy="369332"/>
          </a:xfrm>
          <a:prstGeom prst="rect">
            <a:avLst/>
          </a:prstGeom>
          <a:noFill/>
        </p:spPr>
        <p:txBody>
          <a:bodyPr wrap="square" rtlCol="0">
            <a:spAutoFit/>
          </a:bodyPr>
          <a:lstStyle/>
          <a:p>
            <a:pPr algn="l">
              <a:buNone/>
            </a:pPr>
            <a:r>
              <a:rPr lang="en-US" b="1" dirty="0"/>
              <a:t>Global Reach and Coverage</a:t>
            </a:r>
          </a:p>
        </p:txBody>
      </p:sp>
    </p:spTree>
    <p:extLst>
      <p:ext uri="{BB962C8B-B14F-4D97-AF65-F5344CB8AC3E}">
        <p14:creationId xmlns:p14="http://schemas.microsoft.com/office/powerpoint/2010/main" val="4090982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副标题 3"/>
          <p:cNvSpPr txBox="1">
            <a:spLocks/>
          </p:cNvSpPr>
          <p:nvPr/>
        </p:nvSpPr>
        <p:spPr>
          <a:xfrm>
            <a:off x="970732" y="24737"/>
            <a:ext cx="11427793" cy="779519"/>
          </a:xfrm>
          <a:prstGeom prst="rect">
            <a:avLst/>
          </a:prstGeom>
        </p:spPr>
        <p:txBody>
          <a:bodyPr vert="horz" wrap="square" lIns="0" tIns="0" rIns="0" bIns="0" anchor="t" anchorCtr="0">
            <a:noAutofit/>
          </a:bodyPr>
          <a:lstStyle>
            <a:lvl1pPr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sz="2400" b="0" dirty="0"/>
              <a:t>System Reliability </a:t>
            </a:r>
          </a:p>
          <a:p>
            <a:r>
              <a:rPr lang="en-US" altLang="zh-CN" sz="2000" b="0" dirty="0"/>
              <a:t>           — ROW and Multi-Time-Point Tech for Snapshots</a:t>
            </a:r>
          </a:p>
        </p:txBody>
      </p:sp>
      <p:grpSp>
        <p:nvGrpSpPr>
          <p:cNvPr id="2" name="组合 1"/>
          <p:cNvGrpSpPr/>
          <p:nvPr/>
        </p:nvGrpSpPr>
        <p:grpSpPr>
          <a:xfrm>
            <a:off x="632179" y="1160974"/>
            <a:ext cx="11159771" cy="4839776"/>
            <a:chOff x="336904" y="1160974"/>
            <a:chExt cx="11632198" cy="5094978"/>
          </a:xfrm>
        </p:grpSpPr>
        <p:cxnSp>
          <p:nvCxnSpPr>
            <p:cNvPr id="86" name="Straight Arrow Connector 19"/>
            <p:cNvCxnSpPr/>
            <p:nvPr/>
          </p:nvCxnSpPr>
          <p:spPr>
            <a:xfrm>
              <a:off x="6610760" y="4107555"/>
              <a:ext cx="11408" cy="955848"/>
            </a:xfrm>
            <a:prstGeom prst="straightConnector1">
              <a:avLst/>
            </a:prstGeom>
            <a:noFill/>
            <a:ln w="12700" cap="flat">
              <a:solidFill>
                <a:srgbClr val="A3A3A3"/>
              </a:solidFill>
              <a:prstDash val="solid"/>
              <a:miter lim="400000"/>
              <a:tailEnd type="triangle"/>
            </a:ln>
            <a:effectLst/>
          </p:spPr>
        </p:cxnSp>
        <p:sp>
          <p:nvSpPr>
            <p:cNvPr id="88" name="圆柱形 87"/>
            <p:cNvSpPr/>
            <p:nvPr/>
          </p:nvSpPr>
          <p:spPr>
            <a:xfrm>
              <a:off x="456047" y="1418956"/>
              <a:ext cx="1181914" cy="527931"/>
            </a:xfrm>
            <a:prstGeom prst="can">
              <a:avLst/>
            </a:prstGeom>
            <a:no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rgbClr val="00B0F0"/>
                </a:solidFill>
                <a:latin typeface="Arial" panose="020B0604020202020204" pitchFamily="34" charset="0"/>
                <a:ea typeface="微软雅黑" panose="020B0503020204020204" pitchFamily="34" charset="-122"/>
              </a:endParaRPr>
            </a:p>
          </p:txBody>
        </p:sp>
        <p:sp>
          <p:nvSpPr>
            <p:cNvPr id="89" name="TextBox 148"/>
            <p:cNvSpPr txBox="1"/>
            <p:nvPr/>
          </p:nvSpPr>
          <p:spPr>
            <a:xfrm>
              <a:off x="624200" y="1618559"/>
              <a:ext cx="861071" cy="246189"/>
            </a:xfrm>
            <a:prstGeom prst="rect">
              <a:avLst/>
            </a:prstGeom>
            <a:noFill/>
          </p:spPr>
          <p:txBody>
            <a:bodyPr wrap="square" lIns="0" tIns="0" rIns="0" bIns="0" rtlCol="0">
              <a:noAutofit/>
            </a:bodyPr>
            <a:lstStyle/>
            <a:p>
              <a:pPr algn="ctr" defTabSz="1219200" fontAlgn="ctr"/>
              <a:r>
                <a:rPr lang="en-US" altLang="zh-CN" sz="1600" dirty="0">
                  <a:solidFill>
                    <a:srgbClr val="1D1D1A"/>
                  </a:solidFill>
                  <a:latin typeface="Arial" panose="020B0604020202020204" pitchFamily="34" charset="0"/>
                  <a:ea typeface="微软雅黑" panose="020B0503020204020204" pitchFamily="34" charset="-122"/>
                  <a:cs typeface="Arial" panose="020B0604020202020204" pitchFamily="34" charset="0"/>
                </a:rPr>
                <a:t>Source</a:t>
              </a:r>
              <a:endParaRPr lang="en-US" sz="16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90" name="TextBox 148"/>
            <p:cNvSpPr txBox="1"/>
            <p:nvPr/>
          </p:nvSpPr>
          <p:spPr>
            <a:xfrm>
              <a:off x="1054737" y="2215933"/>
              <a:ext cx="359482" cy="161562"/>
            </a:xfrm>
            <a:prstGeom prst="rect">
              <a:avLst/>
            </a:prstGeom>
            <a:noFill/>
            <a:ln>
              <a:solidFill>
                <a:srgbClr val="A3A3A3"/>
              </a:solidFill>
            </a:ln>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TP</a:t>
              </a:r>
              <a:r>
                <a:rPr lang="en-US" altLang="zh-CN"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0</a:t>
              </a:r>
              <a:endParaRPr lang="en-US"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1" name="Straight Arrow Connector 19"/>
            <p:cNvCxnSpPr>
              <a:stCxn id="88" idx="3"/>
            </p:cNvCxnSpPr>
            <p:nvPr/>
          </p:nvCxnSpPr>
          <p:spPr>
            <a:xfrm>
              <a:off x="1047005" y="1946887"/>
              <a:ext cx="7732" cy="2381206"/>
            </a:xfrm>
            <a:prstGeom prst="straightConnector1">
              <a:avLst/>
            </a:prstGeom>
            <a:noFill/>
            <a:ln w="12700" cap="flat">
              <a:solidFill>
                <a:srgbClr val="A3A3A3"/>
              </a:solidFill>
              <a:prstDash val="solid"/>
              <a:miter lim="400000"/>
              <a:tailEnd type="triangle"/>
            </a:ln>
            <a:effectLst/>
          </p:spPr>
        </p:cxnSp>
        <p:sp>
          <p:nvSpPr>
            <p:cNvPr id="92" name="TextBox 148"/>
            <p:cNvSpPr txBox="1"/>
            <p:nvPr/>
          </p:nvSpPr>
          <p:spPr>
            <a:xfrm>
              <a:off x="1066144" y="2721860"/>
              <a:ext cx="359482" cy="161562"/>
            </a:xfrm>
            <a:prstGeom prst="rect">
              <a:avLst/>
            </a:prstGeom>
            <a:noFill/>
            <a:ln>
              <a:solidFill>
                <a:srgbClr val="A3A3A3"/>
              </a:solidFill>
            </a:ln>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TP</a:t>
              </a:r>
              <a:r>
                <a:rPr lang="en-US" altLang="zh-CN"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1</a:t>
              </a:r>
              <a:endParaRPr lang="en-US"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3" name="TextBox 148"/>
            <p:cNvSpPr txBox="1"/>
            <p:nvPr/>
          </p:nvSpPr>
          <p:spPr>
            <a:xfrm>
              <a:off x="1070763" y="3931860"/>
              <a:ext cx="359482" cy="161562"/>
            </a:xfrm>
            <a:prstGeom prst="rect">
              <a:avLst/>
            </a:prstGeom>
            <a:noFill/>
            <a:ln>
              <a:solidFill>
                <a:srgbClr val="A3A3A3"/>
              </a:solidFill>
            </a:ln>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TP</a:t>
              </a:r>
              <a:r>
                <a:rPr lang="en-US" altLang="zh-CN"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2</a:t>
              </a:r>
              <a:endParaRPr lang="en-US"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4" name="圆柱形 93"/>
            <p:cNvSpPr/>
            <p:nvPr/>
          </p:nvSpPr>
          <p:spPr>
            <a:xfrm>
              <a:off x="1942357" y="2153715"/>
              <a:ext cx="1355071" cy="288210"/>
            </a:xfrm>
            <a:prstGeom prst="can">
              <a:avLst/>
            </a:prstGeom>
            <a:solidFill>
              <a:schemeClr val="tx2"/>
            </a:solidFill>
            <a:ln w="12700" cap="flat" cmpd="sng" algn="ctr">
              <a:solidFill>
                <a:srgbClr val="A3A3A3"/>
              </a:solidFill>
              <a:prstDash val="solid"/>
              <a:miter lim="800000"/>
            </a:ln>
            <a:effectLst/>
          </p:spPr>
          <p:txBody>
            <a:bodyPr rtlCol="0" anchor="ctr">
              <a:noAutofit/>
            </a:bodyPr>
            <a:lstStyle/>
            <a:p>
              <a:pPr algn="ctr" defTabSz="914309" fontAlgn="ctr">
                <a:defRPr/>
              </a:pPr>
              <a:endParaRPr lang="en-US" altLang="zh-CN" sz="1200" kern="0" dirty="0">
                <a:solidFill>
                  <a:schemeClr val="bg2">
                    <a:lumMod val="10000"/>
                  </a:schemeClr>
                </a:solidFill>
                <a:latin typeface="Arial" panose="020B0604020202020204" pitchFamily="34" charset="0"/>
                <a:ea typeface="微软雅黑" panose="020B0503020204020204" pitchFamily="34" charset="-122"/>
              </a:endParaRPr>
            </a:p>
          </p:txBody>
        </p:sp>
        <p:sp>
          <p:nvSpPr>
            <p:cNvPr id="95" name="TextBox 148"/>
            <p:cNvSpPr txBox="1"/>
            <p:nvPr/>
          </p:nvSpPr>
          <p:spPr>
            <a:xfrm>
              <a:off x="2189356" y="2237471"/>
              <a:ext cx="861071" cy="161562"/>
            </a:xfrm>
            <a:prstGeom prst="rect">
              <a:avLst/>
            </a:prstGeom>
            <a:noFill/>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HyperCDP_0</a:t>
              </a:r>
              <a:endParaRPr lang="en-US"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6" name="圆柱形 95"/>
            <p:cNvSpPr/>
            <p:nvPr/>
          </p:nvSpPr>
          <p:spPr>
            <a:xfrm>
              <a:off x="1942359" y="2655293"/>
              <a:ext cx="1355071" cy="288210"/>
            </a:xfrm>
            <a:prstGeom prst="can">
              <a:avLst/>
            </a:prstGeom>
            <a:solidFill>
              <a:srgbClr val="CAE1B2"/>
            </a:solidFill>
            <a:ln w="12700" cap="flat" cmpd="sng" algn="ctr">
              <a:solidFill>
                <a:schemeClr val="bg2">
                  <a:lumMod val="50000"/>
                </a:schemeClr>
              </a:solidFill>
              <a:prstDash val="solid"/>
              <a:miter lim="800000"/>
            </a:ln>
            <a:effectLst/>
          </p:spPr>
          <p:txBody>
            <a:bodyPr rtlCol="0" anchor="ctr">
              <a:noAutofit/>
            </a:bodyPr>
            <a:lstStyle/>
            <a:p>
              <a:pPr algn="ctr" defTabSz="914309" fontAlgn="ctr">
                <a:defRPr/>
              </a:pPr>
              <a:endParaRPr lang="en-US" altLang="zh-CN" sz="1200" kern="0" dirty="0">
                <a:solidFill>
                  <a:schemeClr val="bg2">
                    <a:lumMod val="10000"/>
                  </a:schemeClr>
                </a:solidFill>
                <a:latin typeface="Arial" panose="020B0604020202020204" pitchFamily="34" charset="0"/>
                <a:ea typeface="微软雅黑" panose="020B0503020204020204" pitchFamily="34" charset="-122"/>
              </a:endParaRPr>
            </a:p>
          </p:txBody>
        </p:sp>
        <p:sp>
          <p:nvSpPr>
            <p:cNvPr id="97" name="TextBox 148"/>
            <p:cNvSpPr txBox="1"/>
            <p:nvPr/>
          </p:nvSpPr>
          <p:spPr>
            <a:xfrm>
              <a:off x="2161252" y="2758636"/>
              <a:ext cx="889178" cy="161562"/>
            </a:xfrm>
            <a:prstGeom prst="rect">
              <a:avLst/>
            </a:prstGeom>
            <a:noFill/>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HyperSnap_0</a:t>
              </a:r>
              <a:endParaRPr lang="en-US"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8" name="圆柱形 97"/>
            <p:cNvSpPr/>
            <p:nvPr/>
          </p:nvSpPr>
          <p:spPr>
            <a:xfrm>
              <a:off x="5862174" y="3860784"/>
              <a:ext cx="1355071" cy="288210"/>
            </a:xfrm>
            <a:prstGeom prst="can">
              <a:avLst/>
            </a:prstGeom>
            <a:solidFill>
              <a:srgbClr val="E9E9E7"/>
            </a:solidFill>
            <a:ln w="12700" cap="flat" cmpd="sng" algn="ctr">
              <a:solidFill>
                <a:srgbClr val="D1D1D1"/>
              </a:solidFill>
              <a:prstDash val="solid"/>
              <a:miter lim="800000"/>
            </a:ln>
            <a:effectLst/>
          </p:spPr>
          <p:txBody>
            <a:bodyPr rtlCol="0" anchor="ctr">
              <a:noAutofit/>
            </a:bodyPr>
            <a:lstStyle/>
            <a:p>
              <a:pPr algn="ctr" defTabSz="914309" fontAlgn="ctr">
                <a:defRPr/>
              </a:pPr>
              <a:endParaRPr lang="en-US" altLang="zh-CN" sz="1200" kern="0" dirty="0">
                <a:solidFill>
                  <a:srgbClr val="00B0F0"/>
                </a:solidFill>
                <a:latin typeface="Arial" panose="020B0604020202020204" pitchFamily="34" charset="0"/>
                <a:ea typeface="微软雅黑" panose="020B0503020204020204" pitchFamily="34" charset="-122"/>
              </a:endParaRPr>
            </a:p>
          </p:txBody>
        </p:sp>
        <p:sp>
          <p:nvSpPr>
            <p:cNvPr id="99" name="TextBox 148"/>
            <p:cNvSpPr txBox="1"/>
            <p:nvPr/>
          </p:nvSpPr>
          <p:spPr>
            <a:xfrm>
              <a:off x="6052914" y="3985225"/>
              <a:ext cx="978940" cy="161562"/>
            </a:xfrm>
            <a:prstGeom prst="rect">
              <a:avLst/>
            </a:prstGeom>
            <a:noFill/>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HyperClone_3</a:t>
              </a:r>
              <a:endParaRPr lang="en-US"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00" name="Straight Arrow Connector 19"/>
            <p:cNvCxnSpPr>
              <a:stCxn id="90" idx="3"/>
              <a:endCxn id="94" idx="2"/>
            </p:cNvCxnSpPr>
            <p:nvPr/>
          </p:nvCxnSpPr>
          <p:spPr>
            <a:xfrm>
              <a:off x="1414219" y="2296714"/>
              <a:ext cx="528138" cy="1106"/>
            </a:xfrm>
            <a:prstGeom prst="straightConnector1">
              <a:avLst/>
            </a:prstGeom>
            <a:noFill/>
            <a:ln w="12700" cap="flat">
              <a:solidFill>
                <a:srgbClr val="A3A3A3"/>
              </a:solidFill>
              <a:prstDash val="solid"/>
              <a:miter lim="400000"/>
              <a:tailEnd type="triangle"/>
            </a:ln>
            <a:effectLst/>
          </p:spPr>
        </p:cxnSp>
        <p:cxnSp>
          <p:nvCxnSpPr>
            <p:cNvPr id="101" name="Straight Arrow Connector 19"/>
            <p:cNvCxnSpPr>
              <a:stCxn id="92" idx="3"/>
              <a:endCxn id="96" idx="2"/>
            </p:cNvCxnSpPr>
            <p:nvPr/>
          </p:nvCxnSpPr>
          <p:spPr>
            <a:xfrm flipV="1">
              <a:off x="1425626" y="2799398"/>
              <a:ext cx="516734" cy="3243"/>
            </a:xfrm>
            <a:prstGeom prst="straightConnector1">
              <a:avLst/>
            </a:prstGeom>
            <a:noFill/>
            <a:ln w="12700" cap="flat">
              <a:solidFill>
                <a:srgbClr val="A3A3A3"/>
              </a:solidFill>
              <a:prstDash val="solid"/>
              <a:miter lim="400000"/>
              <a:tailEnd type="triangle"/>
            </a:ln>
            <a:effectLst/>
          </p:spPr>
        </p:cxnSp>
        <p:cxnSp>
          <p:nvCxnSpPr>
            <p:cNvPr id="102" name="Straight Arrow Connector 19"/>
            <p:cNvCxnSpPr>
              <a:stCxn id="93" idx="3"/>
            </p:cNvCxnSpPr>
            <p:nvPr/>
          </p:nvCxnSpPr>
          <p:spPr>
            <a:xfrm flipV="1">
              <a:off x="1430245" y="3987154"/>
              <a:ext cx="4431929" cy="25488"/>
            </a:xfrm>
            <a:prstGeom prst="straightConnector1">
              <a:avLst/>
            </a:prstGeom>
            <a:noFill/>
            <a:ln w="12700" cap="flat">
              <a:solidFill>
                <a:srgbClr val="A3A3A3"/>
              </a:solidFill>
              <a:prstDash val="solid"/>
              <a:miter lim="400000"/>
              <a:tailEnd type="triangle"/>
            </a:ln>
            <a:effectLst/>
          </p:spPr>
        </p:cxnSp>
        <p:sp>
          <p:nvSpPr>
            <p:cNvPr id="103" name="TextBox 148"/>
            <p:cNvSpPr txBox="1"/>
            <p:nvPr/>
          </p:nvSpPr>
          <p:spPr>
            <a:xfrm>
              <a:off x="2573723" y="3102442"/>
              <a:ext cx="359482" cy="161562"/>
            </a:xfrm>
            <a:prstGeom prst="rect">
              <a:avLst/>
            </a:prstGeom>
            <a:noFill/>
            <a:ln>
              <a:solidFill>
                <a:srgbClr val="A3A3A3"/>
              </a:solidFill>
            </a:ln>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TP</a:t>
              </a:r>
              <a:r>
                <a:rPr lang="en-US" altLang="zh-CN"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0</a:t>
              </a:r>
              <a:endParaRPr lang="en-US"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04" name="Straight Arrow Connector 19"/>
            <p:cNvCxnSpPr/>
            <p:nvPr/>
          </p:nvCxnSpPr>
          <p:spPr>
            <a:xfrm>
              <a:off x="2573723" y="2930901"/>
              <a:ext cx="11408" cy="1397192"/>
            </a:xfrm>
            <a:prstGeom prst="straightConnector1">
              <a:avLst/>
            </a:prstGeom>
            <a:noFill/>
            <a:ln w="12700" cap="flat">
              <a:solidFill>
                <a:srgbClr val="A3A3A3"/>
              </a:solidFill>
              <a:prstDash val="solid"/>
              <a:miter lim="400000"/>
              <a:tailEnd type="triangle"/>
            </a:ln>
            <a:effectLst/>
          </p:spPr>
        </p:cxnSp>
        <p:sp>
          <p:nvSpPr>
            <p:cNvPr id="105" name="圆柱形 104"/>
            <p:cNvSpPr/>
            <p:nvPr/>
          </p:nvSpPr>
          <p:spPr>
            <a:xfrm>
              <a:off x="3426580" y="3042328"/>
              <a:ext cx="1355071" cy="288210"/>
            </a:xfrm>
            <a:prstGeom prst="can">
              <a:avLst/>
            </a:prstGeom>
            <a:solidFill>
              <a:srgbClr val="CAE1B2"/>
            </a:solidFill>
            <a:ln w="12700" cap="flat" cmpd="sng" algn="ctr">
              <a:solidFill>
                <a:schemeClr val="bg1">
                  <a:lumMod val="60000"/>
                  <a:lumOff val="40000"/>
                </a:schemeClr>
              </a:solidFill>
              <a:prstDash val="solid"/>
              <a:miter lim="800000"/>
            </a:ln>
            <a:effectLst/>
          </p:spPr>
          <p:txBody>
            <a:bodyPr rtlCol="0" anchor="ctr">
              <a:noAutofit/>
            </a:bodyPr>
            <a:lstStyle/>
            <a:p>
              <a:pPr algn="ctr" defTabSz="914309" fontAlgn="ctr">
                <a:defRPr/>
              </a:pPr>
              <a:endParaRPr lang="en-US" altLang="zh-CN" sz="1200" kern="0" dirty="0">
                <a:solidFill>
                  <a:schemeClr val="bg2">
                    <a:lumMod val="10000"/>
                  </a:schemeClr>
                </a:solidFill>
                <a:latin typeface="Arial" panose="020B0604020202020204" pitchFamily="34" charset="0"/>
                <a:ea typeface="微软雅黑" panose="020B0503020204020204" pitchFamily="34" charset="-122"/>
              </a:endParaRPr>
            </a:p>
          </p:txBody>
        </p:sp>
        <p:sp>
          <p:nvSpPr>
            <p:cNvPr id="106" name="TextBox 148"/>
            <p:cNvSpPr txBox="1"/>
            <p:nvPr/>
          </p:nvSpPr>
          <p:spPr>
            <a:xfrm>
              <a:off x="3627626" y="3155194"/>
              <a:ext cx="907024" cy="161562"/>
            </a:xfrm>
            <a:prstGeom prst="rect">
              <a:avLst/>
            </a:prstGeom>
            <a:noFill/>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HyperSnap_1</a:t>
              </a:r>
              <a:endParaRPr lang="en-US"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07" name="Straight Arrow Connector 19"/>
            <p:cNvCxnSpPr/>
            <p:nvPr/>
          </p:nvCxnSpPr>
          <p:spPr>
            <a:xfrm flipV="1">
              <a:off x="2921838" y="3176845"/>
              <a:ext cx="516734" cy="1"/>
            </a:xfrm>
            <a:prstGeom prst="straightConnector1">
              <a:avLst/>
            </a:prstGeom>
            <a:noFill/>
            <a:ln w="12700" cap="flat">
              <a:solidFill>
                <a:srgbClr val="A3A3A3"/>
              </a:solidFill>
              <a:prstDash val="solid"/>
              <a:miter lim="400000"/>
              <a:tailEnd type="triangle"/>
            </a:ln>
            <a:effectLst/>
          </p:spPr>
        </p:cxnSp>
        <p:sp>
          <p:nvSpPr>
            <p:cNvPr id="108" name="TextBox 148"/>
            <p:cNvSpPr txBox="1"/>
            <p:nvPr/>
          </p:nvSpPr>
          <p:spPr>
            <a:xfrm>
              <a:off x="3866616" y="3602141"/>
              <a:ext cx="359482" cy="161562"/>
            </a:xfrm>
            <a:prstGeom prst="rect">
              <a:avLst/>
            </a:prstGeom>
            <a:noFill/>
            <a:ln>
              <a:solidFill>
                <a:srgbClr val="A3A3A3"/>
              </a:solidFill>
            </a:ln>
          </p:spPr>
          <p:txBody>
            <a:bodyPr wrap="square" lIns="0" tIns="0" rIns="0" bIns="0" rtlCol="0">
              <a:noAutofit/>
            </a:bodyPr>
            <a:lstStyle/>
            <a:p>
              <a:pPr algn="ctr" defTabSz="1219200" fontAlgn="ctr"/>
              <a:r>
                <a:rPr lang="en-US" altLang="zh-CN" sz="1050" dirty="0">
                  <a:solidFill>
                    <a:srgbClr val="C00000"/>
                  </a:solidFill>
                  <a:latin typeface="Arial" panose="020B0604020202020204" pitchFamily="34" charset="0"/>
                  <a:ea typeface="微软雅黑" panose="020B0503020204020204" pitchFamily="34" charset="-122"/>
                  <a:cs typeface="Arial" panose="020B0604020202020204" pitchFamily="34" charset="0"/>
                </a:rPr>
                <a:t>TP</a:t>
              </a:r>
              <a:r>
                <a:rPr lang="en-US" altLang="zh-CN" sz="600" dirty="0">
                  <a:solidFill>
                    <a:srgbClr val="C00000"/>
                  </a:solidFill>
                  <a:latin typeface="Arial" panose="020B0604020202020204" pitchFamily="34" charset="0"/>
                  <a:ea typeface="微软雅黑" panose="020B0503020204020204" pitchFamily="34" charset="-122"/>
                  <a:cs typeface="Arial" panose="020B0604020202020204" pitchFamily="34" charset="0"/>
                </a:rPr>
                <a:t>0</a:t>
              </a:r>
              <a:endParaRPr lang="en-US" sz="6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09" name="Straight Arrow Connector 19"/>
            <p:cNvCxnSpPr/>
            <p:nvPr/>
          </p:nvCxnSpPr>
          <p:spPr>
            <a:xfrm flipH="1">
              <a:off x="3863305" y="3328048"/>
              <a:ext cx="3311" cy="1176765"/>
            </a:xfrm>
            <a:prstGeom prst="straightConnector1">
              <a:avLst/>
            </a:prstGeom>
            <a:noFill/>
            <a:ln w="12700" cap="flat">
              <a:solidFill>
                <a:srgbClr val="A3A3A3"/>
              </a:solidFill>
              <a:prstDash val="solid"/>
              <a:miter lim="400000"/>
              <a:tailEnd type="triangle"/>
            </a:ln>
            <a:effectLst/>
          </p:spPr>
        </p:cxnSp>
        <p:sp>
          <p:nvSpPr>
            <p:cNvPr id="110" name="圆柱形 109"/>
            <p:cNvSpPr/>
            <p:nvPr/>
          </p:nvSpPr>
          <p:spPr>
            <a:xfrm>
              <a:off x="4871790" y="3521553"/>
              <a:ext cx="1355071" cy="288210"/>
            </a:xfrm>
            <a:prstGeom prst="can">
              <a:avLst/>
            </a:prstGeom>
            <a:solidFill>
              <a:srgbClr val="CAE1B2"/>
            </a:solidFill>
            <a:ln w="12700" cap="flat" cmpd="sng" algn="ctr">
              <a:solidFill>
                <a:schemeClr val="bg1">
                  <a:lumMod val="60000"/>
                  <a:lumOff val="40000"/>
                </a:schemeClr>
              </a:solidFill>
              <a:prstDash val="solid"/>
              <a:miter lim="800000"/>
            </a:ln>
            <a:effectLst/>
          </p:spPr>
          <p:txBody>
            <a:bodyPr rtlCol="0" anchor="ctr">
              <a:noAutofit/>
            </a:bodyPr>
            <a:lstStyle/>
            <a:p>
              <a:pPr algn="ctr" defTabSz="914309" fontAlgn="ctr">
                <a:defRPr/>
              </a:pPr>
              <a:endParaRPr lang="en-US" altLang="zh-CN" sz="1200" kern="0" dirty="0">
                <a:solidFill>
                  <a:srgbClr val="666666"/>
                </a:solidFill>
                <a:latin typeface="Arial" panose="020B0604020202020204" pitchFamily="34" charset="0"/>
                <a:ea typeface="微软雅黑" panose="020B0503020204020204" pitchFamily="34" charset="-122"/>
              </a:endParaRPr>
            </a:p>
          </p:txBody>
        </p:sp>
        <p:sp>
          <p:nvSpPr>
            <p:cNvPr id="111" name="TextBox 148"/>
            <p:cNvSpPr txBox="1"/>
            <p:nvPr/>
          </p:nvSpPr>
          <p:spPr>
            <a:xfrm>
              <a:off x="5138694" y="3633231"/>
              <a:ext cx="914220" cy="161562"/>
            </a:xfrm>
            <a:prstGeom prst="rect">
              <a:avLst/>
            </a:prstGeom>
            <a:noFill/>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HyperSnap_2</a:t>
              </a:r>
              <a:endParaRPr lang="en-US"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2" name="Straight Arrow Connector 19"/>
            <p:cNvCxnSpPr>
              <a:stCxn id="108" idx="3"/>
            </p:cNvCxnSpPr>
            <p:nvPr/>
          </p:nvCxnSpPr>
          <p:spPr>
            <a:xfrm>
              <a:off x="4226098" y="3682922"/>
              <a:ext cx="677589" cy="532"/>
            </a:xfrm>
            <a:prstGeom prst="straightConnector1">
              <a:avLst/>
            </a:prstGeom>
            <a:noFill/>
            <a:ln w="12700" cap="flat">
              <a:solidFill>
                <a:srgbClr val="A3A3A3"/>
              </a:solidFill>
              <a:prstDash val="solid"/>
              <a:miter lim="400000"/>
              <a:tailEnd type="triangle"/>
            </a:ln>
            <a:effectLst/>
          </p:spPr>
        </p:cxnSp>
        <p:sp>
          <p:nvSpPr>
            <p:cNvPr id="113" name="TextBox 148"/>
            <p:cNvSpPr txBox="1"/>
            <p:nvPr/>
          </p:nvSpPr>
          <p:spPr>
            <a:xfrm>
              <a:off x="6610761" y="4404284"/>
              <a:ext cx="359482" cy="161562"/>
            </a:xfrm>
            <a:prstGeom prst="rect">
              <a:avLst/>
            </a:prstGeom>
            <a:noFill/>
            <a:ln>
              <a:solidFill>
                <a:srgbClr val="A3A3A3"/>
              </a:solidFill>
            </a:ln>
          </p:spPr>
          <p:txBody>
            <a:bodyPr wrap="square" lIns="0" tIns="0" rIns="0" bIns="0" rtlCol="0">
              <a:noAutofit/>
            </a:bodyPr>
            <a:lstStyle/>
            <a:p>
              <a:pPr algn="ctr" defTabSz="1219200" fontAlgn="ctr"/>
              <a:r>
                <a:rPr lang="en-US" altLang="zh-CN" sz="1050" dirty="0">
                  <a:solidFill>
                    <a:srgbClr val="C00000"/>
                  </a:solidFill>
                  <a:latin typeface="Arial" panose="020B0604020202020204" pitchFamily="34" charset="0"/>
                  <a:ea typeface="微软雅黑" panose="020B0503020204020204" pitchFamily="34" charset="-122"/>
                  <a:cs typeface="Arial" panose="020B0604020202020204" pitchFamily="34" charset="0"/>
                </a:rPr>
                <a:t>TP</a:t>
              </a:r>
              <a:r>
                <a:rPr lang="en-US" altLang="zh-CN" sz="600" dirty="0">
                  <a:solidFill>
                    <a:srgbClr val="C00000"/>
                  </a:solidFill>
                  <a:latin typeface="Arial" panose="020B0604020202020204" pitchFamily="34" charset="0"/>
                  <a:ea typeface="微软雅黑" panose="020B0503020204020204" pitchFamily="34" charset="-122"/>
                  <a:cs typeface="Arial" panose="020B0604020202020204" pitchFamily="34" charset="0"/>
                </a:rPr>
                <a:t>0</a:t>
              </a:r>
              <a:endParaRPr lang="en-US" sz="6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14" name="圆柱形 113"/>
            <p:cNvSpPr/>
            <p:nvPr/>
          </p:nvSpPr>
          <p:spPr>
            <a:xfrm>
              <a:off x="7463618" y="4341630"/>
              <a:ext cx="1355071" cy="288210"/>
            </a:xfrm>
            <a:prstGeom prst="can">
              <a:avLst/>
            </a:prstGeom>
            <a:solidFill>
              <a:srgbClr val="CAE1B2"/>
            </a:solidFill>
            <a:ln w="12700" cap="flat" cmpd="sng" algn="ctr">
              <a:solidFill>
                <a:schemeClr val="bg1">
                  <a:lumMod val="60000"/>
                  <a:lumOff val="40000"/>
                </a:schemeClr>
              </a:solidFill>
              <a:prstDash val="solid"/>
              <a:miter lim="800000"/>
            </a:ln>
            <a:effectLst/>
          </p:spPr>
          <p:txBody>
            <a:bodyPr rtlCol="0" anchor="ctr">
              <a:noAutofit/>
            </a:bodyPr>
            <a:lstStyle/>
            <a:p>
              <a:pPr algn="ctr" defTabSz="914309" fontAlgn="ctr">
                <a:defRPr/>
              </a:pPr>
              <a:endParaRPr lang="en-US" altLang="zh-CN" sz="1200" kern="0" dirty="0">
                <a:solidFill>
                  <a:srgbClr val="666666"/>
                </a:solidFill>
                <a:latin typeface="Arial" panose="020B0604020202020204" pitchFamily="34" charset="0"/>
                <a:ea typeface="微软雅黑" panose="020B0503020204020204" pitchFamily="34" charset="-122"/>
              </a:endParaRPr>
            </a:p>
          </p:txBody>
        </p:sp>
        <p:sp>
          <p:nvSpPr>
            <p:cNvPr id="115" name="TextBox 148"/>
            <p:cNvSpPr txBox="1"/>
            <p:nvPr/>
          </p:nvSpPr>
          <p:spPr>
            <a:xfrm>
              <a:off x="7710617" y="4425926"/>
              <a:ext cx="956501" cy="161562"/>
            </a:xfrm>
            <a:prstGeom prst="rect">
              <a:avLst/>
            </a:prstGeom>
            <a:noFill/>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HyperSnap_3</a:t>
              </a:r>
              <a:endParaRPr lang="en-US"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6" name="Straight Arrow Connector 19"/>
            <p:cNvCxnSpPr/>
            <p:nvPr/>
          </p:nvCxnSpPr>
          <p:spPr>
            <a:xfrm flipV="1">
              <a:off x="6958876" y="4476148"/>
              <a:ext cx="516734" cy="1"/>
            </a:xfrm>
            <a:prstGeom prst="straightConnector1">
              <a:avLst/>
            </a:prstGeom>
            <a:noFill/>
            <a:ln w="12700" cap="flat">
              <a:solidFill>
                <a:srgbClr val="A3A3A3"/>
              </a:solidFill>
              <a:prstDash val="solid"/>
              <a:miter lim="400000"/>
              <a:tailEnd type="triangle"/>
            </a:ln>
            <a:effectLst/>
          </p:spPr>
        </p:cxnSp>
        <p:sp>
          <p:nvSpPr>
            <p:cNvPr id="117" name="TextBox 148"/>
            <p:cNvSpPr txBox="1"/>
            <p:nvPr/>
          </p:nvSpPr>
          <p:spPr>
            <a:xfrm>
              <a:off x="6610761" y="4741173"/>
              <a:ext cx="359482" cy="161562"/>
            </a:xfrm>
            <a:prstGeom prst="rect">
              <a:avLst/>
            </a:prstGeom>
            <a:noFill/>
            <a:ln>
              <a:solidFill>
                <a:srgbClr val="A3A3A3"/>
              </a:solidFill>
            </a:ln>
          </p:spPr>
          <p:txBody>
            <a:bodyPr wrap="square" lIns="0" tIns="0" rIns="0" bIns="0" rtlCol="0">
              <a:noAutofit/>
            </a:bodyPr>
            <a:lstStyle/>
            <a:p>
              <a:pPr algn="ctr" defTabSz="1219200" fontAlgn="ctr"/>
              <a:r>
                <a:rPr lang="en-US" altLang="zh-CN" sz="1050" dirty="0">
                  <a:solidFill>
                    <a:srgbClr val="C00000"/>
                  </a:solidFill>
                  <a:latin typeface="Arial" panose="020B0604020202020204" pitchFamily="34" charset="0"/>
                  <a:ea typeface="微软雅黑" panose="020B0503020204020204" pitchFamily="34" charset="-122"/>
                  <a:cs typeface="Arial" panose="020B0604020202020204" pitchFamily="34" charset="0"/>
                </a:rPr>
                <a:t>TP</a:t>
              </a:r>
              <a:r>
                <a:rPr lang="en-US" altLang="zh-CN" sz="600" dirty="0">
                  <a:solidFill>
                    <a:srgbClr val="C00000"/>
                  </a:solidFill>
                  <a:latin typeface="Arial" panose="020B0604020202020204" pitchFamily="34" charset="0"/>
                  <a:ea typeface="微软雅黑" panose="020B0503020204020204" pitchFamily="34" charset="-122"/>
                  <a:cs typeface="Arial" panose="020B0604020202020204" pitchFamily="34" charset="0"/>
                </a:rPr>
                <a:t>1</a:t>
              </a:r>
              <a:endParaRPr lang="en-US" sz="6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18" name="圆柱形 117"/>
            <p:cNvSpPr/>
            <p:nvPr/>
          </p:nvSpPr>
          <p:spPr>
            <a:xfrm>
              <a:off x="7483063" y="4679746"/>
              <a:ext cx="1355071" cy="288210"/>
            </a:xfrm>
            <a:prstGeom prst="can">
              <a:avLst/>
            </a:prstGeom>
            <a:solidFill>
              <a:srgbClr val="E9E9E7"/>
            </a:solidFill>
            <a:ln w="12700" cap="flat" cmpd="sng" algn="ctr">
              <a:solidFill>
                <a:srgbClr val="D1D1D1"/>
              </a:solidFill>
              <a:prstDash val="solid"/>
              <a:miter lim="800000"/>
            </a:ln>
            <a:effectLst/>
          </p:spPr>
          <p:txBody>
            <a:bodyPr rtlCol="0" anchor="ctr">
              <a:noAutofit/>
            </a:bodyPr>
            <a:lstStyle/>
            <a:p>
              <a:pPr algn="ctr" defTabSz="914309" fontAlgn="ctr">
                <a:defRPr/>
              </a:pPr>
              <a:endParaRPr lang="en-US" altLang="zh-CN" sz="1200" kern="0" dirty="0">
                <a:solidFill>
                  <a:srgbClr val="00B0F0"/>
                </a:solidFill>
                <a:latin typeface="Arial" panose="020B0604020202020204" pitchFamily="34" charset="0"/>
                <a:ea typeface="微软雅黑" panose="020B0503020204020204" pitchFamily="34" charset="-122"/>
              </a:endParaRPr>
            </a:p>
          </p:txBody>
        </p:sp>
        <p:sp>
          <p:nvSpPr>
            <p:cNvPr id="119" name="TextBox 148"/>
            <p:cNvSpPr txBox="1"/>
            <p:nvPr/>
          </p:nvSpPr>
          <p:spPr>
            <a:xfrm>
              <a:off x="7730062" y="4803449"/>
              <a:ext cx="937057" cy="161562"/>
            </a:xfrm>
            <a:prstGeom prst="rect">
              <a:avLst/>
            </a:prstGeom>
            <a:noFill/>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HyperClone_3</a:t>
              </a:r>
              <a:endParaRPr lang="en-US"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20" name="Straight Arrow Connector 19"/>
            <p:cNvCxnSpPr>
              <a:stCxn id="117" idx="3"/>
              <a:endCxn id="118" idx="2"/>
            </p:cNvCxnSpPr>
            <p:nvPr/>
          </p:nvCxnSpPr>
          <p:spPr>
            <a:xfrm>
              <a:off x="6970243" y="4821954"/>
              <a:ext cx="512820" cy="1898"/>
            </a:xfrm>
            <a:prstGeom prst="straightConnector1">
              <a:avLst/>
            </a:prstGeom>
            <a:noFill/>
            <a:ln w="12700" cap="flat">
              <a:solidFill>
                <a:srgbClr val="A3A3A3"/>
              </a:solidFill>
              <a:prstDash val="solid"/>
              <a:miter lim="400000"/>
              <a:tailEnd type="triangle"/>
            </a:ln>
            <a:effectLst/>
          </p:spPr>
        </p:cxnSp>
        <p:cxnSp>
          <p:nvCxnSpPr>
            <p:cNvPr id="121" name="Straight Arrow Connector 19"/>
            <p:cNvCxnSpPr>
              <a:stCxn id="94" idx="4"/>
            </p:cNvCxnSpPr>
            <p:nvPr/>
          </p:nvCxnSpPr>
          <p:spPr>
            <a:xfrm flipV="1">
              <a:off x="3297428" y="2021276"/>
              <a:ext cx="757889" cy="276545"/>
            </a:xfrm>
            <a:prstGeom prst="straightConnector1">
              <a:avLst/>
            </a:prstGeom>
            <a:noFill/>
            <a:ln w="12700" cap="flat">
              <a:solidFill>
                <a:srgbClr val="A3A3A3"/>
              </a:solidFill>
              <a:prstDash val="solid"/>
              <a:miter lim="400000"/>
              <a:tailEnd type="triangle"/>
            </a:ln>
            <a:effectLst/>
          </p:spPr>
        </p:cxnSp>
        <p:cxnSp>
          <p:nvCxnSpPr>
            <p:cNvPr id="122" name="Straight Arrow Connector 19"/>
            <p:cNvCxnSpPr>
              <a:stCxn id="94" idx="4"/>
            </p:cNvCxnSpPr>
            <p:nvPr/>
          </p:nvCxnSpPr>
          <p:spPr>
            <a:xfrm>
              <a:off x="3297428" y="2297821"/>
              <a:ext cx="757889" cy="175662"/>
            </a:xfrm>
            <a:prstGeom prst="straightConnector1">
              <a:avLst/>
            </a:prstGeom>
            <a:noFill/>
            <a:ln w="12700" cap="flat">
              <a:solidFill>
                <a:srgbClr val="A3A3A3"/>
              </a:solidFill>
              <a:prstDash val="solid"/>
              <a:miter lim="400000"/>
              <a:tailEnd type="triangle"/>
            </a:ln>
            <a:effectLst/>
          </p:spPr>
        </p:cxnSp>
        <p:sp>
          <p:nvSpPr>
            <p:cNvPr id="123" name="圆柱形 122"/>
            <p:cNvSpPr/>
            <p:nvPr/>
          </p:nvSpPr>
          <p:spPr>
            <a:xfrm>
              <a:off x="4041652" y="1892882"/>
              <a:ext cx="1355071" cy="288210"/>
            </a:xfrm>
            <a:prstGeom prst="can">
              <a:avLst/>
            </a:prstGeom>
            <a:solidFill>
              <a:srgbClr val="E9E9E7"/>
            </a:solidFill>
            <a:ln w="12700" cap="flat" cmpd="sng" algn="ctr">
              <a:solidFill>
                <a:srgbClr val="D1D1D1"/>
              </a:solidFill>
              <a:prstDash val="solid"/>
              <a:miter lim="800000"/>
            </a:ln>
            <a:effectLst/>
          </p:spPr>
          <p:txBody>
            <a:bodyPr rtlCol="0" anchor="ctr">
              <a:noAutofit/>
            </a:bodyPr>
            <a:lstStyle/>
            <a:p>
              <a:pPr algn="ctr" defTabSz="914309" fontAlgn="ctr">
                <a:defRPr/>
              </a:pPr>
              <a:endParaRPr lang="en-US" altLang="zh-CN" sz="1200" kern="0" dirty="0">
                <a:solidFill>
                  <a:srgbClr val="00B0F0"/>
                </a:solidFill>
                <a:latin typeface="Arial" panose="020B0604020202020204" pitchFamily="34" charset="0"/>
                <a:ea typeface="微软雅黑" panose="020B0503020204020204" pitchFamily="34" charset="-122"/>
              </a:endParaRPr>
            </a:p>
          </p:txBody>
        </p:sp>
        <p:sp>
          <p:nvSpPr>
            <p:cNvPr id="124" name="TextBox 148"/>
            <p:cNvSpPr txBox="1"/>
            <p:nvPr/>
          </p:nvSpPr>
          <p:spPr>
            <a:xfrm>
              <a:off x="4288651" y="1959442"/>
              <a:ext cx="1004466" cy="161562"/>
            </a:xfrm>
            <a:prstGeom prst="rect">
              <a:avLst/>
            </a:prstGeom>
            <a:noFill/>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HyperClone_1</a:t>
              </a:r>
              <a:endParaRPr lang="en-US"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25" name="圆柱形 124"/>
            <p:cNvSpPr/>
            <p:nvPr/>
          </p:nvSpPr>
          <p:spPr>
            <a:xfrm>
              <a:off x="4040600" y="2323506"/>
              <a:ext cx="1355071" cy="288210"/>
            </a:xfrm>
            <a:prstGeom prst="can">
              <a:avLst/>
            </a:prstGeom>
            <a:solidFill>
              <a:srgbClr val="E9E9E7"/>
            </a:solidFill>
            <a:ln w="12700" cap="flat" cmpd="sng" algn="ctr">
              <a:solidFill>
                <a:srgbClr val="D1D1D1"/>
              </a:solidFill>
              <a:prstDash val="solid"/>
              <a:miter lim="800000"/>
            </a:ln>
            <a:effectLst/>
          </p:spPr>
          <p:txBody>
            <a:bodyPr rtlCol="0" anchor="ctr">
              <a:noAutofit/>
            </a:bodyPr>
            <a:lstStyle/>
            <a:p>
              <a:pPr algn="ctr" defTabSz="914309" fontAlgn="ctr">
                <a:defRPr/>
              </a:pPr>
              <a:endParaRPr lang="en-US" altLang="zh-CN" sz="1200" kern="0" dirty="0">
                <a:solidFill>
                  <a:schemeClr val="bg2">
                    <a:lumMod val="10000"/>
                  </a:schemeClr>
                </a:solidFill>
                <a:latin typeface="Arial" panose="020B0604020202020204" pitchFamily="34" charset="0"/>
                <a:ea typeface="微软雅黑" panose="020B0503020204020204" pitchFamily="34" charset="-122"/>
              </a:endParaRPr>
            </a:p>
          </p:txBody>
        </p:sp>
        <p:sp>
          <p:nvSpPr>
            <p:cNvPr id="126" name="TextBox 148"/>
            <p:cNvSpPr txBox="1"/>
            <p:nvPr/>
          </p:nvSpPr>
          <p:spPr>
            <a:xfrm>
              <a:off x="4287598" y="2390066"/>
              <a:ext cx="1108072" cy="161562"/>
            </a:xfrm>
            <a:prstGeom prst="rect">
              <a:avLst/>
            </a:prstGeom>
            <a:noFill/>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HyperClone_2</a:t>
              </a:r>
              <a:endParaRPr lang="en-US"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28" name="TextBox 148"/>
            <p:cNvSpPr txBox="1"/>
            <p:nvPr/>
          </p:nvSpPr>
          <p:spPr>
            <a:xfrm>
              <a:off x="5024487" y="3193205"/>
              <a:ext cx="1621085" cy="169255"/>
            </a:xfrm>
            <a:prstGeom prst="rect">
              <a:avLst/>
            </a:prstGeom>
            <a:noFill/>
          </p:spPr>
          <p:txBody>
            <a:bodyPr wrap="square" lIns="0" tIns="0" rIns="0" bIns="0" rtlCol="0">
              <a:noAutofit/>
            </a:bodyPr>
            <a:lstStyle/>
            <a:p>
              <a:pPr algn="ctr" defTabSz="1219200" fontAlgn="ctr"/>
              <a:r>
                <a:rPr lang="en-US" altLang="zh-CN" sz="1100" dirty="0">
                  <a:solidFill>
                    <a:srgbClr val="C00000"/>
                  </a:solidFill>
                  <a:latin typeface="Arial" panose="020B0604020202020204" pitchFamily="34" charset="0"/>
                  <a:ea typeface="微软雅黑" panose="020B0503020204020204" pitchFamily="34" charset="-122"/>
                  <a:cs typeface="Arial" panose="020B0604020202020204" pitchFamily="34" charset="0"/>
                </a:rPr>
                <a:t>2. Cross-level rollback</a:t>
              </a:r>
            </a:p>
          </p:txBody>
        </p:sp>
        <p:sp>
          <p:nvSpPr>
            <p:cNvPr id="129" name="TextBox 148"/>
            <p:cNvSpPr txBox="1"/>
            <p:nvPr/>
          </p:nvSpPr>
          <p:spPr>
            <a:xfrm>
              <a:off x="4183362" y="4033332"/>
              <a:ext cx="1664540" cy="169255"/>
            </a:xfrm>
            <a:prstGeom prst="rect">
              <a:avLst/>
            </a:prstGeom>
            <a:noFill/>
          </p:spPr>
          <p:txBody>
            <a:bodyPr wrap="square" lIns="0" tIns="0" rIns="0" bIns="0" rtlCol="0">
              <a:noAutofit/>
            </a:bodyPr>
            <a:lstStyle/>
            <a:p>
              <a:pPr algn="ctr" defTabSz="1219200" fontAlgn="ctr"/>
              <a:r>
                <a:rPr lang="en-US" altLang="zh-CN" sz="1100" dirty="0">
                  <a:solidFill>
                    <a:srgbClr val="C00000"/>
                  </a:solidFill>
                  <a:latin typeface="Arial" panose="020B0604020202020204" pitchFamily="34" charset="0"/>
                  <a:ea typeface="微软雅黑" panose="020B0503020204020204" pitchFamily="34" charset="-122"/>
                  <a:cs typeface="Arial" panose="020B0604020202020204" pitchFamily="34" charset="0"/>
                </a:rPr>
                <a:t>3. Cascaded snapshot</a:t>
              </a:r>
              <a:endParaRPr lang="en-US" sz="11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31" name="TextBox 148"/>
            <p:cNvSpPr txBox="1"/>
            <p:nvPr/>
          </p:nvSpPr>
          <p:spPr>
            <a:xfrm>
              <a:off x="3093211" y="1600838"/>
              <a:ext cx="2933195" cy="169255"/>
            </a:xfrm>
            <a:prstGeom prst="rect">
              <a:avLst/>
            </a:prstGeom>
            <a:noFill/>
          </p:spPr>
          <p:txBody>
            <a:bodyPr wrap="square" lIns="0" tIns="0" rIns="0" bIns="0" rtlCol="0">
              <a:noAutofit/>
            </a:bodyPr>
            <a:lstStyle/>
            <a:p>
              <a:pPr algn="ctr" defTabSz="1219200" fontAlgn="ctr"/>
              <a:r>
                <a:rPr lang="en-US" altLang="zh-CN" sz="1100" dirty="0">
                  <a:solidFill>
                    <a:srgbClr val="C00000"/>
                  </a:solidFill>
                  <a:latin typeface="Arial" panose="020B0604020202020204" pitchFamily="34" charset="0"/>
                  <a:ea typeface="微软雅黑" panose="020B0503020204020204" pitchFamily="34" charset="-122"/>
                  <a:cs typeface="Arial" panose="020B0604020202020204" pitchFamily="34" charset="0"/>
                </a:rPr>
                <a:t>1. Creates clone with read-only snapshot</a:t>
              </a:r>
              <a:endParaRPr lang="en-US" sz="11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32" name="组合 131"/>
            <p:cNvGrpSpPr/>
            <p:nvPr/>
          </p:nvGrpSpPr>
          <p:grpSpPr>
            <a:xfrm>
              <a:off x="7628181" y="1369193"/>
              <a:ext cx="3940926" cy="484660"/>
              <a:chOff x="6119217" y="1101550"/>
              <a:chExt cx="891556" cy="504991"/>
            </a:xfrm>
          </p:grpSpPr>
          <p:sp>
            <p:nvSpPr>
              <p:cNvPr id="133" name="TextBox 29"/>
              <p:cNvSpPr txBox="1"/>
              <p:nvPr/>
            </p:nvSpPr>
            <p:spPr>
              <a:xfrm>
                <a:off x="6188450" y="1414154"/>
                <a:ext cx="822323" cy="192387"/>
              </a:xfrm>
              <a:prstGeom prst="rect">
                <a:avLst/>
              </a:prstGeom>
              <a:noFill/>
            </p:spPr>
            <p:txBody>
              <a:bodyPr wrap="square" lIns="0" tIns="0" rIns="0" bIns="0" rtlCol="0">
                <a:noAutofit/>
              </a:bodyPr>
              <a:lstStyle/>
              <a:p>
                <a:pPr defTabSz="1219200" fontAlgn="ctr"/>
                <a:r>
                  <a:rPr lang="en-US" altLang="zh-CN" sz="12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Clone creation with </a:t>
                </a:r>
                <a:r>
                  <a:rPr lang="en-US" altLang="zh-CN" sz="1200" dirty="0" err="1">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HyperCDP</a:t>
                </a:r>
                <a:r>
                  <a:rPr lang="en-US" altLang="zh-CN" sz="12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 </a:t>
                </a:r>
              </a:p>
            </p:txBody>
          </p:sp>
          <p:sp>
            <p:nvSpPr>
              <p:cNvPr id="134" name="Rectangle 35"/>
              <p:cNvSpPr/>
              <p:nvPr/>
            </p:nvSpPr>
            <p:spPr>
              <a:xfrm>
                <a:off x="6119217" y="1101550"/>
                <a:ext cx="54358" cy="352710"/>
              </a:xfrm>
              <a:prstGeom prst="rect">
                <a:avLst/>
              </a:prstGeom>
            </p:spPr>
            <p:txBody>
              <a:bodyPr wrap="square" lIns="0" tIns="0" rIns="0" bIns="0">
                <a:noAutofit/>
              </a:bodyPr>
              <a:lstStyle/>
              <a:p>
                <a:pPr defTabSz="1219200" fontAlgn="ctr"/>
                <a:r>
                  <a:rPr 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1.</a:t>
                </a:r>
              </a:p>
            </p:txBody>
          </p:sp>
        </p:grpSp>
        <p:grpSp>
          <p:nvGrpSpPr>
            <p:cNvPr id="135" name="组合 134"/>
            <p:cNvGrpSpPr/>
            <p:nvPr/>
          </p:nvGrpSpPr>
          <p:grpSpPr>
            <a:xfrm>
              <a:off x="7628176" y="2099272"/>
              <a:ext cx="4072677" cy="462856"/>
              <a:chOff x="5081989" y="1002803"/>
              <a:chExt cx="1211303" cy="482273"/>
            </a:xfrm>
          </p:grpSpPr>
          <p:sp>
            <p:nvSpPr>
              <p:cNvPr id="136" name="TextBox 33"/>
              <p:cNvSpPr txBox="1"/>
              <p:nvPr/>
            </p:nvSpPr>
            <p:spPr>
              <a:xfrm>
                <a:off x="5177914" y="1292689"/>
                <a:ext cx="1115378" cy="192387"/>
              </a:xfrm>
              <a:prstGeom prst="rect">
                <a:avLst/>
              </a:prstGeom>
              <a:noFill/>
            </p:spPr>
            <p:txBody>
              <a:bodyPr wrap="square" lIns="0" tIns="0" rIns="0" bIns="0" rtlCol="0">
                <a:noAutofit/>
              </a:bodyPr>
              <a:lstStyle/>
              <a:p>
                <a:pPr defTabSz="1219200" fontAlgn="ctr"/>
                <a:r>
                  <a:rPr lang="en-US" altLang="zh-CN" sz="12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Point-in-time tech for cross-level snapshot rollback</a:t>
                </a:r>
              </a:p>
            </p:txBody>
          </p:sp>
          <p:sp>
            <p:nvSpPr>
              <p:cNvPr id="137" name="Rectangle 36"/>
              <p:cNvSpPr/>
              <p:nvPr/>
            </p:nvSpPr>
            <p:spPr>
              <a:xfrm>
                <a:off x="5081989" y="1002803"/>
                <a:ext cx="89886" cy="352710"/>
              </a:xfrm>
              <a:prstGeom prst="rect">
                <a:avLst/>
              </a:prstGeom>
            </p:spPr>
            <p:txBody>
              <a:bodyPr wrap="square" lIns="0" tIns="0" rIns="0" bIns="0">
                <a:noAutofit/>
              </a:bodyPr>
              <a:lstStyle/>
              <a:p>
                <a:pPr defTabSz="1219200" fontAlgn="ctr"/>
                <a:r>
                  <a:rPr 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2.</a:t>
                </a:r>
              </a:p>
            </p:txBody>
          </p:sp>
        </p:grpSp>
        <p:sp>
          <p:nvSpPr>
            <p:cNvPr id="138" name="TextBox 148"/>
            <p:cNvSpPr txBox="1"/>
            <p:nvPr/>
          </p:nvSpPr>
          <p:spPr>
            <a:xfrm>
              <a:off x="2578342" y="3363941"/>
              <a:ext cx="359482" cy="161562"/>
            </a:xfrm>
            <a:prstGeom prst="rect">
              <a:avLst/>
            </a:prstGeom>
            <a:noFill/>
            <a:ln>
              <a:solidFill>
                <a:srgbClr val="A3A3A3"/>
              </a:solidFill>
            </a:ln>
          </p:spPr>
          <p:txBody>
            <a:bodyPr wrap="square" lIns="0" tIns="0" rIns="0" bIns="0" rtlCol="0">
              <a:noAutofit/>
            </a:bodyPr>
            <a:lstStyle/>
            <a:p>
              <a:pPr algn="ctr" defTabSz="1219200" fontAlgn="ctr"/>
              <a:r>
                <a:rPr lang="en-US" altLang="zh-CN" sz="1050" dirty="0">
                  <a:solidFill>
                    <a:srgbClr val="C00000"/>
                  </a:solidFill>
                  <a:latin typeface="Arial" panose="020B0604020202020204" pitchFamily="34" charset="0"/>
                  <a:ea typeface="微软雅黑" panose="020B0503020204020204" pitchFamily="34" charset="-122"/>
                  <a:cs typeface="Arial" panose="020B0604020202020204" pitchFamily="34" charset="0"/>
                </a:rPr>
                <a:t>TP</a:t>
              </a:r>
              <a:r>
                <a:rPr lang="en-US" altLang="zh-CN" sz="600" dirty="0">
                  <a:solidFill>
                    <a:srgbClr val="C00000"/>
                  </a:solidFill>
                  <a:latin typeface="Arial" panose="020B0604020202020204" pitchFamily="34" charset="0"/>
                  <a:ea typeface="微软雅黑" panose="020B0503020204020204" pitchFamily="34" charset="-122"/>
                  <a:cs typeface="Arial" panose="020B0604020202020204" pitchFamily="34" charset="0"/>
                </a:rPr>
                <a:t>1</a:t>
              </a:r>
              <a:endParaRPr lang="en-US" sz="6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39" name="TextBox 148"/>
            <p:cNvSpPr txBox="1"/>
            <p:nvPr/>
          </p:nvSpPr>
          <p:spPr>
            <a:xfrm>
              <a:off x="3871235" y="3907963"/>
              <a:ext cx="359482" cy="161562"/>
            </a:xfrm>
            <a:prstGeom prst="rect">
              <a:avLst/>
            </a:prstGeom>
            <a:noFill/>
            <a:ln>
              <a:solidFill>
                <a:srgbClr val="A3A3A3"/>
              </a:solidFill>
            </a:ln>
          </p:spPr>
          <p:txBody>
            <a:bodyPr wrap="square" lIns="0" tIns="0" rIns="0" bIns="0" rtlCol="0">
              <a:noAutofit/>
            </a:bodyPr>
            <a:lstStyle/>
            <a:p>
              <a:pPr algn="ctr" defTabSz="1219200" fontAlgn="ctr"/>
              <a:r>
                <a:rPr lang="en-US" altLang="zh-CN" sz="1050" dirty="0">
                  <a:solidFill>
                    <a:srgbClr val="C00000"/>
                  </a:solidFill>
                  <a:latin typeface="Arial" panose="020B0604020202020204" pitchFamily="34" charset="0"/>
                  <a:ea typeface="微软雅黑" panose="020B0503020204020204" pitchFamily="34" charset="-122"/>
                  <a:cs typeface="Arial" panose="020B0604020202020204" pitchFamily="34" charset="0"/>
                </a:rPr>
                <a:t>TP</a:t>
              </a:r>
              <a:r>
                <a:rPr lang="en-US" altLang="zh-CN" sz="600" dirty="0">
                  <a:solidFill>
                    <a:srgbClr val="C00000"/>
                  </a:solidFill>
                  <a:latin typeface="Arial" panose="020B0604020202020204" pitchFamily="34" charset="0"/>
                  <a:ea typeface="微软雅黑" panose="020B0503020204020204" pitchFamily="34" charset="-122"/>
                  <a:cs typeface="Arial" panose="020B0604020202020204" pitchFamily="34" charset="0"/>
                </a:rPr>
                <a:t>1</a:t>
              </a:r>
              <a:endParaRPr lang="en-US" sz="6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40" name="TextBox 148"/>
            <p:cNvSpPr txBox="1"/>
            <p:nvPr/>
          </p:nvSpPr>
          <p:spPr>
            <a:xfrm>
              <a:off x="2573723" y="3651834"/>
              <a:ext cx="359482" cy="161562"/>
            </a:xfrm>
            <a:prstGeom prst="rect">
              <a:avLst/>
            </a:prstGeom>
            <a:noFill/>
            <a:ln>
              <a:solidFill>
                <a:srgbClr val="A3A3A3"/>
              </a:solidFill>
            </a:ln>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TP</a:t>
              </a:r>
              <a:r>
                <a:rPr lang="en-US" altLang="zh-CN"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2</a:t>
              </a:r>
              <a:endParaRPr lang="en-US"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1" name="TextBox 148"/>
            <p:cNvSpPr txBox="1"/>
            <p:nvPr/>
          </p:nvSpPr>
          <p:spPr>
            <a:xfrm>
              <a:off x="3868789" y="4222558"/>
              <a:ext cx="359482" cy="161562"/>
            </a:xfrm>
            <a:prstGeom prst="rect">
              <a:avLst/>
            </a:prstGeom>
            <a:noFill/>
            <a:ln>
              <a:solidFill>
                <a:srgbClr val="A3A3A3"/>
              </a:solidFill>
            </a:ln>
          </p:spPr>
          <p:txBody>
            <a:bodyPr wrap="square" lIns="0" tIns="0" rIns="0" bIns="0" rtlCol="0">
              <a:noAutofit/>
            </a:bodyPr>
            <a:lstStyle/>
            <a:p>
              <a:pPr algn="ctr" defTabSz="1219200" fontAlgn="ctr"/>
              <a:r>
                <a:rPr lang="en-US" altLang="zh-CN" sz="105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TP</a:t>
              </a:r>
              <a:r>
                <a:rPr lang="en-US" altLang="zh-CN"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2</a:t>
              </a:r>
              <a:endParaRPr lang="en-US" sz="6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42" name="组合 141"/>
            <p:cNvGrpSpPr/>
            <p:nvPr/>
          </p:nvGrpSpPr>
          <p:grpSpPr>
            <a:xfrm>
              <a:off x="7628179" y="2839902"/>
              <a:ext cx="3743551" cy="877747"/>
              <a:chOff x="5081989" y="815457"/>
              <a:chExt cx="1113414" cy="914562"/>
            </a:xfrm>
          </p:grpSpPr>
          <p:sp>
            <p:nvSpPr>
              <p:cNvPr id="143" name="TextBox 33"/>
              <p:cNvSpPr txBox="1"/>
              <p:nvPr/>
            </p:nvSpPr>
            <p:spPr>
              <a:xfrm>
                <a:off x="5171875" y="1442539"/>
                <a:ext cx="1023528" cy="287480"/>
              </a:xfrm>
              <a:prstGeom prst="rect">
                <a:avLst/>
              </a:prstGeom>
              <a:noFill/>
            </p:spPr>
            <p:txBody>
              <a:bodyPr wrap="square" lIns="0" tIns="0" rIns="0" bIns="0" rtlCol="0">
                <a:noAutofit/>
              </a:bodyPr>
              <a:lstStyle/>
              <a:p>
                <a:pPr defTabSz="1219200" fontAlgn="ctr"/>
                <a:r>
                  <a:rPr lang="en-US" altLang="zh-CN" sz="1200"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Point-in-time redirection for cascaded snapshot and clone</a:t>
                </a:r>
              </a:p>
            </p:txBody>
          </p:sp>
          <p:sp>
            <p:nvSpPr>
              <p:cNvPr id="144" name="Rectangle 36"/>
              <p:cNvSpPr/>
              <p:nvPr/>
            </p:nvSpPr>
            <p:spPr>
              <a:xfrm>
                <a:off x="5081989" y="815457"/>
                <a:ext cx="70076" cy="352709"/>
              </a:xfrm>
              <a:prstGeom prst="rect">
                <a:avLst/>
              </a:prstGeom>
            </p:spPr>
            <p:txBody>
              <a:bodyPr wrap="none" lIns="0" tIns="0" rIns="0" bIns="0">
                <a:noAutofit/>
              </a:bodyPr>
              <a:lstStyle/>
              <a:p>
                <a:pPr defTabSz="1219200" fontAlgn="ctr"/>
                <a:r>
                  <a:rPr 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3.</a:t>
                </a:r>
              </a:p>
            </p:txBody>
          </p:sp>
        </p:grpSp>
        <p:sp>
          <p:nvSpPr>
            <p:cNvPr id="145" name="TextBox 66"/>
            <p:cNvSpPr txBox="1"/>
            <p:nvPr/>
          </p:nvSpPr>
          <p:spPr>
            <a:xfrm>
              <a:off x="7860828" y="1160974"/>
              <a:ext cx="3965887" cy="528281"/>
            </a:xfrm>
            <a:prstGeom prst="rect">
              <a:avLst/>
            </a:prstGeom>
            <a:noFill/>
          </p:spPr>
          <p:txBody>
            <a:bodyPr wrap="square" rtlCol="0">
              <a:noAutofit/>
            </a:bodyPr>
            <a:lstStyle/>
            <a:p>
              <a:pPr defTabSz="1219322" fontAlgn="ctr">
                <a:lnSpc>
                  <a:spcPts val="3440"/>
                </a:lnSpc>
              </a:pPr>
              <a:r>
                <a:rPr lang="en-US" altLang="zh-CN" dirty="0">
                  <a:solidFill>
                    <a:srgbClr val="C00000"/>
                  </a:solidFill>
                  <a:latin typeface="Arial" panose="020B0604020202020204" pitchFamily="34" charset="0"/>
                  <a:ea typeface="微软雅黑" panose="020B0503020204020204" pitchFamily="34" charset="-122"/>
                </a:rPr>
                <a:t>Read-only snapshot clone</a:t>
              </a:r>
            </a:p>
          </p:txBody>
        </p:sp>
        <p:sp>
          <p:nvSpPr>
            <p:cNvPr id="146" name="TextBox 67"/>
            <p:cNvSpPr txBox="1"/>
            <p:nvPr/>
          </p:nvSpPr>
          <p:spPr>
            <a:xfrm>
              <a:off x="7847060" y="1886616"/>
              <a:ext cx="4122042" cy="528281"/>
            </a:xfrm>
            <a:prstGeom prst="rect">
              <a:avLst/>
            </a:prstGeom>
            <a:noFill/>
          </p:spPr>
          <p:txBody>
            <a:bodyPr wrap="square" rtlCol="0">
              <a:noAutofit/>
            </a:bodyPr>
            <a:lstStyle/>
            <a:p>
              <a:pPr defTabSz="1219322" fontAlgn="ctr">
                <a:lnSpc>
                  <a:spcPts val="3440"/>
                </a:lnSpc>
              </a:pPr>
              <a:r>
                <a:rPr lang="en-US" altLang="zh-CN" dirty="0">
                  <a:solidFill>
                    <a:srgbClr val="C00000"/>
                  </a:solidFill>
                  <a:latin typeface="Arial" panose="020B0604020202020204" pitchFamily="34" charset="0"/>
                  <a:ea typeface="微软雅黑" panose="020B0503020204020204" pitchFamily="34" charset="-122"/>
                </a:rPr>
                <a:t>Unlimited snapshot rollback</a:t>
              </a:r>
            </a:p>
          </p:txBody>
        </p:sp>
        <p:sp>
          <p:nvSpPr>
            <p:cNvPr id="147" name="TextBox 68"/>
            <p:cNvSpPr txBox="1"/>
            <p:nvPr/>
          </p:nvSpPr>
          <p:spPr>
            <a:xfrm>
              <a:off x="7847060" y="2795494"/>
              <a:ext cx="3343359" cy="646247"/>
            </a:xfrm>
            <a:prstGeom prst="rect">
              <a:avLst/>
            </a:prstGeom>
            <a:noFill/>
          </p:spPr>
          <p:txBody>
            <a:bodyPr wrap="square" rtlCol="0">
              <a:noAutofit/>
            </a:bodyPr>
            <a:lstStyle/>
            <a:p>
              <a:pPr defTabSz="1219322" fontAlgn="ctr"/>
              <a:r>
                <a:rPr lang="en-US" altLang="zh-CN" dirty="0">
                  <a:solidFill>
                    <a:srgbClr val="C00000"/>
                  </a:solidFill>
                  <a:latin typeface="Arial" panose="020B0604020202020204" pitchFamily="34" charset="0"/>
                  <a:ea typeface="微软雅黑" panose="020B0503020204020204" pitchFamily="34" charset="-122"/>
                </a:rPr>
                <a:t>Hybrid cascaded snapshot and clone</a:t>
              </a:r>
            </a:p>
          </p:txBody>
        </p:sp>
        <p:sp>
          <p:nvSpPr>
            <p:cNvPr id="149" name="矩形 153"/>
            <p:cNvSpPr/>
            <p:nvPr/>
          </p:nvSpPr>
          <p:spPr>
            <a:xfrm>
              <a:off x="2103574" y="5206277"/>
              <a:ext cx="7898679" cy="215416"/>
            </a:xfrm>
            <a:prstGeom prst="rect">
              <a:avLst/>
            </a:prstGeom>
          </p:spPr>
          <p:txBody>
            <a:bodyPr wrap="square" lIns="0" tIns="0" rIns="0" bIns="0">
              <a:noAutofit/>
            </a:bodyPr>
            <a:lstStyle/>
            <a:p>
              <a:pPr defTabSz="1219322" fontAlgn="ctr"/>
              <a:r>
                <a:rPr lang="en-US" altLang="zh-CN" sz="1400" kern="0" dirty="0">
                  <a:solidFill>
                    <a:srgbClr val="C00000"/>
                  </a:solidFill>
                  <a:latin typeface="Arial" panose="020B0604020202020204" pitchFamily="34" charset="0"/>
                  <a:ea typeface="微软雅黑" panose="020B0503020204020204" pitchFamily="34" charset="-122"/>
                  <a:cs typeface="Arial" panose="020B0604020202020204" pitchFamily="34" charset="0"/>
                </a:rPr>
                <a:t>Snapshots with perfect performance using ROW and multi-time-point technologies</a:t>
              </a:r>
            </a:p>
          </p:txBody>
        </p:sp>
        <p:sp>
          <p:nvSpPr>
            <p:cNvPr id="150" name="Line 20"/>
            <p:cNvSpPr>
              <a:spLocks noChangeShapeType="1"/>
            </p:cNvSpPr>
            <p:nvPr/>
          </p:nvSpPr>
          <p:spPr bwMode="auto">
            <a:xfrm rot="5400000" flipV="1">
              <a:off x="5816052" y="-366628"/>
              <a:ext cx="4863" cy="10963160"/>
            </a:xfrm>
            <a:prstGeom prst="line">
              <a:avLst/>
            </a:prstGeom>
            <a:noFill/>
            <a:ln w="9525" cap="rnd">
              <a:solidFill>
                <a:srgbClr val="666666">
                  <a:lumMod val="75000"/>
                </a:srgbClr>
              </a:solidFill>
              <a:prstDash val="dash"/>
              <a:round/>
              <a:headEnd/>
              <a:tailEnd/>
            </a:ln>
          </p:spPr>
          <p:txBody>
            <a:bodyPr anchor="ctr">
              <a:noAutofit/>
            </a:bodyPr>
            <a:lstStyle/>
            <a:p>
              <a:pPr defTabSz="914309" fontAlgn="ctr">
                <a:defRPr/>
              </a:pPr>
              <a:endParaRPr lang="en-US" kern="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51" name="矩形 153"/>
            <p:cNvSpPr/>
            <p:nvPr/>
          </p:nvSpPr>
          <p:spPr>
            <a:xfrm>
              <a:off x="4000658" y="5490062"/>
              <a:ext cx="1575838" cy="338510"/>
            </a:xfrm>
            <a:prstGeom prst="rect">
              <a:avLst/>
            </a:prstGeom>
          </p:spPr>
          <p:txBody>
            <a:bodyPr wrap="square" lIns="0" tIns="0" rIns="0" bIns="0" anchor="ctr">
              <a:noAutofit/>
            </a:bodyPr>
            <a:lstStyle/>
            <a:p>
              <a:pPr algn="ctr" defTabSz="1219322" fontAlgn="ctr"/>
              <a:r>
                <a:rPr lang="en-US" altLang="zh-CN" sz="11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No need to copy original data</a:t>
              </a:r>
            </a:p>
          </p:txBody>
        </p:sp>
        <p:sp>
          <p:nvSpPr>
            <p:cNvPr id="152" name="矩形 153"/>
            <p:cNvSpPr/>
            <p:nvPr/>
          </p:nvSpPr>
          <p:spPr>
            <a:xfrm>
              <a:off x="6197422" y="5574689"/>
              <a:ext cx="1800602" cy="169255"/>
            </a:xfrm>
            <a:prstGeom prst="rect">
              <a:avLst/>
            </a:prstGeom>
          </p:spPr>
          <p:txBody>
            <a:bodyPr wrap="square" lIns="0" tIns="0" rIns="0" bIns="0" anchor="ctr">
              <a:noAutofit/>
            </a:bodyPr>
            <a:lstStyle/>
            <a:p>
              <a:pPr algn="ctr" defTabSz="1219322" fontAlgn="ctr"/>
              <a:r>
                <a:rPr lang="en-US" altLang="zh-CN" sz="11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0 performance loss</a:t>
              </a:r>
            </a:p>
          </p:txBody>
        </p:sp>
        <p:sp>
          <p:nvSpPr>
            <p:cNvPr id="153" name="矩形 153"/>
            <p:cNvSpPr/>
            <p:nvPr/>
          </p:nvSpPr>
          <p:spPr>
            <a:xfrm>
              <a:off x="8328751" y="5474636"/>
              <a:ext cx="1848973" cy="338510"/>
            </a:xfrm>
            <a:prstGeom prst="rect">
              <a:avLst/>
            </a:prstGeom>
          </p:spPr>
          <p:txBody>
            <a:bodyPr wrap="square" lIns="0" tIns="0" rIns="0" bIns="0" anchor="ctr">
              <a:noAutofit/>
            </a:bodyPr>
            <a:lstStyle/>
            <a:p>
              <a:pPr algn="ctr" defTabSz="1219322" fontAlgn="ctr"/>
              <a:r>
                <a:rPr lang="en-US" altLang="zh-CN" sz="11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Data availability anytime, anywhere</a:t>
              </a:r>
            </a:p>
          </p:txBody>
        </p:sp>
        <p:sp>
          <p:nvSpPr>
            <p:cNvPr id="154" name="矩形 153"/>
            <p:cNvSpPr/>
            <p:nvPr/>
          </p:nvSpPr>
          <p:spPr>
            <a:xfrm>
              <a:off x="1803896" y="5574689"/>
              <a:ext cx="1634676" cy="169255"/>
            </a:xfrm>
            <a:prstGeom prst="rect">
              <a:avLst/>
            </a:prstGeom>
          </p:spPr>
          <p:txBody>
            <a:bodyPr wrap="square" lIns="0" tIns="0" rIns="0" bIns="0" anchor="ctr">
              <a:noAutofit/>
            </a:bodyPr>
            <a:lstStyle/>
            <a:p>
              <a:pPr algn="ctr" defTabSz="1219322" fontAlgn="ctr"/>
              <a:r>
                <a:rPr lang="en-US" altLang="zh-CN" sz="11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Only pointers modified</a:t>
              </a:r>
            </a:p>
          </p:txBody>
        </p:sp>
        <p:sp>
          <p:nvSpPr>
            <p:cNvPr id="155" name="矩形 154"/>
            <p:cNvSpPr/>
            <p:nvPr/>
          </p:nvSpPr>
          <p:spPr>
            <a:xfrm>
              <a:off x="1632879" y="5464224"/>
              <a:ext cx="2018260" cy="359953"/>
            </a:xfrm>
            <a:prstGeom prst="rect">
              <a:avLst/>
            </a:prstGeom>
            <a:noFill/>
            <a:ln w="12700">
              <a:solidFill>
                <a:srgbClr val="A3A3A3"/>
              </a:solidFill>
              <a:miter lim="800000"/>
              <a:headEnd/>
              <a:tailEnd/>
            </a:ln>
            <a:effectLst/>
          </p:spPr>
          <p:txBody>
            <a:bodyPr lIns="107986" tIns="107986" rIns="143981" bIns="71991" anchor="ctr">
              <a:noAutofit/>
            </a:bodyPr>
            <a:lstStyle/>
            <a:p>
              <a:pPr marL="190481" indent="-190481" defTabSz="1219322" fontAlgn="ctr">
                <a:spcAft>
                  <a:spcPct val="20000"/>
                </a:spcAft>
                <a:buClr>
                  <a:srgbClr val="292929"/>
                </a:buClr>
                <a:buFont typeface="Wingdings" pitchFamily="2" charset="2"/>
                <a:buChar char="§"/>
              </a:pP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6" name="矩形 155"/>
            <p:cNvSpPr/>
            <p:nvPr/>
          </p:nvSpPr>
          <p:spPr>
            <a:xfrm>
              <a:off x="3829642" y="5464224"/>
              <a:ext cx="2018260" cy="359953"/>
            </a:xfrm>
            <a:prstGeom prst="rect">
              <a:avLst/>
            </a:prstGeom>
            <a:noFill/>
            <a:ln w="12700">
              <a:solidFill>
                <a:srgbClr val="A3A3A3"/>
              </a:solidFill>
              <a:miter lim="800000"/>
              <a:headEnd/>
              <a:tailEnd/>
            </a:ln>
            <a:effectLst/>
          </p:spPr>
          <p:txBody>
            <a:bodyPr lIns="107986" tIns="107986" rIns="143981" bIns="71991" anchor="ctr">
              <a:noAutofit/>
            </a:bodyPr>
            <a:lstStyle/>
            <a:p>
              <a:pPr marL="190481" indent="-190481" defTabSz="1219322" fontAlgn="ctr">
                <a:spcAft>
                  <a:spcPct val="20000"/>
                </a:spcAft>
                <a:buClr>
                  <a:srgbClr val="292929"/>
                </a:buClr>
                <a:buFont typeface="Wingdings" pitchFamily="2" charset="2"/>
                <a:buChar char="§"/>
              </a:pP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7" name="矩形 156"/>
            <p:cNvSpPr/>
            <p:nvPr/>
          </p:nvSpPr>
          <p:spPr>
            <a:xfrm>
              <a:off x="6026406" y="5464224"/>
              <a:ext cx="2018260" cy="359953"/>
            </a:xfrm>
            <a:prstGeom prst="rect">
              <a:avLst/>
            </a:prstGeom>
            <a:noFill/>
            <a:ln w="12700">
              <a:solidFill>
                <a:srgbClr val="A3A3A3"/>
              </a:solidFill>
              <a:miter lim="800000"/>
              <a:headEnd/>
              <a:tailEnd/>
            </a:ln>
            <a:effectLst/>
          </p:spPr>
          <p:txBody>
            <a:bodyPr lIns="107986" tIns="107986" rIns="143981" bIns="71991" anchor="ctr">
              <a:noAutofit/>
            </a:bodyPr>
            <a:lstStyle/>
            <a:p>
              <a:pPr marL="190481" indent="-190481" defTabSz="1219322" fontAlgn="ctr">
                <a:spcAft>
                  <a:spcPct val="20000"/>
                </a:spcAft>
                <a:buClr>
                  <a:srgbClr val="292929"/>
                </a:buClr>
                <a:buFont typeface="Wingdings" pitchFamily="2" charset="2"/>
                <a:buChar char="§"/>
              </a:pP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8" name="矩形 157"/>
            <p:cNvSpPr/>
            <p:nvPr/>
          </p:nvSpPr>
          <p:spPr>
            <a:xfrm>
              <a:off x="8223169" y="5464224"/>
              <a:ext cx="2018260" cy="359953"/>
            </a:xfrm>
            <a:prstGeom prst="rect">
              <a:avLst/>
            </a:prstGeom>
            <a:noFill/>
            <a:ln w="12700">
              <a:solidFill>
                <a:srgbClr val="A3A3A3"/>
              </a:solidFill>
              <a:miter lim="800000"/>
              <a:headEnd/>
              <a:tailEnd/>
            </a:ln>
            <a:effectLst/>
          </p:spPr>
          <p:txBody>
            <a:bodyPr lIns="107986" tIns="107986" rIns="143981" bIns="71991" anchor="ctr">
              <a:noAutofit/>
            </a:bodyPr>
            <a:lstStyle/>
            <a:p>
              <a:pPr marL="190481" indent="-190481" defTabSz="1219322" fontAlgn="ctr">
                <a:spcAft>
                  <a:spcPct val="20000"/>
                </a:spcAft>
                <a:buClr>
                  <a:srgbClr val="292929"/>
                </a:buClr>
                <a:buFont typeface="Wingdings" pitchFamily="2" charset="2"/>
                <a:buChar char="§"/>
              </a:pP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9" name="矩形 153"/>
            <p:cNvSpPr/>
            <p:nvPr/>
          </p:nvSpPr>
          <p:spPr>
            <a:xfrm>
              <a:off x="4000658" y="6002070"/>
              <a:ext cx="1575838" cy="169255"/>
            </a:xfrm>
            <a:prstGeom prst="rect">
              <a:avLst/>
            </a:prstGeom>
          </p:spPr>
          <p:txBody>
            <a:bodyPr wrap="square" lIns="0" tIns="0" rIns="0" bIns="0" anchor="ctr">
              <a:noAutofit/>
            </a:bodyPr>
            <a:lstStyle/>
            <a:p>
              <a:pPr algn="ctr" defTabSz="1219322" fontAlgn="ctr"/>
              <a:r>
                <a:rPr lang="en-US" altLang="zh-CN" sz="11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Cross-level rollback</a:t>
              </a:r>
            </a:p>
          </p:txBody>
        </p:sp>
        <p:sp>
          <p:nvSpPr>
            <p:cNvPr id="160" name="矩形 153"/>
            <p:cNvSpPr/>
            <p:nvPr/>
          </p:nvSpPr>
          <p:spPr>
            <a:xfrm>
              <a:off x="6264089" y="5907918"/>
              <a:ext cx="1575838" cy="338510"/>
            </a:xfrm>
            <a:prstGeom prst="rect">
              <a:avLst/>
            </a:prstGeom>
          </p:spPr>
          <p:txBody>
            <a:bodyPr wrap="square" lIns="0" tIns="0" rIns="0" bIns="0" anchor="ctr">
              <a:noAutofit/>
            </a:bodyPr>
            <a:lstStyle/>
            <a:p>
              <a:pPr algn="ctr" defTabSz="1219322" fontAlgn="ctr"/>
              <a:r>
                <a:rPr lang="en-US" altLang="zh-CN" sz="11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Cascaded</a:t>
              </a:r>
            </a:p>
            <a:p>
              <a:pPr algn="ctr" defTabSz="1219322" fontAlgn="ctr"/>
              <a:r>
                <a:rPr lang="en-US" altLang="zh-CN" sz="11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snapshot/clone</a:t>
              </a:r>
            </a:p>
          </p:txBody>
        </p:sp>
        <p:sp>
          <p:nvSpPr>
            <p:cNvPr id="161" name="矩形 153"/>
            <p:cNvSpPr/>
            <p:nvPr/>
          </p:nvSpPr>
          <p:spPr>
            <a:xfrm>
              <a:off x="8328751" y="5986644"/>
              <a:ext cx="1848973" cy="169255"/>
            </a:xfrm>
            <a:prstGeom prst="rect">
              <a:avLst/>
            </a:prstGeom>
          </p:spPr>
          <p:txBody>
            <a:bodyPr wrap="square" lIns="0" tIns="0" rIns="0" bIns="0" anchor="ctr">
              <a:noAutofit/>
            </a:bodyPr>
            <a:lstStyle/>
            <a:p>
              <a:pPr algn="ctr" defTabSz="1219322" fontAlgn="ctr"/>
              <a:r>
                <a:rPr lang="en-US" altLang="zh-CN" sz="11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Writable snapshot</a:t>
              </a:r>
            </a:p>
          </p:txBody>
        </p:sp>
        <p:sp>
          <p:nvSpPr>
            <p:cNvPr id="162" name="矩形 153"/>
            <p:cNvSpPr/>
            <p:nvPr/>
          </p:nvSpPr>
          <p:spPr>
            <a:xfrm>
              <a:off x="1803895" y="5917442"/>
              <a:ext cx="1575838" cy="338510"/>
            </a:xfrm>
            <a:prstGeom prst="rect">
              <a:avLst/>
            </a:prstGeom>
          </p:spPr>
          <p:txBody>
            <a:bodyPr wrap="square" lIns="0" tIns="0" rIns="0" bIns="0" anchor="ctr">
              <a:noAutofit/>
            </a:bodyPr>
            <a:lstStyle/>
            <a:p>
              <a:pPr algn="ctr" defTabSz="1219322" fontAlgn="ctr"/>
              <a:r>
                <a:rPr lang="en-US" altLang="zh-CN" sz="1100" kern="0" dirty="0">
                  <a:solidFill>
                    <a:srgbClr val="1D1D1A"/>
                  </a:solidFill>
                  <a:latin typeface="Arial" panose="020B0604020202020204" pitchFamily="34" charset="0"/>
                  <a:ea typeface="微软雅黑" panose="020B0503020204020204" pitchFamily="34" charset="-122"/>
                  <a:cs typeface="Arial" panose="020B0604020202020204" pitchFamily="34" charset="0"/>
                </a:rPr>
                <a:t>Snapshot interval in seconds</a:t>
              </a:r>
            </a:p>
          </p:txBody>
        </p:sp>
        <p:sp>
          <p:nvSpPr>
            <p:cNvPr id="163" name="矩形 2"/>
            <p:cNvSpPr/>
            <p:nvPr/>
          </p:nvSpPr>
          <p:spPr>
            <a:xfrm>
              <a:off x="1632879" y="5891605"/>
              <a:ext cx="2018260" cy="359953"/>
            </a:xfrm>
            <a:prstGeom prst="rect">
              <a:avLst/>
            </a:prstGeom>
            <a:noFill/>
            <a:ln w="12700">
              <a:solidFill>
                <a:srgbClr val="A3A3A3"/>
              </a:solidFill>
              <a:miter lim="800000"/>
              <a:headEnd/>
              <a:tailEnd/>
            </a:ln>
            <a:effectLst/>
          </p:spPr>
          <p:txBody>
            <a:bodyPr lIns="107986" tIns="107986" rIns="143981" bIns="71991" anchor="ctr">
              <a:noAutofit/>
            </a:bodyPr>
            <a:lstStyle/>
            <a:p>
              <a:pPr marL="190481" indent="-190481" defTabSz="1219322" fontAlgn="ctr">
                <a:spcAft>
                  <a:spcPct val="20000"/>
                </a:spcAft>
                <a:buClr>
                  <a:srgbClr val="292929"/>
                </a:buClr>
                <a:buFont typeface="Wingdings" pitchFamily="2" charset="2"/>
                <a:buChar char="§"/>
              </a:pP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4" name="矩形 143"/>
            <p:cNvSpPr/>
            <p:nvPr/>
          </p:nvSpPr>
          <p:spPr>
            <a:xfrm>
              <a:off x="3829642" y="5891605"/>
              <a:ext cx="2018260" cy="359953"/>
            </a:xfrm>
            <a:prstGeom prst="rect">
              <a:avLst/>
            </a:prstGeom>
            <a:noFill/>
            <a:ln w="12700">
              <a:solidFill>
                <a:srgbClr val="A3A3A3"/>
              </a:solidFill>
              <a:miter lim="800000"/>
              <a:headEnd/>
              <a:tailEnd/>
            </a:ln>
            <a:effectLst/>
          </p:spPr>
          <p:txBody>
            <a:bodyPr lIns="107986" tIns="107986" rIns="143981" bIns="71991" anchor="ctr">
              <a:noAutofit/>
            </a:bodyPr>
            <a:lstStyle/>
            <a:p>
              <a:pPr marL="190481" indent="-190481" defTabSz="1219322" fontAlgn="ctr">
                <a:spcAft>
                  <a:spcPct val="20000"/>
                </a:spcAft>
                <a:buClr>
                  <a:srgbClr val="292929"/>
                </a:buClr>
                <a:buFont typeface="Wingdings" pitchFamily="2" charset="2"/>
                <a:buChar char="§"/>
              </a:pP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5" name="矩形 144"/>
            <p:cNvSpPr/>
            <p:nvPr/>
          </p:nvSpPr>
          <p:spPr>
            <a:xfrm>
              <a:off x="6026406" y="5891605"/>
              <a:ext cx="2018260" cy="359953"/>
            </a:xfrm>
            <a:prstGeom prst="rect">
              <a:avLst/>
            </a:prstGeom>
            <a:noFill/>
            <a:ln w="12700">
              <a:solidFill>
                <a:srgbClr val="A3A3A3"/>
              </a:solidFill>
              <a:miter lim="800000"/>
              <a:headEnd/>
              <a:tailEnd/>
            </a:ln>
            <a:effectLst/>
          </p:spPr>
          <p:txBody>
            <a:bodyPr lIns="107986" tIns="107986" rIns="143981" bIns="71991" anchor="ctr">
              <a:noAutofit/>
            </a:bodyPr>
            <a:lstStyle/>
            <a:p>
              <a:pPr marL="190481" indent="-190481" defTabSz="1219322" fontAlgn="ctr">
                <a:spcAft>
                  <a:spcPct val="20000"/>
                </a:spcAft>
                <a:buClr>
                  <a:srgbClr val="292929"/>
                </a:buClr>
                <a:buFont typeface="Wingdings" pitchFamily="2" charset="2"/>
                <a:buChar char="§"/>
              </a:pP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66" name="矩形 145"/>
            <p:cNvSpPr/>
            <p:nvPr/>
          </p:nvSpPr>
          <p:spPr>
            <a:xfrm>
              <a:off x="8223169" y="5891605"/>
              <a:ext cx="2018260" cy="359953"/>
            </a:xfrm>
            <a:prstGeom prst="rect">
              <a:avLst/>
            </a:prstGeom>
            <a:noFill/>
            <a:ln w="12700">
              <a:solidFill>
                <a:srgbClr val="A3A3A3"/>
              </a:solidFill>
              <a:miter lim="800000"/>
              <a:headEnd/>
              <a:tailEnd/>
            </a:ln>
            <a:effectLst/>
          </p:spPr>
          <p:txBody>
            <a:bodyPr lIns="107986" tIns="107986" rIns="143981" bIns="71991" anchor="ctr">
              <a:noAutofit/>
            </a:bodyPr>
            <a:lstStyle/>
            <a:p>
              <a:pPr marL="190481" indent="-190481" defTabSz="1219322" fontAlgn="ctr">
                <a:spcAft>
                  <a:spcPct val="20000"/>
                </a:spcAft>
                <a:buClr>
                  <a:srgbClr val="292929"/>
                </a:buClr>
                <a:buFont typeface="Wingdings" pitchFamily="2" charset="2"/>
                <a:buChar char="§"/>
              </a:pPr>
              <a:endParaRPr lang="en-US" altLang="zh-CN" sz="11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 name="肘形连接符 2"/>
            <p:cNvCxnSpPr>
              <a:stCxn id="110" idx="1"/>
              <a:endCxn id="138" idx="3"/>
            </p:cNvCxnSpPr>
            <p:nvPr/>
          </p:nvCxnSpPr>
          <p:spPr>
            <a:xfrm rot="16200000" flipV="1">
              <a:off x="4205160" y="2177387"/>
              <a:ext cx="76831" cy="26115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148"/>
            <p:cNvSpPr txBox="1"/>
            <p:nvPr/>
          </p:nvSpPr>
          <p:spPr>
            <a:xfrm>
              <a:off x="6718889" y="4172352"/>
              <a:ext cx="1316874" cy="169255"/>
            </a:xfrm>
            <a:prstGeom prst="rect">
              <a:avLst/>
            </a:prstGeom>
            <a:noFill/>
          </p:spPr>
          <p:txBody>
            <a:bodyPr wrap="square" lIns="0" tIns="0" rIns="0" bIns="0" rtlCol="0">
              <a:noAutofit/>
            </a:bodyPr>
            <a:lstStyle/>
            <a:p>
              <a:pPr algn="ctr" defTabSz="1219200" fontAlgn="ctr"/>
              <a:r>
                <a:rPr lang="en-US" altLang="zh-CN" sz="1100" dirty="0">
                  <a:solidFill>
                    <a:srgbClr val="C00000"/>
                  </a:solidFill>
                  <a:latin typeface="Arial" panose="020B0604020202020204" pitchFamily="34" charset="0"/>
                  <a:ea typeface="微软雅黑" panose="020B0503020204020204" pitchFamily="34" charset="-122"/>
                  <a:cs typeface="Arial" panose="020B0604020202020204" pitchFamily="34" charset="0"/>
                </a:rPr>
                <a:t>3. Cascaded clone</a:t>
              </a:r>
              <a:endParaRPr lang="en-US" sz="11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grpSp>
      <p:graphicFrame>
        <p:nvGraphicFramePr>
          <p:cNvPr id="83" name="表格 82"/>
          <p:cNvGraphicFramePr>
            <a:graphicFrameLocks noGrp="1"/>
          </p:cNvGraphicFramePr>
          <p:nvPr>
            <p:extLst>
              <p:ext uri="{D42A27DB-BD31-4B8C-83A1-F6EECF244321}">
                <p14:modId xmlns:p14="http://schemas.microsoft.com/office/powerpoint/2010/main" val="3749338743"/>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38176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文本框 25"/>
          <p:cNvSpPr txBox="1"/>
          <p:nvPr/>
        </p:nvSpPr>
        <p:spPr>
          <a:xfrm>
            <a:off x="751051" y="5180327"/>
            <a:ext cx="5085477" cy="609319"/>
          </a:xfrm>
          <a:prstGeom prst="rect">
            <a:avLst/>
          </a:prstGeom>
          <a:noFill/>
        </p:spPr>
        <p:txBody>
          <a:bodyPr wrap="square" rtlCol="0">
            <a:noAutofit/>
          </a:bodyPr>
          <a:lstStyle/>
          <a:p>
            <a:pPr marL="285721" indent="-285721" defTabSz="1219322" fontAlgn="ctr">
              <a:lnSpc>
                <a:spcPct val="120000"/>
              </a:lnSpc>
              <a:buFont typeface="Wingdings" panose="05000000000000000000" pitchFamily="2" charset="2"/>
              <a:buChar char="q"/>
            </a:pPr>
            <a:r>
              <a:rPr lang="en-US" altLang="zh-CN" sz="1400" dirty="0">
                <a:solidFill>
                  <a:prstClr val="black"/>
                </a:solidFill>
                <a:latin typeface="Arial" panose="020B0604020202020204" pitchFamily="34" charset="0"/>
                <a:ea typeface="微软雅黑" panose="020B0503020204020204" pitchFamily="34" charset="-122"/>
              </a:rPr>
              <a:t>Avoids multiple copies to improve space utilization</a:t>
            </a:r>
          </a:p>
          <a:p>
            <a:pPr marL="285721" indent="-285721" defTabSz="1219322" fontAlgn="ctr">
              <a:lnSpc>
                <a:spcPct val="120000"/>
              </a:lnSpc>
              <a:buFont typeface="Wingdings" panose="05000000000000000000" pitchFamily="2" charset="2"/>
              <a:buChar char="q"/>
            </a:pPr>
            <a:r>
              <a:rPr lang="en-US" altLang="zh-CN" sz="1400" dirty="0">
                <a:solidFill>
                  <a:prstClr val="black"/>
                </a:solidFill>
                <a:latin typeface="Arial" panose="020B0604020202020204" pitchFamily="34" charset="0"/>
                <a:ea typeface="微软雅黑" panose="020B0503020204020204" pitchFamily="34" charset="-122"/>
              </a:rPr>
              <a:t>Copies less data to reduce performance loss</a:t>
            </a:r>
          </a:p>
        </p:txBody>
      </p:sp>
      <p:sp>
        <p:nvSpPr>
          <p:cNvPr id="159" name="Rectangle 206"/>
          <p:cNvSpPr/>
          <p:nvPr/>
        </p:nvSpPr>
        <p:spPr>
          <a:xfrm>
            <a:off x="6168350" y="4890754"/>
            <a:ext cx="6026825" cy="1126315"/>
          </a:xfrm>
          <a:prstGeom prst="rect">
            <a:avLst/>
          </a:prstGeom>
        </p:spPr>
        <p:txBody>
          <a:bodyPr wrap="square">
            <a:noAutofit/>
          </a:bodyPr>
          <a:lstStyle/>
          <a:p>
            <a:pPr defTabSz="1219322" fontAlgn="ctr">
              <a:lnSpc>
                <a:spcPct val="120000"/>
              </a:lnSpc>
            </a:pP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Stable performance during:</a:t>
            </a:r>
          </a:p>
          <a:p>
            <a:pPr marL="285721" indent="-285721" defTabSz="1219322" fontAlgn="ctr">
              <a:lnSpc>
                <a:spcPct val="120000"/>
              </a:lnSpc>
              <a:buFont typeface="Wingdings" panose="05000000000000000000" pitchFamily="2" charset="2"/>
              <a:buChar char="q"/>
            </a:pP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Snapshot activation</a:t>
            </a:r>
          </a:p>
          <a:p>
            <a:pPr marL="285721" indent="-285721" defTabSz="1219322" fontAlgn="ctr">
              <a:lnSpc>
                <a:spcPct val="120000"/>
              </a:lnSpc>
              <a:buFont typeface="Wingdings" panose="05000000000000000000" pitchFamily="2" charset="2"/>
              <a:buChar char="q"/>
            </a:pP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Continuous snapshotting (interval: seconds)</a:t>
            </a:r>
          </a:p>
          <a:p>
            <a:pPr marL="285721" indent="-285721" defTabSz="1219322" fontAlgn="ctr">
              <a:lnSpc>
                <a:spcPct val="120000"/>
              </a:lnSpc>
              <a:buFont typeface="Wingdings" panose="05000000000000000000" pitchFamily="2" charset="2"/>
              <a:buChar char="q"/>
            </a:pPr>
            <a:r>
              <a:rPr lang="en-US" altLang="zh-CN" sz="1400" dirty="0">
                <a:solidFill>
                  <a:srgbClr val="1D1D1A"/>
                </a:solidFill>
                <a:latin typeface="Arial" panose="020B0604020202020204" pitchFamily="34" charset="0"/>
                <a:ea typeface="微软雅黑" panose="020B0503020204020204" pitchFamily="34" charset="-122"/>
                <a:cs typeface="Arial" panose="020B0604020202020204" pitchFamily="34" charset="0"/>
              </a:rPr>
              <a:t>The whole lifecycle</a:t>
            </a:r>
          </a:p>
        </p:txBody>
      </p:sp>
      <p:sp>
        <p:nvSpPr>
          <p:cNvPr id="160" name="文本框 22"/>
          <p:cNvSpPr txBox="1"/>
          <p:nvPr/>
        </p:nvSpPr>
        <p:spPr>
          <a:xfrm>
            <a:off x="394887" y="2600260"/>
            <a:ext cx="801719" cy="307737"/>
          </a:xfrm>
          <a:prstGeom prst="rect">
            <a:avLst/>
          </a:prstGeom>
          <a:noFill/>
        </p:spPr>
        <p:txBody>
          <a:bodyPr wrap="none" rtlCol="0">
            <a:noAutofit/>
          </a:bodyPr>
          <a:lstStyle/>
          <a:p>
            <a:pPr algn="ctr" defTabSz="1219322" fontAlgn="ctr"/>
            <a:r>
              <a:rPr lang="en-US" altLang="zh-CN" sz="1400" dirty="0">
                <a:solidFill>
                  <a:prstClr val="white"/>
                </a:solidFill>
                <a:latin typeface="Arial" panose="020B0604020202020204" pitchFamily="34" charset="0"/>
                <a:ea typeface="微软雅黑" panose="020B0503020204020204" pitchFamily="34" charset="-122"/>
              </a:rPr>
              <a:t>Servers</a:t>
            </a:r>
          </a:p>
        </p:txBody>
      </p:sp>
      <p:sp>
        <p:nvSpPr>
          <p:cNvPr id="161" name="文本框 23"/>
          <p:cNvSpPr txBox="1"/>
          <p:nvPr/>
        </p:nvSpPr>
        <p:spPr>
          <a:xfrm>
            <a:off x="390079" y="3466532"/>
            <a:ext cx="811335" cy="307737"/>
          </a:xfrm>
          <a:prstGeom prst="rect">
            <a:avLst/>
          </a:prstGeom>
          <a:noFill/>
        </p:spPr>
        <p:txBody>
          <a:bodyPr wrap="none" rtlCol="0">
            <a:noAutofit/>
          </a:bodyPr>
          <a:lstStyle/>
          <a:p>
            <a:pPr algn="ctr" defTabSz="1219322" fontAlgn="ctr"/>
            <a:r>
              <a:rPr lang="en-US" altLang="zh-CN" sz="1400" dirty="0">
                <a:solidFill>
                  <a:prstClr val="white"/>
                </a:solidFill>
                <a:latin typeface="Arial" panose="020B0604020202020204" pitchFamily="34" charset="0"/>
                <a:ea typeface="微软雅黑" panose="020B0503020204020204" pitchFamily="34" charset="-122"/>
              </a:rPr>
              <a:t>Storage</a:t>
            </a:r>
          </a:p>
        </p:txBody>
      </p:sp>
      <p:pic>
        <p:nvPicPr>
          <p:cNvPr id="162"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788455" y="2310125"/>
            <a:ext cx="341509" cy="315856"/>
          </a:xfrm>
          <a:prstGeom prst="rect">
            <a:avLst/>
          </a:prstGeom>
          <a:noFill/>
        </p:spPr>
      </p:pic>
      <p:pic>
        <p:nvPicPr>
          <p:cNvPr id="163"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1054369" y="2310125"/>
            <a:ext cx="341509" cy="315856"/>
          </a:xfrm>
          <a:prstGeom prst="rect">
            <a:avLst/>
          </a:prstGeom>
          <a:noFill/>
        </p:spPr>
      </p:pic>
      <p:grpSp>
        <p:nvGrpSpPr>
          <p:cNvPr id="164" name="组合 118"/>
          <p:cNvGrpSpPr/>
          <p:nvPr/>
        </p:nvGrpSpPr>
        <p:grpSpPr>
          <a:xfrm>
            <a:off x="2568986" y="3290758"/>
            <a:ext cx="2612218" cy="302702"/>
            <a:chOff x="5529028" y="1853136"/>
            <a:chExt cx="3325170" cy="385319"/>
          </a:xfrm>
        </p:grpSpPr>
        <p:pic>
          <p:nvPicPr>
            <p:cNvPr id="165" name="Picture 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29028" y="1853136"/>
              <a:ext cx="1208353" cy="360000"/>
            </a:xfrm>
            <a:prstGeom prst="rect">
              <a:avLst/>
            </a:prstGeom>
            <a:effectLst/>
          </p:spPr>
        </p:pic>
        <p:sp>
          <p:nvSpPr>
            <p:cNvPr id="166" name="TextBox 42"/>
            <p:cNvSpPr txBox="1"/>
            <p:nvPr/>
          </p:nvSpPr>
          <p:spPr>
            <a:xfrm>
              <a:off x="6861452" y="1885900"/>
              <a:ext cx="1992746" cy="352555"/>
            </a:xfrm>
            <a:prstGeom prst="rect">
              <a:avLst/>
            </a:prstGeom>
            <a:noFill/>
          </p:spPr>
          <p:txBody>
            <a:bodyPr wrap="square" rtlCol="0">
              <a:noAutofit/>
            </a:bodyPr>
            <a:lstStyle/>
            <a:p>
              <a:pPr algn="ctr" defTabSz="1219322" fontAlgn="ctr">
                <a:buClr>
                  <a:srgbClr val="1F497D"/>
                </a:buClr>
              </a:pPr>
              <a:r>
                <a:rPr lang="en-US" altLang="zh-CN" sz="1200" dirty="0">
                  <a:solidFill>
                    <a:prstClr val="black"/>
                  </a:solidFill>
                  <a:latin typeface="Arial" panose="020B0604020202020204" pitchFamily="34" charset="0"/>
                  <a:ea typeface="微软雅黑" panose="020B0503020204020204" pitchFamily="34" charset="-122"/>
                </a:rPr>
                <a:t>Production (10 TB)</a:t>
              </a:r>
            </a:p>
          </p:txBody>
        </p:sp>
      </p:grpSp>
      <p:sp>
        <p:nvSpPr>
          <p:cNvPr id="167" name="TextBox 42"/>
          <p:cNvSpPr txBox="1"/>
          <p:nvPr/>
        </p:nvSpPr>
        <p:spPr>
          <a:xfrm>
            <a:off x="2261843" y="1964769"/>
            <a:ext cx="1569676" cy="276963"/>
          </a:xfrm>
          <a:prstGeom prst="rect">
            <a:avLst/>
          </a:prstGeom>
          <a:noFill/>
        </p:spPr>
        <p:txBody>
          <a:bodyPr wrap="square" rtlCol="0">
            <a:noAutofit/>
          </a:bodyPr>
          <a:lstStyle/>
          <a:p>
            <a:pPr algn="ctr" defTabSz="1219322" fontAlgn="ctr">
              <a:buClr>
                <a:srgbClr val="1F497D"/>
              </a:buClr>
            </a:pPr>
            <a:r>
              <a:rPr lang="en-US" altLang="zh-CN" sz="1200" dirty="0">
                <a:solidFill>
                  <a:prstClr val="black"/>
                </a:solidFill>
                <a:latin typeface="Arial" panose="020B0604020202020204" pitchFamily="34" charset="0"/>
                <a:ea typeface="微软雅黑" panose="020B0503020204020204" pitchFamily="34" charset="-122"/>
              </a:rPr>
              <a:t>Testing (40 TB)</a:t>
            </a:r>
          </a:p>
        </p:txBody>
      </p:sp>
      <p:sp>
        <p:nvSpPr>
          <p:cNvPr id="168" name="TextBox 42"/>
          <p:cNvSpPr txBox="1"/>
          <p:nvPr/>
        </p:nvSpPr>
        <p:spPr>
          <a:xfrm>
            <a:off x="4188131" y="1964769"/>
            <a:ext cx="1294381" cy="276963"/>
          </a:xfrm>
          <a:prstGeom prst="rect">
            <a:avLst/>
          </a:prstGeom>
          <a:noFill/>
        </p:spPr>
        <p:txBody>
          <a:bodyPr wrap="square" rtlCol="0">
            <a:noAutofit/>
          </a:bodyPr>
          <a:lstStyle/>
          <a:p>
            <a:pPr algn="ctr" defTabSz="1219322" fontAlgn="ctr">
              <a:buClr>
                <a:srgbClr val="1F497D"/>
              </a:buClr>
            </a:pPr>
            <a:r>
              <a:rPr lang="en-US" altLang="zh-CN" sz="1200" dirty="0">
                <a:solidFill>
                  <a:prstClr val="black"/>
                </a:solidFill>
                <a:latin typeface="Arial" panose="020B0604020202020204" pitchFamily="34" charset="0"/>
                <a:ea typeface="微软雅黑" panose="020B0503020204020204" pitchFamily="34" charset="-122"/>
              </a:rPr>
              <a:t>Analysis (80 TB)      </a:t>
            </a:r>
          </a:p>
        </p:txBody>
      </p:sp>
      <p:sp>
        <p:nvSpPr>
          <p:cNvPr id="169" name="TextBox 42"/>
          <p:cNvSpPr txBox="1"/>
          <p:nvPr/>
        </p:nvSpPr>
        <p:spPr>
          <a:xfrm>
            <a:off x="571528" y="1964769"/>
            <a:ext cx="1593937" cy="276963"/>
          </a:xfrm>
          <a:prstGeom prst="rect">
            <a:avLst/>
          </a:prstGeom>
          <a:noFill/>
        </p:spPr>
        <p:txBody>
          <a:bodyPr wrap="square" rtlCol="0">
            <a:noAutofit/>
          </a:bodyPr>
          <a:lstStyle/>
          <a:p>
            <a:pPr algn="ctr" defTabSz="1219322" fontAlgn="ctr">
              <a:buClr>
                <a:srgbClr val="1F497D"/>
              </a:buClr>
            </a:pPr>
            <a:r>
              <a:rPr lang="en-US" altLang="zh-CN" sz="1200" dirty="0">
                <a:solidFill>
                  <a:prstClr val="black"/>
                </a:solidFill>
                <a:latin typeface="Arial" panose="020B0604020202020204" pitchFamily="34" charset="0"/>
                <a:ea typeface="微软雅黑" panose="020B0503020204020204" pitchFamily="34" charset="-122"/>
              </a:rPr>
              <a:t>Development (40 TB)</a:t>
            </a:r>
          </a:p>
        </p:txBody>
      </p:sp>
      <p:sp>
        <p:nvSpPr>
          <p:cNvPr id="170" name="TextBox 42"/>
          <p:cNvSpPr txBox="1"/>
          <p:nvPr/>
        </p:nvSpPr>
        <p:spPr>
          <a:xfrm>
            <a:off x="434154" y="4557147"/>
            <a:ext cx="1559216" cy="276963"/>
          </a:xfrm>
          <a:prstGeom prst="rect">
            <a:avLst/>
          </a:prstGeom>
          <a:noFill/>
        </p:spPr>
        <p:txBody>
          <a:bodyPr wrap="square" rtlCol="0">
            <a:noAutofit/>
          </a:bodyPr>
          <a:lstStyle/>
          <a:p>
            <a:pPr algn="ctr" defTabSz="1219322" fontAlgn="ctr">
              <a:buClr>
                <a:srgbClr val="1F497D"/>
              </a:buClr>
            </a:pPr>
            <a:r>
              <a:rPr lang="en-US" altLang="zh-CN" sz="1200" dirty="0">
                <a:solidFill>
                  <a:prstClr val="black"/>
                </a:solidFill>
                <a:latin typeface="Arial" panose="020B0604020202020204" pitchFamily="34" charset="0"/>
                <a:ea typeface="微软雅黑" panose="020B0503020204020204" pitchFamily="34" charset="-122"/>
              </a:rPr>
              <a:t>Development (4 TB)</a:t>
            </a:r>
          </a:p>
        </p:txBody>
      </p:sp>
      <p:sp>
        <p:nvSpPr>
          <p:cNvPr id="171" name="TextBox 42"/>
          <p:cNvSpPr txBox="1"/>
          <p:nvPr/>
        </p:nvSpPr>
        <p:spPr>
          <a:xfrm>
            <a:off x="2411446" y="4557147"/>
            <a:ext cx="1294381" cy="276963"/>
          </a:xfrm>
          <a:prstGeom prst="rect">
            <a:avLst/>
          </a:prstGeom>
          <a:noFill/>
        </p:spPr>
        <p:txBody>
          <a:bodyPr wrap="square" rtlCol="0">
            <a:noAutofit/>
          </a:bodyPr>
          <a:lstStyle/>
          <a:p>
            <a:pPr algn="ctr" defTabSz="1219322" fontAlgn="ctr">
              <a:buClr>
                <a:srgbClr val="1F497D"/>
              </a:buClr>
            </a:pPr>
            <a:r>
              <a:rPr lang="en-US" altLang="zh-CN" sz="1200" dirty="0">
                <a:solidFill>
                  <a:prstClr val="black"/>
                </a:solidFill>
                <a:latin typeface="Arial" panose="020B0604020202020204" pitchFamily="34" charset="0"/>
                <a:ea typeface="微软雅黑" panose="020B0503020204020204" pitchFamily="34" charset="-122"/>
              </a:rPr>
              <a:t>Testing (4 TB)</a:t>
            </a:r>
          </a:p>
        </p:txBody>
      </p:sp>
      <p:sp>
        <p:nvSpPr>
          <p:cNvPr id="172" name="TextBox 42"/>
          <p:cNvSpPr txBox="1"/>
          <p:nvPr/>
        </p:nvSpPr>
        <p:spPr>
          <a:xfrm>
            <a:off x="4214028" y="4553849"/>
            <a:ext cx="1294381" cy="276963"/>
          </a:xfrm>
          <a:prstGeom prst="rect">
            <a:avLst/>
          </a:prstGeom>
          <a:noFill/>
        </p:spPr>
        <p:txBody>
          <a:bodyPr wrap="square" rtlCol="0">
            <a:noAutofit/>
          </a:bodyPr>
          <a:lstStyle/>
          <a:p>
            <a:pPr algn="ctr" defTabSz="1219322" fontAlgn="ctr">
              <a:buClr>
                <a:srgbClr val="1F497D"/>
              </a:buClr>
            </a:pPr>
            <a:r>
              <a:rPr lang="en-US" altLang="zh-CN" sz="1200" dirty="0">
                <a:solidFill>
                  <a:prstClr val="black"/>
                </a:solidFill>
                <a:latin typeface="Arial" panose="020B0604020202020204" pitchFamily="34" charset="0"/>
                <a:ea typeface="微软雅黑" panose="020B0503020204020204" pitchFamily="34" charset="-122"/>
              </a:rPr>
              <a:t>Analysis (8 TB)      </a:t>
            </a:r>
          </a:p>
        </p:txBody>
      </p:sp>
      <p:cxnSp>
        <p:nvCxnSpPr>
          <p:cNvPr id="173" name="Straight Connector 8"/>
          <p:cNvCxnSpPr/>
          <p:nvPr/>
        </p:nvCxnSpPr>
        <p:spPr>
          <a:xfrm>
            <a:off x="1253803" y="3027297"/>
            <a:ext cx="3655896" cy="0"/>
          </a:xfrm>
          <a:prstGeom prst="line">
            <a:avLst/>
          </a:prstGeom>
          <a:noFill/>
          <a:ln w="9525" cap="flat" cmpd="sng" algn="ctr">
            <a:solidFill>
              <a:srgbClr val="4F81BD">
                <a:shade val="95000"/>
                <a:satMod val="105000"/>
              </a:srgbClr>
            </a:solidFill>
            <a:prstDash val="solid"/>
          </a:ln>
          <a:effectLst/>
        </p:spPr>
      </p:cxnSp>
      <p:cxnSp>
        <p:nvCxnSpPr>
          <p:cNvPr id="174" name="Straight Connector 126"/>
          <p:cNvCxnSpPr/>
          <p:nvPr/>
        </p:nvCxnSpPr>
        <p:spPr>
          <a:xfrm>
            <a:off x="1253803" y="3822589"/>
            <a:ext cx="3655896" cy="0"/>
          </a:xfrm>
          <a:prstGeom prst="line">
            <a:avLst/>
          </a:prstGeom>
          <a:noFill/>
          <a:ln w="9525" cap="flat" cmpd="sng" algn="ctr">
            <a:solidFill>
              <a:srgbClr val="4F81BD">
                <a:shade val="95000"/>
                <a:satMod val="105000"/>
              </a:srgbClr>
            </a:solidFill>
            <a:prstDash val="solid"/>
          </a:ln>
          <a:effectLst/>
        </p:spPr>
      </p:cxnSp>
      <p:cxnSp>
        <p:nvCxnSpPr>
          <p:cNvPr id="175" name="Straight Arrow Connector 12"/>
          <p:cNvCxnSpPr/>
          <p:nvPr/>
        </p:nvCxnSpPr>
        <p:spPr>
          <a:xfrm flipV="1">
            <a:off x="1253803" y="2600261"/>
            <a:ext cx="0" cy="42703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76" name="Straight Arrow Connector 127"/>
          <p:cNvCxnSpPr/>
          <p:nvPr/>
        </p:nvCxnSpPr>
        <p:spPr>
          <a:xfrm flipV="1">
            <a:off x="3048715" y="2593331"/>
            <a:ext cx="0" cy="42703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77" name="Straight Arrow Connector 129"/>
          <p:cNvCxnSpPr/>
          <p:nvPr/>
        </p:nvCxnSpPr>
        <p:spPr>
          <a:xfrm flipV="1">
            <a:off x="4894937" y="2600261"/>
            <a:ext cx="0" cy="42703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78" name="Straight Connector 14"/>
          <p:cNvCxnSpPr>
            <a:endCxn id="165" idx="0"/>
          </p:cNvCxnSpPr>
          <p:nvPr/>
        </p:nvCxnSpPr>
        <p:spPr>
          <a:xfrm>
            <a:off x="3043622" y="2908158"/>
            <a:ext cx="0" cy="382605"/>
          </a:xfrm>
          <a:prstGeom prst="line">
            <a:avLst/>
          </a:prstGeom>
          <a:noFill/>
          <a:ln w="9525" cap="flat" cmpd="sng" algn="ctr">
            <a:solidFill>
              <a:srgbClr val="4F81BD">
                <a:shade val="95000"/>
                <a:satMod val="105000"/>
              </a:srgbClr>
            </a:solidFill>
            <a:prstDash val="solid"/>
          </a:ln>
          <a:effectLst/>
        </p:spPr>
      </p:cxnSp>
      <p:cxnSp>
        <p:nvCxnSpPr>
          <p:cNvPr id="179" name="Straight Connector 130"/>
          <p:cNvCxnSpPr/>
          <p:nvPr/>
        </p:nvCxnSpPr>
        <p:spPr>
          <a:xfrm>
            <a:off x="3048715" y="3439984"/>
            <a:ext cx="0" cy="382605"/>
          </a:xfrm>
          <a:prstGeom prst="line">
            <a:avLst/>
          </a:prstGeom>
          <a:noFill/>
          <a:ln w="9525" cap="flat" cmpd="sng" algn="ctr">
            <a:solidFill>
              <a:srgbClr val="4F81BD">
                <a:shade val="95000"/>
                <a:satMod val="105000"/>
              </a:srgbClr>
            </a:solidFill>
            <a:prstDash val="solid"/>
          </a:ln>
          <a:effectLst/>
        </p:spPr>
      </p:cxnSp>
      <p:cxnSp>
        <p:nvCxnSpPr>
          <p:cNvPr id="180" name="Straight Arrow Connector 131"/>
          <p:cNvCxnSpPr/>
          <p:nvPr/>
        </p:nvCxnSpPr>
        <p:spPr>
          <a:xfrm>
            <a:off x="1253803" y="3807094"/>
            <a:ext cx="0" cy="414364"/>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81" name="Straight Arrow Connector 133"/>
          <p:cNvCxnSpPr/>
          <p:nvPr/>
        </p:nvCxnSpPr>
        <p:spPr>
          <a:xfrm>
            <a:off x="3048715" y="3807094"/>
            <a:ext cx="0" cy="414364"/>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82" name="Straight Arrow Connector 134"/>
          <p:cNvCxnSpPr/>
          <p:nvPr/>
        </p:nvCxnSpPr>
        <p:spPr>
          <a:xfrm>
            <a:off x="4894937" y="3807094"/>
            <a:ext cx="0" cy="414364"/>
          </a:xfrm>
          <a:prstGeom prst="straightConnector1">
            <a:avLst/>
          </a:prstGeom>
          <a:noFill/>
          <a:ln w="9525" cap="flat" cmpd="sng" algn="ctr">
            <a:solidFill>
              <a:srgbClr val="4F81BD">
                <a:shade val="95000"/>
                <a:satMod val="105000"/>
              </a:srgbClr>
            </a:solidFill>
            <a:prstDash val="solid"/>
            <a:tailEnd type="triangle"/>
          </a:ln>
          <a:effectLst/>
        </p:spPr>
      </p:cxnSp>
      <p:sp>
        <p:nvSpPr>
          <p:cNvPr id="183" name="TextBox 42"/>
          <p:cNvSpPr txBox="1"/>
          <p:nvPr/>
        </p:nvSpPr>
        <p:spPr>
          <a:xfrm>
            <a:off x="204057" y="3074255"/>
            <a:ext cx="2303714" cy="276963"/>
          </a:xfrm>
          <a:prstGeom prst="rect">
            <a:avLst/>
          </a:prstGeom>
          <a:noFill/>
        </p:spPr>
        <p:txBody>
          <a:bodyPr wrap="square" rtlCol="0">
            <a:noAutofit/>
          </a:bodyPr>
          <a:lstStyle/>
          <a:p>
            <a:pPr algn="ctr" defTabSz="1219322" fontAlgn="ctr">
              <a:buClr>
                <a:srgbClr val="1F497D"/>
              </a:buClr>
            </a:pPr>
            <a:r>
              <a:rPr lang="en-US" altLang="zh-CN" sz="1200" dirty="0">
                <a:solidFill>
                  <a:prstClr val="black"/>
                </a:solidFill>
                <a:latin typeface="Arial" panose="020B0604020202020204" pitchFamily="34" charset="0"/>
                <a:ea typeface="微软雅黑" panose="020B0503020204020204" pitchFamily="34" charset="-122"/>
              </a:rPr>
              <a:t>Multi-copy technology</a:t>
            </a:r>
          </a:p>
        </p:txBody>
      </p:sp>
      <p:sp>
        <p:nvSpPr>
          <p:cNvPr id="184" name="TextBox 42"/>
          <p:cNvSpPr txBox="1"/>
          <p:nvPr/>
        </p:nvSpPr>
        <p:spPr>
          <a:xfrm>
            <a:off x="1046737" y="3551367"/>
            <a:ext cx="1294381" cy="276963"/>
          </a:xfrm>
          <a:prstGeom prst="rect">
            <a:avLst/>
          </a:prstGeom>
          <a:noFill/>
        </p:spPr>
        <p:txBody>
          <a:bodyPr wrap="square" rtlCol="0">
            <a:noAutofit/>
          </a:bodyPr>
          <a:lstStyle/>
          <a:p>
            <a:pPr algn="ctr" defTabSz="1219322" fontAlgn="ctr">
              <a:buClr>
                <a:srgbClr val="1F497D"/>
              </a:buClr>
            </a:pPr>
            <a:r>
              <a:rPr lang="en-US" altLang="zh-CN" sz="1200" dirty="0">
                <a:solidFill>
                  <a:prstClr val="black"/>
                </a:solidFill>
                <a:latin typeface="Arial" panose="020B0604020202020204" pitchFamily="34" charset="0"/>
                <a:ea typeface="微软雅黑" panose="020B0503020204020204" pitchFamily="34" charset="-122"/>
              </a:rPr>
              <a:t>Snapshot-based</a:t>
            </a:r>
          </a:p>
        </p:txBody>
      </p:sp>
      <p:pic>
        <p:nvPicPr>
          <p:cNvPr id="185"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1320281" y="2310125"/>
            <a:ext cx="341509" cy="315856"/>
          </a:xfrm>
          <a:prstGeom prst="rect">
            <a:avLst/>
          </a:prstGeom>
          <a:noFill/>
        </p:spPr>
      </p:pic>
      <p:pic>
        <p:nvPicPr>
          <p:cNvPr id="186"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1586195" y="2310125"/>
            <a:ext cx="341509" cy="315856"/>
          </a:xfrm>
          <a:prstGeom prst="rect">
            <a:avLst/>
          </a:prstGeom>
          <a:noFill/>
        </p:spPr>
      </p:pic>
      <p:pic>
        <p:nvPicPr>
          <p:cNvPr id="187"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2507772" y="2310125"/>
            <a:ext cx="341509" cy="315856"/>
          </a:xfrm>
          <a:prstGeom prst="rect">
            <a:avLst/>
          </a:prstGeom>
          <a:noFill/>
        </p:spPr>
      </p:pic>
      <p:pic>
        <p:nvPicPr>
          <p:cNvPr id="188"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2773685" y="2310125"/>
            <a:ext cx="341509" cy="315856"/>
          </a:xfrm>
          <a:prstGeom prst="rect">
            <a:avLst/>
          </a:prstGeom>
          <a:noFill/>
        </p:spPr>
      </p:pic>
      <p:pic>
        <p:nvPicPr>
          <p:cNvPr id="189"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3039597" y="2310125"/>
            <a:ext cx="341509" cy="315856"/>
          </a:xfrm>
          <a:prstGeom prst="rect">
            <a:avLst/>
          </a:prstGeom>
          <a:noFill/>
        </p:spPr>
      </p:pic>
      <p:pic>
        <p:nvPicPr>
          <p:cNvPr id="190"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3305510" y="2310125"/>
            <a:ext cx="341509" cy="315856"/>
          </a:xfrm>
          <a:prstGeom prst="rect">
            <a:avLst/>
          </a:prstGeom>
          <a:noFill/>
        </p:spPr>
      </p:pic>
      <p:pic>
        <p:nvPicPr>
          <p:cNvPr id="191"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4245322" y="2509560"/>
            <a:ext cx="341509" cy="315856"/>
          </a:xfrm>
          <a:prstGeom prst="rect">
            <a:avLst/>
          </a:prstGeom>
          <a:noFill/>
        </p:spPr>
      </p:pic>
      <p:pic>
        <p:nvPicPr>
          <p:cNvPr id="192"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4511236" y="2509560"/>
            <a:ext cx="341509" cy="315856"/>
          </a:xfrm>
          <a:prstGeom prst="rect">
            <a:avLst/>
          </a:prstGeom>
          <a:noFill/>
        </p:spPr>
      </p:pic>
      <p:pic>
        <p:nvPicPr>
          <p:cNvPr id="193"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4777148" y="2509560"/>
            <a:ext cx="341509" cy="315856"/>
          </a:xfrm>
          <a:prstGeom prst="rect">
            <a:avLst/>
          </a:prstGeom>
          <a:noFill/>
        </p:spPr>
      </p:pic>
      <p:pic>
        <p:nvPicPr>
          <p:cNvPr id="194"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5043062" y="2509560"/>
            <a:ext cx="341509" cy="315856"/>
          </a:xfrm>
          <a:prstGeom prst="rect">
            <a:avLst/>
          </a:prstGeom>
          <a:noFill/>
        </p:spPr>
      </p:pic>
      <p:pic>
        <p:nvPicPr>
          <p:cNvPr id="195"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4245322" y="2227112"/>
            <a:ext cx="341509" cy="315856"/>
          </a:xfrm>
          <a:prstGeom prst="rect">
            <a:avLst/>
          </a:prstGeom>
          <a:noFill/>
        </p:spPr>
      </p:pic>
      <p:pic>
        <p:nvPicPr>
          <p:cNvPr id="196"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4511236" y="2227112"/>
            <a:ext cx="341509" cy="315856"/>
          </a:xfrm>
          <a:prstGeom prst="rect">
            <a:avLst/>
          </a:prstGeom>
          <a:noFill/>
        </p:spPr>
      </p:pic>
      <p:pic>
        <p:nvPicPr>
          <p:cNvPr id="197"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4777148" y="2227112"/>
            <a:ext cx="341509" cy="315856"/>
          </a:xfrm>
          <a:prstGeom prst="rect">
            <a:avLst/>
          </a:prstGeom>
          <a:noFill/>
        </p:spPr>
      </p:pic>
      <p:pic>
        <p:nvPicPr>
          <p:cNvPr id="198" name="Picture 11" descr="http://aux.iconpedia.net/uploads/1913906277156034685.png"/>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5043062" y="2227112"/>
            <a:ext cx="341509" cy="315856"/>
          </a:xfrm>
          <a:prstGeom prst="rect">
            <a:avLst/>
          </a:prstGeom>
          <a:noFill/>
        </p:spPr>
      </p:pic>
      <p:grpSp>
        <p:nvGrpSpPr>
          <p:cNvPr id="199" name="组合 165"/>
          <p:cNvGrpSpPr/>
          <p:nvPr/>
        </p:nvGrpSpPr>
        <p:grpSpPr>
          <a:xfrm>
            <a:off x="1063169" y="4226559"/>
            <a:ext cx="456547" cy="274641"/>
            <a:chOff x="10226675" y="3197225"/>
            <a:chExt cx="406400" cy="244475"/>
          </a:xfrm>
          <a:solidFill>
            <a:srgbClr val="A3A3A3"/>
          </a:solidFill>
        </p:grpSpPr>
        <p:sp>
          <p:nvSpPr>
            <p:cNvPr id="200" name="Freeform 102"/>
            <p:cNvSpPr>
              <a:spLocks noEditPoints="1"/>
            </p:cNvSpPr>
            <p:nvPr/>
          </p:nvSpPr>
          <p:spPr bwMode="auto">
            <a:xfrm>
              <a:off x="10226675" y="3197225"/>
              <a:ext cx="406400" cy="244475"/>
            </a:xfrm>
            <a:custGeom>
              <a:avLst/>
              <a:gdLst/>
              <a:ahLst/>
              <a:cxnLst>
                <a:cxn ang="0">
                  <a:pos x="94" y="16"/>
                </a:cxn>
                <a:cxn ang="0">
                  <a:pos x="92" y="10"/>
                </a:cxn>
                <a:cxn ang="0">
                  <a:pos x="82" y="2"/>
                </a:cxn>
                <a:cxn ang="0">
                  <a:pos x="64" y="0"/>
                </a:cxn>
                <a:cxn ang="0">
                  <a:pos x="58" y="2"/>
                </a:cxn>
                <a:cxn ang="0">
                  <a:pos x="48" y="10"/>
                </a:cxn>
                <a:cxn ang="0">
                  <a:pos x="36" y="16"/>
                </a:cxn>
                <a:cxn ang="0">
                  <a:pos x="30" y="16"/>
                </a:cxn>
                <a:cxn ang="0">
                  <a:pos x="16" y="22"/>
                </a:cxn>
                <a:cxn ang="0">
                  <a:pos x="6" y="32"/>
                </a:cxn>
                <a:cxn ang="0">
                  <a:pos x="0" y="44"/>
                </a:cxn>
                <a:cxn ang="0">
                  <a:pos x="0" y="118"/>
                </a:cxn>
                <a:cxn ang="0">
                  <a:pos x="0" y="124"/>
                </a:cxn>
                <a:cxn ang="0">
                  <a:pos x="6" y="138"/>
                </a:cxn>
                <a:cxn ang="0">
                  <a:pos x="16" y="148"/>
                </a:cxn>
                <a:cxn ang="0">
                  <a:pos x="30" y="152"/>
                </a:cxn>
                <a:cxn ang="0">
                  <a:pos x="218" y="154"/>
                </a:cxn>
                <a:cxn ang="0">
                  <a:pos x="226" y="152"/>
                </a:cxn>
                <a:cxn ang="0">
                  <a:pos x="240" y="148"/>
                </a:cxn>
                <a:cxn ang="0">
                  <a:pos x="248" y="138"/>
                </a:cxn>
                <a:cxn ang="0">
                  <a:pos x="254" y="124"/>
                </a:cxn>
                <a:cxn ang="0">
                  <a:pos x="256" y="52"/>
                </a:cxn>
                <a:cxn ang="0">
                  <a:pos x="254" y="44"/>
                </a:cxn>
                <a:cxn ang="0">
                  <a:pos x="248" y="32"/>
                </a:cxn>
                <a:cxn ang="0">
                  <a:pos x="240" y="22"/>
                </a:cxn>
                <a:cxn ang="0">
                  <a:pos x="226" y="16"/>
                </a:cxn>
                <a:cxn ang="0">
                  <a:pos x="218" y="16"/>
                </a:cxn>
                <a:cxn ang="0">
                  <a:pos x="36" y="68"/>
                </a:cxn>
                <a:cxn ang="0">
                  <a:pos x="88" y="42"/>
                </a:cxn>
                <a:cxn ang="0">
                  <a:pos x="168" y="132"/>
                </a:cxn>
                <a:cxn ang="0">
                  <a:pos x="158" y="132"/>
                </a:cxn>
                <a:cxn ang="0">
                  <a:pos x="140" y="124"/>
                </a:cxn>
                <a:cxn ang="0">
                  <a:pos x="126" y="110"/>
                </a:cxn>
                <a:cxn ang="0">
                  <a:pos x="120" y="94"/>
                </a:cxn>
                <a:cxn ang="0">
                  <a:pos x="118" y="84"/>
                </a:cxn>
                <a:cxn ang="0">
                  <a:pos x="122" y="64"/>
                </a:cxn>
                <a:cxn ang="0">
                  <a:pos x="132" y="48"/>
                </a:cxn>
                <a:cxn ang="0">
                  <a:pos x="148" y="38"/>
                </a:cxn>
                <a:cxn ang="0">
                  <a:pos x="168" y="34"/>
                </a:cxn>
                <a:cxn ang="0">
                  <a:pos x="178" y="34"/>
                </a:cxn>
                <a:cxn ang="0">
                  <a:pos x="196" y="42"/>
                </a:cxn>
                <a:cxn ang="0">
                  <a:pos x="210" y="56"/>
                </a:cxn>
                <a:cxn ang="0">
                  <a:pos x="216" y="74"/>
                </a:cxn>
                <a:cxn ang="0">
                  <a:pos x="218" y="84"/>
                </a:cxn>
                <a:cxn ang="0">
                  <a:pos x="214" y="102"/>
                </a:cxn>
                <a:cxn ang="0">
                  <a:pos x="204" y="118"/>
                </a:cxn>
                <a:cxn ang="0">
                  <a:pos x="188" y="128"/>
                </a:cxn>
                <a:cxn ang="0">
                  <a:pos x="168" y="132"/>
                </a:cxn>
              </a:cxnLst>
              <a:rect l="0" t="0" r="r" b="b"/>
              <a:pathLst>
                <a:path w="256" h="154">
                  <a:moveTo>
                    <a:pt x="218" y="16"/>
                  </a:moveTo>
                  <a:lnTo>
                    <a:pt x="94" y="16"/>
                  </a:lnTo>
                  <a:lnTo>
                    <a:pt x="94" y="16"/>
                  </a:lnTo>
                  <a:lnTo>
                    <a:pt x="92" y="10"/>
                  </a:lnTo>
                  <a:lnTo>
                    <a:pt x="88" y="4"/>
                  </a:lnTo>
                  <a:lnTo>
                    <a:pt x="82" y="2"/>
                  </a:lnTo>
                  <a:lnTo>
                    <a:pt x="76" y="0"/>
                  </a:lnTo>
                  <a:lnTo>
                    <a:pt x="64" y="0"/>
                  </a:lnTo>
                  <a:lnTo>
                    <a:pt x="64" y="0"/>
                  </a:lnTo>
                  <a:lnTo>
                    <a:pt x="58" y="2"/>
                  </a:lnTo>
                  <a:lnTo>
                    <a:pt x="52" y="4"/>
                  </a:lnTo>
                  <a:lnTo>
                    <a:pt x="48" y="10"/>
                  </a:lnTo>
                  <a:lnTo>
                    <a:pt x="46" y="16"/>
                  </a:lnTo>
                  <a:lnTo>
                    <a:pt x="36" y="16"/>
                  </a:lnTo>
                  <a:lnTo>
                    <a:pt x="36" y="16"/>
                  </a:lnTo>
                  <a:lnTo>
                    <a:pt x="30" y="16"/>
                  </a:lnTo>
                  <a:lnTo>
                    <a:pt x="22" y="18"/>
                  </a:lnTo>
                  <a:lnTo>
                    <a:pt x="16" y="22"/>
                  </a:lnTo>
                  <a:lnTo>
                    <a:pt x="10" y="26"/>
                  </a:lnTo>
                  <a:lnTo>
                    <a:pt x="6" y="32"/>
                  </a:lnTo>
                  <a:lnTo>
                    <a:pt x="4" y="38"/>
                  </a:lnTo>
                  <a:lnTo>
                    <a:pt x="0" y="44"/>
                  </a:lnTo>
                  <a:lnTo>
                    <a:pt x="0" y="52"/>
                  </a:lnTo>
                  <a:lnTo>
                    <a:pt x="0" y="118"/>
                  </a:lnTo>
                  <a:lnTo>
                    <a:pt x="0" y="118"/>
                  </a:lnTo>
                  <a:lnTo>
                    <a:pt x="0" y="124"/>
                  </a:lnTo>
                  <a:lnTo>
                    <a:pt x="4" y="132"/>
                  </a:lnTo>
                  <a:lnTo>
                    <a:pt x="6" y="138"/>
                  </a:lnTo>
                  <a:lnTo>
                    <a:pt x="10" y="142"/>
                  </a:lnTo>
                  <a:lnTo>
                    <a:pt x="16" y="148"/>
                  </a:lnTo>
                  <a:lnTo>
                    <a:pt x="22" y="150"/>
                  </a:lnTo>
                  <a:lnTo>
                    <a:pt x="30" y="152"/>
                  </a:lnTo>
                  <a:lnTo>
                    <a:pt x="36" y="154"/>
                  </a:lnTo>
                  <a:lnTo>
                    <a:pt x="218" y="154"/>
                  </a:lnTo>
                  <a:lnTo>
                    <a:pt x="218" y="154"/>
                  </a:lnTo>
                  <a:lnTo>
                    <a:pt x="226" y="152"/>
                  </a:lnTo>
                  <a:lnTo>
                    <a:pt x="232" y="150"/>
                  </a:lnTo>
                  <a:lnTo>
                    <a:pt x="240" y="148"/>
                  </a:lnTo>
                  <a:lnTo>
                    <a:pt x="244" y="142"/>
                  </a:lnTo>
                  <a:lnTo>
                    <a:pt x="248" y="138"/>
                  </a:lnTo>
                  <a:lnTo>
                    <a:pt x="252" y="132"/>
                  </a:lnTo>
                  <a:lnTo>
                    <a:pt x="254" y="124"/>
                  </a:lnTo>
                  <a:lnTo>
                    <a:pt x="256" y="118"/>
                  </a:lnTo>
                  <a:lnTo>
                    <a:pt x="256" y="52"/>
                  </a:lnTo>
                  <a:lnTo>
                    <a:pt x="256" y="52"/>
                  </a:lnTo>
                  <a:lnTo>
                    <a:pt x="254" y="44"/>
                  </a:lnTo>
                  <a:lnTo>
                    <a:pt x="252" y="38"/>
                  </a:lnTo>
                  <a:lnTo>
                    <a:pt x="248" y="32"/>
                  </a:lnTo>
                  <a:lnTo>
                    <a:pt x="244" y="26"/>
                  </a:lnTo>
                  <a:lnTo>
                    <a:pt x="240" y="22"/>
                  </a:lnTo>
                  <a:lnTo>
                    <a:pt x="232" y="18"/>
                  </a:lnTo>
                  <a:lnTo>
                    <a:pt x="226" y="16"/>
                  </a:lnTo>
                  <a:lnTo>
                    <a:pt x="218" y="16"/>
                  </a:lnTo>
                  <a:lnTo>
                    <a:pt x="218" y="16"/>
                  </a:lnTo>
                  <a:close/>
                  <a:moveTo>
                    <a:pt x="88" y="68"/>
                  </a:moveTo>
                  <a:lnTo>
                    <a:pt x="36" y="68"/>
                  </a:lnTo>
                  <a:lnTo>
                    <a:pt x="36" y="42"/>
                  </a:lnTo>
                  <a:lnTo>
                    <a:pt x="88" y="42"/>
                  </a:lnTo>
                  <a:lnTo>
                    <a:pt x="88" y="68"/>
                  </a:lnTo>
                  <a:close/>
                  <a:moveTo>
                    <a:pt x="168" y="132"/>
                  </a:moveTo>
                  <a:lnTo>
                    <a:pt x="168" y="132"/>
                  </a:lnTo>
                  <a:lnTo>
                    <a:pt x="158" y="132"/>
                  </a:lnTo>
                  <a:lnTo>
                    <a:pt x="148" y="128"/>
                  </a:lnTo>
                  <a:lnTo>
                    <a:pt x="140" y="124"/>
                  </a:lnTo>
                  <a:lnTo>
                    <a:pt x="132" y="118"/>
                  </a:lnTo>
                  <a:lnTo>
                    <a:pt x="126" y="110"/>
                  </a:lnTo>
                  <a:lnTo>
                    <a:pt x="122" y="102"/>
                  </a:lnTo>
                  <a:lnTo>
                    <a:pt x="120" y="94"/>
                  </a:lnTo>
                  <a:lnTo>
                    <a:pt x="118" y="84"/>
                  </a:lnTo>
                  <a:lnTo>
                    <a:pt x="118" y="84"/>
                  </a:lnTo>
                  <a:lnTo>
                    <a:pt x="120" y="74"/>
                  </a:lnTo>
                  <a:lnTo>
                    <a:pt x="122" y="64"/>
                  </a:lnTo>
                  <a:lnTo>
                    <a:pt x="126" y="56"/>
                  </a:lnTo>
                  <a:lnTo>
                    <a:pt x="132" y="48"/>
                  </a:lnTo>
                  <a:lnTo>
                    <a:pt x="140" y="42"/>
                  </a:lnTo>
                  <a:lnTo>
                    <a:pt x="148" y="38"/>
                  </a:lnTo>
                  <a:lnTo>
                    <a:pt x="158" y="34"/>
                  </a:lnTo>
                  <a:lnTo>
                    <a:pt x="168" y="34"/>
                  </a:lnTo>
                  <a:lnTo>
                    <a:pt x="168" y="34"/>
                  </a:lnTo>
                  <a:lnTo>
                    <a:pt x="178" y="34"/>
                  </a:lnTo>
                  <a:lnTo>
                    <a:pt x="188" y="38"/>
                  </a:lnTo>
                  <a:lnTo>
                    <a:pt x="196" y="42"/>
                  </a:lnTo>
                  <a:lnTo>
                    <a:pt x="204" y="48"/>
                  </a:lnTo>
                  <a:lnTo>
                    <a:pt x="210" y="56"/>
                  </a:lnTo>
                  <a:lnTo>
                    <a:pt x="214" y="64"/>
                  </a:lnTo>
                  <a:lnTo>
                    <a:pt x="216" y="74"/>
                  </a:lnTo>
                  <a:lnTo>
                    <a:pt x="218" y="84"/>
                  </a:lnTo>
                  <a:lnTo>
                    <a:pt x="218" y="84"/>
                  </a:lnTo>
                  <a:lnTo>
                    <a:pt x="216" y="94"/>
                  </a:lnTo>
                  <a:lnTo>
                    <a:pt x="214" y="102"/>
                  </a:lnTo>
                  <a:lnTo>
                    <a:pt x="210" y="110"/>
                  </a:lnTo>
                  <a:lnTo>
                    <a:pt x="204" y="118"/>
                  </a:lnTo>
                  <a:lnTo>
                    <a:pt x="196" y="124"/>
                  </a:lnTo>
                  <a:lnTo>
                    <a:pt x="188" y="128"/>
                  </a:lnTo>
                  <a:lnTo>
                    <a:pt x="178" y="132"/>
                  </a:lnTo>
                  <a:lnTo>
                    <a:pt x="168" y="132"/>
                  </a:lnTo>
                  <a:lnTo>
                    <a:pt x="168" y="132"/>
                  </a:lnTo>
                  <a:close/>
                </a:path>
              </a:pathLst>
            </a:custGeom>
            <a:grpFill/>
            <a:ln w="9525">
              <a:noFill/>
              <a:round/>
              <a:headEnd/>
              <a:tailEnd/>
            </a:ln>
          </p:spPr>
          <p:txBody>
            <a:bodyPr vert="horz" wrap="square" lIns="91428" tIns="45714" rIns="91428" bIns="45714" numCol="1"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endParaRPr lang="en-US" altLang="zh-CN" dirty="0">
                <a:solidFill>
                  <a:prstClr val="black"/>
                </a:solidFill>
                <a:latin typeface="Arial" panose="020B0604020202020204" pitchFamily="34" charset="0"/>
                <a:ea typeface="微软雅黑" panose="020B0503020204020204" pitchFamily="34" charset="-122"/>
              </a:endParaRPr>
            </a:p>
          </p:txBody>
        </p:sp>
        <p:sp>
          <p:nvSpPr>
            <p:cNvPr id="201" name="Freeform 103"/>
            <p:cNvSpPr>
              <a:spLocks/>
            </p:cNvSpPr>
            <p:nvPr/>
          </p:nvSpPr>
          <p:spPr bwMode="auto">
            <a:xfrm>
              <a:off x="10452100" y="3286125"/>
              <a:ext cx="79375" cy="82550"/>
            </a:xfrm>
            <a:custGeom>
              <a:avLst/>
              <a:gdLst/>
              <a:ahLst/>
              <a:cxnLst>
                <a:cxn ang="0">
                  <a:pos x="50" y="26"/>
                </a:cxn>
                <a:cxn ang="0">
                  <a:pos x="50" y="26"/>
                </a:cxn>
                <a:cxn ang="0">
                  <a:pos x="48" y="36"/>
                </a:cxn>
                <a:cxn ang="0">
                  <a:pos x="44" y="44"/>
                </a:cxn>
                <a:cxn ang="0">
                  <a:pos x="36" y="50"/>
                </a:cxn>
                <a:cxn ang="0">
                  <a:pos x="26" y="52"/>
                </a:cxn>
                <a:cxn ang="0">
                  <a:pos x="26" y="52"/>
                </a:cxn>
                <a:cxn ang="0">
                  <a:pos x="16" y="50"/>
                </a:cxn>
                <a:cxn ang="0">
                  <a:pos x="6" y="44"/>
                </a:cxn>
                <a:cxn ang="0">
                  <a:pos x="2" y="36"/>
                </a:cxn>
                <a:cxn ang="0">
                  <a:pos x="0" y="26"/>
                </a:cxn>
                <a:cxn ang="0">
                  <a:pos x="0" y="26"/>
                </a:cxn>
                <a:cxn ang="0">
                  <a:pos x="2" y="16"/>
                </a:cxn>
                <a:cxn ang="0">
                  <a:pos x="6" y="8"/>
                </a:cxn>
                <a:cxn ang="0">
                  <a:pos x="16" y="2"/>
                </a:cxn>
                <a:cxn ang="0">
                  <a:pos x="26" y="0"/>
                </a:cxn>
                <a:cxn ang="0">
                  <a:pos x="26" y="0"/>
                </a:cxn>
                <a:cxn ang="0">
                  <a:pos x="36" y="2"/>
                </a:cxn>
                <a:cxn ang="0">
                  <a:pos x="44" y="8"/>
                </a:cxn>
                <a:cxn ang="0">
                  <a:pos x="48" y="16"/>
                </a:cxn>
                <a:cxn ang="0">
                  <a:pos x="50" y="26"/>
                </a:cxn>
                <a:cxn ang="0">
                  <a:pos x="50" y="26"/>
                </a:cxn>
              </a:cxnLst>
              <a:rect l="0" t="0" r="r" b="b"/>
              <a:pathLst>
                <a:path w="50" h="52">
                  <a:moveTo>
                    <a:pt x="50" y="26"/>
                  </a:moveTo>
                  <a:lnTo>
                    <a:pt x="50" y="26"/>
                  </a:lnTo>
                  <a:lnTo>
                    <a:pt x="48" y="36"/>
                  </a:lnTo>
                  <a:lnTo>
                    <a:pt x="44" y="44"/>
                  </a:lnTo>
                  <a:lnTo>
                    <a:pt x="36" y="50"/>
                  </a:lnTo>
                  <a:lnTo>
                    <a:pt x="26" y="52"/>
                  </a:lnTo>
                  <a:lnTo>
                    <a:pt x="26" y="52"/>
                  </a:lnTo>
                  <a:lnTo>
                    <a:pt x="16" y="50"/>
                  </a:lnTo>
                  <a:lnTo>
                    <a:pt x="6" y="44"/>
                  </a:lnTo>
                  <a:lnTo>
                    <a:pt x="2" y="36"/>
                  </a:lnTo>
                  <a:lnTo>
                    <a:pt x="0" y="26"/>
                  </a:lnTo>
                  <a:lnTo>
                    <a:pt x="0" y="26"/>
                  </a:lnTo>
                  <a:lnTo>
                    <a:pt x="2" y="16"/>
                  </a:lnTo>
                  <a:lnTo>
                    <a:pt x="6" y="8"/>
                  </a:lnTo>
                  <a:lnTo>
                    <a:pt x="16" y="2"/>
                  </a:lnTo>
                  <a:lnTo>
                    <a:pt x="26" y="0"/>
                  </a:lnTo>
                  <a:lnTo>
                    <a:pt x="26" y="0"/>
                  </a:lnTo>
                  <a:lnTo>
                    <a:pt x="36" y="2"/>
                  </a:lnTo>
                  <a:lnTo>
                    <a:pt x="44" y="8"/>
                  </a:lnTo>
                  <a:lnTo>
                    <a:pt x="48" y="16"/>
                  </a:lnTo>
                  <a:lnTo>
                    <a:pt x="50" y="26"/>
                  </a:lnTo>
                  <a:lnTo>
                    <a:pt x="50" y="26"/>
                  </a:lnTo>
                  <a:close/>
                </a:path>
              </a:pathLst>
            </a:custGeom>
            <a:grpFill/>
            <a:ln w="9525">
              <a:noFill/>
              <a:round/>
              <a:headEnd/>
              <a:tailEnd/>
            </a:ln>
          </p:spPr>
          <p:txBody>
            <a:bodyPr vert="horz" wrap="square" lIns="91428" tIns="45714" rIns="91428" bIns="45714" numCol="1"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endParaRPr lang="en-US" altLang="zh-CN" dirty="0">
                <a:solidFill>
                  <a:prstClr val="black"/>
                </a:solidFill>
                <a:latin typeface="Arial" panose="020B0604020202020204" pitchFamily="34" charset="0"/>
                <a:ea typeface="微软雅黑" panose="020B0503020204020204" pitchFamily="34" charset="-122"/>
              </a:endParaRPr>
            </a:p>
          </p:txBody>
        </p:sp>
      </p:grpSp>
      <p:grpSp>
        <p:nvGrpSpPr>
          <p:cNvPr id="202" name="组合 165"/>
          <p:cNvGrpSpPr/>
          <p:nvPr/>
        </p:nvGrpSpPr>
        <p:grpSpPr>
          <a:xfrm>
            <a:off x="2791602" y="4257876"/>
            <a:ext cx="456547" cy="274641"/>
            <a:chOff x="10226675" y="3197225"/>
            <a:chExt cx="406400" cy="244475"/>
          </a:xfrm>
          <a:solidFill>
            <a:srgbClr val="A3A3A3"/>
          </a:solidFill>
        </p:grpSpPr>
        <p:sp>
          <p:nvSpPr>
            <p:cNvPr id="203" name="Freeform 117"/>
            <p:cNvSpPr>
              <a:spLocks noEditPoints="1"/>
            </p:cNvSpPr>
            <p:nvPr/>
          </p:nvSpPr>
          <p:spPr bwMode="auto">
            <a:xfrm>
              <a:off x="10226675" y="3197225"/>
              <a:ext cx="406400" cy="244475"/>
            </a:xfrm>
            <a:custGeom>
              <a:avLst/>
              <a:gdLst/>
              <a:ahLst/>
              <a:cxnLst>
                <a:cxn ang="0">
                  <a:pos x="94" y="16"/>
                </a:cxn>
                <a:cxn ang="0">
                  <a:pos x="92" y="10"/>
                </a:cxn>
                <a:cxn ang="0">
                  <a:pos x="82" y="2"/>
                </a:cxn>
                <a:cxn ang="0">
                  <a:pos x="64" y="0"/>
                </a:cxn>
                <a:cxn ang="0">
                  <a:pos x="58" y="2"/>
                </a:cxn>
                <a:cxn ang="0">
                  <a:pos x="48" y="10"/>
                </a:cxn>
                <a:cxn ang="0">
                  <a:pos x="36" y="16"/>
                </a:cxn>
                <a:cxn ang="0">
                  <a:pos x="30" y="16"/>
                </a:cxn>
                <a:cxn ang="0">
                  <a:pos x="16" y="22"/>
                </a:cxn>
                <a:cxn ang="0">
                  <a:pos x="6" y="32"/>
                </a:cxn>
                <a:cxn ang="0">
                  <a:pos x="0" y="44"/>
                </a:cxn>
                <a:cxn ang="0">
                  <a:pos x="0" y="118"/>
                </a:cxn>
                <a:cxn ang="0">
                  <a:pos x="0" y="124"/>
                </a:cxn>
                <a:cxn ang="0">
                  <a:pos x="6" y="138"/>
                </a:cxn>
                <a:cxn ang="0">
                  <a:pos x="16" y="148"/>
                </a:cxn>
                <a:cxn ang="0">
                  <a:pos x="30" y="152"/>
                </a:cxn>
                <a:cxn ang="0">
                  <a:pos x="218" y="154"/>
                </a:cxn>
                <a:cxn ang="0">
                  <a:pos x="226" y="152"/>
                </a:cxn>
                <a:cxn ang="0">
                  <a:pos x="240" y="148"/>
                </a:cxn>
                <a:cxn ang="0">
                  <a:pos x="248" y="138"/>
                </a:cxn>
                <a:cxn ang="0">
                  <a:pos x="254" y="124"/>
                </a:cxn>
                <a:cxn ang="0">
                  <a:pos x="256" y="52"/>
                </a:cxn>
                <a:cxn ang="0">
                  <a:pos x="254" y="44"/>
                </a:cxn>
                <a:cxn ang="0">
                  <a:pos x="248" y="32"/>
                </a:cxn>
                <a:cxn ang="0">
                  <a:pos x="240" y="22"/>
                </a:cxn>
                <a:cxn ang="0">
                  <a:pos x="226" y="16"/>
                </a:cxn>
                <a:cxn ang="0">
                  <a:pos x="218" y="16"/>
                </a:cxn>
                <a:cxn ang="0">
                  <a:pos x="36" y="68"/>
                </a:cxn>
                <a:cxn ang="0">
                  <a:pos x="88" y="42"/>
                </a:cxn>
                <a:cxn ang="0">
                  <a:pos x="168" y="132"/>
                </a:cxn>
                <a:cxn ang="0">
                  <a:pos x="158" y="132"/>
                </a:cxn>
                <a:cxn ang="0">
                  <a:pos x="140" y="124"/>
                </a:cxn>
                <a:cxn ang="0">
                  <a:pos x="126" y="110"/>
                </a:cxn>
                <a:cxn ang="0">
                  <a:pos x="120" y="94"/>
                </a:cxn>
                <a:cxn ang="0">
                  <a:pos x="118" y="84"/>
                </a:cxn>
                <a:cxn ang="0">
                  <a:pos x="122" y="64"/>
                </a:cxn>
                <a:cxn ang="0">
                  <a:pos x="132" y="48"/>
                </a:cxn>
                <a:cxn ang="0">
                  <a:pos x="148" y="38"/>
                </a:cxn>
                <a:cxn ang="0">
                  <a:pos x="168" y="34"/>
                </a:cxn>
                <a:cxn ang="0">
                  <a:pos x="178" y="34"/>
                </a:cxn>
                <a:cxn ang="0">
                  <a:pos x="196" y="42"/>
                </a:cxn>
                <a:cxn ang="0">
                  <a:pos x="210" y="56"/>
                </a:cxn>
                <a:cxn ang="0">
                  <a:pos x="216" y="74"/>
                </a:cxn>
                <a:cxn ang="0">
                  <a:pos x="218" y="84"/>
                </a:cxn>
                <a:cxn ang="0">
                  <a:pos x="214" y="102"/>
                </a:cxn>
                <a:cxn ang="0">
                  <a:pos x="204" y="118"/>
                </a:cxn>
                <a:cxn ang="0">
                  <a:pos x="188" y="128"/>
                </a:cxn>
                <a:cxn ang="0">
                  <a:pos x="168" y="132"/>
                </a:cxn>
              </a:cxnLst>
              <a:rect l="0" t="0" r="r" b="b"/>
              <a:pathLst>
                <a:path w="256" h="154">
                  <a:moveTo>
                    <a:pt x="218" y="16"/>
                  </a:moveTo>
                  <a:lnTo>
                    <a:pt x="94" y="16"/>
                  </a:lnTo>
                  <a:lnTo>
                    <a:pt x="94" y="16"/>
                  </a:lnTo>
                  <a:lnTo>
                    <a:pt x="92" y="10"/>
                  </a:lnTo>
                  <a:lnTo>
                    <a:pt x="88" y="4"/>
                  </a:lnTo>
                  <a:lnTo>
                    <a:pt x="82" y="2"/>
                  </a:lnTo>
                  <a:lnTo>
                    <a:pt x="76" y="0"/>
                  </a:lnTo>
                  <a:lnTo>
                    <a:pt x="64" y="0"/>
                  </a:lnTo>
                  <a:lnTo>
                    <a:pt x="64" y="0"/>
                  </a:lnTo>
                  <a:lnTo>
                    <a:pt x="58" y="2"/>
                  </a:lnTo>
                  <a:lnTo>
                    <a:pt x="52" y="4"/>
                  </a:lnTo>
                  <a:lnTo>
                    <a:pt x="48" y="10"/>
                  </a:lnTo>
                  <a:lnTo>
                    <a:pt x="46" y="16"/>
                  </a:lnTo>
                  <a:lnTo>
                    <a:pt x="36" y="16"/>
                  </a:lnTo>
                  <a:lnTo>
                    <a:pt x="36" y="16"/>
                  </a:lnTo>
                  <a:lnTo>
                    <a:pt x="30" y="16"/>
                  </a:lnTo>
                  <a:lnTo>
                    <a:pt x="22" y="18"/>
                  </a:lnTo>
                  <a:lnTo>
                    <a:pt x="16" y="22"/>
                  </a:lnTo>
                  <a:lnTo>
                    <a:pt x="10" y="26"/>
                  </a:lnTo>
                  <a:lnTo>
                    <a:pt x="6" y="32"/>
                  </a:lnTo>
                  <a:lnTo>
                    <a:pt x="4" y="38"/>
                  </a:lnTo>
                  <a:lnTo>
                    <a:pt x="0" y="44"/>
                  </a:lnTo>
                  <a:lnTo>
                    <a:pt x="0" y="52"/>
                  </a:lnTo>
                  <a:lnTo>
                    <a:pt x="0" y="118"/>
                  </a:lnTo>
                  <a:lnTo>
                    <a:pt x="0" y="118"/>
                  </a:lnTo>
                  <a:lnTo>
                    <a:pt x="0" y="124"/>
                  </a:lnTo>
                  <a:lnTo>
                    <a:pt x="4" y="132"/>
                  </a:lnTo>
                  <a:lnTo>
                    <a:pt x="6" y="138"/>
                  </a:lnTo>
                  <a:lnTo>
                    <a:pt x="10" y="142"/>
                  </a:lnTo>
                  <a:lnTo>
                    <a:pt x="16" y="148"/>
                  </a:lnTo>
                  <a:lnTo>
                    <a:pt x="22" y="150"/>
                  </a:lnTo>
                  <a:lnTo>
                    <a:pt x="30" y="152"/>
                  </a:lnTo>
                  <a:lnTo>
                    <a:pt x="36" y="154"/>
                  </a:lnTo>
                  <a:lnTo>
                    <a:pt x="218" y="154"/>
                  </a:lnTo>
                  <a:lnTo>
                    <a:pt x="218" y="154"/>
                  </a:lnTo>
                  <a:lnTo>
                    <a:pt x="226" y="152"/>
                  </a:lnTo>
                  <a:lnTo>
                    <a:pt x="232" y="150"/>
                  </a:lnTo>
                  <a:lnTo>
                    <a:pt x="240" y="148"/>
                  </a:lnTo>
                  <a:lnTo>
                    <a:pt x="244" y="142"/>
                  </a:lnTo>
                  <a:lnTo>
                    <a:pt x="248" y="138"/>
                  </a:lnTo>
                  <a:lnTo>
                    <a:pt x="252" y="132"/>
                  </a:lnTo>
                  <a:lnTo>
                    <a:pt x="254" y="124"/>
                  </a:lnTo>
                  <a:lnTo>
                    <a:pt x="256" y="118"/>
                  </a:lnTo>
                  <a:lnTo>
                    <a:pt x="256" y="52"/>
                  </a:lnTo>
                  <a:lnTo>
                    <a:pt x="256" y="52"/>
                  </a:lnTo>
                  <a:lnTo>
                    <a:pt x="254" y="44"/>
                  </a:lnTo>
                  <a:lnTo>
                    <a:pt x="252" y="38"/>
                  </a:lnTo>
                  <a:lnTo>
                    <a:pt x="248" y="32"/>
                  </a:lnTo>
                  <a:lnTo>
                    <a:pt x="244" y="26"/>
                  </a:lnTo>
                  <a:lnTo>
                    <a:pt x="240" y="22"/>
                  </a:lnTo>
                  <a:lnTo>
                    <a:pt x="232" y="18"/>
                  </a:lnTo>
                  <a:lnTo>
                    <a:pt x="226" y="16"/>
                  </a:lnTo>
                  <a:lnTo>
                    <a:pt x="218" y="16"/>
                  </a:lnTo>
                  <a:lnTo>
                    <a:pt x="218" y="16"/>
                  </a:lnTo>
                  <a:close/>
                  <a:moveTo>
                    <a:pt x="88" y="68"/>
                  </a:moveTo>
                  <a:lnTo>
                    <a:pt x="36" y="68"/>
                  </a:lnTo>
                  <a:lnTo>
                    <a:pt x="36" y="42"/>
                  </a:lnTo>
                  <a:lnTo>
                    <a:pt x="88" y="42"/>
                  </a:lnTo>
                  <a:lnTo>
                    <a:pt x="88" y="68"/>
                  </a:lnTo>
                  <a:close/>
                  <a:moveTo>
                    <a:pt x="168" y="132"/>
                  </a:moveTo>
                  <a:lnTo>
                    <a:pt x="168" y="132"/>
                  </a:lnTo>
                  <a:lnTo>
                    <a:pt x="158" y="132"/>
                  </a:lnTo>
                  <a:lnTo>
                    <a:pt x="148" y="128"/>
                  </a:lnTo>
                  <a:lnTo>
                    <a:pt x="140" y="124"/>
                  </a:lnTo>
                  <a:lnTo>
                    <a:pt x="132" y="118"/>
                  </a:lnTo>
                  <a:lnTo>
                    <a:pt x="126" y="110"/>
                  </a:lnTo>
                  <a:lnTo>
                    <a:pt x="122" y="102"/>
                  </a:lnTo>
                  <a:lnTo>
                    <a:pt x="120" y="94"/>
                  </a:lnTo>
                  <a:lnTo>
                    <a:pt x="118" y="84"/>
                  </a:lnTo>
                  <a:lnTo>
                    <a:pt x="118" y="84"/>
                  </a:lnTo>
                  <a:lnTo>
                    <a:pt x="120" y="74"/>
                  </a:lnTo>
                  <a:lnTo>
                    <a:pt x="122" y="64"/>
                  </a:lnTo>
                  <a:lnTo>
                    <a:pt x="126" y="56"/>
                  </a:lnTo>
                  <a:lnTo>
                    <a:pt x="132" y="48"/>
                  </a:lnTo>
                  <a:lnTo>
                    <a:pt x="140" y="42"/>
                  </a:lnTo>
                  <a:lnTo>
                    <a:pt x="148" y="38"/>
                  </a:lnTo>
                  <a:lnTo>
                    <a:pt x="158" y="34"/>
                  </a:lnTo>
                  <a:lnTo>
                    <a:pt x="168" y="34"/>
                  </a:lnTo>
                  <a:lnTo>
                    <a:pt x="168" y="34"/>
                  </a:lnTo>
                  <a:lnTo>
                    <a:pt x="178" y="34"/>
                  </a:lnTo>
                  <a:lnTo>
                    <a:pt x="188" y="38"/>
                  </a:lnTo>
                  <a:lnTo>
                    <a:pt x="196" y="42"/>
                  </a:lnTo>
                  <a:lnTo>
                    <a:pt x="204" y="48"/>
                  </a:lnTo>
                  <a:lnTo>
                    <a:pt x="210" y="56"/>
                  </a:lnTo>
                  <a:lnTo>
                    <a:pt x="214" y="64"/>
                  </a:lnTo>
                  <a:lnTo>
                    <a:pt x="216" y="74"/>
                  </a:lnTo>
                  <a:lnTo>
                    <a:pt x="218" y="84"/>
                  </a:lnTo>
                  <a:lnTo>
                    <a:pt x="218" y="84"/>
                  </a:lnTo>
                  <a:lnTo>
                    <a:pt x="216" y="94"/>
                  </a:lnTo>
                  <a:lnTo>
                    <a:pt x="214" y="102"/>
                  </a:lnTo>
                  <a:lnTo>
                    <a:pt x="210" y="110"/>
                  </a:lnTo>
                  <a:lnTo>
                    <a:pt x="204" y="118"/>
                  </a:lnTo>
                  <a:lnTo>
                    <a:pt x="196" y="124"/>
                  </a:lnTo>
                  <a:lnTo>
                    <a:pt x="188" y="128"/>
                  </a:lnTo>
                  <a:lnTo>
                    <a:pt x="178" y="132"/>
                  </a:lnTo>
                  <a:lnTo>
                    <a:pt x="168" y="132"/>
                  </a:lnTo>
                  <a:lnTo>
                    <a:pt x="168" y="132"/>
                  </a:lnTo>
                  <a:close/>
                </a:path>
              </a:pathLst>
            </a:custGeom>
            <a:grpFill/>
            <a:ln w="9525">
              <a:noFill/>
              <a:round/>
              <a:headEnd/>
              <a:tailEnd/>
            </a:ln>
          </p:spPr>
          <p:txBody>
            <a:bodyPr vert="horz" wrap="square" lIns="91428" tIns="45714" rIns="91428" bIns="45714" numCol="1"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endParaRPr lang="en-US" altLang="zh-CN" dirty="0">
                <a:solidFill>
                  <a:prstClr val="black"/>
                </a:solidFill>
                <a:latin typeface="Arial" panose="020B0604020202020204" pitchFamily="34" charset="0"/>
                <a:ea typeface="微软雅黑" panose="020B0503020204020204" pitchFamily="34" charset="-122"/>
              </a:endParaRPr>
            </a:p>
          </p:txBody>
        </p:sp>
        <p:sp>
          <p:nvSpPr>
            <p:cNvPr id="204" name="Freeform 118"/>
            <p:cNvSpPr>
              <a:spLocks/>
            </p:cNvSpPr>
            <p:nvPr/>
          </p:nvSpPr>
          <p:spPr bwMode="auto">
            <a:xfrm>
              <a:off x="10452100" y="3286125"/>
              <a:ext cx="79375" cy="82550"/>
            </a:xfrm>
            <a:custGeom>
              <a:avLst/>
              <a:gdLst/>
              <a:ahLst/>
              <a:cxnLst>
                <a:cxn ang="0">
                  <a:pos x="50" y="26"/>
                </a:cxn>
                <a:cxn ang="0">
                  <a:pos x="50" y="26"/>
                </a:cxn>
                <a:cxn ang="0">
                  <a:pos x="48" y="36"/>
                </a:cxn>
                <a:cxn ang="0">
                  <a:pos x="44" y="44"/>
                </a:cxn>
                <a:cxn ang="0">
                  <a:pos x="36" y="50"/>
                </a:cxn>
                <a:cxn ang="0">
                  <a:pos x="26" y="52"/>
                </a:cxn>
                <a:cxn ang="0">
                  <a:pos x="26" y="52"/>
                </a:cxn>
                <a:cxn ang="0">
                  <a:pos x="16" y="50"/>
                </a:cxn>
                <a:cxn ang="0">
                  <a:pos x="6" y="44"/>
                </a:cxn>
                <a:cxn ang="0">
                  <a:pos x="2" y="36"/>
                </a:cxn>
                <a:cxn ang="0">
                  <a:pos x="0" y="26"/>
                </a:cxn>
                <a:cxn ang="0">
                  <a:pos x="0" y="26"/>
                </a:cxn>
                <a:cxn ang="0">
                  <a:pos x="2" y="16"/>
                </a:cxn>
                <a:cxn ang="0">
                  <a:pos x="6" y="8"/>
                </a:cxn>
                <a:cxn ang="0">
                  <a:pos x="16" y="2"/>
                </a:cxn>
                <a:cxn ang="0">
                  <a:pos x="26" y="0"/>
                </a:cxn>
                <a:cxn ang="0">
                  <a:pos x="26" y="0"/>
                </a:cxn>
                <a:cxn ang="0">
                  <a:pos x="36" y="2"/>
                </a:cxn>
                <a:cxn ang="0">
                  <a:pos x="44" y="8"/>
                </a:cxn>
                <a:cxn ang="0">
                  <a:pos x="48" y="16"/>
                </a:cxn>
                <a:cxn ang="0">
                  <a:pos x="50" y="26"/>
                </a:cxn>
                <a:cxn ang="0">
                  <a:pos x="50" y="26"/>
                </a:cxn>
              </a:cxnLst>
              <a:rect l="0" t="0" r="r" b="b"/>
              <a:pathLst>
                <a:path w="50" h="52">
                  <a:moveTo>
                    <a:pt x="50" y="26"/>
                  </a:moveTo>
                  <a:lnTo>
                    <a:pt x="50" y="26"/>
                  </a:lnTo>
                  <a:lnTo>
                    <a:pt x="48" y="36"/>
                  </a:lnTo>
                  <a:lnTo>
                    <a:pt x="44" y="44"/>
                  </a:lnTo>
                  <a:lnTo>
                    <a:pt x="36" y="50"/>
                  </a:lnTo>
                  <a:lnTo>
                    <a:pt x="26" y="52"/>
                  </a:lnTo>
                  <a:lnTo>
                    <a:pt x="26" y="52"/>
                  </a:lnTo>
                  <a:lnTo>
                    <a:pt x="16" y="50"/>
                  </a:lnTo>
                  <a:lnTo>
                    <a:pt x="6" y="44"/>
                  </a:lnTo>
                  <a:lnTo>
                    <a:pt x="2" y="36"/>
                  </a:lnTo>
                  <a:lnTo>
                    <a:pt x="0" y="26"/>
                  </a:lnTo>
                  <a:lnTo>
                    <a:pt x="0" y="26"/>
                  </a:lnTo>
                  <a:lnTo>
                    <a:pt x="2" y="16"/>
                  </a:lnTo>
                  <a:lnTo>
                    <a:pt x="6" y="8"/>
                  </a:lnTo>
                  <a:lnTo>
                    <a:pt x="16" y="2"/>
                  </a:lnTo>
                  <a:lnTo>
                    <a:pt x="26" y="0"/>
                  </a:lnTo>
                  <a:lnTo>
                    <a:pt x="26" y="0"/>
                  </a:lnTo>
                  <a:lnTo>
                    <a:pt x="36" y="2"/>
                  </a:lnTo>
                  <a:lnTo>
                    <a:pt x="44" y="8"/>
                  </a:lnTo>
                  <a:lnTo>
                    <a:pt x="48" y="16"/>
                  </a:lnTo>
                  <a:lnTo>
                    <a:pt x="50" y="26"/>
                  </a:lnTo>
                  <a:lnTo>
                    <a:pt x="50" y="26"/>
                  </a:lnTo>
                  <a:close/>
                </a:path>
              </a:pathLst>
            </a:custGeom>
            <a:grpFill/>
            <a:ln w="9525">
              <a:noFill/>
              <a:round/>
              <a:headEnd/>
              <a:tailEnd/>
            </a:ln>
          </p:spPr>
          <p:txBody>
            <a:bodyPr vert="horz" wrap="square" lIns="91428" tIns="45714" rIns="91428" bIns="45714" numCol="1"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endParaRPr lang="en-US" altLang="zh-CN" dirty="0">
                <a:solidFill>
                  <a:prstClr val="black"/>
                </a:solidFill>
                <a:latin typeface="Arial" panose="020B0604020202020204" pitchFamily="34" charset="0"/>
                <a:ea typeface="微软雅黑" panose="020B0503020204020204" pitchFamily="34" charset="-122"/>
              </a:endParaRPr>
            </a:p>
          </p:txBody>
        </p:sp>
      </p:grpSp>
      <p:grpSp>
        <p:nvGrpSpPr>
          <p:cNvPr id="205" name="组合 165"/>
          <p:cNvGrpSpPr/>
          <p:nvPr/>
        </p:nvGrpSpPr>
        <p:grpSpPr>
          <a:xfrm>
            <a:off x="4453558" y="4257876"/>
            <a:ext cx="456547" cy="274641"/>
            <a:chOff x="10226675" y="3197225"/>
            <a:chExt cx="406400" cy="244475"/>
          </a:xfrm>
          <a:solidFill>
            <a:srgbClr val="A3A3A3"/>
          </a:solidFill>
        </p:grpSpPr>
        <p:sp>
          <p:nvSpPr>
            <p:cNvPr id="206" name="Freeform 120"/>
            <p:cNvSpPr>
              <a:spLocks noEditPoints="1"/>
            </p:cNvSpPr>
            <p:nvPr/>
          </p:nvSpPr>
          <p:spPr bwMode="auto">
            <a:xfrm>
              <a:off x="10226675" y="3197225"/>
              <a:ext cx="406400" cy="244475"/>
            </a:xfrm>
            <a:custGeom>
              <a:avLst/>
              <a:gdLst/>
              <a:ahLst/>
              <a:cxnLst>
                <a:cxn ang="0">
                  <a:pos x="94" y="16"/>
                </a:cxn>
                <a:cxn ang="0">
                  <a:pos x="92" y="10"/>
                </a:cxn>
                <a:cxn ang="0">
                  <a:pos x="82" y="2"/>
                </a:cxn>
                <a:cxn ang="0">
                  <a:pos x="64" y="0"/>
                </a:cxn>
                <a:cxn ang="0">
                  <a:pos x="58" y="2"/>
                </a:cxn>
                <a:cxn ang="0">
                  <a:pos x="48" y="10"/>
                </a:cxn>
                <a:cxn ang="0">
                  <a:pos x="36" y="16"/>
                </a:cxn>
                <a:cxn ang="0">
                  <a:pos x="30" y="16"/>
                </a:cxn>
                <a:cxn ang="0">
                  <a:pos x="16" y="22"/>
                </a:cxn>
                <a:cxn ang="0">
                  <a:pos x="6" y="32"/>
                </a:cxn>
                <a:cxn ang="0">
                  <a:pos x="0" y="44"/>
                </a:cxn>
                <a:cxn ang="0">
                  <a:pos x="0" y="118"/>
                </a:cxn>
                <a:cxn ang="0">
                  <a:pos x="0" y="124"/>
                </a:cxn>
                <a:cxn ang="0">
                  <a:pos x="6" y="138"/>
                </a:cxn>
                <a:cxn ang="0">
                  <a:pos x="16" y="148"/>
                </a:cxn>
                <a:cxn ang="0">
                  <a:pos x="30" y="152"/>
                </a:cxn>
                <a:cxn ang="0">
                  <a:pos x="218" y="154"/>
                </a:cxn>
                <a:cxn ang="0">
                  <a:pos x="226" y="152"/>
                </a:cxn>
                <a:cxn ang="0">
                  <a:pos x="240" y="148"/>
                </a:cxn>
                <a:cxn ang="0">
                  <a:pos x="248" y="138"/>
                </a:cxn>
                <a:cxn ang="0">
                  <a:pos x="254" y="124"/>
                </a:cxn>
                <a:cxn ang="0">
                  <a:pos x="256" y="52"/>
                </a:cxn>
                <a:cxn ang="0">
                  <a:pos x="254" y="44"/>
                </a:cxn>
                <a:cxn ang="0">
                  <a:pos x="248" y="32"/>
                </a:cxn>
                <a:cxn ang="0">
                  <a:pos x="240" y="22"/>
                </a:cxn>
                <a:cxn ang="0">
                  <a:pos x="226" y="16"/>
                </a:cxn>
                <a:cxn ang="0">
                  <a:pos x="218" y="16"/>
                </a:cxn>
                <a:cxn ang="0">
                  <a:pos x="36" y="68"/>
                </a:cxn>
                <a:cxn ang="0">
                  <a:pos x="88" y="42"/>
                </a:cxn>
                <a:cxn ang="0">
                  <a:pos x="168" y="132"/>
                </a:cxn>
                <a:cxn ang="0">
                  <a:pos x="158" y="132"/>
                </a:cxn>
                <a:cxn ang="0">
                  <a:pos x="140" y="124"/>
                </a:cxn>
                <a:cxn ang="0">
                  <a:pos x="126" y="110"/>
                </a:cxn>
                <a:cxn ang="0">
                  <a:pos x="120" y="94"/>
                </a:cxn>
                <a:cxn ang="0">
                  <a:pos x="118" y="84"/>
                </a:cxn>
                <a:cxn ang="0">
                  <a:pos x="122" y="64"/>
                </a:cxn>
                <a:cxn ang="0">
                  <a:pos x="132" y="48"/>
                </a:cxn>
                <a:cxn ang="0">
                  <a:pos x="148" y="38"/>
                </a:cxn>
                <a:cxn ang="0">
                  <a:pos x="168" y="34"/>
                </a:cxn>
                <a:cxn ang="0">
                  <a:pos x="178" y="34"/>
                </a:cxn>
                <a:cxn ang="0">
                  <a:pos x="196" y="42"/>
                </a:cxn>
                <a:cxn ang="0">
                  <a:pos x="210" y="56"/>
                </a:cxn>
                <a:cxn ang="0">
                  <a:pos x="216" y="74"/>
                </a:cxn>
                <a:cxn ang="0">
                  <a:pos x="218" y="84"/>
                </a:cxn>
                <a:cxn ang="0">
                  <a:pos x="214" y="102"/>
                </a:cxn>
                <a:cxn ang="0">
                  <a:pos x="204" y="118"/>
                </a:cxn>
                <a:cxn ang="0">
                  <a:pos x="188" y="128"/>
                </a:cxn>
                <a:cxn ang="0">
                  <a:pos x="168" y="132"/>
                </a:cxn>
              </a:cxnLst>
              <a:rect l="0" t="0" r="r" b="b"/>
              <a:pathLst>
                <a:path w="256" h="154">
                  <a:moveTo>
                    <a:pt x="218" y="16"/>
                  </a:moveTo>
                  <a:lnTo>
                    <a:pt x="94" y="16"/>
                  </a:lnTo>
                  <a:lnTo>
                    <a:pt x="94" y="16"/>
                  </a:lnTo>
                  <a:lnTo>
                    <a:pt x="92" y="10"/>
                  </a:lnTo>
                  <a:lnTo>
                    <a:pt x="88" y="4"/>
                  </a:lnTo>
                  <a:lnTo>
                    <a:pt x="82" y="2"/>
                  </a:lnTo>
                  <a:lnTo>
                    <a:pt x="76" y="0"/>
                  </a:lnTo>
                  <a:lnTo>
                    <a:pt x="64" y="0"/>
                  </a:lnTo>
                  <a:lnTo>
                    <a:pt x="64" y="0"/>
                  </a:lnTo>
                  <a:lnTo>
                    <a:pt x="58" y="2"/>
                  </a:lnTo>
                  <a:lnTo>
                    <a:pt x="52" y="4"/>
                  </a:lnTo>
                  <a:lnTo>
                    <a:pt x="48" y="10"/>
                  </a:lnTo>
                  <a:lnTo>
                    <a:pt x="46" y="16"/>
                  </a:lnTo>
                  <a:lnTo>
                    <a:pt x="36" y="16"/>
                  </a:lnTo>
                  <a:lnTo>
                    <a:pt x="36" y="16"/>
                  </a:lnTo>
                  <a:lnTo>
                    <a:pt x="30" y="16"/>
                  </a:lnTo>
                  <a:lnTo>
                    <a:pt x="22" y="18"/>
                  </a:lnTo>
                  <a:lnTo>
                    <a:pt x="16" y="22"/>
                  </a:lnTo>
                  <a:lnTo>
                    <a:pt x="10" y="26"/>
                  </a:lnTo>
                  <a:lnTo>
                    <a:pt x="6" y="32"/>
                  </a:lnTo>
                  <a:lnTo>
                    <a:pt x="4" y="38"/>
                  </a:lnTo>
                  <a:lnTo>
                    <a:pt x="0" y="44"/>
                  </a:lnTo>
                  <a:lnTo>
                    <a:pt x="0" y="52"/>
                  </a:lnTo>
                  <a:lnTo>
                    <a:pt x="0" y="118"/>
                  </a:lnTo>
                  <a:lnTo>
                    <a:pt x="0" y="118"/>
                  </a:lnTo>
                  <a:lnTo>
                    <a:pt x="0" y="124"/>
                  </a:lnTo>
                  <a:lnTo>
                    <a:pt x="4" y="132"/>
                  </a:lnTo>
                  <a:lnTo>
                    <a:pt x="6" y="138"/>
                  </a:lnTo>
                  <a:lnTo>
                    <a:pt x="10" y="142"/>
                  </a:lnTo>
                  <a:lnTo>
                    <a:pt x="16" y="148"/>
                  </a:lnTo>
                  <a:lnTo>
                    <a:pt x="22" y="150"/>
                  </a:lnTo>
                  <a:lnTo>
                    <a:pt x="30" y="152"/>
                  </a:lnTo>
                  <a:lnTo>
                    <a:pt x="36" y="154"/>
                  </a:lnTo>
                  <a:lnTo>
                    <a:pt x="218" y="154"/>
                  </a:lnTo>
                  <a:lnTo>
                    <a:pt x="218" y="154"/>
                  </a:lnTo>
                  <a:lnTo>
                    <a:pt x="226" y="152"/>
                  </a:lnTo>
                  <a:lnTo>
                    <a:pt x="232" y="150"/>
                  </a:lnTo>
                  <a:lnTo>
                    <a:pt x="240" y="148"/>
                  </a:lnTo>
                  <a:lnTo>
                    <a:pt x="244" y="142"/>
                  </a:lnTo>
                  <a:lnTo>
                    <a:pt x="248" y="138"/>
                  </a:lnTo>
                  <a:lnTo>
                    <a:pt x="252" y="132"/>
                  </a:lnTo>
                  <a:lnTo>
                    <a:pt x="254" y="124"/>
                  </a:lnTo>
                  <a:lnTo>
                    <a:pt x="256" y="118"/>
                  </a:lnTo>
                  <a:lnTo>
                    <a:pt x="256" y="52"/>
                  </a:lnTo>
                  <a:lnTo>
                    <a:pt x="256" y="52"/>
                  </a:lnTo>
                  <a:lnTo>
                    <a:pt x="254" y="44"/>
                  </a:lnTo>
                  <a:lnTo>
                    <a:pt x="252" y="38"/>
                  </a:lnTo>
                  <a:lnTo>
                    <a:pt x="248" y="32"/>
                  </a:lnTo>
                  <a:lnTo>
                    <a:pt x="244" y="26"/>
                  </a:lnTo>
                  <a:lnTo>
                    <a:pt x="240" y="22"/>
                  </a:lnTo>
                  <a:lnTo>
                    <a:pt x="232" y="18"/>
                  </a:lnTo>
                  <a:lnTo>
                    <a:pt x="226" y="16"/>
                  </a:lnTo>
                  <a:lnTo>
                    <a:pt x="218" y="16"/>
                  </a:lnTo>
                  <a:lnTo>
                    <a:pt x="218" y="16"/>
                  </a:lnTo>
                  <a:close/>
                  <a:moveTo>
                    <a:pt x="88" y="68"/>
                  </a:moveTo>
                  <a:lnTo>
                    <a:pt x="36" y="68"/>
                  </a:lnTo>
                  <a:lnTo>
                    <a:pt x="36" y="42"/>
                  </a:lnTo>
                  <a:lnTo>
                    <a:pt x="88" y="42"/>
                  </a:lnTo>
                  <a:lnTo>
                    <a:pt x="88" y="68"/>
                  </a:lnTo>
                  <a:close/>
                  <a:moveTo>
                    <a:pt x="168" y="132"/>
                  </a:moveTo>
                  <a:lnTo>
                    <a:pt x="168" y="132"/>
                  </a:lnTo>
                  <a:lnTo>
                    <a:pt x="158" y="132"/>
                  </a:lnTo>
                  <a:lnTo>
                    <a:pt x="148" y="128"/>
                  </a:lnTo>
                  <a:lnTo>
                    <a:pt x="140" y="124"/>
                  </a:lnTo>
                  <a:lnTo>
                    <a:pt x="132" y="118"/>
                  </a:lnTo>
                  <a:lnTo>
                    <a:pt x="126" y="110"/>
                  </a:lnTo>
                  <a:lnTo>
                    <a:pt x="122" y="102"/>
                  </a:lnTo>
                  <a:lnTo>
                    <a:pt x="120" y="94"/>
                  </a:lnTo>
                  <a:lnTo>
                    <a:pt x="118" y="84"/>
                  </a:lnTo>
                  <a:lnTo>
                    <a:pt x="118" y="84"/>
                  </a:lnTo>
                  <a:lnTo>
                    <a:pt x="120" y="74"/>
                  </a:lnTo>
                  <a:lnTo>
                    <a:pt x="122" y="64"/>
                  </a:lnTo>
                  <a:lnTo>
                    <a:pt x="126" y="56"/>
                  </a:lnTo>
                  <a:lnTo>
                    <a:pt x="132" y="48"/>
                  </a:lnTo>
                  <a:lnTo>
                    <a:pt x="140" y="42"/>
                  </a:lnTo>
                  <a:lnTo>
                    <a:pt x="148" y="38"/>
                  </a:lnTo>
                  <a:lnTo>
                    <a:pt x="158" y="34"/>
                  </a:lnTo>
                  <a:lnTo>
                    <a:pt x="168" y="34"/>
                  </a:lnTo>
                  <a:lnTo>
                    <a:pt x="168" y="34"/>
                  </a:lnTo>
                  <a:lnTo>
                    <a:pt x="178" y="34"/>
                  </a:lnTo>
                  <a:lnTo>
                    <a:pt x="188" y="38"/>
                  </a:lnTo>
                  <a:lnTo>
                    <a:pt x="196" y="42"/>
                  </a:lnTo>
                  <a:lnTo>
                    <a:pt x="204" y="48"/>
                  </a:lnTo>
                  <a:lnTo>
                    <a:pt x="210" y="56"/>
                  </a:lnTo>
                  <a:lnTo>
                    <a:pt x="214" y="64"/>
                  </a:lnTo>
                  <a:lnTo>
                    <a:pt x="216" y="74"/>
                  </a:lnTo>
                  <a:lnTo>
                    <a:pt x="218" y="84"/>
                  </a:lnTo>
                  <a:lnTo>
                    <a:pt x="218" y="84"/>
                  </a:lnTo>
                  <a:lnTo>
                    <a:pt x="216" y="94"/>
                  </a:lnTo>
                  <a:lnTo>
                    <a:pt x="214" y="102"/>
                  </a:lnTo>
                  <a:lnTo>
                    <a:pt x="210" y="110"/>
                  </a:lnTo>
                  <a:lnTo>
                    <a:pt x="204" y="118"/>
                  </a:lnTo>
                  <a:lnTo>
                    <a:pt x="196" y="124"/>
                  </a:lnTo>
                  <a:lnTo>
                    <a:pt x="188" y="128"/>
                  </a:lnTo>
                  <a:lnTo>
                    <a:pt x="178" y="132"/>
                  </a:lnTo>
                  <a:lnTo>
                    <a:pt x="168" y="132"/>
                  </a:lnTo>
                  <a:lnTo>
                    <a:pt x="168" y="132"/>
                  </a:lnTo>
                  <a:close/>
                </a:path>
              </a:pathLst>
            </a:custGeom>
            <a:grpFill/>
            <a:ln w="9525">
              <a:noFill/>
              <a:round/>
              <a:headEnd/>
              <a:tailEnd/>
            </a:ln>
          </p:spPr>
          <p:txBody>
            <a:bodyPr vert="horz" wrap="square" lIns="91428" tIns="45714" rIns="91428" bIns="45714" numCol="1"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endParaRPr lang="en-US" altLang="zh-CN" dirty="0">
                <a:solidFill>
                  <a:prstClr val="black"/>
                </a:solidFill>
                <a:latin typeface="Arial" panose="020B0604020202020204" pitchFamily="34" charset="0"/>
                <a:ea typeface="微软雅黑" panose="020B0503020204020204" pitchFamily="34" charset="-122"/>
              </a:endParaRPr>
            </a:p>
          </p:txBody>
        </p:sp>
        <p:sp>
          <p:nvSpPr>
            <p:cNvPr id="207" name="Freeform 121"/>
            <p:cNvSpPr>
              <a:spLocks/>
            </p:cNvSpPr>
            <p:nvPr/>
          </p:nvSpPr>
          <p:spPr bwMode="auto">
            <a:xfrm>
              <a:off x="10452100" y="3286125"/>
              <a:ext cx="79375" cy="82550"/>
            </a:xfrm>
            <a:custGeom>
              <a:avLst/>
              <a:gdLst/>
              <a:ahLst/>
              <a:cxnLst>
                <a:cxn ang="0">
                  <a:pos x="50" y="26"/>
                </a:cxn>
                <a:cxn ang="0">
                  <a:pos x="50" y="26"/>
                </a:cxn>
                <a:cxn ang="0">
                  <a:pos x="48" y="36"/>
                </a:cxn>
                <a:cxn ang="0">
                  <a:pos x="44" y="44"/>
                </a:cxn>
                <a:cxn ang="0">
                  <a:pos x="36" y="50"/>
                </a:cxn>
                <a:cxn ang="0">
                  <a:pos x="26" y="52"/>
                </a:cxn>
                <a:cxn ang="0">
                  <a:pos x="26" y="52"/>
                </a:cxn>
                <a:cxn ang="0">
                  <a:pos x="16" y="50"/>
                </a:cxn>
                <a:cxn ang="0">
                  <a:pos x="6" y="44"/>
                </a:cxn>
                <a:cxn ang="0">
                  <a:pos x="2" y="36"/>
                </a:cxn>
                <a:cxn ang="0">
                  <a:pos x="0" y="26"/>
                </a:cxn>
                <a:cxn ang="0">
                  <a:pos x="0" y="26"/>
                </a:cxn>
                <a:cxn ang="0">
                  <a:pos x="2" y="16"/>
                </a:cxn>
                <a:cxn ang="0">
                  <a:pos x="6" y="8"/>
                </a:cxn>
                <a:cxn ang="0">
                  <a:pos x="16" y="2"/>
                </a:cxn>
                <a:cxn ang="0">
                  <a:pos x="26" y="0"/>
                </a:cxn>
                <a:cxn ang="0">
                  <a:pos x="26" y="0"/>
                </a:cxn>
                <a:cxn ang="0">
                  <a:pos x="36" y="2"/>
                </a:cxn>
                <a:cxn ang="0">
                  <a:pos x="44" y="8"/>
                </a:cxn>
                <a:cxn ang="0">
                  <a:pos x="48" y="16"/>
                </a:cxn>
                <a:cxn ang="0">
                  <a:pos x="50" y="26"/>
                </a:cxn>
                <a:cxn ang="0">
                  <a:pos x="50" y="26"/>
                </a:cxn>
              </a:cxnLst>
              <a:rect l="0" t="0" r="r" b="b"/>
              <a:pathLst>
                <a:path w="50" h="52">
                  <a:moveTo>
                    <a:pt x="50" y="26"/>
                  </a:moveTo>
                  <a:lnTo>
                    <a:pt x="50" y="26"/>
                  </a:lnTo>
                  <a:lnTo>
                    <a:pt x="48" y="36"/>
                  </a:lnTo>
                  <a:lnTo>
                    <a:pt x="44" y="44"/>
                  </a:lnTo>
                  <a:lnTo>
                    <a:pt x="36" y="50"/>
                  </a:lnTo>
                  <a:lnTo>
                    <a:pt x="26" y="52"/>
                  </a:lnTo>
                  <a:lnTo>
                    <a:pt x="26" y="52"/>
                  </a:lnTo>
                  <a:lnTo>
                    <a:pt x="16" y="50"/>
                  </a:lnTo>
                  <a:lnTo>
                    <a:pt x="6" y="44"/>
                  </a:lnTo>
                  <a:lnTo>
                    <a:pt x="2" y="36"/>
                  </a:lnTo>
                  <a:lnTo>
                    <a:pt x="0" y="26"/>
                  </a:lnTo>
                  <a:lnTo>
                    <a:pt x="0" y="26"/>
                  </a:lnTo>
                  <a:lnTo>
                    <a:pt x="2" y="16"/>
                  </a:lnTo>
                  <a:lnTo>
                    <a:pt x="6" y="8"/>
                  </a:lnTo>
                  <a:lnTo>
                    <a:pt x="16" y="2"/>
                  </a:lnTo>
                  <a:lnTo>
                    <a:pt x="26" y="0"/>
                  </a:lnTo>
                  <a:lnTo>
                    <a:pt x="26" y="0"/>
                  </a:lnTo>
                  <a:lnTo>
                    <a:pt x="36" y="2"/>
                  </a:lnTo>
                  <a:lnTo>
                    <a:pt x="44" y="8"/>
                  </a:lnTo>
                  <a:lnTo>
                    <a:pt x="48" y="16"/>
                  </a:lnTo>
                  <a:lnTo>
                    <a:pt x="50" y="26"/>
                  </a:lnTo>
                  <a:lnTo>
                    <a:pt x="50" y="26"/>
                  </a:lnTo>
                  <a:close/>
                </a:path>
              </a:pathLst>
            </a:custGeom>
            <a:grpFill/>
            <a:ln w="9525">
              <a:noFill/>
              <a:round/>
              <a:headEnd/>
              <a:tailEnd/>
            </a:ln>
          </p:spPr>
          <p:txBody>
            <a:bodyPr vert="horz" wrap="square" lIns="91428" tIns="45714" rIns="91428" bIns="45714" numCol="1"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endParaRPr lang="en-US" altLang="zh-CN" dirty="0">
                <a:solidFill>
                  <a:prstClr val="black"/>
                </a:solidFill>
                <a:latin typeface="Arial" panose="020B0604020202020204" pitchFamily="34" charset="0"/>
                <a:ea typeface="微软雅黑" panose="020B0503020204020204" pitchFamily="34" charset="-122"/>
              </a:endParaRPr>
            </a:p>
          </p:txBody>
        </p:sp>
      </p:grpSp>
      <p:grpSp>
        <p:nvGrpSpPr>
          <p:cNvPr id="208" name="组合 165"/>
          <p:cNvGrpSpPr/>
          <p:nvPr/>
        </p:nvGrpSpPr>
        <p:grpSpPr>
          <a:xfrm>
            <a:off x="4985384" y="4261251"/>
            <a:ext cx="456547" cy="274641"/>
            <a:chOff x="10226675" y="3197225"/>
            <a:chExt cx="406400" cy="244475"/>
          </a:xfrm>
          <a:solidFill>
            <a:srgbClr val="A3A3A3"/>
          </a:solidFill>
        </p:grpSpPr>
        <p:sp>
          <p:nvSpPr>
            <p:cNvPr id="209" name="Freeform 123"/>
            <p:cNvSpPr>
              <a:spLocks noEditPoints="1"/>
            </p:cNvSpPr>
            <p:nvPr/>
          </p:nvSpPr>
          <p:spPr bwMode="auto">
            <a:xfrm>
              <a:off x="10226675" y="3197225"/>
              <a:ext cx="406400" cy="244475"/>
            </a:xfrm>
            <a:custGeom>
              <a:avLst/>
              <a:gdLst/>
              <a:ahLst/>
              <a:cxnLst>
                <a:cxn ang="0">
                  <a:pos x="94" y="16"/>
                </a:cxn>
                <a:cxn ang="0">
                  <a:pos x="92" y="10"/>
                </a:cxn>
                <a:cxn ang="0">
                  <a:pos x="82" y="2"/>
                </a:cxn>
                <a:cxn ang="0">
                  <a:pos x="64" y="0"/>
                </a:cxn>
                <a:cxn ang="0">
                  <a:pos x="58" y="2"/>
                </a:cxn>
                <a:cxn ang="0">
                  <a:pos x="48" y="10"/>
                </a:cxn>
                <a:cxn ang="0">
                  <a:pos x="36" y="16"/>
                </a:cxn>
                <a:cxn ang="0">
                  <a:pos x="30" y="16"/>
                </a:cxn>
                <a:cxn ang="0">
                  <a:pos x="16" y="22"/>
                </a:cxn>
                <a:cxn ang="0">
                  <a:pos x="6" y="32"/>
                </a:cxn>
                <a:cxn ang="0">
                  <a:pos x="0" y="44"/>
                </a:cxn>
                <a:cxn ang="0">
                  <a:pos x="0" y="118"/>
                </a:cxn>
                <a:cxn ang="0">
                  <a:pos x="0" y="124"/>
                </a:cxn>
                <a:cxn ang="0">
                  <a:pos x="6" y="138"/>
                </a:cxn>
                <a:cxn ang="0">
                  <a:pos x="16" y="148"/>
                </a:cxn>
                <a:cxn ang="0">
                  <a:pos x="30" y="152"/>
                </a:cxn>
                <a:cxn ang="0">
                  <a:pos x="218" y="154"/>
                </a:cxn>
                <a:cxn ang="0">
                  <a:pos x="226" y="152"/>
                </a:cxn>
                <a:cxn ang="0">
                  <a:pos x="240" y="148"/>
                </a:cxn>
                <a:cxn ang="0">
                  <a:pos x="248" y="138"/>
                </a:cxn>
                <a:cxn ang="0">
                  <a:pos x="254" y="124"/>
                </a:cxn>
                <a:cxn ang="0">
                  <a:pos x="256" y="52"/>
                </a:cxn>
                <a:cxn ang="0">
                  <a:pos x="254" y="44"/>
                </a:cxn>
                <a:cxn ang="0">
                  <a:pos x="248" y="32"/>
                </a:cxn>
                <a:cxn ang="0">
                  <a:pos x="240" y="22"/>
                </a:cxn>
                <a:cxn ang="0">
                  <a:pos x="226" y="16"/>
                </a:cxn>
                <a:cxn ang="0">
                  <a:pos x="218" y="16"/>
                </a:cxn>
                <a:cxn ang="0">
                  <a:pos x="36" y="68"/>
                </a:cxn>
                <a:cxn ang="0">
                  <a:pos x="88" y="42"/>
                </a:cxn>
                <a:cxn ang="0">
                  <a:pos x="168" y="132"/>
                </a:cxn>
                <a:cxn ang="0">
                  <a:pos x="158" y="132"/>
                </a:cxn>
                <a:cxn ang="0">
                  <a:pos x="140" y="124"/>
                </a:cxn>
                <a:cxn ang="0">
                  <a:pos x="126" y="110"/>
                </a:cxn>
                <a:cxn ang="0">
                  <a:pos x="120" y="94"/>
                </a:cxn>
                <a:cxn ang="0">
                  <a:pos x="118" y="84"/>
                </a:cxn>
                <a:cxn ang="0">
                  <a:pos x="122" y="64"/>
                </a:cxn>
                <a:cxn ang="0">
                  <a:pos x="132" y="48"/>
                </a:cxn>
                <a:cxn ang="0">
                  <a:pos x="148" y="38"/>
                </a:cxn>
                <a:cxn ang="0">
                  <a:pos x="168" y="34"/>
                </a:cxn>
                <a:cxn ang="0">
                  <a:pos x="178" y="34"/>
                </a:cxn>
                <a:cxn ang="0">
                  <a:pos x="196" y="42"/>
                </a:cxn>
                <a:cxn ang="0">
                  <a:pos x="210" y="56"/>
                </a:cxn>
                <a:cxn ang="0">
                  <a:pos x="216" y="74"/>
                </a:cxn>
                <a:cxn ang="0">
                  <a:pos x="218" y="84"/>
                </a:cxn>
                <a:cxn ang="0">
                  <a:pos x="214" y="102"/>
                </a:cxn>
                <a:cxn ang="0">
                  <a:pos x="204" y="118"/>
                </a:cxn>
                <a:cxn ang="0">
                  <a:pos x="188" y="128"/>
                </a:cxn>
                <a:cxn ang="0">
                  <a:pos x="168" y="132"/>
                </a:cxn>
              </a:cxnLst>
              <a:rect l="0" t="0" r="r" b="b"/>
              <a:pathLst>
                <a:path w="256" h="154">
                  <a:moveTo>
                    <a:pt x="218" y="16"/>
                  </a:moveTo>
                  <a:lnTo>
                    <a:pt x="94" y="16"/>
                  </a:lnTo>
                  <a:lnTo>
                    <a:pt x="94" y="16"/>
                  </a:lnTo>
                  <a:lnTo>
                    <a:pt x="92" y="10"/>
                  </a:lnTo>
                  <a:lnTo>
                    <a:pt x="88" y="4"/>
                  </a:lnTo>
                  <a:lnTo>
                    <a:pt x="82" y="2"/>
                  </a:lnTo>
                  <a:lnTo>
                    <a:pt x="76" y="0"/>
                  </a:lnTo>
                  <a:lnTo>
                    <a:pt x="64" y="0"/>
                  </a:lnTo>
                  <a:lnTo>
                    <a:pt x="64" y="0"/>
                  </a:lnTo>
                  <a:lnTo>
                    <a:pt x="58" y="2"/>
                  </a:lnTo>
                  <a:lnTo>
                    <a:pt x="52" y="4"/>
                  </a:lnTo>
                  <a:lnTo>
                    <a:pt x="48" y="10"/>
                  </a:lnTo>
                  <a:lnTo>
                    <a:pt x="46" y="16"/>
                  </a:lnTo>
                  <a:lnTo>
                    <a:pt x="36" y="16"/>
                  </a:lnTo>
                  <a:lnTo>
                    <a:pt x="36" y="16"/>
                  </a:lnTo>
                  <a:lnTo>
                    <a:pt x="30" y="16"/>
                  </a:lnTo>
                  <a:lnTo>
                    <a:pt x="22" y="18"/>
                  </a:lnTo>
                  <a:lnTo>
                    <a:pt x="16" y="22"/>
                  </a:lnTo>
                  <a:lnTo>
                    <a:pt x="10" y="26"/>
                  </a:lnTo>
                  <a:lnTo>
                    <a:pt x="6" y="32"/>
                  </a:lnTo>
                  <a:lnTo>
                    <a:pt x="4" y="38"/>
                  </a:lnTo>
                  <a:lnTo>
                    <a:pt x="0" y="44"/>
                  </a:lnTo>
                  <a:lnTo>
                    <a:pt x="0" y="52"/>
                  </a:lnTo>
                  <a:lnTo>
                    <a:pt x="0" y="118"/>
                  </a:lnTo>
                  <a:lnTo>
                    <a:pt x="0" y="118"/>
                  </a:lnTo>
                  <a:lnTo>
                    <a:pt x="0" y="124"/>
                  </a:lnTo>
                  <a:lnTo>
                    <a:pt x="4" y="132"/>
                  </a:lnTo>
                  <a:lnTo>
                    <a:pt x="6" y="138"/>
                  </a:lnTo>
                  <a:lnTo>
                    <a:pt x="10" y="142"/>
                  </a:lnTo>
                  <a:lnTo>
                    <a:pt x="16" y="148"/>
                  </a:lnTo>
                  <a:lnTo>
                    <a:pt x="22" y="150"/>
                  </a:lnTo>
                  <a:lnTo>
                    <a:pt x="30" y="152"/>
                  </a:lnTo>
                  <a:lnTo>
                    <a:pt x="36" y="154"/>
                  </a:lnTo>
                  <a:lnTo>
                    <a:pt x="218" y="154"/>
                  </a:lnTo>
                  <a:lnTo>
                    <a:pt x="218" y="154"/>
                  </a:lnTo>
                  <a:lnTo>
                    <a:pt x="226" y="152"/>
                  </a:lnTo>
                  <a:lnTo>
                    <a:pt x="232" y="150"/>
                  </a:lnTo>
                  <a:lnTo>
                    <a:pt x="240" y="148"/>
                  </a:lnTo>
                  <a:lnTo>
                    <a:pt x="244" y="142"/>
                  </a:lnTo>
                  <a:lnTo>
                    <a:pt x="248" y="138"/>
                  </a:lnTo>
                  <a:lnTo>
                    <a:pt x="252" y="132"/>
                  </a:lnTo>
                  <a:lnTo>
                    <a:pt x="254" y="124"/>
                  </a:lnTo>
                  <a:lnTo>
                    <a:pt x="256" y="118"/>
                  </a:lnTo>
                  <a:lnTo>
                    <a:pt x="256" y="52"/>
                  </a:lnTo>
                  <a:lnTo>
                    <a:pt x="256" y="52"/>
                  </a:lnTo>
                  <a:lnTo>
                    <a:pt x="254" y="44"/>
                  </a:lnTo>
                  <a:lnTo>
                    <a:pt x="252" y="38"/>
                  </a:lnTo>
                  <a:lnTo>
                    <a:pt x="248" y="32"/>
                  </a:lnTo>
                  <a:lnTo>
                    <a:pt x="244" y="26"/>
                  </a:lnTo>
                  <a:lnTo>
                    <a:pt x="240" y="22"/>
                  </a:lnTo>
                  <a:lnTo>
                    <a:pt x="232" y="18"/>
                  </a:lnTo>
                  <a:lnTo>
                    <a:pt x="226" y="16"/>
                  </a:lnTo>
                  <a:lnTo>
                    <a:pt x="218" y="16"/>
                  </a:lnTo>
                  <a:lnTo>
                    <a:pt x="218" y="16"/>
                  </a:lnTo>
                  <a:close/>
                  <a:moveTo>
                    <a:pt x="88" y="68"/>
                  </a:moveTo>
                  <a:lnTo>
                    <a:pt x="36" y="68"/>
                  </a:lnTo>
                  <a:lnTo>
                    <a:pt x="36" y="42"/>
                  </a:lnTo>
                  <a:lnTo>
                    <a:pt x="88" y="42"/>
                  </a:lnTo>
                  <a:lnTo>
                    <a:pt x="88" y="68"/>
                  </a:lnTo>
                  <a:close/>
                  <a:moveTo>
                    <a:pt x="168" y="132"/>
                  </a:moveTo>
                  <a:lnTo>
                    <a:pt x="168" y="132"/>
                  </a:lnTo>
                  <a:lnTo>
                    <a:pt x="158" y="132"/>
                  </a:lnTo>
                  <a:lnTo>
                    <a:pt x="148" y="128"/>
                  </a:lnTo>
                  <a:lnTo>
                    <a:pt x="140" y="124"/>
                  </a:lnTo>
                  <a:lnTo>
                    <a:pt x="132" y="118"/>
                  </a:lnTo>
                  <a:lnTo>
                    <a:pt x="126" y="110"/>
                  </a:lnTo>
                  <a:lnTo>
                    <a:pt x="122" y="102"/>
                  </a:lnTo>
                  <a:lnTo>
                    <a:pt x="120" y="94"/>
                  </a:lnTo>
                  <a:lnTo>
                    <a:pt x="118" y="84"/>
                  </a:lnTo>
                  <a:lnTo>
                    <a:pt x="118" y="84"/>
                  </a:lnTo>
                  <a:lnTo>
                    <a:pt x="120" y="74"/>
                  </a:lnTo>
                  <a:lnTo>
                    <a:pt x="122" y="64"/>
                  </a:lnTo>
                  <a:lnTo>
                    <a:pt x="126" y="56"/>
                  </a:lnTo>
                  <a:lnTo>
                    <a:pt x="132" y="48"/>
                  </a:lnTo>
                  <a:lnTo>
                    <a:pt x="140" y="42"/>
                  </a:lnTo>
                  <a:lnTo>
                    <a:pt x="148" y="38"/>
                  </a:lnTo>
                  <a:lnTo>
                    <a:pt x="158" y="34"/>
                  </a:lnTo>
                  <a:lnTo>
                    <a:pt x="168" y="34"/>
                  </a:lnTo>
                  <a:lnTo>
                    <a:pt x="168" y="34"/>
                  </a:lnTo>
                  <a:lnTo>
                    <a:pt x="178" y="34"/>
                  </a:lnTo>
                  <a:lnTo>
                    <a:pt x="188" y="38"/>
                  </a:lnTo>
                  <a:lnTo>
                    <a:pt x="196" y="42"/>
                  </a:lnTo>
                  <a:lnTo>
                    <a:pt x="204" y="48"/>
                  </a:lnTo>
                  <a:lnTo>
                    <a:pt x="210" y="56"/>
                  </a:lnTo>
                  <a:lnTo>
                    <a:pt x="214" y="64"/>
                  </a:lnTo>
                  <a:lnTo>
                    <a:pt x="216" y="74"/>
                  </a:lnTo>
                  <a:lnTo>
                    <a:pt x="218" y="84"/>
                  </a:lnTo>
                  <a:lnTo>
                    <a:pt x="218" y="84"/>
                  </a:lnTo>
                  <a:lnTo>
                    <a:pt x="216" y="94"/>
                  </a:lnTo>
                  <a:lnTo>
                    <a:pt x="214" y="102"/>
                  </a:lnTo>
                  <a:lnTo>
                    <a:pt x="210" y="110"/>
                  </a:lnTo>
                  <a:lnTo>
                    <a:pt x="204" y="118"/>
                  </a:lnTo>
                  <a:lnTo>
                    <a:pt x="196" y="124"/>
                  </a:lnTo>
                  <a:lnTo>
                    <a:pt x="188" y="128"/>
                  </a:lnTo>
                  <a:lnTo>
                    <a:pt x="178" y="132"/>
                  </a:lnTo>
                  <a:lnTo>
                    <a:pt x="168" y="132"/>
                  </a:lnTo>
                  <a:lnTo>
                    <a:pt x="168" y="132"/>
                  </a:lnTo>
                  <a:close/>
                </a:path>
              </a:pathLst>
            </a:custGeom>
            <a:grpFill/>
            <a:ln w="9525">
              <a:noFill/>
              <a:round/>
              <a:headEnd/>
              <a:tailEnd/>
            </a:ln>
          </p:spPr>
          <p:txBody>
            <a:bodyPr vert="horz" wrap="square" lIns="91428" tIns="45714" rIns="91428" bIns="45714" numCol="1"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endParaRPr lang="en-US" altLang="zh-CN" dirty="0">
                <a:solidFill>
                  <a:prstClr val="black"/>
                </a:solidFill>
                <a:latin typeface="Arial" panose="020B0604020202020204" pitchFamily="34" charset="0"/>
                <a:ea typeface="微软雅黑" panose="020B0503020204020204" pitchFamily="34" charset="-122"/>
              </a:endParaRPr>
            </a:p>
          </p:txBody>
        </p:sp>
        <p:sp>
          <p:nvSpPr>
            <p:cNvPr id="210" name="Freeform 125"/>
            <p:cNvSpPr>
              <a:spLocks/>
            </p:cNvSpPr>
            <p:nvPr/>
          </p:nvSpPr>
          <p:spPr bwMode="auto">
            <a:xfrm>
              <a:off x="10452100" y="3286125"/>
              <a:ext cx="79375" cy="82550"/>
            </a:xfrm>
            <a:custGeom>
              <a:avLst/>
              <a:gdLst/>
              <a:ahLst/>
              <a:cxnLst>
                <a:cxn ang="0">
                  <a:pos x="50" y="26"/>
                </a:cxn>
                <a:cxn ang="0">
                  <a:pos x="50" y="26"/>
                </a:cxn>
                <a:cxn ang="0">
                  <a:pos x="48" y="36"/>
                </a:cxn>
                <a:cxn ang="0">
                  <a:pos x="44" y="44"/>
                </a:cxn>
                <a:cxn ang="0">
                  <a:pos x="36" y="50"/>
                </a:cxn>
                <a:cxn ang="0">
                  <a:pos x="26" y="52"/>
                </a:cxn>
                <a:cxn ang="0">
                  <a:pos x="26" y="52"/>
                </a:cxn>
                <a:cxn ang="0">
                  <a:pos x="16" y="50"/>
                </a:cxn>
                <a:cxn ang="0">
                  <a:pos x="6" y="44"/>
                </a:cxn>
                <a:cxn ang="0">
                  <a:pos x="2" y="36"/>
                </a:cxn>
                <a:cxn ang="0">
                  <a:pos x="0" y="26"/>
                </a:cxn>
                <a:cxn ang="0">
                  <a:pos x="0" y="26"/>
                </a:cxn>
                <a:cxn ang="0">
                  <a:pos x="2" y="16"/>
                </a:cxn>
                <a:cxn ang="0">
                  <a:pos x="6" y="8"/>
                </a:cxn>
                <a:cxn ang="0">
                  <a:pos x="16" y="2"/>
                </a:cxn>
                <a:cxn ang="0">
                  <a:pos x="26" y="0"/>
                </a:cxn>
                <a:cxn ang="0">
                  <a:pos x="26" y="0"/>
                </a:cxn>
                <a:cxn ang="0">
                  <a:pos x="36" y="2"/>
                </a:cxn>
                <a:cxn ang="0">
                  <a:pos x="44" y="8"/>
                </a:cxn>
                <a:cxn ang="0">
                  <a:pos x="48" y="16"/>
                </a:cxn>
                <a:cxn ang="0">
                  <a:pos x="50" y="26"/>
                </a:cxn>
                <a:cxn ang="0">
                  <a:pos x="50" y="26"/>
                </a:cxn>
              </a:cxnLst>
              <a:rect l="0" t="0" r="r" b="b"/>
              <a:pathLst>
                <a:path w="50" h="52">
                  <a:moveTo>
                    <a:pt x="50" y="26"/>
                  </a:moveTo>
                  <a:lnTo>
                    <a:pt x="50" y="26"/>
                  </a:lnTo>
                  <a:lnTo>
                    <a:pt x="48" y="36"/>
                  </a:lnTo>
                  <a:lnTo>
                    <a:pt x="44" y="44"/>
                  </a:lnTo>
                  <a:lnTo>
                    <a:pt x="36" y="50"/>
                  </a:lnTo>
                  <a:lnTo>
                    <a:pt x="26" y="52"/>
                  </a:lnTo>
                  <a:lnTo>
                    <a:pt x="26" y="52"/>
                  </a:lnTo>
                  <a:lnTo>
                    <a:pt x="16" y="50"/>
                  </a:lnTo>
                  <a:lnTo>
                    <a:pt x="6" y="44"/>
                  </a:lnTo>
                  <a:lnTo>
                    <a:pt x="2" y="36"/>
                  </a:lnTo>
                  <a:lnTo>
                    <a:pt x="0" y="26"/>
                  </a:lnTo>
                  <a:lnTo>
                    <a:pt x="0" y="26"/>
                  </a:lnTo>
                  <a:lnTo>
                    <a:pt x="2" y="16"/>
                  </a:lnTo>
                  <a:lnTo>
                    <a:pt x="6" y="8"/>
                  </a:lnTo>
                  <a:lnTo>
                    <a:pt x="16" y="2"/>
                  </a:lnTo>
                  <a:lnTo>
                    <a:pt x="26" y="0"/>
                  </a:lnTo>
                  <a:lnTo>
                    <a:pt x="26" y="0"/>
                  </a:lnTo>
                  <a:lnTo>
                    <a:pt x="36" y="2"/>
                  </a:lnTo>
                  <a:lnTo>
                    <a:pt x="44" y="8"/>
                  </a:lnTo>
                  <a:lnTo>
                    <a:pt x="48" y="16"/>
                  </a:lnTo>
                  <a:lnTo>
                    <a:pt x="50" y="26"/>
                  </a:lnTo>
                  <a:lnTo>
                    <a:pt x="50" y="26"/>
                  </a:lnTo>
                  <a:close/>
                </a:path>
              </a:pathLst>
            </a:custGeom>
            <a:grpFill/>
            <a:ln w="9525">
              <a:noFill/>
              <a:round/>
              <a:headEnd/>
              <a:tailEnd/>
            </a:ln>
          </p:spPr>
          <p:txBody>
            <a:bodyPr vert="horz" wrap="square" lIns="91428" tIns="45714" rIns="91428" bIns="45714" numCol="1"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ctr"/>
              <a:endParaRPr lang="en-US" altLang="zh-CN" dirty="0">
                <a:solidFill>
                  <a:prstClr val="black"/>
                </a:solidFill>
                <a:latin typeface="Arial" panose="020B0604020202020204" pitchFamily="34" charset="0"/>
                <a:ea typeface="微软雅黑" panose="020B0503020204020204" pitchFamily="34" charset="-122"/>
              </a:endParaRPr>
            </a:p>
          </p:txBody>
        </p:sp>
      </p:grpSp>
      <p:cxnSp>
        <p:nvCxnSpPr>
          <p:cNvPr id="211" name="직선 화살표 연결선 80"/>
          <p:cNvCxnSpPr/>
          <p:nvPr/>
        </p:nvCxnSpPr>
        <p:spPr bwMode="auto">
          <a:xfrm>
            <a:off x="6596600" y="4505188"/>
            <a:ext cx="4486781" cy="0"/>
          </a:xfrm>
          <a:prstGeom prst="straightConnector1">
            <a:avLst/>
          </a:prstGeom>
          <a:noFill/>
          <a:ln w="19050" cap="flat" cmpd="sng" algn="ctr">
            <a:solidFill>
              <a:sysClr val="window" lastClr="FFFFFF">
                <a:lumMod val="50000"/>
              </a:sysClr>
            </a:solidFill>
            <a:prstDash val="solid"/>
            <a:tailEnd type="arrow"/>
          </a:ln>
          <a:effectLst/>
        </p:spPr>
      </p:cxnSp>
      <p:cxnSp>
        <p:nvCxnSpPr>
          <p:cNvPr id="212" name="직선 화살표 연결선 80"/>
          <p:cNvCxnSpPr/>
          <p:nvPr/>
        </p:nvCxnSpPr>
        <p:spPr bwMode="auto">
          <a:xfrm flipV="1">
            <a:off x="6596599" y="2196901"/>
            <a:ext cx="0" cy="2326482"/>
          </a:xfrm>
          <a:prstGeom prst="straightConnector1">
            <a:avLst/>
          </a:prstGeom>
          <a:noFill/>
          <a:ln w="19050" cap="flat" cmpd="sng" algn="ctr">
            <a:solidFill>
              <a:sysClr val="window" lastClr="FFFFFF">
                <a:lumMod val="50000"/>
              </a:sysClr>
            </a:solidFill>
            <a:prstDash val="solid"/>
            <a:tailEnd type="arrow"/>
          </a:ln>
          <a:effectLst/>
        </p:spPr>
      </p:cxnSp>
      <p:cxnSp>
        <p:nvCxnSpPr>
          <p:cNvPr id="213" name="Straight Connector 84"/>
          <p:cNvCxnSpPr/>
          <p:nvPr/>
        </p:nvCxnSpPr>
        <p:spPr>
          <a:xfrm>
            <a:off x="6596688" y="2750092"/>
            <a:ext cx="4319438" cy="0"/>
          </a:xfrm>
          <a:prstGeom prst="line">
            <a:avLst/>
          </a:prstGeom>
          <a:noFill/>
          <a:ln w="25400" cap="flat" cmpd="sng" algn="ctr">
            <a:solidFill>
              <a:srgbClr val="C00000"/>
            </a:solidFill>
            <a:prstDash val="solid"/>
          </a:ln>
          <a:effectLst/>
        </p:spPr>
      </p:cxnSp>
      <p:sp>
        <p:nvSpPr>
          <p:cNvPr id="214" name="Rectangle 3"/>
          <p:cNvSpPr>
            <a:spLocks noChangeArrowheads="1"/>
          </p:cNvSpPr>
          <p:nvPr/>
        </p:nvSpPr>
        <p:spPr bwMode="auto">
          <a:xfrm>
            <a:off x="6745338" y="4469176"/>
            <a:ext cx="1337587" cy="34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noAutofit/>
          </a:bodyPr>
          <a:lstStyle/>
          <a:p>
            <a:pPr defTabSz="914309" eaLnBrk="0" fontAlgn="ctr" hangingPunct="0">
              <a:lnSpc>
                <a:spcPct val="150000"/>
              </a:lnSpc>
            </a:pPr>
            <a:r>
              <a:rPr lang="en-US" altLang="zh-CN" sz="1100" dirty="0">
                <a:solidFill>
                  <a:srgbClr val="1D1D1A"/>
                </a:solidFill>
                <a:latin typeface="Arial" panose="020B0604020202020204" pitchFamily="34" charset="0"/>
                <a:ea typeface="微软雅黑" panose="020B0503020204020204" pitchFamily="34" charset="-122"/>
              </a:rPr>
              <a:t>Snapshot 1</a:t>
            </a:r>
          </a:p>
        </p:txBody>
      </p:sp>
      <p:sp>
        <p:nvSpPr>
          <p:cNvPr id="215" name="Rectangle 3"/>
          <p:cNvSpPr>
            <a:spLocks noChangeArrowheads="1"/>
          </p:cNvSpPr>
          <p:nvPr/>
        </p:nvSpPr>
        <p:spPr bwMode="auto">
          <a:xfrm>
            <a:off x="7661845" y="4469176"/>
            <a:ext cx="1228149" cy="34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noAutofit/>
          </a:bodyPr>
          <a:lstStyle/>
          <a:p>
            <a:pPr defTabSz="914309" eaLnBrk="0" fontAlgn="ctr" hangingPunct="0">
              <a:lnSpc>
                <a:spcPct val="150000"/>
              </a:lnSpc>
            </a:pPr>
            <a:r>
              <a:rPr lang="en-US" altLang="zh-CN" sz="1100" dirty="0">
                <a:solidFill>
                  <a:srgbClr val="1D1D1A"/>
                </a:solidFill>
                <a:latin typeface="Arial" panose="020B0604020202020204" pitchFamily="34" charset="0"/>
                <a:ea typeface="微软雅黑" panose="020B0503020204020204" pitchFamily="34" charset="-122"/>
              </a:rPr>
              <a:t>Snapshot 2</a:t>
            </a:r>
          </a:p>
        </p:txBody>
      </p:sp>
      <p:cxnSp>
        <p:nvCxnSpPr>
          <p:cNvPr id="216" name="Straight Connector 99"/>
          <p:cNvCxnSpPr/>
          <p:nvPr/>
        </p:nvCxnSpPr>
        <p:spPr>
          <a:xfrm>
            <a:off x="7394338" y="3020368"/>
            <a:ext cx="719906" cy="0"/>
          </a:xfrm>
          <a:prstGeom prst="line">
            <a:avLst/>
          </a:prstGeom>
          <a:noFill/>
          <a:ln w="25400" cap="flat" cmpd="sng" algn="ctr">
            <a:solidFill>
              <a:srgbClr val="A3A3A3"/>
            </a:solidFill>
            <a:prstDash val="solid"/>
          </a:ln>
          <a:effectLst/>
        </p:spPr>
      </p:cxnSp>
      <p:cxnSp>
        <p:nvCxnSpPr>
          <p:cNvPr id="217" name="Straight Connector 100"/>
          <p:cNvCxnSpPr/>
          <p:nvPr/>
        </p:nvCxnSpPr>
        <p:spPr>
          <a:xfrm>
            <a:off x="8813718" y="3599738"/>
            <a:ext cx="2051733" cy="0"/>
          </a:xfrm>
          <a:prstGeom prst="line">
            <a:avLst/>
          </a:prstGeom>
          <a:noFill/>
          <a:ln w="25400" cap="flat" cmpd="sng" algn="ctr">
            <a:solidFill>
              <a:srgbClr val="A3A3A3"/>
            </a:solidFill>
            <a:prstDash val="solid"/>
          </a:ln>
          <a:effectLst/>
        </p:spPr>
      </p:cxnSp>
      <p:cxnSp>
        <p:nvCxnSpPr>
          <p:cNvPr id="218" name="Straight Connector 101"/>
          <p:cNvCxnSpPr/>
          <p:nvPr/>
        </p:nvCxnSpPr>
        <p:spPr>
          <a:xfrm>
            <a:off x="8114244" y="3020368"/>
            <a:ext cx="0" cy="287963"/>
          </a:xfrm>
          <a:prstGeom prst="line">
            <a:avLst/>
          </a:prstGeom>
          <a:noFill/>
          <a:ln w="25400" cap="flat" cmpd="sng" algn="ctr">
            <a:solidFill>
              <a:srgbClr val="A3A3A3"/>
            </a:solidFill>
            <a:prstDash val="solid"/>
          </a:ln>
          <a:effectLst/>
        </p:spPr>
      </p:cxnSp>
      <p:cxnSp>
        <p:nvCxnSpPr>
          <p:cNvPr id="219" name="Straight Connector 110"/>
          <p:cNvCxnSpPr/>
          <p:nvPr/>
        </p:nvCxnSpPr>
        <p:spPr>
          <a:xfrm>
            <a:off x="7394338" y="2748755"/>
            <a:ext cx="0" cy="287963"/>
          </a:xfrm>
          <a:prstGeom prst="line">
            <a:avLst/>
          </a:prstGeom>
          <a:noFill/>
          <a:ln w="25400" cap="flat" cmpd="sng" algn="ctr">
            <a:solidFill>
              <a:srgbClr val="A3A3A3"/>
            </a:solidFill>
            <a:prstDash val="solid"/>
          </a:ln>
          <a:effectLst/>
        </p:spPr>
      </p:cxnSp>
      <p:cxnSp>
        <p:nvCxnSpPr>
          <p:cNvPr id="220" name="Straight Connector 112"/>
          <p:cNvCxnSpPr/>
          <p:nvPr/>
        </p:nvCxnSpPr>
        <p:spPr>
          <a:xfrm>
            <a:off x="6595457" y="2770826"/>
            <a:ext cx="797650" cy="0"/>
          </a:xfrm>
          <a:prstGeom prst="line">
            <a:avLst/>
          </a:prstGeom>
          <a:noFill/>
          <a:ln w="25400" cap="flat" cmpd="sng" algn="ctr">
            <a:solidFill>
              <a:srgbClr val="A3A3A3"/>
            </a:solidFill>
            <a:prstDash val="solid"/>
          </a:ln>
          <a:effectLst/>
        </p:spPr>
      </p:cxnSp>
      <p:sp>
        <p:nvSpPr>
          <p:cNvPr id="221" name="Rectangle 3"/>
          <p:cNvSpPr>
            <a:spLocks noChangeArrowheads="1"/>
          </p:cNvSpPr>
          <p:nvPr/>
        </p:nvSpPr>
        <p:spPr bwMode="auto">
          <a:xfrm>
            <a:off x="10107218" y="2337364"/>
            <a:ext cx="1628748" cy="36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noAutofit/>
          </a:bodyPr>
          <a:lstStyle/>
          <a:p>
            <a:pPr defTabSz="914309" eaLnBrk="0" fontAlgn="ctr" hangingPunct="0">
              <a:lnSpc>
                <a:spcPct val="150000"/>
              </a:lnSpc>
            </a:pPr>
            <a:r>
              <a:rPr lang="en-US" altLang="zh-CN" sz="1200" dirty="0" err="1">
                <a:solidFill>
                  <a:prstClr val="black"/>
                </a:solidFill>
                <a:latin typeface="Arial" panose="020B0604020202020204" pitchFamily="34" charset="0"/>
                <a:ea typeface="微软雅黑" panose="020B0503020204020204" pitchFamily="34" charset="-122"/>
              </a:rPr>
              <a:t>OceanStor</a:t>
            </a:r>
            <a:r>
              <a:rPr lang="en-US" altLang="zh-CN" sz="1200" dirty="0">
                <a:solidFill>
                  <a:prstClr val="black"/>
                </a:solidFill>
                <a:latin typeface="Arial" panose="020B0604020202020204" pitchFamily="34" charset="0"/>
                <a:ea typeface="微软雅黑" panose="020B0503020204020204" pitchFamily="34" charset="-122"/>
              </a:rPr>
              <a:t> Dorado</a:t>
            </a:r>
          </a:p>
        </p:txBody>
      </p:sp>
      <p:sp>
        <p:nvSpPr>
          <p:cNvPr id="222" name="Rectangle 3"/>
          <p:cNvSpPr>
            <a:spLocks noChangeArrowheads="1"/>
          </p:cNvSpPr>
          <p:nvPr/>
        </p:nvSpPr>
        <p:spPr bwMode="auto">
          <a:xfrm>
            <a:off x="10086207" y="3199608"/>
            <a:ext cx="1823453" cy="36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noAutofit/>
          </a:bodyPr>
          <a:lstStyle/>
          <a:p>
            <a:pPr defTabSz="914309" eaLnBrk="0" fontAlgn="ctr" hangingPunct="0">
              <a:lnSpc>
                <a:spcPct val="150000"/>
              </a:lnSpc>
            </a:pPr>
            <a:r>
              <a:rPr lang="en-US" altLang="zh-CN" sz="1200" dirty="0">
                <a:solidFill>
                  <a:prstClr val="black"/>
                </a:solidFill>
                <a:latin typeface="Arial" panose="020B0604020202020204" pitchFamily="34" charset="0"/>
                <a:ea typeface="微软雅黑" panose="020B0503020204020204" pitchFamily="34" charset="-122"/>
              </a:rPr>
              <a:t>Traditional storage</a:t>
            </a:r>
          </a:p>
        </p:txBody>
      </p:sp>
      <p:sp>
        <p:nvSpPr>
          <p:cNvPr id="223" name="TextBox 42"/>
          <p:cNvSpPr txBox="1"/>
          <p:nvPr/>
        </p:nvSpPr>
        <p:spPr>
          <a:xfrm>
            <a:off x="5966125" y="1914939"/>
            <a:ext cx="1294382" cy="261576"/>
          </a:xfrm>
          <a:prstGeom prst="rect">
            <a:avLst/>
          </a:prstGeom>
          <a:noFill/>
        </p:spPr>
        <p:txBody>
          <a:bodyPr wrap="square" rtlCol="0">
            <a:noAutofit/>
          </a:bodyPr>
          <a:lstStyle/>
          <a:p>
            <a:pPr algn="ctr" defTabSz="1219322" fontAlgn="ctr">
              <a:buClr>
                <a:srgbClr val="1F497D"/>
              </a:buClr>
            </a:pPr>
            <a:r>
              <a:rPr lang="en-US" altLang="zh-CN" sz="1050" dirty="0">
                <a:solidFill>
                  <a:prstClr val="black"/>
                </a:solidFill>
                <a:latin typeface="Arial" panose="020B0604020202020204" pitchFamily="34" charset="0"/>
                <a:ea typeface="微软雅黑" panose="020B0503020204020204" pitchFamily="34" charset="-122"/>
              </a:rPr>
              <a:t>Performance</a:t>
            </a:r>
          </a:p>
        </p:txBody>
      </p:sp>
      <p:sp>
        <p:nvSpPr>
          <p:cNvPr id="224" name="TextBox 42"/>
          <p:cNvSpPr txBox="1"/>
          <p:nvPr/>
        </p:nvSpPr>
        <p:spPr>
          <a:xfrm>
            <a:off x="10183689" y="4515498"/>
            <a:ext cx="1294382" cy="261576"/>
          </a:xfrm>
          <a:prstGeom prst="rect">
            <a:avLst/>
          </a:prstGeom>
          <a:noFill/>
        </p:spPr>
        <p:txBody>
          <a:bodyPr wrap="square" rtlCol="0">
            <a:noAutofit/>
          </a:bodyPr>
          <a:lstStyle/>
          <a:p>
            <a:pPr algn="ctr" defTabSz="1219322" fontAlgn="ctr">
              <a:buClr>
                <a:srgbClr val="1F497D"/>
              </a:buClr>
            </a:pPr>
            <a:r>
              <a:rPr lang="en-US" altLang="zh-CN" sz="1050" dirty="0">
                <a:solidFill>
                  <a:srgbClr val="1D1D1A"/>
                </a:solidFill>
                <a:latin typeface="Arial" panose="020B0604020202020204" pitchFamily="34" charset="0"/>
                <a:ea typeface="微软雅黑" panose="020B0503020204020204" pitchFamily="34" charset="-122"/>
              </a:rPr>
              <a:t>Time</a:t>
            </a:r>
          </a:p>
        </p:txBody>
      </p:sp>
      <p:cxnSp>
        <p:nvCxnSpPr>
          <p:cNvPr id="225" name="直接连接符 24"/>
          <p:cNvCxnSpPr/>
          <p:nvPr/>
        </p:nvCxnSpPr>
        <p:spPr>
          <a:xfrm>
            <a:off x="6005772" y="1508757"/>
            <a:ext cx="0" cy="3239578"/>
          </a:xfrm>
          <a:prstGeom prst="line">
            <a:avLst/>
          </a:prstGeom>
          <a:noFill/>
          <a:ln w="25400" cap="flat" cmpd="sng" algn="ctr">
            <a:gradFill>
              <a:gsLst>
                <a:gs pos="0">
                  <a:srgbClr val="0070C0">
                    <a:alpha val="0"/>
                  </a:srgbClr>
                </a:gs>
                <a:gs pos="53000">
                  <a:srgbClr val="E0EBF6"/>
                </a:gs>
                <a:gs pos="100000">
                  <a:srgbClr val="0070C0">
                    <a:alpha val="0"/>
                  </a:srgbClr>
                </a:gs>
              </a:gsLst>
              <a:lin ang="5400000" scaled="0"/>
            </a:gradFill>
            <a:prstDash val="solid"/>
          </a:ln>
          <a:effectLst/>
        </p:spPr>
      </p:cxnSp>
      <p:sp>
        <p:nvSpPr>
          <p:cNvPr id="226" name="标题 1"/>
          <p:cNvSpPr txBox="1">
            <a:spLocks/>
          </p:cNvSpPr>
          <p:nvPr/>
        </p:nvSpPr>
        <p:spPr>
          <a:xfrm>
            <a:off x="929140" y="31466"/>
            <a:ext cx="11368351" cy="393894"/>
          </a:xfrm>
          <a:prstGeom prst="rect">
            <a:avLst/>
          </a:prstGeom>
        </p:spPr>
        <p:txBody>
          <a:bodyPr vert="horz" wrap="square" lIns="0" tIns="0" rIns="0" bIns="0" anchor="t" anchorCtr="0">
            <a:noAutofit/>
          </a:bodyPr>
          <a:lstStyle>
            <a:lvl1pPr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sz="2400" b="0" dirty="0"/>
              <a:t>System Reliability </a:t>
            </a:r>
          </a:p>
          <a:p>
            <a:r>
              <a:rPr lang="en-US" altLang="zh-CN" sz="2000" b="0" dirty="0"/>
              <a:t>           — Stable Performance with Snapshot Enabled</a:t>
            </a:r>
          </a:p>
        </p:txBody>
      </p:sp>
      <p:sp>
        <p:nvSpPr>
          <p:cNvPr id="227" name="文本框 25"/>
          <p:cNvSpPr txBox="1"/>
          <p:nvPr/>
        </p:nvSpPr>
        <p:spPr>
          <a:xfrm>
            <a:off x="616206" y="1300353"/>
            <a:ext cx="5926373" cy="313891"/>
          </a:xfrm>
          <a:prstGeom prst="rect">
            <a:avLst/>
          </a:prstGeom>
          <a:noFill/>
        </p:spPr>
        <p:txBody>
          <a:bodyPr wrap="square" rtlCol="0">
            <a:noAutofit/>
          </a:bodyPr>
          <a:lstStyle/>
          <a:p>
            <a:pPr defTabSz="1219322" fontAlgn="ctr">
              <a:lnSpc>
                <a:spcPct val="120000"/>
              </a:lnSpc>
            </a:pPr>
            <a:r>
              <a:rPr lang="en-US" altLang="zh-CN" sz="1600" dirty="0">
                <a:solidFill>
                  <a:prstClr val="black"/>
                </a:solidFill>
                <a:latin typeface="Arial" panose="020B0604020202020204" pitchFamily="34" charset="0"/>
                <a:ea typeface="微软雅黑" panose="020B0503020204020204" pitchFamily="34" charset="-122"/>
              </a:rPr>
              <a:t>Snapshot applications: development, testing, analytics</a:t>
            </a:r>
          </a:p>
        </p:txBody>
      </p:sp>
      <p:sp>
        <p:nvSpPr>
          <p:cNvPr id="228" name="文本框 25"/>
          <p:cNvSpPr txBox="1"/>
          <p:nvPr/>
        </p:nvSpPr>
        <p:spPr>
          <a:xfrm>
            <a:off x="6147877" y="1315325"/>
            <a:ext cx="5698216" cy="313891"/>
          </a:xfrm>
          <a:prstGeom prst="rect">
            <a:avLst/>
          </a:prstGeom>
          <a:noFill/>
        </p:spPr>
        <p:txBody>
          <a:bodyPr wrap="square" rtlCol="0">
            <a:noAutofit/>
          </a:bodyPr>
          <a:lstStyle/>
          <a:p>
            <a:pPr algn="ctr" defTabSz="1219322" fontAlgn="ctr">
              <a:lnSpc>
                <a:spcPct val="120000"/>
              </a:lnSpc>
            </a:pPr>
            <a:r>
              <a:rPr lang="en-US" altLang="zh-CN" sz="1600" dirty="0">
                <a:solidFill>
                  <a:prstClr val="black"/>
                </a:solidFill>
                <a:latin typeface="Arial" panose="020B0604020202020204" pitchFamily="34" charset="0"/>
                <a:ea typeface="微软雅黑" panose="020B0503020204020204" pitchFamily="34" charset="-122"/>
              </a:rPr>
              <a:t>Stable performance when continuously activating snapshots</a:t>
            </a:r>
          </a:p>
        </p:txBody>
      </p:sp>
      <p:cxnSp>
        <p:nvCxnSpPr>
          <p:cNvPr id="229" name="Straight Connector 85"/>
          <p:cNvCxnSpPr/>
          <p:nvPr/>
        </p:nvCxnSpPr>
        <p:spPr>
          <a:xfrm>
            <a:off x="8093812" y="3308331"/>
            <a:ext cx="719906" cy="0"/>
          </a:xfrm>
          <a:prstGeom prst="line">
            <a:avLst/>
          </a:prstGeom>
          <a:noFill/>
          <a:ln w="25400" cap="flat" cmpd="sng" algn="ctr">
            <a:solidFill>
              <a:srgbClr val="A3A3A3"/>
            </a:solidFill>
            <a:prstDash val="solid"/>
          </a:ln>
          <a:effectLst/>
        </p:spPr>
      </p:cxnSp>
      <p:cxnSp>
        <p:nvCxnSpPr>
          <p:cNvPr id="230" name="Straight Connector 86"/>
          <p:cNvCxnSpPr/>
          <p:nvPr/>
        </p:nvCxnSpPr>
        <p:spPr>
          <a:xfrm>
            <a:off x="8809099" y="3308330"/>
            <a:ext cx="0" cy="287963"/>
          </a:xfrm>
          <a:prstGeom prst="line">
            <a:avLst/>
          </a:prstGeom>
          <a:noFill/>
          <a:ln w="25400" cap="flat" cmpd="sng" algn="ctr">
            <a:solidFill>
              <a:srgbClr val="A3A3A3"/>
            </a:solidFill>
            <a:prstDash val="solid"/>
          </a:ln>
          <a:effectLst/>
        </p:spPr>
      </p:cxnSp>
      <p:sp>
        <p:nvSpPr>
          <p:cNvPr id="231" name="Rectangle 3"/>
          <p:cNvSpPr>
            <a:spLocks noChangeArrowheads="1"/>
          </p:cNvSpPr>
          <p:nvPr/>
        </p:nvSpPr>
        <p:spPr bwMode="auto">
          <a:xfrm>
            <a:off x="8525724" y="4469175"/>
            <a:ext cx="1385904" cy="34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8" tIns="45714" rIns="91428" bIns="45714" numCol="1" anchor="ctr" anchorCtr="0" compatLnSpc="1">
            <a:prstTxWarp prst="textNoShape">
              <a:avLst/>
            </a:prstTxWarp>
            <a:noAutofit/>
          </a:bodyPr>
          <a:lstStyle/>
          <a:p>
            <a:pPr defTabSz="914309" eaLnBrk="0" fontAlgn="ctr" hangingPunct="0">
              <a:lnSpc>
                <a:spcPct val="150000"/>
              </a:lnSpc>
            </a:pPr>
            <a:r>
              <a:rPr lang="en-US" altLang="zh-CN" sz="1100" dirty="0">
                <a:solidFill>
                  <a:srgbClr val="1D1D1A"/>
                </a:solidFill>
                <a:latin typeface="Arial" panose="020B0604020202020204" pitchFamily="34" charset="0"/>
                <a:ea typeface="微软雅黑" panose="020B0503020204020204" pitchFamily="34" charset="-122"/>
              </a:rPr>
              <a:t>Snapshot 3</a:t>
            </a:r>
          </a:p>
        </p:txBody>
      </p:sp>
      <p:cxnSp>
        <p:nvCxnSpPr>
          <p:cNvPr id="232" name="Straight Connector 2"/>
          <p:cNvCxnSpPr/>
          <p:nvPr/>
        </p:nvCxnSpPr>
        <p:spPr>
          <a:xfrm flipH="1">
            <a:off x="7393108" y="3020369"/>
            <a:ext cx="1231" cy="1515524"/>
          </a:xfrm>
          <a:prstGeom prst="line">
            <a:avLst/>
          </a:prstGeom>
          <a:noFill/>
          <a:ln w="9525" cap="flat" cmpd="sng" algn="ctr">
            <a:solidFill>
              <a:sysClr val="window" lastClr="FFFFFF">
                <a:lumMod val="65000"/>
              </a:sysClr>
            </a:solidFill>
            <a:prstDash val="dash"/>
          </a:ln>
          <a:effectLst/>
        </p:spPr>
      </p:cxnSp>
      <p:cxnSp>
        <p:nvCxnSpPr>
          <p:cNvPr id="233" name="Straight Connector 88"/>
          <p:cNvCxnSpPr/>
          <p:nvPr/>
        </p:nvCxnSpPr>
        <p:spPr>
          <a:xfrm flipH="1">
            <a:off x="8092582" y="3294057"/>
            <a:ext cx="1231" cy="1223841"/>
          </a:xfrm>
          <a:prstGeom prst="line">
            <a:avLst/>
          </a:prstGeom>
          <a:noFill/>
          <a:ln w="9525" cap="flat" cmpd="sng" algn="ctr">
            <a:solidFill>
              <a:sysClr val="window" lastClr="FFFFFF">
                <a:lumMod val="65000"/>
              </a:sysClr>
            </a:solidFill>
            <a:prstDash val="dash"/>
          </a:ln>
          <a:effectLst/>
        </p:spPr>
      </p:cxnSp>
      <p:cxnSp>
        <p:nvCxnSpPr>
          <p:cNvPr id="234" name="Straight Connector 90"/>
          <p:cNvCxnSpPr/>
          <p:nvPr/>
        </p:nvCxnSpPr>
        <p:spPr>
          <a:xfrm flipH="1">
            <a:off x="8812488" y="3568666"/>
            <a:ext cx="1231" cy="935878"/>
          </a:xfrm>
          <a:prstGeom prst="line">
            <a:avLst/>
          </a:prstGeom>
          <a:noFill/>
          <a:ln w="9525" cap="flat" cmpd="sng" algn="ctr">
            <a:solidFill>
              <a:sysClr val="window" lastClr="FFFFFF">
                <a:lumMod val="65000"/>
              </a:sysClr>
            </a:solidFill>
            <a:prstDash val="dash"/>
          </a:ln>
          <a:effectLst/>
        </p:spPr>
      </p:cxnSp>
      <p:graphicFrame>
        <p:nvGraphicFramePr>
          <p:cNvPr id="81" name="表格 80"/>
          <p:cNvGraphicFramePr>
            <a:graphicFrameLocks noGrp="1"/>
          </p:cNvGraphicFramePr>
          <p:nvPr>
            <p:extLst>
              <p:ext uri="{D42A27DB-BD31-4B8C-83A1-F6EECF244321}">
                <p14:modId xmlns:p14="http://schemas.microsoft.com/office/powerpoint/2010/main" val="713132655"/>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1901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Box 4"/>
          <p:cNvSpPr txBox="1">
            <a:spLocks noChangeArrowheads="1"/>
          </p:cNvSpPr>
          <p:nvPr/>
        </p:nvSpPr>
        <p:spPr bwMode="auto">
          <a:xfrm>
            <a:off x="2635772" y="2493828"/>
            <a:ext cx="8540846" cy="565349"/>
          </a:xfrm>
          <a:prstGeom prst="rect">
            <a:avLst/>
          </a:prstGeom>
          <a:noFill/>
          <a:ln w="9525" algn="ctr">
            <a:solidFill>
              <a:srgbClr val="C7000B"/>
            </a:solidFill>
            <a:prstDash val="dash"/>
            <a:round/>
            <a:headEnd/>
            <a:tailEnd/>
          </a:ln>
        </p:spPr>
        <p:txBody>
          <a:bodyPr>
            <a:noAutofit/>
          </a:bodyPr>
          <a:lstStyle>
            <a:defPPr>
              <a:defRPr lang="en-US"/>
            </a:defPPr>
            <a:lvl1pPr algn="ctr" defTabSz="1219444">
              <a:defRPr sz="1100">
                <a:solidFill>
                  <a:prstClr val="black"/>
                </a:solidFill>
                <a:latin typeface="微软雅黑" panose="020B0503020204020204" pitchFamily="34" charset="-122"/>
                <a:ea typeface="微软雅黑" panose="020B0503020204020204" pitchFamily="34" charset="-122"/>
              </a:defRPr>
            </a:lvl1pPr>
          </a:lstStyle>
          <a:p>
            <a:pPr fontAlgn="ctr"/>
            <a:endParaRPr lang="en-US" altLang="zh-CN" dirty="0">
              <a:solidFill>
                <a:srgbClr val="231815"/>
              </a:solidFill>
              <a:latin typeface="Arial" panose="020B0604020202020204" pitchFamily="34" charset="0"/>
            </a:endParaRPr>
          </a:p>
        </p:txBody>
      </p:sp>
      <p:sp>
        <p:nvSpPr>
          <p:cNvPr id="78" name="标题 1"/>
          <p:cNvSpPr txBox="1">
            <a:spLocks/>
          </p:cNvSpPr>
          <p:nvPr/>
        </p:nvSpPr>
        <p:spPr>
          <a:xfrm>
            <a:off x="1029849" y="-9525"/>
            <a:ext cx="11147817" cy="993646"/>
          </a:xfrm>
          <a:prstGeom prst="rect">
            <a:avLst/>
          </a:prstGeom>
        </p:spPr>
        <p:txBody>
          <a:bodyPr vert="horz" wrap="square" lIns="0" tIns="0" rIns="0" bIns="0" anchor="t" anchorCtr="0">
            <a:noAutofit/>
          </a:bodyPr>
          <a:lstStyle>
            <a:lvl1pPr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stStyle>
          <a:p>
            <a:r>
              <a:rPr lang="en-US" sz="2400" b="0" dirty="0"/>
              <a:t>System Reliability </a:t>
            </a:r>
          </a:p>
          <a:p>
            <a:r>
              <a:rPr lang="en-US" sz="2400" b="0" dirty="0"/>
              <a:t>         </a:t>
            </a:r>
            <a:r>
              <a:rPr lang="en-US" sz="2000" b="0" dirty="0"/>
              <a:t>— Industry-Leading </a:t>
            </a:r>
            <a:r>
              <a:rPr lang="en-US" sz="2000" b="0" dirty="0" err="1"/>
              <a:t>HyperCDP</a:t>
            </a:r>
            <a:r>
              <a:rPr lang="en-US" sz="2000" b="0" dirty="0"/>
              <a:t> with 3-Second Interval</a:t>
            </a:r>
          </a:p>
        </p:txBody>
      </p:sp>
      <p:sp>
        <p:nvSpPr>
          <p:cNvPr id="83" name="圆柱形 114"/>
          <p:cNvSpPr>
            <a:spLocks noChangeArrowheads="1"/>
          </p:cNvSpPr>
          <p:nvPr/>
        </p:nvSpPr>
        <p:spPr bwMode="auto">
          <a:xfrm>
            <a:off x="964636" y="1571699"/>
            <a:ext cx="1341606" cy="475358"/>
          </a:xfrm>
          <a:prstGeom prst="can">
            <a:avLst>
              <a:gd name="adj" fmla="val 25023"/>
            </a:avLst>
          </a:prstGeom>
          <a:solidFill>
            <a:srgbClr val="E9E9E7"/>
          </a:solidFill>
          <a:ln w="9525" algn="ctr">
            <a:solidFill>
              <a:srgbClr val="D1D1D1"/>
            </a:solidFill>
            <a:round/>
            <a:headEnd/>
            <a:tailEnd/>
          </a:ln>
        </p:spPr>
        <p:txBody>
          <a:bodyPr>
            <a:noAutofit/>
          </a:bodyPr>
          <a:lstStyle/>
          <a:p>
            <a:pPr algn="ctr" defTabSz="1219322" fontAlgn="ctr"/>
            <a:r>
              <a:rPr lang="en-US" sz="1100" dirty="0">
                <a:solidFill>
                  <a:srgbClr val="231815"/>
                </a:solidFill>
                <a:latin typeface="Arial" panose="020B0604020202020204" pitchFamily="34" charset="0"/>
                <a:ea typeface="微软雅黑" panose="020B0503020204020204" pitchFamily="34" charset="-122"/>
              </a:rPr>
              <a:t>LUN</a:t>
            </a:r>
          </a:p>
        </p:txBody>
      </p:sp>
      <p:sp>
        <p:nvSpPr>
          <p:cNvPr id="84" name="Text Box 4"/>
          <p:cNvSpPr txBox="1">
            <a:spLocks noChangeArrowheads="1"/>
          </p:cNvSpPr>
          <p:nvPr/>
        </p:nvSpPr>
        <p:spPr bwMode="auto">
          <a:xfrm>
            <a:off x="2748889" y="1662308"/>
            <a:ext cx="1269667" cy="298092"/>
          </a:xfrm>
          <a:prstGeom prst="rect">
            <a:avLst/>
          </a:prstGeom>
          <a:solidFill>
            <a:schemeClr val="tx2">
              <a:lumMod val="95000"/>
            </a:schemeClr>
          </a:solidFill>
          <a:ln w="9525" algn="ctr">
            <a:solidFill>
              <a:srgbClr val="C7000B"/>
            </a:solidFill>
            <a:prstDash val="dash"/>
            <a:round/>
            <a:headEnd/>
            <a:tailEnd/>
          </a:ln>
        </p:spPr>
        <p:txBody>
          <a:bodyPr>
            <a:noAutofit/>
          </a:bodyPr>
          <a:lstStyle>
            <a:defPPr>
              <a:defRPr lang="en-US"/>
            </a:defPPr>
            <a:lvl1pPr algn="ctr" defTabSz="1219444">
              <a:defRPr sz="1100">
                <a:solidFill>
                  <a:prstClr val="black"/>
                </a:solidFill>
                <a:latin typeface="微软雅黑" panose="020B0503020204020204" pitchFamily="34" charset="-122"/>
                <a:ea typeface="微软雅黑" panose="020B0503020204020204" pitchFamily="34" charset="-122"/>
              </a:defRPr>
            </a:lvl1pPr>
          </a:lstStyle>
          <a:p>
            <a:pPr fontAlgn="ctr"/>
            <a:r>
              <a:rPr lang="en-US" dirty="0">
                <a:solidFill>
                  <a:schemeClr val="bg1"/>
                </a:solidFill>
                <a:latin typeface="Arial" panose="020B0604020202020204" pitchFamily="34" charset="0"/>
              </a:rPr>
              <a:t>TP</a:t>
            </a:r>
          </a:p>
        </p:txBody>
      </p:sp>
      <p:sp>
        <p:nvSpPr>
          <p:cNvPr id="85" name="Text Box 4"/>
          <p:cNvSpPr txBox="1">
            <a:spLocks noChangeArrowheads="1"/>
          </p:cNvSpPr>
          <p:nvPr/>
        </p:nvSpPr>
        <p:spPr bwMode="auto">
          <a:xfrm>
            <a:off x="4376199" y="1662308"/>
            <a:ext cx="1307676" cy="298092"/>
          </a:xfrm>
          <a:prstGeom prst="rect">
            <a:avLst/>
          </a:prstGeom>
          <a:solidFill>
            <a:schemeClr val="tx2">
              <a:lumMod val="95000"/>
            </a:schemeClr>
          </a:solidFill>
          <a:ln w="9525" algn="ctr">
            <a:solidFill>
              <a:srgbClr val="C7000B"/>
            </a:solidFill>
            <a:prstDash val="dash"/>
            <a:round/>
            <a:headEnd/>
            <a:tailEnd/>
          </a:ln>
        </p:spPr>
        <p:txBody>
          <a:bodyPr>
            <a:noAutofit/>
          </a:bodyPr>
          <a:lstStyle>
            <a:defPPr>
              <a:defRPr lang="en-US"/>
            </a:defPPr>
            <a:lvl1pPr algn="ctr" defTabSz="1219444">
              <a:defRPr sz="1100">
                <a:solidFill>
                  <a:prstClr val="black"/>
                </a:solidFill>
                <a:latin typeface="微软雅黑" panose="020B0503020204020204" pitchFamily="34" charset="-122"/>
                <a:ea typeface="微软雅黑" panose="020B0503020204020204" pitchFamily="34" charset="-122"/>
              </a:defRPr>
            </a:lvl1pPr>
          </a:lstStyle>
          <a:p>
            <a:pPr fontAlgn="ctr"/>
            <a:r>
              <a:rPr lang="en-US" dirty="0">
                <a:solidFill>
                  <a:schemeClr val="bg1"/>
                </a:solidFill>
                <a:latin typeface="Arial" panose="020B0604020202020204" pitchFamily="34" charset="0"/>
              </a:rPr>
              <a:t>TP+1</a:t>
            </a:r>
          </a:p>
        </p:txBody>
      </p:sp>
      <p:sp>
        <p:nvSpPr>
          <p:cNvPr id="86" name="Text Box 4"/>
          <p:cNvSpPr txBox="1">
            <a:spLocks noChangeArrowheads="1"/>
          </p:cNvSpPr>
          <p:nvPr/>
        </p:nvSpPr>
        <p:spPr bwMode="auto">
          <a:xfrm>
            <a:off x="6130293" y="1653789"/>
            <a:ext cx="1391239" cy="298092"/>
          </a:xfrm>
          <a:prstGeom prst="rect">
            <a:avLst/>
          </a:prstGeom>
          <a:solidFill>
            <a:schemeClr val="tx2">
              <a:lumMod val="95000"/>
            </a:schemeClr>
          </a:solidFill>
          <a:ln w="9525" algn="ctr">
            <a:solidFill>
              <a:srgbClr val="C7000B"/>
            </a:solidFill>
            <a:prstDash val="dash"/>
            <a:round/>
            <a:headEnd/>
            <a:tailEnd/>
          </a:ln>
        </p:spPr>
        <p:txBody>
          <a:bodyPr>
            <a:noAutofit/>
          </a:bodyPr>
          <a:lstStyle>
            <a:defPPr>
              <a:defRPr lang="en-US"/>
            </a:defPPr>
            <a:lvl1pPr algn="ctr" defTabSz="1219444">
              <a:defRPr sz="1100">
                <a:solidFill>
                  <a:prstClr val="black"/>
                </a:solidFill>
                <a:latin typeface="微软雅黑" panose="020B0503020204020204" pitchFamily="34" charset="-122"/>
                <a:ea typeface="微软雅黑" panose="020B0503020204020204" pitchFamily="34" charset="-122"/>
              </a:defRPr>
            </a:lvl1pPr>
          </a:lstStyle>
          <a:p>
            <a:pPr fontAlgn="ctr"/>
            <a:r>
              <a:rPr lang="en-US" dirty="0">
                <a:solidFill>
                  <a:schemeClr val="bg1"/>
                </a:solidFill>
                <a:latin typeface="Arial" panose="020B0604020202020204" pitchFamily="34" charset="0"/>
              </a:rPr>
              <a:t>TP+2</a:t>
            </a:r>
          </a:p>
        </p:txBody>
      </p:sp>
      <p:sp>
        <p:nvSpPr>
          <p:cNvPr id="87" name="圆角矩形 86"/>
          <p:cNvSpPr/>
          <p:nvPr/>
        </p:nvSpPr>
        <p:spPr bwMode="auto">
          <a:xfrm>
            <a:off x="2730903" y="2607738"/>
            <a:ext cx="1305638" cy="356518"/>
          </a:xfrm>
          <a:prstGeom prst="roundRect">
            <a:avLst/>
          </a:prstGeom>
          <a:solidFill>
            <a:srgbClr val="E9E9E7"/>
          </a:solidFill>
          <a:ln w="9525" algn="ctr">
            <a:solidFill>
              <a:srgbClr val="D1D1D1"/>
            </a:solidFill>
            <a:round/>
            <a:headEnd/>
            <a:tailEnd/>
          </a:ln>
        </p:spPr>
        <p:txBody>
          <a:bodyPr>
            <a:noAutofit/>
          </a:bodyPr>
          <a:lstStyle/>
          <a:p>
            <a:pPr algn="ctr" defTabSz="1219322" fontAlgn="ctr"/>
            <a:r>
              <a:rPr lang="en-US" sz="1100" dirty="0">
                <a:solidFill>
                  <a:srgbClr val="231815"/>
                </a:solidFill>
                <a:latin typeface="Arial" panose="020B0604020202020204" pitchFamily="34" charset="0"/>
                <a:ea typeface="微软雅黑" panose="020B0503020204020204" pitchFamily="34" charset="-122"/>
              </a:rPr>
              <a:t>CDP 0</a:t>
            </a:r>
          </a:p>
        </p:txBody>
      </p:sp>
      <p:sp>
        <p:nvSpPr>
          <p:cNvPr id="88" name="圆角矩形 87"/>
          <p:cNvSpPr/>
          <p:nvPr/>
        </p:nvSpPr>
        <p:spPr bwMode="auto">
          <a:xfrm>
            <a:off x="4378239" y="2607738"/>
            <a:ext cx="1305638" cy="356518"/>
          </a:xfrm>
          <a:prstGeom prst="roundRect">
            <a:avLst/>
          </a:prstGeom>
          <a:solidFill>
            <a:srgbClr val="E9E9E7"/>
          </a:solidFill>
          <a:ln w="9525" algn="ctr">
            <a:solidFill>
              <a:srgbClr val="D1D1D1"/>
            </a:solidFill>
            <a:round/>
            <a:headEnd/>
            <a:tailEnd/>
          </a:ln>
        </p:spPr>
        <p:txBody>
          <a:bodyPr>
            <a:noAutofit/>
          </a:bodyPr>
          <a:lstStyle/>
          <a:p>
            <a:pPr algn="ctr" defTabSz="1219322" fontAlgn="ctr"/>
            <a:r>
              <a:rPr lang="en-US" sz="1100" dirty="0">
                <a:solidFill>
                  <a:srgbClr val="231815"/>
                </a:solidFill>
                <a:latin typeface="Arial" panose="020B0604020202020204" pitchFamily="34" charset="0"/>
                <a:ea typeface="微软雅黑" panose="020B0503020204020204" pitchFamily="34" charset="-122"/>
              </a:rPr>
              <a:t>CDP 1</a:t>
            </a:r>
          </a:p>
        </p:txBody>
      </p:sp>
      <p:sp>
        <p:nvSpPr>
          <p:cNvPr id="89" name="圆角矩形 88"/>
          <p:cNvSpPr/>
          <p:nvPr/>
        </p:nvSpPr>
        <p:spPr bwMode="auto">
          <a:xfrm>
            <a:off x="6130293" y="2607738"/>
            <a:ext cx="1305638" cy="356518"/>
          </a:xfrm>
          <a:prstGeom prst="roundRect">
            <a:avLst/>
          </a:prstGeom>
          <a:solidFill>
            <a:srgbClr val="E9E9E7"/>
          </a:solidFill>
          <a:ln w="9525" algn="ctr">
            <a:solidFill>
              <a:srgbClr val="D1D1D1"/>
            </a:solidFill>
            <a:round/>
            <a:headEnd/>
            <a:tailEnd/>
          </a:ln>
        </p:spPr>
        <p:txBody>
          <a:bodyPr>
            <a:noAutofit/>
          </a:bodyPr>
          <a:lstStyle/>
          <a:p>
            <a:pPr algn="ctr" defTabSz="1219322" fontAlgn="ctr"/>
            <a:r>
              <a:rPr lang="en-US" sz="1100" dirty="0">
                <a:solidFill>
                  <a:srgbClr val="231815"/>
                </a:solidFill>
                <a:latin typeface="Arial" panose="020B0604020202020204" pitchFamily="34" charset="0"/>
                <a:ea typeface="微软雅黑" panose="020B0503020204020204" pitchFamily="34" charset="-122"/>
              </a:rPr>
              <a:t>CDP 2</a:t>
            </a:r>
          </a:p>
        </p:txBody>
      </p:sp>
      <p:cxnSp>
        <p:nvCxnSpPr>
          <p:cNvPr id="90" name="直接箭头连接符 89"/>
          <p:cNvCxnSpPr>
            <a:stCxn id="87" idx="0"/>
            <a:endCxn id="84" idx="2"/>
          </p:cNvCxnSpPr>
          <p:nvPr/>
        </p:nvCxnSpPr>
        <p:spPr bwMode="auto">
          <a:xfrm flipV="1">
            <a:off x="3383721" y="1960399"/>
            <a:ext cx="0" cy="647339"/>
          </a:xfrm>
          <a:prstGeom prst="straightConnector1">
            <a:avLst/>
          </a:prstGeom>
          <a:noFill/>
          <a:ln w="28575" cap="flat" cmpd="sng" algn="ctr">
            <a:solidFill>
              <a:srgbClr val="C7000B"/>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接箭头连接符 90"/>
          <p:cNvCxnSpPr/>
          <p:nvPr/>
        </p:nvCxnSpPr>
        <p:spPr bwMode="auto">
          <a:xfrm flipV="1">
            <a:off x="5031055" y="1960399"/>
            <a:ext cx="0" cy="647339"/>
          </a:xfrm>
          <a:prstGeom prst="straightConnector1">
            <a:avLst/>
          </a:prstGeom>
          <a:noFill/>
          <a:ln w="28575" cap="flat" cmpd="sng" algn="ctr">
            <a:solidFill>
              <a:srgbClr val="C7000B"/>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箭头连接符 91"/>
          <p:cNvCxnSpPr/>
          <p:nvPr/>
        </p:nvCxnSpPr>
        <p:spPr bwMode="auto">
          <a:xfrm flipV="1">
            <a:off x="6780473" y="1951880"/>
            <a:ext cx="0" cy="647339"/>
          </a:xfrm>
          <a:prstGeom prst="straightConnector1">
            <a:avLst/>
          </a:prstGeom>
          <a:noFill/>
          <a:ln w="28575" cap="flat" cmpd="sng" algn="ctr">
            <a:solidFill>
              <a:srgbClr val="C7000B"/>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Text Box 4"/>
          <p:cNvSpPr txBox="1">
            <a:spLocks noChangeArrowheads="1"/>
          </p:cNvSpPr>
          <p:nvPr/>
        </p:nvSpPr>
        <p:spPr bwMode="auto">
          <a:xfrm>
            <a:off x="9547606" y="1662308"/>
            <a:ext cx="1482116" cy="298092"/>
          </a:xfrm>
          <a:prstGeom prst="rect">
            <a:avLst/>
          </a:prstGeom>
          <a:solidFill>
            <a:schemeClr val="tx2">
              <a:lumMod val="95000"/>
            </a:schemeClr>
          </a:solidFill>
          <a:ln w="9525" algn="ctr">
            <a:solidFill>
              <a:srgbClr val="C7000B"/>
            </a:solidFill>
            <a:prstDash val="dash"/>
            <a:round/>
            <a:headEnd/>
            <a:tailEnd/>
          </a:ln>
        </p:spPr>
        <p:txBody>
          <a:bodyPr>
            <a:noAutofit/>
          </a:bodyPr>
          <a:lstStyle>
            <a:defPPr>
              <a:defRPr lang="en-US"/>
            </a:defPPr>
            <a:lvl1pPr algn="ctr" defTabSz="1219444">
              <a:defRPr sz="1100">
                <a:solidFill>
                  <a:prstClr val="black"/>
                </a:solidFill>
                <a:latin typeface="微软雅黑" panose="020B0503020204020204" pitchFamily="34" charset="-122"/>
                <a:ea typeface="微软雅黑" panose="020B0503020204020204" pitchFamily="34" charset="-122"/>
              </a:defRPr>
            </a:lvl1pPr>
          </a:lstStyle>
          <a:p>
            <a:pPr fontAlgn="ctr"/>
            <a:r>
              <a:rPr lang="en-US" dirty="0">
                <a:solidFill>
                  <a:schemeClr val="bg1"/>
                </a:solidFill>
                <a:latin typeface="Arial" panose="020B0604020202020204" pitchFamily="34" charset="0"/>
              </a:rPr>
              <a:t>TP+N</a:t>
            </a:r>
          </a:p>
        </p:txBody>
      </p:sp>
      <p:sp>
        <p:nvSpPr>
          <p:cNvPr id="94" name="圆角矩形 93"/>
          <p:cNvSpPr/>
          <p:nvPr/>
        </p:nvSpPr>
        <p:spPr bwMode="auto">
          <a:xfrm>
            <a:off x="9638483" y="2616257"/>
            <a:ext cx="1391239" cy="356518"/>
          </a:xfrm>
          <a:prstGeom prst="roundRect">
            <a:avLst/>
          </a:prstGeom>
          <a:solidFill>
            <a:srgbClr val="E9E9E7"/>
          </a:solidFill>
          <a:ln w="9525" algn="ctr">
            <a:solidFill>
              <a:srgbClr val="D1D1D1"/>
            </a:solidFill>
            <a:round/>
            <a:headEnd/>
            <a:tailEnd/>
          </a:ln>
        </p:spPr>
        <p:txBody>
          <a:bodyPr anchor="ctr">
            <a:noAutofit/>
          </a:bodyPr>
          <a:lstStyle/>
          <a:p>
            <a:pPr algn="ctr" defTabSz="1219322" fontAlgn="ctr"/>
            <a:r>
              <a:rPr lang="en-US" sz="1050" dirty="0">
                <a:solidFill>
                  <a:prstClr val="black"/>
                </a:solidFill>
                <a:latin typeface="Arial" panose="020B0604020202020204" pitchFamily="34" charset="0"/>
                <a:ea typeface="微软雅黑" panose="020B0503020204020204" pitchFamily="34" charset="-122"/>
              </a:rPr>
              <a:t>CDP </a:t>
            </a:r>
            <a:r>
              <a:rPr lang="en-US" sz="1050" i="1" dirty="0">
                <a:solidFill>
                  <a:prstClr val="black"/>
                </a:solidFill>
                <a:latin typeface="Arial" panose="020B0604020202020204" pitchFamily="34" charset="0"/>
                <a:ea typeface="微软雅黑" panose="020B0503020204020204" pitchFamily="34" charset="-122"/>
              </a:rPr>
              <a:t>N</a:t>
            </a:r>
          </a:p>
          <a:p>
            <a:pPr algn="ctr" defTabSz="1219322" fontAlgn="ctr"/>
            <a:r>
              <a:rPr lang="en-US" sz="1050" dirty="0">
                <a:solidFill>
                  <a:srgbClr val="C7000B"/>
                </a:solidFill>
                <a:latin typeface="Arial" panose="020B0604020202020204" pitchFamily="34" charset="0"/>
                <a:ea typeface="微软雅黑" panose="020B0503020204020204" pitchFamily="34" charset="-122"/>
              </a:rPr>
              <a:t>(Max = 60,000)</a:t>
            </a:r>
          </a:p>
        </p:txBody>
      </p:sp>
      <p:cxnSp>
        <p:nvCxnSpPr>
          <p:cNvPr id="95" name="直接箭头连接符 94"/>
          <p:cNvCxnSpPr/>
          <p:nvPr/>
        </p:nvCxnSpPr>
        <p:spPr bwMode="auto">
          <a:xfrm flipV="1">
            <a:off x="10288662" y="1960399"/>
            <a:ext cx="0" cy="647339"/>
          </a:xfrm>
          <a:prstGeom prst="straightConnector1">
            <a:avLst/>
          </a:prstGeom>
          <a:noFill/>
          <a:ln w="28575" cap="flat" cmpd="sng" algn="ctr">
            <a:solidFill>
              <a:srgbClr val="C7000B"/>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Text Box 4"/>
          <p:cNvSpPr txBox="1">
            <a:spLocks noChangeArrowheads="1"/>
          </p:cNvSpPr>
          <p:nvPr/>
        </p:nvSpPr>
        <p:spPr bwMode="auto">
          <a:xfrm>
            <a:off x="7894323" y="1662308"/>
            <a:ext cx="1305636" cy="298092"/>
          </a:xfrm>
          <a:prstGeom prst="rect">
            <a:avLst/>
          </a:prstGeom>
          <a:solidFill>
            <a:schemeClr val="tx2">
              <a:lumMod val="95000"/>
            </a:schemeClr>
          </a:solidFill>
          <a:ln w="9525" algn="ctr">
            <a:solidFill>
              <a:srgbClr val="C7000B"/>
            </a:solidFill>
            <a:prstDash val="dash"/>
            <a:round/>
            <a:headEnd/>
            <a:tailEnd/>
          </a:ln>
        </p:spPr>
        <p:txBody>
          <a:bodyPr>
            <a:noAutofit/>
          </a:bodyPr>
          <a:lstStyle>
            <a:defPPr>
              <a:defRPr lang="en-US"/>
            </a:defPPr>
            <a:lvl1pPr algn="ctr" defTabSz="1219444">
              <a:defRPr sz="1100">
                <a:solidFill>
                  <a:prstClr val="black"/>
                </a:solidFill>
                <a:latin typeface="微软雅黑" panose="020B0503020204020204" pitchFamily="34" charset="-122"/>
                <a:ea typeface="微软雅黑" panose="020B0503020204020204" pitchFamily="34" charset="-122"/>
              </a:defRPr>
            </a:lvl1pPr>
          </a:lstStyle>
          <a:p>
            <a:pPr fontAlgn="ctr"/>
            <a:r>
              <a:rPr lang="en-US" dirty="0">
                <a:solidFill>
                  <a:schemeClr val="bg1"/>
                </a:solidFill>
                <a:latin typeface="Arial" panose="020B0604020202020204" pitchFamily="34" charset="0"/>
              </a:rPr>
              <a:t>…</a:t>
            </a:r>
          </a:p>
        </p:txBody>
      </p:sp>
      <p:sp>
        <p:nvSpPr>
          <p:cNvPr id="97" name="圆角矩形 96"/>
          <p:cNvSpPr/>
          <p:nvPr/>
        </p:nvSpPr>
        <p:spPr bwMode="auto">
          <a:xfrm>
            <a:off x="7826329" y="2616257"/>
            <a:ext cx="1305638" cy="356518"/>
          </a:xfrm>
          <a:prstGeom prst="roundRect">
            <a:avLst/>
          </a:prstGeom>
          <a:solidFill>
            <a:srgbClr val="E9E9E7"/>
          </a:solidFill>
          <a:ln w="9525" algn="ctr">
            <a:solidFill>
              <a:srgbClr val="D1D1D1"/>
            </a:solidFill>
            <a:round/>
            <a:headEnd/>
            <a:tailEnd/>
          </a:ln>
        </p:spPr>
        <p:txBody>
          <a:bodyPr>
            <a:noAutofit/>
          </a:bodyPr>
          <a:lstStyle/>
          <a:p>
            <a:pPr algn="ctr" defTabSz="1219322" fontAlgn="ctr"/>
            <a:r>
              <a:rPr lang="en-US" sz="1100" dirty="0">
                <a:solidFill>
                  <a:srgbClr val="231815"/>
                </a:solidFill>
                <a:latin typeface="Arial" panose="020B0604020202020204" pitchFamily="34" charset="0"/>
                <a:ea typeface="微软雅黑" panose="020B0503020204020204" pitchFamily="34" charset="-122"/>
              </a:rPr>
              <a:t>…</a:t>
            </a:r>
          </a:p>
        </p:txBody>
      </p:sp>
      <p:sp>
        <p:nvSpPr>
          <p:cNvPr id="98" name="圆柱形 114"/>
          <p:cNvSpPr>
            <a:spLocks noChangeArrowheads="1"/>
          </p:cNvSpPr>
          <p:nvPr/>
        </p:nvSpPr>
        <p:spPr bwMode="auto">
          <a:xfrm>
            <a:off x="4406402" y="3506205"/>
            <a:ext cx="1341604" cy="610956"/>
          </a:xfrm>
          <a:prstGeom prst="can">
            <a:avLst>
              <a:gd name="adj" fmla="val 25023"/>
            </a:avLst>
          </a:prstGeom>
          <a:solidFill>
            <a:srgbClr val="E9E9E7"/>
          </a:solidFill>
          <a:ln w="9525" algn="ctr">
            <a:solidFill>
              <a:srgbClr val="D1D1D1"/>
            </a:solidFill>
            <a:round/>
            <a:headEnd/>
            <a:tailEnd/>
          </a:ln>
        </p:spPr>
        <p:txBody>
          <a:bodyPr>
            <a:noAutofit/>
          </a:bodyPr>
          <a:lstStyle/>
          <a:p>
            <a:pPr algn="ctr" defTabSz="1219322" fontAlgn="ctr"/>
            <a:r>
              <a:rPr lang="en-US" sz="1100" dirty="0">
                <a:solidFill>
                  <a:srgbClr val="231815"/>
                </a:solidFill>
                <a:latin typeface="Arial" panose="020B0604020202020204" pitchFamily="34" charset="0"/>
                <a:ea typeface="微软雅黑" panose="020B0503020204020204" pitchFamily="34" charset="-122"/>
              </a:rPr>
              <a:t>Snapshot copy</a:t>
            </a:r>
          </a:p>
        </p:txBody>
      </p:sp>
      <p:cxnSp>
        <p:nvCxnSpPr>
          <p:cNvPr id="99" name="直接箭头连接符 98"/>
          <p:cNvCxnSpPr>
            <a:stCxn id="88" idx="2"/>
          </p:cNvCxnSpPr>
          <p:nvPr/>
        </p:nvCxnSpPr>
        <p:spPr bwMode="auto">
          <a:xfrm flipH="1">
            <a:off x="5024459" y="2964256"/>
            <a:ext cx="6599" cy="600461"/>
          </a:xfrm>
          <a:prstGeom prst="straightConnector1">
            <a:avLst/>
          </a:prstGeom>
          <a:noFill/>
          <a:ln w="19050" cap="flat" cmpd="sng" algn="ctr">
            <a:solidFill>
              <a:schemeClr val="tx1"/>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文本框 99"/>
          <p:cNvSpPr txBox="1"/>
          <p:nvPr/>
        </p:nvSpPr>
        <p:spPr>
          <a:xfrm>
            <a:off x="1571604" y="2553298"/>
            <a:ext cx="1159300" cy="461605"/>
          </a:xfrm>
          <a:prstGeom prst="rect">
            <a:avLst/>
          </a:prstGeom>
          <a:noFill/>
        </p:spPr>
        <p:txBody>
          <a:bodyPr wrap="square" rtlCol="0">
            <a:noAutofit/>
          </a:bodyPr>
          <a:lstStyle/>
          <a:p>
            <a:pPr algn="ctr" defTabSz="1219322" fontAlgn="ctr"/>
            <a:r>
              <a:rPr lang="en-US" sz="1200" dirty="0">
                <a:solidFill>
                  <a:srgbClr val="C7000B"/>
                </a:solidFill>
                <a:latin typeface="Arial" panose="020B0604020202020204" pitchFamily="34" charset="0"/>
                <a:ea typeface="微软雅黑" panose="020B0503020204020204" pitchFamily="34" charset="-122"/>
              </a:rPr>
              <a:t>CDP snapshots</a:t>
            </a:r>
          </a:p>
        </p:txBody>
      </p:sp>
      <p:sp>
        <p:nvSpPr>
          <p:cNvPr id="101" name="圆柱形 114"/>
          <p:cNvSpPr>
            <a:spLocks noChangeArrowheads="1"/>
          </p:cNvSpPr>
          <p:nvPr/>
        </p:nvSpPr>
        <p:spPr bwMode="auto">
          <a:xfrm>
            <a:off x="7808347" y="3506205"/>
            <a:ext cx="1341604" cy="610956"/>
          </a:xfrm>
          <a:prstGeom prst="can">
            <a:avLst>
              <a:gd name="adj" fmla="val 25023"/>
            </a:avLst>
          </a:prstGeom>
          <a:solidFill>
            <a:srgbClr val="E9E9E7"/>
          </a:solidFill>
          <a:ln w="9525" algn="ctr">
            <a:solidFill>
              <a:srgbClr val="D1D1D1"/>
            </a:solidFill>
            <a:round/>
            <a:headEnd/>
            <a:tailEnd/>
          </a:ln>
        </p:spPr>
        <p:txBody>
          <a:bodyPr>
            <a:noAutofit/>
          </a:bodyPr>
          <a:lstStyle/>
          <a:p>
            <a:pPr algn="ctr" defTabSz="1219322" fontAlgn="ctr"/>
            <a:r>
              <a:rPr lang="en-US" sz="1100" dirty="0">
                <a:solidFill>
                  <a:srgbClr val="231815"/>
                </a:solidFill>
                <a:latin typeface="Arial" panose="020B0604020202020204" pitchFamily="34" charset="0"/>
                <a:ea typeface="微软雅黑" panose="020B0503020204020204" pitchFamily="34" charset="-122"/>
              </a:rPr>
              <a:t>Snapshot copy</a:t>
            </a:r>
          </a:p>
        </p:txBody>
      </p:sp>
      <p:cxnSp>
        <p:nvCxnSpPr>
          <p:cNvPr id="102" name="直接箭头连接符 101"/>
          <p:cNvCxnSpPr>
            <a:stCxn id="97" idx="2"/>
            <a:endCxn id="101" idx="1"/>
          </p:cNvCxnSpPr>
          <p:nvPr/>
        </p:nvCxnSpPr>
        <p:spPr bwMode="auto">
          <a:xfrm>
            <a:off x="8479148" y="2972774"/>
            <a:ext cx="1" cy="533431"/>
          </a:xfrm>
          <a:prstGeom prst="straightConnector1">
            <a:avLst/>
          </a:prstGeom>
          <a:noFill/>
          <a:ln w="19050" cap="flat" cmpd="sng" algn="ctr">
            <a:solidFill>
              <a:schemeClr val="tx1"/>
            </a:solidFill>
            <a:prstDash val="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文本框 103"/>
          <p:cNvSpPr txBox="1"/>
          <p:nvPr/>
        </p:nvSpPr>
        <p:spPr>
          <a:xfrm>
            <a:off x="5044995" y="3045076"/>
            <a:ext cx="1787436" cy="276963"/>
          </a:xfrm>
          <a:prstGeom prst="rect">
            <a:avLst/>
          </a:prstGeom>
          <a:noFill/>
        </p:spPr>
        <p:txBody>
          <a:bodyPr wrap="none" rtlCol="0">
            <a:noAutofit/>
          </a:bodyPr>
          <a:lstStyle/>
          <a:p>
            <a:pPr defTabSz="1219322" fontAlgn="ctr"/>
            <a:r>
              <a:rPr lang="en-US" sz="1200" dirty="0">
                <a:solidFill>
                  <a:srgbClr val="231815"/>
                </a:solidFill>
                <a:latin typeface="Arial" panose="020B0604020202020204" pitchFamily="34" charset="0"/>
                <a:ea typeface="微软雅黑" panose="020B0503020204020204" pitchFamily="34" charset="-122"/>
              </a:rPr>
              <a:t>Snapshot copy creation</a:t>
            </a:r>
          </a:p>
        </p:txBody>
      </p:sp>
      <p:sp>
        <p:nvSpPr>
          <p:cNvPr id="105" name="文本框 104"/>
          <p:cNvSpPr txBox="1"/>
          <p:nvPr/>
        </p:nvSpPr>
        <p:spPr>
          <a:xfrm>
            <a:off x="2889804" y="3271091"/>
            <a:ext cx="872241" cy="307737"/>
          </a:xfrm>
          <a:prstGeom prst="rect">
            <a:avLst/>
          </a:prstGeom>
          <a:noFill/>
        </p:spPr>
        <p:txBody>
          <a:bodyPr wrap="none" rtlCol="0">
            <a:noAutofit/>
          </a:bodyPr>
          <a:lstStyle/>
          <a:p>
            <a:pPr defTabSz="1219322" fontAlgn="ctr"/>
            <a:r>
              <a:rPr lang="en-US" sz="1400" dirty="0">
                <a:solidFill>
                  <a:srgbClr val="231815"/>
                </a:solidFill>
                <a:latin typeface="Arial" panose="020B0604020202020204" pitchFamily="34" charset="0"/>
                <a:ea typeface="微软雅黑" panose="020B0503020204020204" pitchFamily="34" charset="-122"/>
              </a:rPr>
              <a:t>Rollback</a:t>
            </a:r>
          </a:p>
        </p:txBody>
      </p:sp>
      <p:cxnSp>
        <p:nvCxnSpPr>
          <p:cNvPr id="106" name="肘形连接符 105"/>
          <p:cNvCxnSpPr>
            <a:stCxn id="88" idx="2"/>
            <a:endCxn id="83" idx="3"/>
          </p:cNvCxnSpPr>
          <p:nvPr/>
        </p:nvCxnSpPr>
        <p:spPr>
          <a:xfrm rot="5400000" flipH="1">
            <a:off x="2874648" y="807848"/>
            <a:ext cx="917200" cy="3395619"/>
          </a:xfrm>
          <a:prstGeom prst="bentConnector3">
            <a:avLst>
              <a:gd name="adj1" fmla="val -27276"/>
            </a:avLst>
          </a:prstGeom>
          <a:noFill/>
          <a:ln w="19050" cap="flat" cmpd="sng" algn="ctr">
            <a:solidFill>
              <a:schemeClr val="bg1">
                <a:lumMod val="60000"/>
                <a:lumOff val="40000"/>
              </a:schemeClr>
            </a:solidFill>
            <a:prstDash val="solid"/>
            <a:tailEnd type="triangle"/>
          </a:ln>
          <a:effectLst/>
        </p:spPr>
      </p:cxnSp>
      <p:sp>
        <p:nvSpPr>
          <p:cNvPr id="2" name="矩形 1"/>
          <p:cNvSpPr/>
          <p:nvPr/>
        </p:nvSpPr>
        <p:spPr>
          <a:xfrm>
            <a:off x="6675960" y="4867312"/>
            <a:ext cx="4367546" cy="1200173"/>
          </a:xfrm>
          <a:prstGeom prst="rect">
            <a:avLst/>
          </a:prstGeom>
        </p:spPr>
        <p:txBody>
          <a:bodyPr wrap="square">
            <a:noAutofit/>
          </a:bodyPr>
          <a:lstStyle/>
          <a:p>
            <a:pPr marL="171433" indent="-171433" fontAlgn="ctr">
              <a:buFont typeface="Wingdings" panose="05000000000000000000" pitchFamily="2" charset="2"/>
              <a:buChar char="ü"/>
            </a:pPr>
            <a:r>
              <a:rPr lang="en-US" sz="1200" dirty="0">
                <a:solidFill>
                  <a:srgbClr val="000000"/>
                </a:solidFill>
                <a:latin typeface="Arial" panose="020B0604020202020204" pitchFamily="34" charset="0"/>
                <a:ea typeface="微软雅黑" panose="020B0503020204020204" pitchFamily="34" charset="-122"/>
                <a:cs typeface="Arial" panose="020B0604020202020204" pitchFamily="34" charset="0"/>
              </a:rPr>
              <a:t>HyperCDP only saves the corresponding time points, surpassing common snapshots with stronger and longer protection. </a:t>
            </a:r>
          </a:p>
          <a:p>
            <a:pPr marL="171433" indent="-171433" fontAlgn="ctr">
              <a:buFont typeface="Wingdings" panose="05000000000000000000" pitchFamily="2" charset="2"/>
              <a:buChar char="ü"/>
            </a:pPr>
            <a:r>
              <a:rPr lang="en-US" sz="1200" dirty="0">
                <a:solidFill>
                  <a:srgbClr val="C00000"/>
                </a:solidFill>
                <a:latin typeface="Arial" panose="020B0604020202020204" pitchFamily="34" charset="0"/>
                <a:ea typeface="微软雅黑" panose="020B0503020204020204" pitchFamily="34" charset="-122"/>
                <a:cs typeface="Arial" panose="020B0604020202020204" pitchFamily="34" charset="0"/>
              </a:rPr>
              <a:t>A single LUN supports up to 60,000</a:t>
            </a: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 HyperCDP snapshots. The minimum snapshot interval is 3 seconds, </a:t>
            </a:r>
            <a:r>
              <a:rPr lang="en-US" sz="1200" dirty="0">
                <a:solidFill>
                  <a:srgbClr val="C7000B"/>
                </a:solidFill>
                <a:latin typeface="Arial" panose="020B0604020202020204" pitchFamily="34" charset="0"/>
                <a:ea typeface="微软雅黑" panose="020B0503020204020204" pitchFamily="34" charset="-122"/>
                <a:cs typeface="Arial" panose="020B0604020202020204" pitchFamily="34" charset="0"/>
              </a:rPr>
              <a:t>providing continuous protection for three days.</a:t>
            </a:r>
          </a:p>
        </p:txBody>
      </p:sp>
      <p:cxnSp>
        <p:nvCxnSpPr>
          <p:cNvPr id="6" name="直接连接符 5"/>
          <p:cNvCxnSpPr/>
          <p:nvPr/>
        </p:nvCxnSpPr>
        <p:spPr>
          <a:xfrm>
            <a:off x="1243496" y="4772391"/>
            <a:ext cx="4169829" cy="0"/>
          </a:xfrm>
          <a:prstGeom prst="line">
            <a:avLst/>
          </a:prstGeom>
          <a:ln w="28575">
            <a:solidFill>
              <a:srgbClr val="C7000B"/>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12081" y="4326585"/>
            <a:ext cx="3590581" cy="338510"/>
          </a:xfrm>
          <a:prstGeom prst="rect">
            <a:avLst/>
          </a:prstGeom>
        </p:spPr>
        <p:txBody>
          <a:bodyPr wrap="none">
            <a:noAutofit/>
          </a:bodyPr>
          <a:lstStyle/>
          <a:p>
            <a:pPr fontAlgn="ctr">
              <a:spcBef>
                <a:spcPts val="1500"/>
              </a:spcBef>
              <a:spcAft>
                <a:spcPts val="400"/>
              </a:spcAft>
              <a:buSzPts val="1000"/>
            </a:pPr>
            <a:r>
              <a:rPr lang="en-US" altLang="zh-CN" sz="1600" dirty="0">
                <a:solidFill>
                  <a:srgbClr val="231815"/>
                </a:solidFill>
                <a:latin typeface="Arial" panose="020B0604020202020204" pitchFamily="34" charset="0"/>
                <a:ea typeface="微软雅黑" panose="020B0503020204020204" pitchFamily="34" charset="-122"/>
                <a:cs typeface="Book Antiqua" panose="02040602050305030304" pitchFamily="18" charset="0"/>
              </a:rPr>
              <a:t>Periodic</a:t>
            </a:r>
            <a:r>
              <a:rPr lang="en-US" sz="1600" dirty="0">
                <a:solidFill>
                  <a:srgbClr val="231815"/>
                </a:solidFill>
                <a:latin typeface="Arial" panose="020B0604020202020204" pitchFamily="34" charset="0"/>
                <a:ea typeface="微软雅黑" panose="020B0503020204020204" pitchFamily="34" charset="-122"/>
                <a:cs typeface="Book Antiqua" panose="02040602050305030304" pitchFamily="18" charset="0"/>
              </a:rPr>
              <a:t> policies with shortest interval</a:t>
            </a:r>
          </a:p>
        </p:txBody>
      </p:sp>
      <p:sp>
        <p:nvSpPr>
          <p:cNvPr id="8" name="矩形 7"/>
          <p:cNvSpPr/>
          <p:nvPr/>
        </p:nvSpPr>
        <p:spPr>
          <a:xfrm>
            <a:off x="1194308" y="4867312"/>
            <a:ext cx="4519948" cy="1384815"/>
          </a:xfrm>
          <a:prstGeom prst="rect">
            <a:avLst/>
          </a:prstGeom>
        </p:spPr>
        <p:txBody>
          <a:bodyPr wrap="square">
            <a:noAutofit/>
          </a:bodyPr>
          <a:lstStyle/>
          <a:p>
            <a:pPr marL="171433" indent="-171433" fontAlgn="ctr">
              <a:buFont typeface="Wingdings" panose="05000000000000000000" pitchFamily="2" charset="2"/>
              <a:buChar char="ü"/>
            </a:pPr>
            <a:r>
              <a:rPr lang="en-US" altLang="zh-CN" sz="1200" dirty="0">
                <a:solidFill>
                  <a:srgbClr val="1D1D1A"/>
                </a:solidFill>
                <a:latin typeface="Arial" panose="020B0604020202020204" pitchFamily="34" charset="0"/>
                <a:ea typeface="微软雅黑" panose="020B0503020204020204" pitchFamily="34" charset="-122"/>
                <a:cs typeface="Arial" panose="020B0604020202020204" pitchFamily="34" charset="0"/>
              </a:rPr>
              <a:t>HyperCDP s</a:t>
            </a: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chedules </a:t>
            </a:r>
            <a:r>
              <a:rPr lang="en-US" sz="1200" dirty="0">
                <a:solidFill>
                  <a:srgbClr val="C7000B"/>
                </a:solidFill>
                <a:latin typeface="Arial" panose="020B0604020202020204" pitchFamily="34" charset="0"/>
                <a:ea typeface="微软雅黑" panose="020B0503020204020204" pitchFamily="34" charset="-122"/>
                <a:cs typeface="Arial" panose="020B0604020202020204" pitchFamily="34" charset="0"/>
              </a:rPr>
              <a:t>by day, week, month, or specific interval</a:t>
            </a:r>
            <a:r>
              <a:rPr lang="en-US" sz="1200" dirty="0">
                <a:solidFill>
                  <a:srgbClr val="1D1D1A"/>
                </a:solidFill>
                <a:latin typeface="Arial" panose="020B0604020202020204" pitchFamily="34" charset="0"/>
                <a:ea typeface="微软雅黑" panose="020B0503020204020204" pitchFamily="34" charset="-122"/>
                <a:cs typeface="Arial" panose="020B0604020202020204" pitchFamily="34" charset="0"/>
              </a:rPr>
              <a:t> for customized backup. </a:t>
            </a:r>
          </a:p>
          <a:p>
            <a:pPr marL="171433" indent="-171433" fontAlgn="ctr">
              <a:buFont typeface="Wingdings" panose="05000000000000000000" pitchFamily="2" charset="2"/>
              <a:buChar char="ü"/>
            </a:pPr>
            <a:r>
              <a:rPr lang="en-US" sz="1200" dirty="0">
                <a:solidFill>
                  <a:srgbClr val="1D1D1A"/>
                </a:solidFill>
                <a:latin typeface="Arial" panose="020B0604020202020204" pitchFamily="34" charset="0"/>
              </a:rPr>
              <a:t>The multi-time-point and ROW technologies create a data copy (at a certain point in time) of a source LUN at </a:t>
            </a:r>
            <a:r>
              <a:rPr lang="en-US" sz="1200" dirty="0">
                <a:solidFill>
                  <a:srgbClr val="C7000B"/>
                </a:solidFill>
                <a:latin typeface="Arial" panose="020B0604020202020204" pitchFamily="34" charset="0"/>
              </a:rPr>
              <a:t>a minimum interval of 3 seconds</a:t>
            </a:r>
            <a:r>
              <a:rPr lang="en-US" sz="1200" dirty="0">
                <a:solidFill>
                  <a:srgbClr val="1D1D1A"/>
                </a:solidFill>
                <a:latin typeface="Arial" panose="020B0604020202020204" pitchFamily="34" charset="0"/>
              </a:rPr>
              <a:t>. </a:t>
            </a:r>
          </a:p>
          <a:p>
            <a:pPr marL="171433" indent="-171433" fontAlgn="ctr">
              <a:buFont typeface="Wingdings" panose="05000000000000000000" pitchFamily="2" charset="2"/>
              <a:buChar char="ü"/>
            </a:pPr>
            <a:r>
              <a:rPr lang="en-US" sz="1200" dirty="0">
                <a:solidFill>
                  <a:srgbClr val="1D1D1A"/>
                </a:solidFill>
                <a:latin typeface="Arial" panose="020B0604020202020204" pitchFamily="34" charset="0"/>
              </a:rPr>
              <a:t>Each CDP snapshot matches a time point of the source LUN. </a:t>
            </a:r>
          </a:p>
        </p:txBody>
      </p:sp>
      <p:sp>
        <p:nvSpPr>
          <p:cNvPr id="43" name="矩形 42"/>
          <p:cNvSpPr/>
          <p:nvPr/>
        </p:nvSpPr>
        <p:spPr>
          <a:xfrm>
            <a:off x="6631390" y="4326585"/>
            <a:ext cx="4279782" cy="338510"/>
          </a:xfrm>
          <a:prstGeom prst="rect">
            <a:avLst/>
          </a:prstGeom>
        </p:spPr>
        <p:txBody>
          <a:bodyPr wrap="none">
            <a:noAutofit/>
          </a:bodyPr>
          <a:lstStyle/>
          <a:p>
            <a:pPr fontAlgn="ctr">
              <a:spcBef>
                <a:spcPts val="1000"/>
              </a:spcBef>
              <a:spcAft>
                <a:spcPts val="400"/>
              </a:spcAft>
              <a:buSzPts val="1000"/>
            </a:pPr>
            <a:r>
              <a:rPr lang="en-US" sz="1600" dirty="0">
                <a:solidFill>
                  <a:srgbClr val="231815"/>
                </a:solidFill>
                <a:latin typeface="Arial" panose="020B0604020202020204" pitchFamily="34" charset="0"/>
                <a:ea typeface="微软雅黑" panose="020B0503020204020204" pitchFamily="34" charset="-122"/>
                <a:cs typeface="Book Antiqua" panose="02040602050305030304" pitchFamily="18" charset="0"/>
              </a:rPr>
              <a:t>More intensive and persistent data protection</a:t>
            </a:r>
          </a:p>
        </p:txBody>
      </p:sp>
      <p:cxnSp>
        <p:nvCxnSpPr>
          <p:cNvPr id="44" name="直接连接符 43"/>
          <p:cNvCxnSpPr/>
          <p:nvPr/>
        </p:nvCxnSpPr>
        <p:spPr>
          <a:xfrm>
            <a:off x="6675960" y="4772391"/>
            <a:ext cx="4500658" cy="0"/>
          </a:xfrm>
          <a:prstGeom prst="line">
            <a:avLst/>
          </a:prstGeom>
          <a:ln w="28575">
            <a:solidFill>
              <a:srgbClr val="C7000B"/>
            </a:solidFill>
          </a:ln>
        </p:spPr>
        <p:style>
          <a:lnRef idx="1">
            <a:schemeClr val="accent1"/>
          </a:lnRef>
          <a:fillRef idx="0">
            <a:schemeClr val="accent1"/>
          </a:fillRef>
          <a:effectRef idx="0">
            <a:schemeClr val="accent1"/>
          </a:effectRef>
          <a:fontRef idx="minor">
            <a:schemeClr val="tx1"/>
          </a:fontRef>
        </p:style>
      </p:cxnSp>
      <p:sp>
        <p:nvSpPr>
          <p:cNvPr id="4" name="右大括号 3"/>
          <p:cNvSpPr/>
          <p:nvPr/>
        </p:nvSpPr>
        <p:spPr>
          <a:xfrm rot="16200000">
            <a:off x="4114646" y="678622"/>
            <a:ext cx="207244" cy="1728130"/>
          </a:xfrm>
          <a:prstGeom prst="rightBrace">
            <a:avLst/>
          </a:prstGeom>
          <a:ln>
            <a:solidFill>
              <a:srgbClr val="C7000B"/>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fontAlgn="ctr"/>
            <a:endParaRPr lang="en-US" altLang="zh-CN" dirty="0">
              <a:solidFill>
                <a:srgbClr val="231815"/>
              </a:solidFill>
              <a:latin typeface="Arial" panose="020B0604020202020204" pitchFamily="34" charset="0"/>
            </a:endParaRPr>
          </a:p>
        </p:txBody>
      </p:sp>
      <p:sp>
        <p:nvSpPr>
          <p:cNvPr id="5" name="矩形 4"/>
          <p:cNvSpPr/>
          <p:nvPr/>
        </p:nvSpPr>
        <p:spPr>
          <a:xfrm>
            <a:off x="3575579" y="1162297"/>
            <a:ext cx="1351476" cy="276963"/>
          </a:xfrm>
          <a:prstGeom prst="rect">
            <a:avLst/>
          </a:prstGeom>
        </p:spPr>
        <p:txBody>
          <a:bodyPr wrap="none">
            <a:noAutofit/>
          </a:bodyPr>
          <a:lstStyle/>
          <a:p>
            <a:pPr fontAlgn="ctr"/>
            <a:r>
              <a:rPr lang="en-US" sz="1200" dirty="0">
                <a:solidFill>
                  <a:srgbClr val="C7000B"/>
                </a:solidFill>
                <a:latin typeface="Arial" panose="020B0604020202020204" pitchFamily="34" charset="0"/>
                <a:ea typeface="微软雅黑" panose="020B0503020204020204" pitchFamily="34" charset="-122"/>
                <a:cs typeface="Arial" panose="020B0604020202020204" pitchFamily="34" charset="0"/>
              </a:rPr>
              <a:t>3-second interval</a:t>
            </a:r>
          </a:p>
        </p:txBody>
      </p:sp>
      <p:graphicFrame>
        <p:nvGraphicFramePr>
          <p:cNvPr id="36" name="表格 35"/>
          <p:cNvGraphicFramePr>
            <a:graphicFrameLocks noGrp="1"/>
          </p:cNvGraphicFramePr>
          <p:nvPr>
            <p:extLst>
              <p:ext uri="{D42A27DB-BD31-4B8C-83A1-F6EECF244321}">
                <p14:modId xmlns:p14="http://schemas.microsoft.com/office/powerpoint/2010/main" val="2739909607"/>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63934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p:cNvSpPr/>
          <p:nvPr/>
        </p:nvSpPr>
        <p:spPr>
          <a:xfrm>
            <a:off x="1830069" y="4293663"/>
            <a:ext cx="2855416" cy="1337492"/>
          </a:xfrm>
          <a:prstGeom prst="rect">
            <a:avLst/>
          </a:prstGeom>
          <a:noFill/>
          <a:ln w="12700" cap="flat" cmpd="sng" algn="ctr">
            <a:solidFill>
              <a:srgbClr val="1D1D1A"/>
            </a:solidFill>
            <a:prstDash val="dash"/>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309" fontAlgn="ctr">
              <a:defRPr/>
            </a:pPr>
            <a:endParaRPr lang="en-US" kern="0" dirty="0">
              <a:latin typeface="Arial" panose="020B0604020202020204" pitchFamily="34" charset="0"/>
              <a:ea typeface="微软雅黑" panose="020B0503020204020204" pitchFamily="34" charset="-122"/>
            </a:endParaRPr>
          </a:p>
        </p:txBody>
      </p:sp>
      <p:cxnSp>
        <p:nvCxnSpPr>
          <p:cNvPr id="89" name="Straight Connector 16"/>
          <p:cNvCxnSpPr/>
          <p:nvPr/>
        </p:nvCxnSpPr>
        <p:spPr>
          <a:xfrm flipH="1">
            <a:off x="3821899" y="3469080"/>
            <a:ext cx="879914" cy="814299"/>
          </a:xfrm>
          <a:prstGeom prst="line">
            <a:avLst/>
          </a:prstGeom>
          <a:noFill/>
          <a:ln w="19050" cap="flat" cmpd="sng" algn="ctr">
            <a:solidFill>
              <a:srgbClr val="666666">
                <a:lumMod val="50000"/>
              </a:srgbClr>
            </a:solidFill>
            <a:prstDash val="solid"/>
            <a:miter lim="800000"/>
          </a:ln>
          <a:effectLst/>
        </p:spPr>
      </p:cxnSp>
      <p:sp>
        <p:nvSpPr>
          <p:cNvPr id="90" name="TextBox 11"/>
          <p:cNvSpPr txBox="1">
            <a:spLocks noChangeArrowheads="1"/>
          </p:cNvSpPr>
          <p:nvPr/>
        </p:nvSpPr>
        <p:spPr bwMode="auto">
          <a:xfrm flipH="1">
            <a:off x="2792939" y="5252914"/>
            <a:ext cx="990848" cy="307737"/>
          </a:xfrm>
          <a:prstGeom prst="rect">
            <a:avLst/>
          </a:prstGeom>
          <a:noFill/>
          <a:ln>
            <a:noFill/>
          </a:ln>
          <a:effectLst/>
        </p:spPr>
        <p:txBody>
          <a:bodyPr wrap="square">
            <a:noAutofit/>
          </a:bodyPr>
          <a:lstStyle>
            <a:defPPr>
              <a:defRPr lang="zh-CN"/>
            </a:defPPr>
            <a:lvl1pPr marR="0" lvl="0" indent="0" defTabSz="1151907" fontAlgn="auto">
              <a:lnSpc>
                <a:spcPct val="100000"/>
              </a:lnSpc>
              <a:spcBef>
                <a:spcPts val="0"/>
              </a:spcBef>
              <a:spcAft>
                <a:spcPts val="0"/>
              </a:spcAft>
              <a:buClrTx/>
              <a:buSzTx/>
              <a:buFontTx/>
              <a:buNone/>
              <a:tabLst/>
              <a:defRPr kumimoji="0" sz="2000" b="0" i="0" u="none" strike="noStrike" kern="0" cap="none" spc="0" normalizeH="0" baseline="0">
                <a:ln>
                  <a:noFill/>
                </a:ln>
                <a:solidFill>
                  <a:prstClr val="white"/>
                </a:solidFill>
                <a:effectLst/>
                <a:uLnTx/>
                <a:uFillTx/>
                <a:latin typeface="Akkurat Pro"/>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fontAlgn="ctr">
              <a:defRPr/>
            </a:pPr>
            <a:r>
              <a:rPr lang="en-US" altLang="zh-CN" sz="1400" dirty="0">
                <a:solidFill>
                  <a:schemeClr val="tx1"/>
                </a:solidFill>
                <a:latin typeface="Arial" panose="020B0604020202020204" pitchFamily="34" charset="0"/>
                <a:cs typeface="Arial" panose="020B0604020202020204" pitchFamily="34" charset="0"/>
              </a:rPr>
              <a:t>DR center</a:t>
            </a:r>
          </a:p>
        </p:txBody>
      </p:sp>
      <p:cxnSp>
        <p:nvCxnSpPr>
          <p:cNvPr id="91" name="肘形连接符 20"/>
          <p:cNvCxnSpPr/>
          <p:nvPr/>
        </p:nvCxnSpPr>
        <p:spPr>
          <a:xfrm rot="5400000">
            <a:off x="2120141" y="2077527"/>
            <a:ext cx="803718" cy="1383863"/>
          </a:xfrm>
          <a:prstGeom prst="bentConnector3">
            <a:avLst>
              <a:gd name="adj1" fmla="val 29582"/>
            </a:avLst>
          </a:prstGeom>
          <a:noFill/>
          <a:ln w="19050" cap="flat" cmpd="sng" algn="ctr">
            <a:solidFill>
              <a:srgbClr val="666666">
                <a:lumMod val="50000"/>
              </a:srgbClr>
            </a:solidFill>
            <a:prstDash val="solid"/>
            <a:miter lim="800000"/>
          </a:ln>
          <a:effectLst/>
        </p:spPr>
      </p:cxnSp>
      <p:cxnSp>
        <p:nvCxnSpPr>
          <p:cNvPr id="92" name="肘形连接符 192"/>
          <p:cNvCxnSpPr/>
          <p:nvPr/>
        </p:nvCxnSpPr>
        <p:spPr>
          <a:xfrm rot="16200000" flipH="1">
            <a:off x="3647950" y="2077527"/>
            <a:ext cx="803718" cy="1383863"/>
          </a:xfrm>
          <a:prstGeom prst="bentConnector3">
            <a:avLst>
              <a:gd name="adj1" fmla="val 30783"/>
            </a:avLst>
          </a:prstGeom>
          <a:noFill/>
          <a:ln w="19050" cap="flat" cmpd="sng" algn="ctr">
            <a:solidFill>
              <a:srgbClr val="666666">
                <a:lumMod val="50000"/>
              </a:srgbClr>
            </a:solidFill>
            <a:prstDash val="solid"/>
            <a:miter lim="800000"/>
          </a:ln>
          <a:effectLst/>
        </p:spPr>
      </p:cxnSp>
      <p:grpSp>
        <p:nvGrpSpPr>
          <p:cNvPr id="93" name="组合 134"/>
          <p:cNvGrpSpPr/>
          <p:nvPr/>
        </p:nvGrpSpPr>
        <p:grpSpPr>
          <a:xfrm>
            <a:off x="2374778" y="1506491"/>
            <a:ext cx="2102886" cy="845203"/>
            <a:chOff x="3835400" y="1790306"/>
            <a:chExt cx="1735917" cy="629270"/>
          </a:xfrm>
          <a:solidFill>
            <a:srgbClr val="595757"/>
          </a:solidFill>
        </p:grpSpPr>
        <p:grpSp>
          <p:nvGrpSpPr>
            <p:cNvPr id="150" name="组合 135"/>
            <p:cNvGrpSpPr/>
            <p:nvPr/>
          </p:nvGrpSpPr>
          <p:grpSpPr>
            <a:xfrm>
              <a:off x="3835400" y="1790306"/>
              <a:ext cx="1735917" cy="629270"/>
              <a:chOff x="5083176" y="1604963"/>
              <a:chExt cx="1524000" cy="552450"/>
            </a:xfrm>
            <a:grpFill/>
          </p:grpSpPr>
          <p:sp>
            <p:nvSpPr>
              <p:cNvPr id="154" name="Freeform 6"/>
              <p:cNvSpPr>
                <a:spLocks/>
              </p:cNvSpPr>
              <p:nvPr/>
            </p:nvSpPr>
            <p:spPr bwMode="auto">
              <a:xfrm>
                <a:off x="6191251" y="1816100"/>
                <a:ext cx="415925" cy="341312"/>
              </a:xfrm>
              <a:custGeom>
                <a:avLst/>
                <a:gdLst>
                  <a:gd name="T0" fmla="*/ 167 w 199"/>
                  <a:gd name="T1" fmla="*/ 90 h 164"/>
                  <a:gd name="T2" fmla="*/ 77 w 199"/>
                  <a:gd name="T3" fmla="*/ 45 h 164"/>
                  <a:gd name="T4" fmla="*/ 14 w 199"/>
                  <a:gd name="T5" fmla="*/ 1 h 164"/>
                  <a:gd name="T6" fmla="*/ 0 w 199"/>
                  <a:gd name="T7" fmla="*/ 2 h 164"/>
                  <a:gd name="T8" fmla="*/ 8 w 199"/>
                  <a:gd name="T9" fmla="*/ 36 h 164"/>
                  <a:gd name="T10" fmla="*/ 55 w 199"/>
                  <a:gd name="T11" fmla="*/ 123 h 164"/>
                  <a:gd name="T12" fmla="*/ 29 w 199"/>
                  <a:gd name="T13" fmla="*/ 164 h 164"/>
                  <a:gd name="T14" fmla="*/ 138 w 199"/>
                  <a:gd name="T15" fmla="*/ 164 h 164"/>
                  <a:gd name="T16" fmla="*/ 140 w 199"/>
                  <a:gd name="T17" fmla="*/ 164 h 164"/>
                  <a:gd name="T18" fmla="*/ 173 w 199"/>
                  <a:gd name="T19" fmla="*/ 164 h 164"/>
                  <a:gd name="T20" fmla="*/ 196 w 199"/>
                  <a:gd name="T21" fmla="*/ 137 h 164"/>
                  <a:gd name="T22" fmla="*/ 167 w 199"/>
                  <a:gd name="T23" fmla="*/ 9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164">
                    <a:moveTo>
                      <a:pt x="167" y="90"/>
                    </a:moveTo>
                    <a:cubicBezTo>
                      <a:pt x="160" y="16"/>
                      <a:pt x="96" y="27"/>
                      <a:pt x="77" y="45"/>
                    </a:cubicBezTo>
                    <a:cubicBezTo>
                      <a:pt x="68" y="15"/>
                      <a:pt x="37" y="0"/>
                      <a:pt x="14" y="1"/>
                    </a:cubicBezTo>
                    <a:cubicBezTo>
                      <a:pt x="9" y="1"/>
                      <a:pt x="4" y="2"/>
                      <a:pt x="0" y="2"/>
                    </a:cubicBezTo>
                    <a:cubicBezTo>
                      <a:pt x="4" y="12"/>
                      <a:pt x="6" y="24"/>
                      <a:pt x="8" y="36"/>
                    </a:cubicBezTo>
                    <a:cubicBezTo>
                      <a:pt x="62" y="56"/>
                      <a:pt x="59" y="103"/>
                      <a:pt x="55" y="123"/>
                    </a:cubicBezTo>
                    <a:cubicBezTo>
                      <a:pt x="52" y="139"/>
                      <a:pt x="42" y="153"/>
                      <a:pt x="29" y="164"/>
                    </a:cubicBezTo>
                    <a:cubicBezTo>
                      <a:pt x="55" y="164"/>
                      <a:pt x="90" y="164"/>
                      <a:pt x="138" y="164"/>
                    </a:cubicBezTo>
                    <a:cubicBezTo>
                      <a:pt x="140" y="164"/>
                      <a:pt x="140" y="164"/>
                      <a:pt x="140" y="164"/>
                    </a:cubicBezTo>
                    <a:cubicBezTo>
                      <a:pt x="173" y="164"/>
                      <a:pt x="173" y="164"/>
                      <a:pt x="173" y="164"/>
                    </a:cubicBezTo>
                    <a:cubicBezTo>
                      <a:pt x="183" y="160"/>
                      <a:pt x="194" y="149"/>
                      <a:pt x="196" y="137"/>
                    </a:cubicBezTo>
                    <a:cubicBezTo>
                      <a:pt x="199" y="123"/>
                      <a:pt x="199" y="99"/>
                      <a:pt x="167" y="90"/>
                    </a:cubicBezTo>
                    <a:close/>
                  </a:path>
                </a:pathLst>
              </a:custGeom>
              <a:solidFill>
                <a:srgbClr val="898989"/>
              </a:solidFill>
              <a:ln>
                <a:no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5" name="Freeform 7"/>
              <p:cNvSpPr>
                <a:spLocks/>
              </p:cNvSpPr>
              <p:nvPr/>
            </p:nvSpPr>
            <p:spPr bwMode="auto">
              <a:xfrm>
                <a:off x="5083176" y="1817688"/>
                <a:ext cx="276225" cy="339725"/>
              </a:xfrm>
              <a:custGeom>
                <a:avLst/>
                <a:gdLst>
                  <a:gd name="T0" fmla="*/ 74 w 132"/>
                  <a:gd name="T1" fmla="*/ 81 h 163"/>
                  <a:gd name="T2" fmla="*/ 101 w 132"/>
                  <a:gd name="T3" fmla="*/ 17 h 163"/>
                  <a:gd name="T4" fmla="*/ 132 w 132"/>
                  <a:gd name="T5" fmla="*/ 1 h 163"/>
                  <a:gd name="T6" fmla="*/ 120 w 132"/>
                  <a:gd name="T7" fmla="*/ 0 h 163"/>
                  <a:gd name="T8" fmla="*/ 52 w 132"/>
                  <a:gd name="T9" fmla="*/ 69 h 163"/>
                  <a:gd name="T10" fmla="*/ 0 w 132"/>
                  <a:gd name="T11" fmla="*/ 112 h 163"/>
                  <a:gd name="T12" fmla="*/ 68 w 132"/>
                  <a:gd name="T13" fmla="*/ 163 h 163"/>
                  <a:gd name="T14" fmla="*/ 119 w 132"/>
                  <a:gd name="T15" fmla="*/ 163 h 163"/>
                  <a:gd name="T16" fmla="*/ 74 w 132"/>
                  <a:gd name="T17"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63">
                    <a:moveTo>
                      <a:pt x="74" y="81"/>
                    </a:moveTo>
                    <a:cubicBezTo>
                      <a:pt x="74" y="46"/>
                      <a:pt x="89" y="27"/>
                      <a:pt x="101" y="17"/>
                    </a:cubicBezTo>
                    <a:cubicBezTo>
                      <a:pt x="109" y="9"/>
                      <a:pt x="120" y="4"/>
                      <a:pt x="132" y="1"/>
                    </a:cubicBezTo>
                    <a:cubicBezTo>
                      <a:pt x="128" y="0"/>
                      <a:pt x="124" y="0"/>
                      <a:pt x="120" y="0"/>
                    </a:cubicBezTo>
                    <a:cubicBezTo>
                      <a:pt x="69" y="2"/>
                      <a:pt x="57" y="34"/>
                      <a:pt x="52" y="69"/>
                    </a:cubicBezTo>
                    <a:cubicBezTo>
                      <a:pt x="32" y="64"/>
                      <a:pt x="0" y="74"/>
                      <a:pt x="0" y="112"/>
                    </a:cubicBezTo>
                    <a:cubicBezTo>
                      <a:pt x="0" y="163"/>
                      <a:pt x="40" y="163"/>
                      <a:pt x="68" y="163"/>
                    </a:cubicBezTo>
                    <a:cubicBezTo>
                      <a:pt x="68" y="163"/>
                      <a:pt x="68" y="163"/>
                      <a:pt x="119" y="163"/>
                    </a:cubicBezTo>
                    <a:cubicBezTo>
                      <a:pt x="94" y="151"/>
                      <a:pt x="74" y="128"/>
                      <a:pt x="74" y="81"/>
                    </a:cubicBezTo>
                    <a:close/>
                  </a:path>
                </a:pathLst>
              </a:custGeom>
              <a:solidFill>
                <a:srgbClr val="898989"/>
              </a:solidFill>
              <a:ln>
                <a:no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6" name="Freeform 8"/>
              <p:cNvSpPr>
                <a:spLocks/>
              </p:cNvSpPr>
              <p:nvPr/>
            </p:nvSpPr>
            <p:spPr bwMode="auto">
              <a:xfrm>
                <a:off x="5262563" y="1604963"/>
                <a:ext cx="1030288" cy="552449"/>
              </a:xfrm>
              <a:custGeom>
                <a:avLst/>
                <a:gdLst>
                  <a:gd name="T0" fmla="*/ 395 w 493"/>
                  <a:gd name="T1" fmla="*/ 265 h 265"/>
                  <a:gd name="T2" fmla="*/ 109 w 493"/>
                  <a:gd name="T3" fmla="*/ 265 h 265"/>
                  <a:gd name="T4" fmla="*/ 0 w 493"/>
                  <a:gd name="T5" fmla="*/ 183 h 265"/>
                  <a:gd name="T6" fmla="*/ 83 w 493"/>
                  <a:gd name="T7" fmla="*/ 113 h 265"/>
                  <a:gd name="T8" fmla="*/ 194 w 493"/>
                  <a:gd name="T9" fmla="*/ 1 h 265"/>
                  <a:gd name="T10" fmla="*/ 295 w 493"/>
                  <a:gd name="T11" fmla="*/ 73 h 265"/>
                  <a:gd name="T12" fmla="*/ 442 w 493"/>
                  <a:gd name="T13" fmla="*/ 145 h 265"/>
                  <a:gd name="T14" fmla="*/ 488 w 493"/>
                  <a:gd name="T15" fmla="*/ 222 h 265"/>
                  <a:gd name="T16" fmla="*/ 450 w 493"/>
                  <a:gd name="T17" fmla="*/ 265 h 265"/>
                  <a:gd name="T18" fmla="*/ 397 w 493"/>
                  <a:gd name="T19" fmla="*/ 265 h 265"/>
                  <a:gd name="T20" fmla="*/ 395 w 493"/>
                  <a:gd name="T21" fmla="*/ 265 h 265"/>
                  <a:gd name="T22" fmla="*/ 395 w 493"/>
                  <a:gd name="T2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3" h="265">
                    <a:moveTo>
                      <a:pt x="395" y="265"/>
                    </a:moveTo>
                    <a:cubicBezTo>
                      <a:pt x="109" y="265"/>
                      <a:pt x="109" y="265"/>
                      <a:pt x="109" y="265"/>
                    </a:cubicBezTo>
                    <a:cubicBezTo>
                      <a:pt x="64" y="265"/>
                      <a:pt x="0" y="265"/>
                      <a:pt x="0" y="183"/>
                    </a:cubicBezTo>
                    <a:cubicBezTo>
                      <a:pt x="0" y="121"/>
                      <a:pt x="51" y="106"/>
                      <a:pt x="83" y="113"/>
                    </a:cubicBezTo>
                    <a:cubicBezTo>
                      <a:pt x="91" y="56"/>
                      <a:pt x="123" y="2"/>
                      <a:pt x="194" y="1"/>
                    </a:cubicBezTo>
                    <a:cubicBezTo>
                      <a:pt x="231" y="0"/>
                      <a:pt x="280" y="23"/>
                      <a:pt x="295" y="73"/>
                    </a:cubicBezTo>
                    <a:cubicBezTo>
                      <a:pt x="327" y="43"/>
                      <a:pt x="430" y="25"/>
                      <a:pt x="442" y="145"/>
                    </a:cubicBezTo>
                    <a:cubicBezTo>
                      <a:pt x="492" y="160"/>
                      <a:pt x="493" y="199"/>
                      <a:pt x="488" y="222"/>
                    </a:cubicBezTo>
                    <a:cubicBezTo>
                      <a:pt x="484" y="241"/>
                      <a:pt x="468" y="258"/>
                      <a:pt x="450" y="265"/>
                    </a:cubicBezTo>
                    <a:cubicBezTo>
                      <a:pt x="397" y="265"/>
                      <a:pt x="397" y="265"/>
                      <a:pt x="397" y="265"/>
                    </a:cubicBezTo>
                    <a:cubicBezTo>
                      <a:pt x="395" y="265"/>
                      <a:pt x="395" y="265"/>
                      <a:pt x="395" y="265"/>
                    </a:cubicBezTo>
                    <a:cubicBezTo>
                      <a:pt x="395" y="265"/>
                      <a:pt x="395" y="265"/>
                      <a:pt x="395" y="265"/>
                    </a:cubicBezTo>
                    <a:close/>
                  </a:path>
                </a:pathLst>
              </a:custGeom>
              <a:grpFill/>
              <a:ln>
                <a:no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51" name="Text Box 20"/>
            <p:cNvSpPr txBox="1">
              <a:spLocks noChangeArrowheads="1"/>
            </p:cNvSpPr>
            <p:nvPr/>
          </p:nvSpPr>
          <p:spPr bwMode="auto">
            <a:xfrm>
              <a:off x="4270636" y="1953100"/>
              <a:ext cx="674552" cy="183269"/>
            </a:xfrm>
            <a:prstGeom prst="rect">
              <a:avLst/>
            </a:prstGeom>
            <a:grpFill/>
            <a:ln w="19050" algn="ctr">
              <a:noFill/>
              <a:miter lim="800000"/>
              <a:headEnd/>
              <a:tailEnd/>
            </a:ln>
          </p:spPr>
          <p:txBody>
            <a:bodyPr wrap="square" lIns="0" tIns="0" rIns="0" bIns="0">
              <a:noAutofit/>
            </a:bodyPr>
            <a:lstStyle/>
            <a:p>
              <a:pPr algn="ctr" defTabSz="958555" fontAlgn="ctr">
                <a:spcBef>
                  <a:spcPct val="50000"/>
                </a:spcBef>
                <a:defRPr/>
              </a:pPr>
              <a:r>
                <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rPr>
                <a:t>ERP</a:t>
              </a:r>
            </a:p>
          </p:txBody>
        </p:sp>
        <p:sp>
          <p:nvSpPr>
            <p:cNvPr id="152" name="Text Box 20"/>
            <p:cNvSpPr txBox="1">
              <a:spLocks noChangeArrowheads="1"/>
            </p:cNvSpPr>
            <p:nvPr/>
          </p:nvSpPr>
          <p:spPr bwMode="auto">
            <a:xfrm>
              <a:off x="4528115" y="2157696"/>
              <a:ext cx="616767" cy="183269"/>
            </a:xfrm>
            <a:prstGeom prst="rect">
              <a:avLst/>
            </a:prstGeom>
            <a:grpFill/>
            <a:ln w="19050" algn="ctr">
              <a:noFill/>
              <a:miter lim="800000"/>
              <a:headEnd/>
              <a:tailEnd/>
            </a:ln>
          </p:spPr>
          <p:txBody>
            <a:bodyPr wrap="square" lIns="0" tIns="0" rIns="0" bIns="0">
              <a:noAutofit/>
            </a:bodyPr>
            <a:lstStyle/>
            <a:p>
              <a:pPr algn="ctr" defTabSz="958555" fontAlgn="ctr">
                <a:spcBef>
                  <a:spcPct val="50000"/>
                </a:spcBef>
                <a:defRPr/>
              </a:pPr>
              <a:r>
                <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rPr>
                <a:t>BI</a:t>
              </a:r>
            </a:p>
          </p:txBody>
        </p:sp>
        <p:sp>
          <p:nvSpPr>
            <p:cNvPr id="153" name="Text Box 20"/>
            <p:cNvSpPr txBox="1">
              <a:spLocks noChangeArrowheads="1"/>
            </p:cNvSpPr>
            <p:nvPr/>
          </p:nvSpPr>
          <p:spPr bwMode="auto">
            <a:xfrm>
              <a:off x="4065857" y="2157655"/>
              <a:ext cx="674552" cy="183269"/>
            </a:xfrm>
            <a:prstGeom prst="rect">
              <a:avLst/>
            </a:prstGeom>
            <a:grpFill/>
            <a:ln w="19050" algn="ctr">
              <a:noFill/>
              <a:miter lim="800000"/>
              <a:headEnd/>
              <a:tailEnd/>
            </a:ln>
          </p:spPr>
          <p:txBody>
            <a:bodyPr wrap="square" lIns="0" tIns="0" rIns="0" bIns="0">
              <a:noAutofit/>
            </a:bodyPr>
            <a:lstStyle/>
            <a:p>
              <a:pPr algn="ctr" defTabSz="958555" fontAlgn="ctr">
                <a:spcBef>
                  <a:spcPct val="50000"/>
                </a:spcBef>
                <a:defRPr/>
              </a:pPr>
              <a:r>
                <a:rPr lang="en-US" altLang="zh-CN" sz="1600" kern="0" dirty="0">
                  <a:solidFill>
                    <a:srgbClr val="FFFFFF"/>
                  </a:solidFill>
                  <a:latin typeface="Arial" panose="020B0604020202020204" pitchFamily="34" charset="0"/>
                  <a:ea typeface="微软雅黑" panose="020B0503020204020204" pitchFamily="34" charset="-122"/>
                  <a:cs typeface="Arial" panose="020B0604020202020204" pitchFamily="34" charset="0"/>
                </a:rPr>
                <a:t>CRM</a:t>
              </a:r>
            </a:p>
          </p:txBody>
        </p:sp>
      </p:grpSp>
      <p:grpSp>
        <p:nvGrpSpPr>
          <p:cNvPr id="94" name="组合 398"/>
          <p:cNvGrpSpPr/>
          <p:nvPr/>
        </p:nvGrpSpPr>
        <p:grpSpPr>
          <a:xfrm>
            <a:off x="1930243" y="2782276"/>
            <a:ext cx="2658959" cy="378583"/>
            <a:chOff x="4518025" y="2961643"/>
            <a:chExt cx="2630488" cy="373063"/>
          </a:xfrm>
        </p:grpSpPr>
        <p:sp>
          <p:nvSpPr>
            <p:cNvPr id="112" name="Freeform 42"/>
            <p:cNvSpPr>
              <a:spLocks/>
            </p:cNvSpPr>
            <p:nvPr/>
          </p:nvSpPr>
          <p:spPr bwMode="auto">
            <a:xfrm>
              <a:off x="4518025" y="3237868"/>
              <a:ext cx="82550" cy="96838"/>
            </a:xfrm>
            <a:custGeom>
              <a:avLst/>
              <a:gdLst>
                <a:gd name="T0" fmla="*/ 52 w 52"/>
                <a:gd name="T1" fmla="*/ 47 h 61"/>
                <a:gd name="T2" fmla="*/ 22 w 52"/>
                <a:gd name="T3" fmla="*/ 61 h 61"/>
                <a:gd name="T4" fmla="*/ 18 w 52"/>
                <a:gd name="T5" fmla="*/ 55 h 61"/>
                <a:gd name="T6" fmla="*/ 31 w 52"/>
                <a:gd name="T7" fmla="*/ 50 h 61"/>
                <a:gd name="T8" fmla="*/ 14 w 52"/>
                <a:gd name="T9" fmla="*/ 11 h 61"/>
                <a:gd name="T10" fmla="*/ 3 w 52"/>
                <a:gd name="T11" fmla="*/ 18 h 61"/>
                <a:gd name="T12" fmla="*/ 0 w 52"/>
                <a:gd name="T13" fmla="*/ 12 h 61"/>
                <a:gd name="T14" fmla="*/ 15 w 52"/>
                <a:gd name="T15" fmla="*/ 0 h 61"/>
                <a:gd name="T16" fmla="*/ 37 w 52"/>
                <a:gd name="T17" fmla="*/ 47 h 61"/>
                <a:gd name="T18" fmla="*/ 48 w 52"/>
                <a:gd name="T19" fmla="*/ 42 h 61"/>
                <a:gd name="T20" fmla="*/ 52 w 52"/>
                <a:gd name="T2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1">
                  <a:moveTo>
                    <a:pt x="52" y="47"/>
                  </a:moveTo>
                  <a:lnTo>
                    <a:pt x="22" y="61"/>
                  </a:lnTo>
                  <a:lnTo>
                    <a:pt x="18" y="55"/>
                  </a:lnTo>
                  <a:lnTo>
                    <a:pt x="31" y="50"/>
                  </a:lnTo>
                  <a:lnTo>
                    <a:pt x="14" y="11"/>
                  </a:lnTo>
                  <a:lnTo>
                    <a:pt x="3" y="18"/>
                  </a:lnTo>
                  <a:lnTo>
                    <a:pt x="0" y="12"/>
                  </a:lnTo>
                  <a:lnTo>
                    <a:pt x="15" y="0"/>
                  </a:lnTo>
                  <a:lnTo>
                    <a:pt x="37" y="47"/>
                  </a:lnTo>
                  <a:lnTo>
                    <a:pt x="48" y="42"/>
                  </a:lnTo>
                  <a:lnTo>
                    <a:pt x="52" y="47"/>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13" name="Freeform 43"/>
            <p:cNvSpPr>
              <a:spLocks noEditPoints="1"/>
            </p:cNvSpPr>
            <p:nvPr/>
          </p:nvSpPr>
          <p:spPr bwMode="auto">
            <a:xfrm>
              <a:off x="4584700" y="3201356"/>
              <a:ext cx="73025" cy="101600"/>
            </a:xfrm>
            <a:custGeom>
              <a:avLst/>
              <a:gdLst>
                <a:gd name="T0" fmla="*/ 4 w 29"/>
                <a:gd name="T1" fmla="*/ 26 h 40"/>
                <a:gd name="T2" fmla="*/ 1 w 29"/>
                <a:gd name="T3" fmla="*/ 12 h 40"/>
                <a:gd name="T4" fmla="*/ 8 w 29"/>
                <a:gd name="T5" fmla="*/ 3 h 40"/>
                <a:gd name="T6" fmla="*/ 26 w 29"/>
                <a:gd name="T7" fmla="*/ 16 h 40"/>
                <a:gd name="T8" fmla="*/ 28 w 29"/>
                <a:gd name="T9" fmla="*/ 30 h 40"/>
                <a:gd name="T10" fmla="*/ 21 w 29"/>
                <a:gd name="T11" fmla="*/ 38 h 40"/>
                <a:gd name="T12" fmla="*/ 12 w 29"/>
                <a:gd name="T13" fmla="*/ 37 h 40"/>
                <a:gd name="T14" fmla="*/ 4 w 29"/>
                <a:gd name="T15" fmla="*/ 26 h 40"/>
                <a:gd name="T16" fmla="*/ 8 w 29"/>
                <a:gd name="T17" fmla="*/ 24 h 40"/>
                <a:gd name="T18" fmla="*/ 20 w 29"/>
                <a:gd name="T19" fmla="*/ 35 h 40"/>
                <a:gd name="T20" fmla="*/ 21 w 29"/>
                <a:gd name="T21" fmla="*/ 18 h 40"/>
                <a:gd name="T22" fmla="*/ 9 w 29"/>
                <a:gd name="T23" fmla="*/ 7 h 40"/>
                <a:gd name="T24" fmla="*/ 8 w 29"/>
                <a:gd name="T25"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0">
                  <a:moveTo>
                    <a:pt x="4" y="26"/>
                  </a:moveTo>
                  <a:cubicBezTo>
                    <a:pt x="1" y="20"/>
                    <a:pt x="0" y="15"/>
                    <a:pt x="1" y="12"/>
                  </a:cubicBezTo>
                  <a:cubicBezTo>
                    <a:pt x="2" y="8"/>
                    <a:pt x="4" y="5"/>
                    <a:pt x="8" y="3"/>
                  </a:cubicBezTo>
                  <a:cubicBezTo>
                    <a:pt x="15" y="0"/>
                    <a:pt x="21" y="5"/>
                    <a:pt x="26" y="16"/>
                  </a:cubicBezTo>
                  <a:cubicBezTo>
                    <a:pt x="28" y="22"/>
                    <a:pt x="29" y="27"/>
                    <a:pt x="28" y="30"/>
                  </a:cubicBezTo>
                  <a:cubicBezTo>
                    <a:pt x="27" y="34"/>
                    <a:pt x="25" y="37"/>
                    <a:pt x="21" y="38"/>
                  </a:cubicBezTo>
                  <a:cubicBezTo>
                    <a:pt x="18" y="40"/>
                    <a:pt x="15" y="39"/>
                    <a:pt x="12" y="37"/>
                  </a:cubicBezTo>
                  <a:cubicBezTo>
                    <a:pt x="9" y="35"/>
                    <a:pt x="6" y="32"/>
                    <a:pt x="4" y="26"/>
                  </a:cubicBezTo>
                  <a:close/>
                  <a:moveTo>
                    <a:pt x="8" y="24"/>
                  </a:moveTo>
                  <a:cubicBezTo>
                    <a:pt x="12" y="33"/>
                    <a:pt x="16" y="37"/>
                    <a:pt x="20" y="35"/>
                  </a:cubicBezTo>
                  <a:cubicBezTo>
                    <a:pt x="25" y="33"/>
                    <a:pt x="25" y="27"/>
                    <a:pt x="21" y="18"/>
                  </a:cubicBezTo>
                  <a:cubicBezTo>
                    <a:pt x="18" y="9"/>
                    <a:pt x="13" y="5"/>
                    <a:pt x="9" y="7"/>
                  </a:cubicBezTo>
                  <a:cubicBezTo>
                    <a:pt x="4" y="9"/>
                    <a:pt x="4" y="15"/>
                    <a:pt x="8" y="24"/>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14" name="Freeform 44"/>
            <p:cNvSpPr>
              <a:spLocks/>
            </p:cNvSpPr>
            <p:nvPr/>
          </p:nvSpPr>
          <p:spPr bwMode="auto">
            <a:xfrm>
              <a:off x="4649788" y="3182306"/>
              <a:ext cx="79375" cy="96838"/>
            </a:xfrm>
            <a:custGeom>
              <a:avLst/>
              <a:gdLst>
                <a:gd name="T0" fmla="*/ 50 w 50"/>
                <a:gd name="T1" fmla="*/ 49 h 61"/>
                <a:gd name="T2" fmla="*/ 19 w 50"/>
                <a:gd name="T3" fmla="*/ 61 h 61"/>
                <a:gd name="T4" fmla="*/ 17 w 50"/>
                <a:gd name="T5" fmla="*/ 55 h 61"/>
                <a:gd name="T6" fmla="*/ 30 w 50"/>
                <a:gd name="T7" fmla="*/ 50 h 61"/>
                <a:gd name="T8" fmla="*/ 14 w 50"/>
                <a:gd name="T9" fmla="*/ 9 h 61"/>
                <a:gd name="T10" fmla="*/ 3 w 50"/>
                <a:gd name="T11" fmla="*/ 19 h 61"/>
                <a:gd name="T12" fmla="*/ 0 w 50"/>
                <a:gd name="T13" fmla="*/ 12 h 61"/>
                <a:gd name="T14" fmla="*/ 17 w 50"/>
                <a:gd name="T15" fmla="*/ 0 h 61"/>
                <a:gd name="T16" fmla="*/ 36 w 50"/>
                <a:gd name="T17" fmla="*/ 49 h 61"/>
                <a:gd name="T18" fmla="*/ 47 w 50"/>
                <a:gd name="T19" fmla="*/ 44 h 61"/>
                <a:gd name="T20" fmla="*/ 50 w 50"/>
                <a:gd name="T21"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1">
                  <a:moveTo>
                    <a:pt x="50" y="49"/>
                  </a:moveTo>
                  <a:lnTo>
                    <a:pt x="19" y="61"/>
                  </a:lnTo>
                  <a:lnTo>
                    <a:pt x="17" y="55"/>
                  </a:lnTo>
                  <a:lnTo>
                    <a:pt x="30" y="50"/>
                  </a:lnTo>
                  <a:lnTo>
                    <a:pt x="14" y="9"/>
                  </a:lnTo>
                  <a:lnTo>
                    <a:pt x="3" y="19"/>
                  </a:lnTo>
                  <a:lnTo>
                    <a:pt x="0" y="12"/>
                  </a:lnTo>
                  <a:lnTo>
                    <a:pt x="17" y="0"/>
                  </a:lnTo>
                  <a:lnTo>
                    <a:pt x="36" y="49"/>
                  </a:lnTo>
                  <a:lnTo>
                    <a:pt x="47" y="44"/>
                  </a:lnTo>
                  <a:lnTo>
                    <a:pt x="50" y="49"/>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15" name="Freeform 45"/>
            <p:cNvSpPr>
              <a:spLocks noEditPoints="1"/>
            </p:cNvSpPr>
            <p:nvPr/>
          </p:nvSpPr>
          <p:spPr bwMode="auto">
            <a:xfrm>
              <a:off x="4719638" y="3152143"/>
              <a:ext cx="68263" cy="100013"/>
            </a:xfrm>
            <a:custGeom>
              <a:avLst/>
              <a:gdLst>
                <a:gd name="T0" fmla="*/ 2 w 27"/>
                <a:gd name="T1" fmla="*/ 25 h 40"/>
                <a:gd name="T2" fmla="*/ 1 w 27"/>
                <a:gd name="T3" fmla="*/ 10 h 40"/>
                <a:gd name="T4" fmla="*/ 8 w 27"/>
                <a:gd name="T5" fmla="*/ 3 h 40"/>
                <a:gd name="T6" fmla="*/ 25 w 27"/>
                <a:gd name="T7" fmla="*/ 16 h 40"/>
                <a:gd name="T8" fmla="*/ 26 w 27"/>
                <a:gd name="T9" fmla="*/ 31 h 40"/>
                <a:gd name="T10" fmla="*/ 20 w 27"/>
                <a:gd name="T11" fmla="*/ 38 h 40"/>
                <a:gd name="T12" fmla="*/ 10 w 27"/>
                <a:gd name="T13" fmla="*/ 37 h 40"/>
                <a:gd name="T14" fmla="*/ 2 w 27"/>
                <a:gd name="T15" fmla="*/ 25 h 40"/>
                <a:gd name="T16" fmla="*/ 7 w 27"/>
                <a:gd name="T17" fmla="*/ 23 h 40"/>
                <a:gd name="T18" fmla="*/ 19 w 27"/>
                <a:gd name="T19" fmla="*/ 35 h 40"/>
                <a:gd name="T20" fmla="*/ 20 w 27"/>
                <a:gd name="T21" fmla="*/ 18 h 40"/>
                <a:gd name="T22" fmla="*/ 9 w 27"/>
                <a:gd name="T23" fmla="*/ 6 h 40"/>
                <a:gd name="T24" fmla="*/ 7 w 27"/>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0">
                  <a:moveTo>
                    <a:pt x="2" y="25"/>
                  </a:moveTo>
                  <a:cubicBezTo>
                    <a:pt x="0" y="19"/>
                    <a:pt x="0" y="14"/>
                    <a:pt x="1" y="10"/>
                  </a:cubicBezTo>
                  <a:cubicBezTo>
                    <a:pt x="1" y="7"/>
                    <a:pt x="4" y="4"/>
                    <a:pt x="8" y="3"/>
                  </a:cubicBezTo>
                  <a:cubicBezTo>
                    <a:pt x="15" y="0"/>
                    <a:pt x="21" y="5"/>
                    <a:pt x="25" y="16"/>
                  </a:cubicBezTo>
                  <a:cubicBezTo>
                    <a:pt x="27" y="22"/>
                    <a:pt x="27" y="27"/>
                    <a:pt x="26" y="31"/>
                  </a:cubicBezTo>
                  <a:cubicBezTo>
                    <a:pt x="25" y="34"/>
                    <a:pt x="23" y="37"/>
                    <a:pt x="20" y="38"/>
                  </a:cubicBezTo>
                  <a:cubicBezTo>
                    <a:pt x="16" y="40"/>
                    <a:pt x="13" y="39"/>
                    <a:pt x="10" y="37"/>
                  </a:cubicBezTo>
                  <a:cubicBezTo>
                    <a:pt x="7" y="35"/>
                    <a:pt x="4" y="31"/>
                    <a:pt x="2" y="25"/>
                  </a:cubicBezTo>
                  <a:close/>
                  <a:moveTo>
                    <a:pt x="7" y="23"/>
                  </a:moveTo>
                  <a:cubicBezTo>
                    <a:pt x="10" y="32"/>
                    <a:pt x="14" y="36"/>
                    <a:pt x="19" y="35"/>
                  </a:cubicBezTo>
                  <a:cubicBezTo>
                    <a:pt x="23" y="33"/>
                    <a:pt x="24" y="28"/>
                    <a:pt x="20" y="18"/>
                  </a:cubicBezTo>
                  <a:cubicBezTo>
                    <a:pt x="17" y="9"/>
                    <a:pt x="13" y="5"/>
                    <a:pt x="9" y="6"/>
                  </a:cubicBezTo>
                  <a:cubicBezTo>
                    <a:pt x="4" y="8"/>
                    <a:pt x="3" y="14"/>
                    <a:pt x="7" y="23"/>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16" name="Freeform 46"/>
            <p:cNvSpPr>
              <a:spLocks/>
            </p:cNvSpPr>
            <p:nvPr/>
          </p:nvSpPr>
          <p:spPr bwMode="auto">
            <a:xfrm>
              <a:off x="4784725" y="3131506"/>
              <a:ext cx="77788" cy="98425"/>
            </a:xfrm>
            <a:custGeom>
              <a:avLst/>
              <a:gdLst>
                <a:gd name="T0" fmla="*/ 49 w 49"/>
                <a:gd name="T1" fmla="*/ 52 h 62"/>
                <a:gd name="T2" fmla="*/ 17 w 49"/>
                <a:gd name="T3" fmla="*/ 62 h 62"/>
                <a:gd name="T4" fmla="*/ 16 w 49"/>
                <a:gd name="T5" fmla="*/ 57 h 62"/>
                <a:gd name="T6" fmla="*/ 27 w 49"/>
                <a:gd name="T7" fmla="*/ 52 h 62"/>
                <a:gd name="T8" fmla="*/ 14 w 49"/>
                <a:gd name="T9" fmla="*/ 11 h 62"/>
                <a:gd name="T10" fmla="*/ 2 w 49"/>
                <a:gd name="T11" fmla="*/ 19 h 62"/>
                <a:gd name="T12" fmla="*/ 0 w 49"/>
                <a:gd name="T13" fmla="*/ 13 h 62"/>
                <a:gd name="T14" fmla="*/ 17 w 49"/>
                <a:gd name="T15" fmla="*/ 0 h 62"/>
                <a:gd name="T16" fmla="*/ 35 w 49"/>
                <a:gd name="T17" fmla="*/ 51 h 62"/>
                <a:gd name="T18" fmla="*/ 46 w 49"/>
                <a:gd name="T19" fmla="*/ 46 h 62"/>
                <a:gd name="T20" fmla="*/ 49 w 49"/>
                <a:gd name="T21"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62">
                  <a:moveTo>
                    <a:pt x="49" y="52"/>
                  </a:moveTo>
                  <a:lnTo>
                    <a:pt x="17" y="62"/>
                  </a:lnTo>
                  <a:lnTo>
                    <a:pt x="16" y="57"/>
                  </a:lnTo>
                  <a:lnTo>
                    <a:pt x="27" y="52"/>
                  </a:lnTo>
                  <a:lnTo>
                    <a:pt x="14" y="11"/>
                  </a:lnTo>
                  <a:lnTo>
                    <a:pt x="2" y="19"/>
                  </a:lnTo>
                  <a:lnTo>
                    <a:pt x="0" y="13"/>
                  </a:lnTo>
                  <a:lnTo>
                    <a:pt x="17" y="0"/>
                  </a:lnTo>
                  <a:lnTo>
                    <a:pt x="35" y="51"/>
                  </a:lnTo>
                  <a:lnTo>
                    <a:pt x="46" y="46"/>
                  </a:lnTo>
                  <a:lnTo>
                    <a:pt x="49" y="52"/>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17" name="Freeform 47"/>
            <p:cNvSpPr>
              <a:spLocks noEditPoints="1"/>
            </p:cNvSpPr>
            <p:nvPr/>
          </p:nvSpPr>
          <p:spPr bwMode="auto">
            <a:xfrm>
              <a:off x="4854575" y="3107693"/>
              <a:ext cx="68263" cy="100013"/>
            </a:xfrm>
            <a:custGeom>
              <a:avLst/>
              <a:gdLst>
                <a:gd name="T0" fmla="*/ 2 w 27"/>
                <a:gd name="T1" fmla="*/ 25 h 40"/>
                <a:gd name="T2" fmla="*/ 1 w 27"/>
                <a:gd name="T3" fmla="*/ 10 h 40"/>
                <a:gd name="T4" fmla="*/ 8 w 27"/>
                <a:gd name="T5" fmla="*/ 2 h 40"/>
                <a:gd name="T6" fmla="*/ 25 w 27"/>
                <a:gd name="T7" fmla="*/ 17 h 40"/>
                <a:gd name="T8" fmla="*/ 26 w 27"/>
                <a:gd name="T9" fmla="*/ 31 h 40"/>
                <a:gd name="T10" fmla="*/ 19 w 27"/>
                <a:gd name="T11" fmla="*/ 39 h 40"/>
                <a:gd name="T12" fmla="*/ 9 w 27"/>
                <a:gd name="T13" fmla="*/ 37 h 40"/>
                <a:gd name="T14" fmla="*/ 2 w 27"/>
                <a:gd name="T15" fmla="*/ 25 h 40"/>
                <a:gd name="T16" fmla="*/ 7 w 27"/>
                <a:gd name="T17" fmla="*/ 23 h 40"/>
                <a:gd name="T18" fmla="*/ 18 w 27"/>
                <a:gd name="T19" fmla="*/ 35 h 40"/>
                <a:gd name="T20" fmla="*/ 20 w 27"/>
                <a:gd name="T21" fmla="*/ 19 h 40"/>
                <a:gd name="T22" fmla="*/ 9 w 27"/>
                <a:gd name="T23" fmla="*/ 6 h 40"/>
                <a:gd name="T24" fmla="*/ 7 w 27"/>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0">
                  <a:moveTo>
                    <a:pt x="2" y="25"/>
                  </a:moveTo>
                  <a:cubicBezTo>
                    <a:pt x="0" y="19"/>
                    <a:pt x="0" y="14"/>
                    <a:pt x="1" y="10"/>
                  </a:cubicBezTo>
                  <a:cubicBezTo>
                    <a:pt x="2" y="6"/>
                    <a:pt x="4" y="4"/>
                    <a:pt x="8" y="2"/>
                  </a:cubicBezTo>
                  <a:cubicBezTo>
                    <a:pt x="16" y="0"/>
                    <a:pt x="21" y="5"/>
                    <a:pt x="25" y="17"/>
                  </a:cubicBezTo>
                  <a:cubicBezTo>
                    <a:pt x="27" y="23"/>
                    <a:pt x="27" y="27"/>
                    <a:pt x="26" y="31"/>
                  </a:cubicBezTo>
                  <a:cubicBezTo>
                    <a:pt x="25" y="35"/>
                    <a:pt x="22" y="37"/>
                    <a:pt x="19" y="39"/>
                  </a:cubicBezTo>
                  <a:cubicBezTo>
                    <a:pt x="15" y="40"/>
                    <a:pt x="12" y="39"/>
                    <a:pt x="9" y="37"/>
                  </a:cubicBezTo>
                  <a:cubicBezTo>
                    <a:pt x="6" y="34"/>
                    <a:pt x="4" y="30"/>
                    <a:pt x="2" y="25"/>
                  </a:cubicBezTo>
                  <a:close/>
                  <a:moveTo>
                    <a:pt x="7" y="23"/>
                  </a:moveTo>
                  <a:cubicBezTo>
                    <a:pt x="9" y="32"/>
                    <a:pt x="13" y="36"/>
                    <a:pt x="18" y="35"/>
                  </a:cubicBezTo>
                  <a:cubicBezTo>
                    <a:pt x="22" y="33"/>
                    <a:pt x="23" y="28"/>
                    <a:pt x="20" y="19"/>
                  </a:cubicBezTo>
                  <a:cubicBezTo>
                    <a:pt x="17" y="9"/>
                    <a:pt x="14" y="5"/>
                    <a:pt x="9" y="6"/>
                  </a:cubicBezTo>
                  <a:cubicBezTo>
                    <a:pt x="4" y="8"/>
                    <a:pt x="3" y="13"/>
                    <a:pt x="7" y="23"/>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18" name="Freeform 48"/>
            <p:cNvSpPr>
              <a:spLocks/>
            </p:cNvSpPr>
            <p:nvPr/>
          </p:nvSpPr>
          <p:spPr bwMode="auto">
            <a:xfrm>
              <a:off x="4922838" y="3088643"/>
              <a:ext cx="71438" cy="101600"/>
            </a:xfrm>
            <a:custGeom>
              <a:avLst/>
              <a:gdLst>
                <a:gd name="T0" fmla="*/ 45 w 45"/>
                <a:gd name="T1" fmla="*/ 54 h 64"/>
                <a:gd name="T2" fmla="*/ 14 w 45"/>
                <a:gd name="T3" fmla="*/ 64 h 64"/>
                <a:gd name="T4" fmla="*/ 12 w 45"/>
                <a:gd name="T5" fmla="*/ 57 h 64"/>
                <a:gd name="T6" fmla="*/ 25 w 45"/>
                <a:gd name="T7" fmla="*/ 53 h 64"/>
                <a:gd name="T8" fmla="*/ 12 w 45"/>
                <a:gd name="T9" fmla="*/ 12 h 64"/>
                <a:gd name="T10" fmla="*/ 1 w 45"/>
                <a:gd name="T11" fmla="*/ 19 h 64"/>
                <a:gd name="T12" fmla="*/ 0 w 45"/>
                <a:gd name="T13" fmla="*/ 13 h 64"/>
                <a:gd name="T14" fmla="*/ 17 w 45"/>
                <a:gd name="T15" fmla="*/ 0 h 64"/>
                <a:gd name="T16" fmla="*/ 31 w 45"/>
                <a:gd name="T17" fmla="*/ 51 h 64"/>
                <a:gd name="T18" fmla="*/ 44 w 45"/>
                <a:gd name="T19" fmla="*/ 48 h 64"/>
                <a:gd name="T20" fmla="*/ 45 w 45"/>
                <a:gd name="T21"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4">
                  <a:moveTo>
                    <a:pt x="45" y="54"/>
                  </a:moveTo>
                  <a:lnTo>
                    <a:pt x="14" y="64"/>
                  </a:lnTo>
                  <a:lnTo>
                    <a:pt x="12" y="57"/>
                  </a:lnTo>
                  <a:lnTo>
                    <a:pt x="25" y="53"/>
                  </a:lnTo>
                  <a:lnTo>
                    <a:pt x="12" y="12"/>
                  </a:lnTo>
                  <a:lnTo>
                    <a:pt x="1" y="19"/>
                  </a:lnTo>
                  <a:lnTo>
                    <a:pt x="0" y="13"/>
                  </a:lnTo>
                  <a:lnTo>
                    <a:pt x="17" y="0"/>
                  </a:lnTo>
                  <a:lnTo>
                    <a:pt x="31" y="51"/>
                  </a:lnTo>
                  <a:lnTo>
                    <a:pt x="44" y="48"/>
                  </a:lnTo>
                  <a:lnTo>
                    <a:pt x="45" y="54"/>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19" name="Freeform 49"/>
            <p:cNvSpPr>
              <a:spLocks noEditPoints="1"/>
            </p:cNvSpPr>
            <p:nvPr/>
          </p:nvSpPr>
          <p:spPr bwMode="auto">
            <a:xfrm>
              <a:off x="4992688" y="3069593"/>
              <a:ext cx="65088" cy="96838"/>
            </a:xfrm>
            <a:custGeom>
              <a:avLst/>
              <a:gdLst>
                <a:gd name="T0" fmla="*/ 1 w 26"/>
                <a:gd name="T1" fmla="*/ 24 h 39"/>
                <a:gd name="T2" fmla="*/ 1 w 26"/>
                <a:gd name="T3" fmla="*/ 9 h 39"/>
                <a:gd name="T4" fmla="*/ 9 w 26"/>
                <a:gd name="T5" fmla="*/ 2 h 39"/>
                <a:gd name="T6" fmla="*/ 24 w 26"/>
                <a:gd name="T7" fmla="*/ 17 h 39"/>
                <a:gd name="T8" fmla="*/ 25 w 26"/>
                <a:gd name="T9" fmla="*/ 31 h 39"/>
                <a:gd name="T10" fmla="*/ 17 w 26"/>
                <a:gd name="T11" fmla="*/ 38 h 39"/>
                <a:gd name="T12" fmla="*/ 8 w 26"/>
                <a:gd name="T13" fmla="*/ 36 h 39"/>
                <a:gd name="T14" fmla="*/ 1 w 26"/>
                <a:gd name="T15" fmla="*/ 24 h 39"/>
                <a:gd name="T16" fmla="*/ 6 w 26"/>
                <a:gd name="T17" fmla="*/ 22 h 39"/>
                <a:gd name="T18" fmla="*/ 17 w 26"/>
                <a:gd name="T19" fmla="*/ 34 h 39"/>
                <a:gd name="T20" fmla="*/ 20 w 26"/>
                <a:gd name="T21" fmla="*/ 18 h 39"/>
                <a:gd name="T22" fmla="*/ 9 w 26"/>
                <a:gd name="T23" fmla="*/ 5 h 39"/>
                <a:gd name="T24" fmla="*/ 6 w 26"/>
                <a:gd name="T2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9">
                  <a:moveTo>
                    <a:pt x="1" y="24"/>
                  </a:moveTo>
                  <a:cubicBezTo>
                    <a:pt x="0" y="17"/>
                    <a:pt x="0" y="12"/>
                    <a:pt x="1" y="9"/>
                  </a:cubicBezTo>
                  <a:cubicBezTo>
                    <a:pt x="2" y="5"/>
                    <a:pt x="5" y="3"/>
                    <a:pt x="9" y="2"/>
                  </a:cubicBezTo>
                  <a:cubicBezTo>
                    <a:pt x="16" y="0"/>
                    <a:pt x="21" y="5"/>
                    <a:pt x="24" y="17"/>
                  </a:cubicBezTo>
                  <a:cubicBezTo>
                    <a:pt x="26" y="23"/>
                    <a:pt x="26" y="27"/>
                    <a:pt x="25" y="31"/>
                  </a:cubicBezTo>
                  <a:cubicBezTo>
                    <a:pt x="24" y="35"/>
                    <a:pt x="21" y="37"/>
                    <a:pt x="17" y="38"/>
                  </a:cubicBezTo>
                  <a:cubicBezTo>
                    <a:pt x="14" y="39"/>
                    <a:pt x="11" y="38"/>
                    <a:pt x="8" y="36"/>
                  </a:cubicBezTo>
                  <a:cubicBezTo>
                    <a:pt x="5" y="33"/>
                    <a:pt x="3" y="29"/>
                    <a:pt x="1" y="24"/>
                  </a:cubicBezTo>
                  <a:close/>
                  <a:moveTo>
                    <a:pt x="6" y="22"/>
                  </a:moveTo>
                  <a:cubicBezTo>
                    <a:pt x="8" y="32"/>
                    <a:pt x="12" y="36"/>
                    <a:pt x="17" y="34"/>
                  </a:cubicBezTo>
                  <a:cubicBezTo>
                    <a:pt x="21" y="33"/>
                    <a:pt x="22" y="28"/>
                    <a:pt x="20" y="18"/>
                  </a:cubicBezTo>
                  <a:cubicBezTo>
                    <a:pt x="17" y="8"/>
                    <a:pt x="14" y="4"/>
                    <a:pt x="9" y="5"/>
                  </a:cubicBezTo>
                  <a:cubicBezTo>
                    <a:pt x="4" y="7"/>
                    <a:pt x="3" y="12"/>
                    <a:pt x="6" y="22"/>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20" name="Freeform 50"/>
            <p:cNvSpPr>
              <a:spLocks/>
            </p:cNvSpPr>
            <p:nvPr/>
          </p:nvSpPr>
          <p:spPr bwMode="auto">
            <a:xfrm>
              <a:off x="5059363" y="3053718"/>
              <a:ext cx="69850" cy="98425"/>
            </a:xfrm>
            <a:custGeom>
              <a:avLst/>
              <a:gdLst>
                <a:gd name="T0" fmla="*/ 44 w 44"/>
                <a:gd name="T1" fmla="*/ 54 h 62"/>
                <a:gd name="T2" fmla="*/ 13 w 44"/>
                <a:gd name="T3" fmla="*/ 62 h 62"/>
                <a:gd name="T4" fmla="*/ 11 w 44"/>
                <a:gd name="T5" fmla="*/ 56 h 62"/>
                <a:gd name="T6" fmla="*/ 24 w 44"/>
                <a:gd name="T7" fmla="*/ 52 h 62"/>
                <a:gd name="T8" fmla="*/ 15 w 44"/>
                <a:gd name="T9" fmla="*/ 10 h 62"/>
                <a:gd name="T10" fmla="*/ 2 w 44"/>
                <a:gd name="T11" fmla="*/ 18 h 62"/>
                <a:gd name="T12" fmla="*/ 0 w 44"/>
                <a:gd name="T13" fmla="*/ 11 h 62"/>
                <a:gd name="T14" fmla="*/ 19 w 44"/>
                <a:gd name="T15" fmla="*/ 0 h 62"/>
                <a:gd name="T16" fmla="*/ 32 w 44"/>
                <a:gd name="T17" fmla="*/ 51 h 62"/>
                <a:gd name="T18" fmla="*/ 43 w 44"/>
                <a:gd name="T19" fmla="*/ 48 h 62"/>
                <a:gd name="T20" fmla="*/ 44 w 44"/>
                <a:gd name="T2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2">
                  <a:moveTo>
                    <a:pt x="44" y="54"/>
                  </a:moveTo>
                  <a:lnTo>
                    <a:pt x="13" y="62"/>
                  </a:lnTo>
                  <a:lnTo>
                    <a:pt x="11" y="56"/>
                  </a:lnTo>
                  <a:lnTo>
                    <a:pt x="24" y="52"/>
                  </a:lnTo>
                  <a:lnTo>
                    <a:pt x="15" y="10"/>
                  </a:lnTo>
                  <a:lnTo>
                    <a:pt x="2" y="18"/>
                  </a:lnTo>
                  <a:lnTo>
                    <a:pt x="0" y="11"/>
                  </a:lnTo>
                  <a:lnTo>
                    <a:pt x="19" y="0"/>
                  </a:lnTo>
                  <a:lnTo>
                    <a:pt x="32" y="51"/>
                  </a:lnTo>
                  <a:lnTo>
                    <a:pt x="43" y="48"/>
                  </a:lnTo>
                  <a:lnTo>
                    <a:pt x="44" y="54"/>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21" name="Freeform 51"/>
            <p:cNvSpPr>
              <a:spLocks noEditPoints="1"/>
            </p:cNvSpPr>
            <p:nvPr/>
          </p:nvSpPr>
          <p:spPr bwMode="auto">
            <a:xfrm>
              <a:off x="5129213" y="3034668"/>
              <a:ext cx="65088" cy="100013"/>
            </a:xfrm>
            <a:custGeom>
              <a:avLst/>
              <a:gdLst>
                <a:gd name="T0" fmla="*/ 1 w 26"/>
                <a:gd name="T1" fmla="*/ 24 h 40"/>
                <a:gd name="T2" fmla="*/ 1 w 26"/>
                <a:gd name="T3" fmla="*/ 9 h 40"/>
                <a:gd name="T4" fmla="*/ 9 w 26"/>
                <a:gd name="T5" fmla="*/ 2 h 40"/>
                <a:gd name="T6" fmla="*/ 25 w 26"/>
                <a:gd name="T7" fmla="*/ 18 h 40"/>
                <a:gd name="T8" fmla="*/ 24 w 26"/>
                <a:gd name="T9" fmla="*/ 32 h 40"/>
                <a:gd name="T10" fmla="*/ 17 w 26"/>
                <a:gd name="T11" fmla="*/ 39 h 40"/>
                <a:gd name="T12" fmla="*/ 7 w 26"/>
                <a:gd name="T13" fmla="*/ 36 h 40"/>
                <a:gd name="T14" fmla="*/ 1 w 26"/>
                <a:gd name="T15" fmla="*/ 24 h 40"/>
                <a:gd name="T16" fmla="*/ 6 w 26"/>
                <a:gd name="T17" fmla="*/ 23 h 40"/>
                <a:gd name="T18" fmla="*/ 16 w 26"/>
                <a:gd name="T19" fmla="*/ 35 h 40"/>
                <a:gd name="T20" fmla="*/ 20 w 26"/>
                <a:gd name="T21" fmla="*/ 19 h 40"/>
                <a:gd name="T22" fmla="*/ 10 w 26"/>
                <a:gd name="T23" fmla="*/ 6 h 40"/>
                <a:gd name="T24" fmla="*/ 6 w 26"/>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0">
                  <a:moveTo>
                    <a:pt x="1" y="24"/>
                  </a:moveTo>
                  <a:cubicBezTo>
                    <a:pt x="0" y="18"/>
                    <a:pt x="0" y="13"/>
                    <a:pt x="1" y="9"/>
                  </a:cubicBezTo>
                  <a:cubicBezTo>
                    <a:pt x="3" y="5"/>
                    <a:pt x="5" y="3"/>
                    <a:pt x="9" y="2"/>
                  </a:cubicBezTo>
                  <a:cubicBezTo>
                    <a:pt x="17" y="0"/>
                    <a:pt x="22" y="6"/>
                    <a:pt x="25" y="18"/>
                  </a:cubicBezTo>
                  <a:cubicBezTo>
                    <a:pt x="26" y="24"/>
                    <a:pt x="26" y="29"/>
                    <a:pt x="24" y="32"/>
                  </a:cubicBezTo>
                  <a:cubicBezTo>
                    <a:pt x="23" y="36"/>
                    <a:pt x="20" y="38"/>
                    <a:pt x="17" y="39"/>
                  </a:cubicBezTo>
                  <a:cubicBezTo>
                    <a:pt x="13" y="40"/>
                    <a:pt x="10" y="39"/>
                    <a:pt x="7" y="36"/>
                  </a:cubicBezTo>
                  <a:cubicBezTo>
                    <a:pt x="5" y="34"/>
                    <a:pt x="3" y="30"/>
                    <a:pt x="1" y="24"/>
                  </a:cubicBezTo>
                  <a:close/>
                  <a:moveTo>
                    <a:pt x="6" y="23"/>
                  </a:moveTo>
                  <a:cubicBezTo>
                    <a:pt x="8" y="32"/>
                    <a:pt x="11" y="36"/>
                    <a:pt x="16" y="35"/>
                  </a:cubicBezTo>
                  <a:cubicBezTo>
                    <a:pt x="21" y="34"/>
                    <a:pt x="22" y="29"/>
                    <a:pt x="20" y="19"/>
                  </a:cubicBezTo>
                  <a:cubicBezTo>
                    <a:pt x="18" y="9"/>
                    <a:pt x="15" y="5"/>
                    <a:pt x="10" y="6"/>
                  </a:cubicBezTo>
                  <a:cubicBezTo>
                    <a:pt x="5" y="7"/>
                    <a:pt x="4" y="13"/>
                    <a:pt x="6" y="23"/>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22" name="Freeform 52"/>
            <p:cNvSpPr>
              <a:spLocks/>
            </p:cNvSpPr>
            <p:nvPr/>
          </p:nvSpPr>
          <p:spPr bwMode="auto">
            <a:xfrm>
              <a:off x="5200650" y="3023556"/>
              <a:ext cx="66675" cy="95250"/>
            </a:xfrm>
            <a:custGeom>
              <a:avLst/>
              <a:gdLst>
                <a:gd name="T0" fmla="*/ 42 w 42"/>
                <a:gd name="T1" fmla="*/ 54 h 60"/>
                <a:gd name="T2" fmla="*/ 11 w 42"/>
                <a:gd name="T3" fmla="*/ 60 h 60"/>
                <a:gd name="T4" fmla="*/ 9 w 42"/>
                <a:gd name="T5" fmla="*/ 56 h 60"/>
                <a:gd name="T6" fmla="*/ 22 w 42"/>
                <a:gd name="T7" fmla="*/ 53 h 60"/>
                <a:gd name="T8" fmla="*/ 14 w 42"/>
                <a:gd name="T9" fmla="*/ 10 h 60"/>
                <a:gd name="T10" fmla="*/ 1 w 42"/>
                <a:gd name="T11" fmla="*/ 16 h 60"/>
                <a:gd name="T12" fmla="*/ 0 w 42"/>
                <a:gd name="T13" fmla="*/ 10 h 60"/>
                <a:gd name="T14" fmla="*/ 18 w 42"/>
                <a:gd name="T15" fmla="*/ 0 h 60"/>
                <a:gd name="T16" fmla="*/ 30 w 42"/>
                <a:gd name="T17" fmla="*/ 51 h 60"/>
                <a:gd name="T18" fmla="*/ 41 w 42"/>
                <a:gd name="T19" fmla="*/ 49 h 60"/>
                <a:gd name="T20" fmla="*/ 42 w 42"/>
                <a:gd name="T21"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60">
                  <a:moveTo>
                    <a:pt x="42" y="54"/>
                  </a:moveTo>
                  <a:lnTo>
                    <a:pt x="11" y="60"/>
                  </a:lnTo>
                  <a:lnTo>
                    <a:pt x="9" y="56"/>
                  </a:lnTo>
                  <a:lnTo>
                    <a:pt x="22" y="53"/>
                  </a:lnTo>
                  <a:lnTo>
                    <a:pt x="14" y="10"/>
                  </a:lnTo>
                  <a:lnTo>
                    <a:pt x="1" y="16"/>
                  </a:lnTo>
                  <a:lnTo>
                    <a:pt x="0" y="10"/>
                  </a:lnTo>
                  <a:lnTo>
                    <a:pt x="18" y="0"/>
                  </a:lnTo>
                  <a:lnTo>
                    <a:pt x="30" y="51"/>
                  </a:lnTo>
                  <a:lnTo>
                    <a:pt x="41" y="49"/>
                  </a:lnTo>
                  <a:lnTo>
                    <a:pt x="42" y="54"/>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23" name="Freeform 53"/>
            <p:cNvSpPr>
              <a:spLocks noEditPoints="1"/>
            </p:cNvSpPr>
            <p:nvPr/>
          </p:nvSpPr>
          <p:spPr bwMode="auto">
            <a:xfrm>
              <a:off x="5270500" y="3009268"/>
              <a:ext cx="61913" cy="98425"/>
            </a:xfrm>
            <a:custGeom>
              <a:avLst/>
              <a:gdLst>
                <a:gd name="T0" fmla="*/ 1 w 25"/>
                <a:gd name="T1" fmla="*/ 22 h 39"/>
                <a:gd name="T2" fmla="*/ 2 w 25"/>
                <a:gd name="T3" fmla="*/ 8 h 39"/>
                <a:gd name="T4" fmla="*/ 10 w 25"/>
                <a:gd name="T5" fmla="*/ 1 h 39"/>
                <a:gd name="T6" fmla="*/ 24 w 25"/>
                <a:gd name="T7" fmla="*/ 17 h 39"/>
                <a:gd name="T8" fmla="*/ 24 w 25"/>
                <a:gd name="T9" fmla="*/ 32 h 39"/>
                <a:gd name="T10" fmla="*/ 16 w 25"/>
                <a:gd name="T11" fmla="*/ 38 h 39"/>
                <a:gd name="T12" fmla="*/ 6 w 25"/>
                <a:gd name="T13" fmla="*/ 35 h 39"/>
                <a:gd name="T14" fmla="*/ 1 w 25"/>
                <a:gd name="T15" fmla="*/ 22 h 39"/>
                <a:gd name="T16" fmla="*/ 6 w 25"/>
                <a:gd name="T17" fmla="*/ 21 h 39"/>
                <a:gd name="T18" fmla="*/ 15 w 25"/>
                <a:gd name="T19" fmla="*/ 34 h 39"/>
                <a:gd name="T20" fmla="*/ 20 w 25"/>
                <a:gd name="T21" fmla="*/ 19 h 39"/>
                <a:gd name="T22" fmla="*/ 10 w 25"/>
                <a:gd name="T23" fmla="*/ 5 h 39"/>
                <a:gd name="T24" fmla="*/ 6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1" y="22"/>
                  </a:moveTo>
                  <a:cubicBezTo>
                    <a:pt x="0" y="16"/>
                    <a:pt x="0" y="11"/>
                    <a:pt x="2" y="8"/>
                  </a:cubicBezTo>
                  <a:cubicBezTo>
                    <a:pt x="3" y="4"/>
                    <a:pt x="6" y="2"/>
                    <a:pt x="10" y="1"/>
                  </a:cubicBezTo>
                  <a:cubicBezTo>
                    <a:pt x="17" y="0"/>
                    <a:pt x="22" y="5"/>
                    <a:pt x="24" y="17"/>
                  </a:cubicBezTo>
                  <a:cubicBezTo>
                    <a:pt x="25" y="23"/>
                    <a:pt x="25" y="28"/>
                    <a:pt x="24" y="32"/>
                  </a:cubicBezTo>
                  <a:cubicBezTo>
                    <a:pt x="22" y="35"/>
                    <a:pt x="19" y="37"/>
                    <a:pt x="16" y="38"/>
                  </a:cubicBezTo>
                  <a:cubicBezTo>
                    <a:pt x="12" y="39"/>
                    <a:pt x="9" y="38"/>
                    <a:pt x="6" y="35"/>
                  </a:cubicBezTo>
                  <a:cubicBezTo>
                    <a:pt x="4" y="32"/>
                    <a:pt x="2" y="28"/>
                    <a:pt x="1" y="22"/>
                  </a:cubicBezTo>
                  <a:close/>
                  <a:moveTo>
                    <a:pt x="6" y="21"/>
                  </a:moveTo>
                  <a:cubicBezTo>
                    <a:pt x="7" y="31"/>
                    <a:pt x="11" y="35"/>
                    <a:pt x="15" y="34"/>
                  </a:cubicBezTo>
                  <a:cubicBezTo>
                    <a:pt x="20" y="33"/>
                    <a:pt x="22" y="28"/>
                    <a:pt x="20" y="19"/>
                  </a:cubicBezTo>
                  <a:cubicBezTo>
                    <a:pt x="18" y="9"/>
                    <a:pt x="15" y="4"/>
                    <a:pt x="10" y="5"/>
                  </a:cubicBezTo>
                  <a:cubicBezTo>
                    <a:pt x="5" y="6"/>
                    <a:pt x="4" y="11"/>
                    <a:pt x="6" y="21"/>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24" name="Freeform 54"/>
            <p:cNvSpPr>
              <a:spLocks/>
            </p:cNvSpPr>
            <p:nvPr/>
          </p:nvSpPr>
          <p:spPr bwMode="auto">
            <a:xfrm>
              <a:off x="5341938" y="2999743"/>
              <a:ext cx="63500" cy="95250"/>
            </a:xfrm>
            <a:custGeom>
              <a:avLst/>
              <a:gdLst>
                <a:gd name="T0" fmla="*/ 40 w 40"/>
                <a:gd name="T1" fmla="*/ 55 h 60"/>
                <a:gd name="T2" fmla="*/ 8 w 40"/>
                <a:gd name="T3" fmla="*/ 60 h 60"/>
                <a:gd name="T4" fmla="*/ 7 w 40"/>
                <a:gd name="T5" fmla="*/ 53 h 60"/>
                <a:gd name="T6" fmla="*/ 19 w 40"/>
                <a:gd name="T7" fmla="*/ 52 h 60"/>
                <a:gd name="T8" fmla="*/ 13 w 40"/>
                <a:gd name="T9" fmla="*/ 9 h 60"/>
                <a:gd name="T10" fmla="*/ 0 w 40"/>
                <a:gd name="T11" fmla="*/ 15 h 60"/>
                <a:gd name="T12" fmla="*/ 0 w 40"/>
                <a:gd name="T13" fmla="*/ 8 h 60"/>
                <a:gd name="T14" fmla="*/ 19 w 40"/>
                <a:gd name="T15" fmla="*/ 0 h 60"/>
                <a:gd name="T16" fmla="*/ 27 w 40"/>
                <a:gd name="T17" fmla="*/ 52 h 60"/>
                <a:gd name="T18" fmla="*/ 40 w 40"/>
                <a:gd name="T19" fmla="*/ 49 h 60"/>
                <a:gd name="T20" fmla="*/ 40 w 40"/>
                <a:gd name="T21"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60">
                  <a:moveTo>
                    <a:pt x="40" y="55"/>
                  </a:moveTo>
                  <a:lnTo>
                    <a:pt x="8" y="60"/>
                  </a:lnTo>
                  <a:lnTo>
                    <a:pt x="7" y="53"/>
                  </a:lnTo>
                  <a:lnTo>
                    <a:pt x="19" y="52"/>
                  </a:lnTo>
                  <a:lnTo>
                    <a:pt x="13" y="9"/>
                  </a:lnTo>
                  <a:lnTo>
                    <a:pt x="0" y="15"/>
                  </a:lnTo>
                  <a:lnTo>
                    <a:pt x="0" y="8"/>
                  </a:lnTo>
                  <a:lnTo>
                    <a:pt x="19" y="0"/>
                  </a:lnTo>
                  <a:lnTo>
                    <a:pt x="27" y="52"/>
                  </a:lnTo>
                  <a:lnTo>
                    <a:pt x="40" y="49"/>
                  </a:lnTo>
                  <a:lnTo>
                    <a:pt x="40" y="55"/>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25" name="Freeform 55"/>
            <p:cNvSpPr>
              <a:spLocks noEditPoints="1"/>
            </p:cNvSpPr>
            <p:nvPr/>
          </p:nvSpPr>
          <p:spPr bwMode="auto">
            <a:xfrm>
              <a:off x="5410200" y="2987043"/>
              <a:ext cx="61913" cy="96838"/>
            </a:xfrm>
            <a:custGeom>
              <a:avLst/>
              <a:gdLst>
                <a:gd name="T0" fmla="*/ 1 w 25"/>
                <a:gd name="T1" fmla="*/ 22 h 39"/>
                <a:gd name="T2" fmla="*/ 2 w 25"/>
                <a:gd name="T3" fmla="*/ 7 h 39"/>
                <a:gd name="T4" fmla="*/ 11 w 25"/>
                <a:gd name="T5" fmla="*/ 1 h 39"/>
                <a:gd name="T6" fmla="*/ 25 w 25"/>
                <a:gd name="T7" fmla="*/ 18 h 39"/>
                <a:gd name="T8" fmla="*/ 23 w 25"/>
                <a:gd name="T9" fmla="*/ 33 h 39"/>
                <a:gd name="T10" fmla="*/ 15 w 25"/>
                <a:gd name="T11" fmla="*/ 39 h 39"/>
                <a:gd name="T12" fmla="*/ 6 w 25"/>
                <a:gd name="T13" fmla="*/ 35 h 39"/>
                <a:gd name="T14" fmla="*/ 1 w 25"/>
                <a:gd name="T15" fmla="*/ 22 h 39"/>
                <a:gd name="T16" fmla="*/ 6 w 25"/>
                <a:gd name="T17" fmla="*/ 21 h 39"/>
                <a:gd name="T18" fmla="*/ 15 w 25"/>
                <a:gd name="T19" fmla="*/ 35 h 39"/>
                <a:gd name="T20" fmla="*/ 20 w 25"/>
                <a:gd name="T21" fmla="*/ 19 h 39"/>
                <a:gd name="T22" fmla="*/ 11 w 25"/>
                <a:gd name="T23" fmla="*/ 5 h 39"/>
                <a:gd name="T24" fmla="*/ 6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1" y="22"/>
                  </a:moveTo>
                  <a:cubicBezTo>
                    <a:pt x="0" y="16"/>
                    <a:pt x="1" y="11"/>
                    <a:pt x="2" y="7"/>
                  </a:cubicBezTo>
                  <a:cubicBezTo>
                    <a:pt x="4" y="4"/>
                    <a:pt x="7" y="2"/>
                    <a:pt x="11" y="1"/>
                  </a:cubicBezTo>
                  <a:cubicBezTo>
                    <a:pt x="18" y="0"/>
                    <a:pt x="23" y="6"/>
                    <a:pt x="25" y="18"/>
                  </a:cubicBezTo>
                  <a:cubicBezTo>
                    <a:pt x="25" y="24"/>
                    <a:pt x="25" y="29"/>
                    <a:pt x="23" y="33"/>
                  </a:cubicBezTo>
                  <a:cubicBezTo>
                    <a:pt x="21" y="36"/>
                    <a:pt x="19" y="38"/>
                    <a:pt x="15" y="39"/>
                  </a:cubicBezTo>
                  <a:cubicBezTo>
                    <a:pt x="11" y="39"/>
                    <a:pt x="8" y="38"/>
                    <a:pt x="6" y="35"/>
                  </a:cubicBezTo>
                  <a:cubicBezTo>
                    <a:pt x="3" y="32"/>
                    <a:pt x="2" y="28"/>
                    <a:pt x="1" y="22"/>
                  </a:cubicBezTo>
                  <a:close/>
                  <a:moveTo>
                    <a:pt x="6" y="21"/>
                  </a:moveTo>
                  <a:cubicBezTo>
                    <a:pt x="7" y="31"/>
                    <a:pt x="10" y="35"/>
                    <a:pt x="15" y="35"/>
                  </a:cubicBezTo>
                  <a:cubicBezTo>
                    <a:pt x="19" y="34"/>
                    <a:pt x="21" y="29"/>
                    <a:pt x="20" y="19"/>
                  </a:cubicBezTo>
                  <a:cubicBezTo>
                    <a:pt x="19" y="9"/>
                    <a:pt x="16" y="5"/>
                    <a:pt x="11" y="5"/>
                  </a:cubicBezTo>
                  <a:cubicBezTo>
                    <a:pt x="6" y="6"/>
                    <a:pt x="4" y="11"/>
                    <a:pt x="6" y="21"/>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26" name="Freeform 56"/>
            <p:cNvSpPr>
              <a:spLocks/>
            </p:cNvSpPr>
            <p:nvPr/>
          </p:nvSpPr>
          <p:spPr bwMode="auto">
            <a:xfrm>
              <a:off x="5483225" y="2979106"/>
              <a:ext cx="61913" cy="98425"/>
            </a:xfrm>
            <a:custGeom>
              <a:avLst/>
              <a:gdLst>
                <a:gd name="T0" fmla="*/ 39 w 39"/>
                <a:gd name="T1" fmla="*/ 57 h 62"/>
                <a:gd name="T2" fmla="*/ 6 w 39"/>
                <a:gd name="T3" fmla="*/ 62 h 62"/>
                <a:gd name="T4" fmla="*/ 6 w 39"/>
                <a:gd name="T5" fmla="*/ 55 h 62"/>
                <a:gd name="T6" fmla="*/ 18 w 39"/>
                <a:gd name="T7" fmla="*/ 54 h 62"/>
                <a:gd name="T8" fmla="*/ 14 w 39"/>
                <a:gd name="T9" fmla="*/ 10 h 62"/>
                <a:gd name="T10" fmla="*/ 1 w 39"/>
                <a:gd name="T11" fmla="*/ 16 h 62"/>
                <a:gd name="T12" fmla="*/ 0 w 39"/>
                <a:gd name="T13" fmla="*/ 10 h 62"/>
                <a:gd name="T14" fmla="*/ 20 w 39"/>
                <a:gd name="T15" fmla="*/ 0 h 62"/>
                <a:gd name="T16" fmla="*/ 25 w 39"/>
                <a:gd name="T17" fmla="*/ 52 h 62"/>
                <a:gd name="T18" fmla="*/ 37 w 39"/>
                <a:gd name="T19" fmla="*/ 52 h 62"/>
                <a:gd name="T20" fmla="*/ 39 w 39"/>
                <a:gd name="T21"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2">
                  <a:moveTo>
                    <a:pt x="39" y="57"/>
                  </a:moveTo>
                  <a:lnTo>
                    <a:pt x="6" y="62"/>
                  </a:lnTo>
                  <a:lnTo>
                    <a:pt x="6" y="55"/>
                  </a:lnTo>
                  <a:lnTo>
                    <a:pt x="18" y="54"/>
                  </a:lnTo>
                  <a:lnTo>
                    <a:pt x="14" y="10"/>
                  </a:lnTo>
                  <a:lnTo>
                    <a:pt x="1" y="16"/>
                  </a:lnTo>
                  <a:lnTo>
                    <a:pt x="0" y="10"/>
                  </a:lnTo>
                  <a:lnTo>
                    <a:pt x="20" y="0"/>
                  </a:lnTo>
                  <a:lnTo>
                    <a:pt x="25" y="52"/>
                  </a:lnTo>
                  <a:lnTo>
                    <a:pt x="37" y="52"/>
                  </a:lnTo>
                  <a:lnTo>
                    <a:pt x="39" y="57"/>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27" name="Freeform 57"/>
            <p:cNvSpPr>
              <a:spLocks noEditPoints="1"/>
            </p:cNvSpPr>
            <p:nvPr/>
          </p:nvSpPr>
          <p:spPr bwMode="auto">
            <a:xfrm>
              <a:off x="5553075" y="2971168"/>
              <a:ext cx="61913" cy="98425"/>
            </a:xfrm>
            <a:custGeom>
              <a:avLst/>
              <a:gdLst>
                <a:gd name="T0" fmla="*/ 0 w 25"/>
                <a:gd name="T1" fmla="*/ 22 h 39"/>
                <a:gd name="T2" fmla="*/ 2 w 25"/>
                <a:gd name="T3" fmla="*/ 7 h 39"/>
                <a:gd name="T4" fmla="*/ 11 w 25"/>
                <a:gd name="T5" fmla="*/ 1 h 39"/>
                <a:gd name="T6" fmla="*/ 24 w 25"/>
                <a:gd name="T7" fmla="*/ 19 h 39"/>
                <a:gd name="T8" fmla="*/ 22 w 25"/>
                <a:gd name="T9" fmla="*/ 33 h 39"/>
                <a:gd name="T10" fmla="*/ 13 w 25"/>
                <a:gd name="T11" fmla="*/ 39 h 39"/>
                <a:gd name="T12" fmla="*/ 4 w 25"/>
                <a:gd name="T13" fmla="*/ 35 h 39"/>
                <a:gd name="T14" fmla="*/ 0 w 25"/>
                <a:gd name="T15" fmla="*/ 22 h 39"/>
                <a:gd name="T16" fmla="*/ 5 w 25"/>
                <a:gd name="T17" fmla="*/ 21 h 39"/>
                <a:gd name="T18" fmla="*/ 13 w 25"/>
                <a:gd name="T19" fmla="*/ 35 h 39"/>
                <a:gd name="T20" fmla="*/ 19 w 25"/>
                <a:gd name="T21" fmla="*/ 19 h 39"/>
                <a:gd name="T22" fmla="*/ 11 w 25"/>
                <a:gd name="T23" fmla="*/ 5 h 39"/>
                <a:gd name="T24" fmla="*/ 5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0" y="22"/>
                  </a:moveTo>
                  <a:cubicBezTo>
                    <a:pt x="0" y="15"/>
                    <a:pt x="0" y="10"/>
                    <a:pt x="2" y="7"/>
                  </a:cubicBezTo>
                  <a:cubicBezTo>
                    <a:pt x="4" y="3"/>
                    <a:pt x="7" y="1"/>
                    <a:pt x="11" y="1"/>
                  </a:cubicBezTo>
                  <a:cubicBezTo>
                    <a:pt x="19" y="0"/>
                    <a:pt x="23" y="6"/>
                    <a:pt x="24" y="19"/>
                  </a:cubicBezTo>
                  <a:cubicBezTo>
                    <a:pt x="25" y="25"/>
                    <a:pt x="24" y="30"/>
                    <a:pt x="22" y="33"/>
                  </a:cubicBezTo>
                  <a:cubicBezTo>
                    <a:pt x="20" y="36"/>
                    <a:pt x="17" y="38"/>
                    <a:pt x="13" y="39"/>
                  </a:cubicBezTo>
                  <a:cubicBezTo>
                    <a:pt x="10" y="39"/>
                    <a:pt x="7" y="38"/>
                    <a:pt x="4" y="35"/>
                  </a:cubicBezTo>
                  <a:cubicBezTo>
                    <a:pt x="2" y="32"/>
                    <a:pt x="1" y="27"/>
                    <a:pt x="0" y="22"/>
                  </a:cubicBezTo>
                  <a:close/>
                  <a:moveTo>
                    <a:pt x="5" y="21"/>
                  </a:moveTo>
                  <a:cubicBezTo>
                    <a:pt x="6" y="31"/>
                    <a:pt x="9" y="35"/>
                    <a:pt x="13" y="35"/>
                  </a:cubicBezTo>
                  <a:cubicBezTo>
                    <a:pt x="18" y="34"/>
                    <a:pt x="20" y="29"/>
                    <a:pt x="19" y="19"/>
                  </a:cubicBezTo>
                  <a:cubicBezTo>
                    <a:pt x="18" y="9"/>
                    <a:pt x="16" y="5"/>
                    <a:pt x="11" y="5"/>
                  </a:cubicBezTo>
                  <a:cubicBezTo>
                    <a:pt x="6" y="5"/>
                    <a:pt x="4" y="11"/>
                    <a:pt x="5" y="21"/>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28" name="Freeform 58"/>
            <p:cNvSpPr>
              <a:spLocks/>
            </p:cNvSpPr>
            <p:nvPr/>
          </p:nvSpPr>
          <p:spPr bwMode="auto">
            <a:xfrm>
              <a:off x="5627688" y="2969581"/>
              <a:ext cx="57150" cy="92075"/>
            </a:xfrm>
            <a:custGeom>
              <a:avLst/>
              <a:gdLst>
                <a:gd name="T0" fmla="*/ 36 w 36"/>
                <a:gd name="T1" fmla="*/ 57 h 58"/>
                <a:gd name="T2" fmla="*/ 3 w 36"/>
                <a:gd name="T3" fmla="*/ 58 h 58"/>
                <a:gd name="T4" fmla="*/ 3 w 36"/>
                <a:gd name="T5" fmla="*/ 52 h 58"/>
                <a:gd name="T6" fmla="*/ 16 w 36"/>
                <a:gd name="T7" fmla="*/ 52 h 58"/>
                <a:gd name="T8" fmla="*/ 13 w 36"/>
                <a:gd name="T9" fmla="*/ 8 h 58"/>
                <a:gd name="T10" fmla="*/ 0 w 36"/>
                <a:gd name="T11" fmla="*/ 12 h 58"/>
                <a:gd name="T12" fmla="*/ 0 w 36"/>
                <a:gd name="T13" fmla="*/ 6 h 58"/>
                <a:gd name="T14" fmla="*/ 19 w 36"/>
                <a:gd name="T15" fmla="*/ 0 h 58"/>
                <a:gd name="T16" fmla="*/ 22 w 36"/>
                <a:gd name="T17" fmla="*/ 52 h 58"/>
                <a:gd name="T18" fmla="*/ 35 w 36"/>
                <a:gd name="T19" fmla="*/ 50 h 58"/>
                <a:gd name="T20" fmla="*/ 36 w 36"/>
                <a:gd name="T2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8">
                  <a:moveTo>
                    <a:pt x="36" y="57"/>
                  </a:moveTo>
                  <a:lnTo>
                    <a:pt x="3" y="58"/>
                  </a:lnTo>
                  <a:lnTo>
                    <a:pt x="3" y="52"/>
                  </a:lnTo>
                  <a:lnTo>
                    <a:pt x="16" y="52"/>
                  </a:lnTo>
                  <a:lnTo>
                    <a:pt x="13" y="8"/>
                  </a:lnTo>
                  <a:lnTo>
                    <a:pt x="0" y="12"/>
                  </a:lnTo>
                  <a:lnTo>
                    <a:pt x="0" y="6"/>
                  </a:lnTo>
                  <a:lnTo>
                    <a:pt x="19" y="0"/>
                  </a:lnTo>
                  <a:lnTo>
                    <a:pt x="22" y="52"/>
                  </a:lnTo>
                  <a:lnTo>
                    <a:pt x="35" y="50"/>
                  </a:lnTo>
                  <a:lnTo>
                    <a:pt x="36" y="57"/>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29" name="Freeform 59"/>
            <p:cNvSpPr>
              <a:spLocks noEditPoints="1"/>
            </p:cNvSpPr>
            <p:nvPr/>
          </p:nvSpPr>
          <p:spPr bwMode="auto">
            <a:xfrm>
              <a:off x="5694363" y="2964818"/>
              <a:ext cx="60325" cy="95250"/>
            </a:xfrm>
            <a:custGeom>
              <a:avLst/>
              <a:gdLst>
                <a:gd name="T0" fmla="*/ 0 w 24"/>
                <a:gd name="T1" fmla="*/ 20 h 38"/>
                <a:gd name="T2" fmla="*/ 2 w 24"/>
                <a:gd name="T3" fmla="*/ 6 h 38"/>
                <a:gd name="T4" fmla="*/ 11 w 24"/>
                <a:gd name="T5" fmla="*/ 0 h 38"/>
                <a:gd name="T6" fmla="*/ 24 w 24"/>
                <a:gd name="T7" fmla="*/ 19 h 38"/>
                <a:gd name="T8" fmla="*/ 21 w 24"/>
                <a:gd name="T9" fmla="*/ 33 h 38"/>
                <a:gd name="T10" fmla="*/ 12 w 24"/>
                <a:gd name="T11" fmla="*/ 38 h 38"/>
                <a:gd name="T12" fmla="*/ 3 w 24"/>
                <a:gd name="T13" fmla="*/ 34 h 38"/>
                <a:gd name="T14" fmla="*/ 0 w 24"/>
                <a:gd name="T15" fmla="*/ 20 h 38"/>
                <a:gd name="T16" fmla="*/ 5 w 24"/>
                <a:gd name="T17" fmla="*/ 20 h 38"/>
                <a:gd name="T18" fmla="*/ 12 w 24"/>
                <a:gd name="T19" fmla="*/ 34 h 38"/>
                <a:gd name="T20" fmla="*/ 19 w 24"/>
                <a:gd name="T21" fmla="*/ 19 h 38"/>
                <a:gd name="T22" fmla="*/ 11 w 24"/>
                <a:gd name="T23" fmla="*/ 4 h 38"/>
                <a:gd name="T24" fmla="*/ 5 w 24"/>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8">
                  <a:moveTo>
                    <a:pt x="0" y="20"/>
                  </a:moveTo>
                  <a:cubicBezTo>
                    <a:pt x="0" y="14"/>
                    <a:pt x="0" y="9"/>
                    <a:pt x="2" y="6"/>
                  </a:cubicBezTo>
                  <a:cubicBezTo>
                    <a:pt x="4" y="2"/>
                    <a:pt x="7" y="1"/>
                    <a:pt x="11" y="0"/>
                  </a:cubicBezTo>
                  <a:cubicBezTo>
                    <a:pt x="19" y="0"/>
                    <a:pt x="23" y="6"/>
                    <a:pt x="24" y="19"/>
                  </a:cubicBezTo>
                  <a:cubicBezTo>
                    <a:pt x="24" y="25"/>
                    <a:pt x="23" y="29"/>
                    <a:pt x="21" y="33"/>
                  </a:cubicBezTo>
                  <a:cubicBezTo>
                    <a:pt x="19" y="36"/>
                    <a:pt x="16" y="38"/>
                    <a:pt x="12" y="38"/>
                  </a:cubicBezTo>
                  <a:cubicBezTo>
                    <a:pt x="9" y="38"/>
                    <a:pt x="6" y="37"/>
                    <a:pt x="3" y="34"/>
                  </a:cubicBezTo>
                  <a:cubicBezTo>
                    <a:pt x="1" y="31"/>
                    <a:pt x="0" y="26"/>
                    <a:pt x="0" y="20"/>
                  </a:cubicBezTo>
                  <a:close/>
                  <a:moveTo>
                    <a:pt x="5" y="20"/>
                  </a:moveTo>
                  <a:cubicBezTo>
                    <a:pt x="5" y="30"/>
                    <a:pt x="8" y="34"/>
                    <a:pt x="12" y="34"/>
                  </a:cubicBezTo>
                  <a:cubicBezTo>
                    <a:pt x="17" y="34"/>
                    <a:pt x="19" y="29"/>
                    <a:pt x="19" y="19"/>
                  </a:cubicBezTo>
                  <a:cubicBezTo>
                    <a:pt x="19" y="9"/>
                    <a:pt x="16" y="4"/>
                    <a:pt x="11" y="4"/>
                  </a:cubicBezTo>
                  <a:cubicBezTo>
                    <a:pt x="6" y="4"/>
                    <a:pt x="4" y="10"/>
                    <a:pt x="5" y="20"/>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30" name="Freeform 60"/>
            <p:cNvSpPr>
              <a:spLocks/>
            </p:cNvSpPr>
            <p:nvPr/>
          </p:nvSpPr>
          <p:spPr bwMode="auto">
            <a:xfrm>
              <a:off x="5770563" y="2961643"/>
              <a:ext cx="53975" cy="95250"/>
            </a:xfrm>
            <a:custGeom>
              <a:avLst/>
              <a:gdLst>
                <a:gd name="T0" fmla="*/ 34 w 34"/>
                <a:gd name="T1" fmla="*/ 58 h 60"/>
                <a:gd name="T2" fmla="*/ 1 w 34"/>
                <a:gd name="T3" fmla="*/ 60 h 60"/>
                <a:gd name="T4" fmla="*/ 1 w 34"/>
                <a:gd name="T5" fmla="*/ 54 h 60"/>
                <a:gd name="T6" fmla="*/ 14 w 34"/>
                <a:gd name="T7" fmla="*/ 54 h 60"/>
                <a:gd name="T8" fmla="*/ 12 w 34"/>
                <a:gd name="T9" fmla="*/ 10 h 60"/>
                <a:gd name="T10" fmla="*/ 0 w 34"/>
                <a:gd name="T11" fmla="*/ 14 h 60"/>
                <a:gd name="T12" fmla="*/ 0 w 34"/>
                <a:gd name="T13" fmla="*/ 6 h 60"/>
                <a:gd name="T14" fmla="*/ 20 w 34"/>
                <a:gd name="T15" fmla="*/ 0 h 60"/>
                <a:gd name="T16" fmla="*/ 20 w 34"/>
                <a:gd name="T17" fmla="*/ 52 h 60"/>
                <a:gd name="T18" fmla="*/ 34 w 34"/>
                <a:gd name="T19" fmla="*/ 52 h 60"/>
                <a:gd name="T20" fmla="*/ 34 w 34"/>
                <a:gd name="T2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60">
                  <a:moveTo>
                    <a:pt x="34" y="58"/>
                  </a:moveTo>
                  <a:lnTo>
                    <a:pt x="1" y="60"/>
                  </a:lnTo>
                  <a:lnTo>
                    <a:pt x="1" y="54"/>
                  </a:lnTo>
                  <a:lnTo>
                    <a:pt x="14" y="54"/>
                  </a:lnTo>
                  <a:lnTo>
                    <a:pt x="12" y="10"/>
                  </a:lnTo>
                  <a:lnTo>
                    <a:pt x="0" y="14"/>
                  </a:lnTo>
                  <a:lnTo>
                    <a:pt x="0" y="6"/>
                  </a:lnTo>
                  <a:lnTo>
                    <a:pt x="20" y="0"/>
                  </a:lnTo>
                  <a:lnTo>
                    <a:pt x="20" y="52"/>
                  </a:lnTo>
                  <a:lnTo>
                    <a:pt x="34" y="52"/>
                  </a:lnTo>
                  <a:lnTo>
                    <a:pt x="34" y="58"/>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31" name="Freeform 61"/>
            <p:cNvSpPr>
              <a:spLocks noEditPoints="1"/>
            </p:cNvSpPr>
            <p:nvPr/>
          </p:nvSpPr>
          <p:spPr bwMode="auto">
            <a:xfrm>
              <a:off x="5837238" y="2961643"/>
              <a:ext cx="60325" cy="95250"/>
            </a:xfrm>
            <a:custGeom>
              <a:avLst/>
              <a:gdLst>
                <a:gd name="T0" fmla="*/ 0 w 24"/>
                <a:gd name="T1" fmla="*/ 20 h 38"/>
                <a:gd name="T2" fmla="*/ 3 w 24"/>
                <a:gd name="T3" fmla="*/ 5 h 38"/>
                <a:gd name="T4" fmla="*/ 12 w 24"/>
                <a:gd name="T5" fmla="*/ 0 h 38"/>
                <a:gd name="T6" fmla="*/ 23 w 24"/>
                <a:gd name="T7" fmla="*/ 19 h 38"/>
                <a:gd name="T8" fmla="*/ 20 w 24"/>
                <a:gd name="T9" fmla="*/ 33 h 38"/>
                <a:gd name="T10" fmla="*/ 11 w 24"/>
                <a:gd name="T11" fmla="*/ 38 h 38"/>
                <a:gd name="T12" fmla="*/ 3 w 24"/>
                <a:gd name="T13" fmla="*/ 33 h 38"/>
                <a:gd name="T14" fmla="*/ 0 w 24"/>
                <a:gd name="T15" fmla="*/ 20 h 38"/>
                <a:gd name="T16" fmla="*/ 4 w 24"/>
                <a:gd name="T17" fmla="*/ 20 h 38"/>
                <a:gd name="T18" fmla="*/ 12 w 24"/>
                <a:gd name="T19" fmla="*/ 34 h 38"/>
                <a:gd name="T20" fmla="*/ 19 w 24"/>
                <a:gd name="T21" fmla="*/ 19 h 38"/>
                <a:gd name="T22" fmla="*/ 12 w 24"/>
                <a:gd name="T23" fmla="*/ 4 h 38"/>
                <a:gd name="T24" fmla="*/ 4 w 24"/>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8">
                  <a:moveTo>
                    <a:pt x="0" y="20"/>
                  </a:moveTo>
                  <a:cubicBezTo>
                    <a:pt x="0" y="13"/>
                    <a:pt x="1" y="8"/>
                    <a:pt x="3" y="5"/>
                  </a:cubicBezTo>
                  <a:cubicBezTo>
                    <a:pt x="5" y="2"/>
                    <a:pt x="8" y="0"/>
                    <a:pt x="12" y="0"/>
                  </a:cubicBezTo>
                  <a:cubicBezTo>
                    <a:pt x="20" y="0"/>
                    <a:pt x="24" y="6"/>
                    <a:pt x="23" y="19"/>
                  </a:cubicBezTo>
                  <a:cubicBezTo>
                    <a:pt x="23" y="25"/>
                    <a:pt x="22" y="30"/>
                    <a:pt x="20" y="33"/>
                  </a:cubicBezTo>
                  <a:cubicBezTo>
                    <a:pt x="18" y="36"/>
                    <a:pt x="15" y="38"/>
                    <a:pt x="11" y="38"/>
                  </a:cubicBezTo>
                  <a:cubicBezTo>
                    <a:pt x="7" y="38"/>
                    <a:pt x="5" y="36"/>
                    <a:pt x="3" y="33"/>
                  </a:cubicBezTo>
                  <a:cubicBezTo>
                    <a:pt x="1" y="30"/>
                    <a:pt x="0" y="26"/>
                    <a:pt x="0" y="20"/>
                  </a:cubicBezTo>
                  <a:close/>
                  <a:moveTo>
                    <a:pt x="4" y="20"/>
                  </a:moveTo>
                  <a:cubicBezTo>
                    <a:pt x="4" y="29"/>
                    <a:pt x="7" y="34"/>
                    <a:pt x="12" y="34"/>
                  </a:cubicBezTo>
                  <a:cubicBezTo>
                    <a:pt x="16" y="34"/>
                    <a:pt x="19" y="29"/>
                    <a:pt x="19" y="19"/>
                  </a:cubicBezTo>
                  <a:cubicBezTo>
                    <a:pt x="19" y="9"/>
                    <a:pt x="16" y="4"/>
                    <a:pt x="12" y="4"/>
                  </a:cubicBezTo>
                  <a:cubicBezTo>
                    <a:pt x="7" y="4"/>
                    <a:pt x="4" y="9"/>
                    <a:pt x="4" y="20"/>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32" name="Freeform 62"/>
            <p:cNvSpPr>
              <a:spLocks/>
            </p:cNvSpPr>
            <p:nvPr/>
          </p:nvSpPr>
          <p:spPr bwMode="auto">
            <a:xfrm>
              <a:off x="5911850" y="2964818"/>
              <a:ext cx="53975" cy="92075"/>
            </a:xfrm>
            <a:custGeom>
              <a:avLst/>
              <a:gdLst>
                <a:gd name="T0" fmla="*/ 34 w 34"/>
                <a:gd name="T1" fmla="*/ 58 h 58"/>
                <a:gd name="T2" fmla="*/ 0 w 34"/>
                <a:gd name="T3" fmla="*/ 56 h 58"/>
                <a:gd name="T4" fmla="*/ 0 w 34"/>
                <a:gd name="T5" fmla="*/ 50 h 58"/>
                <a:gd name="T6" fmla="*/ 13 w 34"/>
                <a:gd name="T7" fmla="*/ 52 h 58"/>
                <a:gd name="T8" fmla="*/ 15 w 34"/>
                <a:gd name="T9" fmla="*/ 8 h 58"/>
                <a:gd name="T10" fmla="*/ 0 w 34"/>
                <a:gd name="T11" fmla="*/ 11 h 58"/>
                <a:gd name="T12" fmla="*/ 0 w 34"/>
                <a:gd name="T13" fmla="*/ 4 h 58"/>
                <a:gd name="T14" fmla="*/ 21 w 34"/>
                <a:gd name="T15" fmla="*/ 0 h 58"/>
                <a:gd name="T16" fmla="*/ 21 w 34"/>
                <a:gd name="T17" fmla="*/ 52 h 58"/>
                <a:gd name="T18" fmla="*/ 34 w 34"/>
                <a:gd name="T19" fmla="*/ 52 h 58"/>
                <a:gd name="T20" fmla="*/ 34 w 34"/>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58">
                  <a:moveTo>
                    <a:pt x="34" y="58"/>
                  </a:moveTo>
                  <a:lnTo>
                    <a:pt x="0" y="56"/>
                  </a:lnTo>
                  <a:lnTo>
                    <a:pt x="0" y="50"/>
                  </a:lnTo>
                  <a:lnTo>
                    <a:pt x="13" y="52"/>
                  </a:lnTo>
                  <a:lnTo>
                    <a:pt x="15" y="8"/>
                  </a:lnTo>
                  <a:lnTo>
                    <a:pt x="0" y="11"/>
                  </a:lnTo>
                  <a:lnTo>
                    <a:pt x="0" y="4"/>
                  </a:lnTo>
                  <a:lnTo>
                    <a:pt x="21" y="0"/>
                  </a:lnTo>
                  <a:lnTo>
                    <a:pt x="21" y="52"/>
                  </a:lnTo>
                  <a:lnTo>
                    <a:pt x="34" y="52"/>
                  </a:lnTo>
                  <a:lnTo>
                    <a:pt x="34" y="58"/>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33" name="Freeform 63"/>
            <p:cNvSpPr>
              <a:spLocks noEditPoints="1"/>
            </p:cNvSpPr>
            <p:nvPr/>
          </p:nvSpPr>
          <p:spPr bwMode="auto">
            <a:xfrm>
              <a:off x="5976938" y="2964818"/>
              <a:ext cx="63500" cy="95250"/>
            </a:xfrm>
            <a:custGeom>
              <a:avLst/>
              <a:gdLst>
                <a:gd name="T0" fmla="*/ 0 w 25"/>
                <a:gd name="T1" fmla="*/ 20 h 38"/>
                <a:gd name="T2" fmla="*/ 4 w 25"/>
                <a:gd name="T3" fmla="*/ 5 h 38"/>
                <a:gd name="T4" fmla="*/ 14 w 25"/>
                <a:gd name="T5" fmla="*/ 1 h 38"/>
                <a:gd name="T6" fmla="*/ 24 w 25"/>
                <a:gd name="T7" fmla="*/ 20 h 38"/>
                <a:gd name="T8" fmla="*/ 20 w 25"/>
                <a:gd name="T9" fmla="*/ 34 h 38"/>
                <a:gd name="T10" fmla="*/ 11 w 25"/>
                <a:gd name="T11" fmla="*/ 38 h 38"/>
                <a:gd name="T12" fmla="*/ 3 w 25"/>
                <a:gd name="T13" fmla="*/ 33 h 38"/>
                <a:gd name="T14" fmla="*/ 0 w 25"/>
                <a:gd name="T15" fmla="*/ 20 h 38"/>
                <a:gd name="T16" fmla="*/ 5 w 25"/>
                <a:gd name="T17" fmla="*/ 20 h 38"/>
                <a:gd name="T18" fmla="*/ 12 w 25"/>
                <a:gd name="T19" fmla="*/ 34 h 38"/>
                <a:gd name="T20" fmla="*/ 19 w 25"/>
                <a:gd name="T21" fmla="*/ 20 h 38"/>
                <a:gd name="T22" fmla="*/ 13 w 25"/>
                <a:gd name="T23" fmla="*/ 4 h 38"/>
                <a:gd name="T24" fmla="*/ 5 w 25"/>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8">
                  <a:moveTo>
                    <a:pt x="0" y="20"/>
                  </a:moveTo>
                  <a:cubicBezTo>
                    <a:pt x="0" y="13"/>
                    <a:pt x="2" y="8"/>
                    <a:pt x="4" y="5"/>
                  </a:cubicBezTo>
                  <a:cubicBezTo>
                    <a:pt x="6" y="2"/>
                    <a:pt x="9" y="0"/>
                    <a:pt x="14" y="1"/>
                  </a:cubicBezTo>
                  <a:cubicBezTo>
                    <a:pt x="21" y="1"/>
                    <a:pt x="25" y="7"/>
                    <a:pt x="24" y="20"/>
                  </a:cubicBezTo>
                  <a:cubicBezTo>
                    <a:pt x="24" y="26"/>
                    <a:pt x="23" y="31"/>
                    <a:pt x="20" y="34"/>
                  </a:cubicBezTo>
                  <a:cubicBezTo>
                    <a:pt x="18" y="37"/>
                    <a:pt x="15" y="38"/>
                    <a:pt x="11" y="38"/>
                  </a:cubicBezTo>
                  <a:cubicBezTo>
                    <a:pt x="7" y="38"/>
                    <a:pt x="4" y="36"/>
                    <a:pt x="3" y="33"/>
                  </a:cubicBezTo>
                  <a:cubicBezTo>
                    <a:pt x="1" y="30"/>
                    <a:pt x="0" y="25"/>
                    <a:pt x="0" y="20"/>
                  </a:cubicBezTo>
                  <a:close/>
                  <a:moveTo>
                    <a:pt x="5" y="20"/>
                  </a:moveTo>
                  <a:cubicBezTo>
                    <a:pt x="4" y="29"/>
                    <a:pt x="7" y="34"/>
                    <a:pt x="12" y="34"/>
                  </a:cubicBezTo>
                  <a:cubicBezTo>
                    <a:pt x="16" y="35"/>
                    <a:pt x="19" y="30"/>
                    <a:pt x="19" y="20"/>
                  </a:cubicBezTo>
                  <a:cubicBezTo>
                    <a:pt x="20" y="10"/>
                    <a:pt x="18" y="5"/>
                    <a:pt x="13" y="4"/>
                  </a:cubicBezTo>
                  <a:cubicBezTo>
                    <a:pt x="8" y="4"/>
                    <a:pt x="5" y="9"/>
                    <a:pt x="5" y="20"/>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34" name="Freeform 64"/>
            <p:cNvSpPr>
              <a:spLocks/>
            </p:cNvSpPr>
            <p:nvPr/>
          </p:nvSpPr>
          <p:spPr bwMode="auto">
            <a:xfrm>
              <a:off x="6053138" y="2969581"/>
              <a:ext cx="52388" cy="95250"/>
            </a:xfrm>
            <a:custGeom>
              <a:avLst/>
              <a:gdLst>
                <a:gd name="T0" fmla="*/ 31 w 33"/>
                <a:gd name="T1" fmla="*/ 60 h 60"/>
                <a:gd name="T2" fmla="*/ 0 w 33"/>
                <a:gd name="T3" fmla="*/ 57 h 60"/>
                <a:gd name="T4" fmla="*/ 0 w 33"/>
                <a:gd name="T5" fmla="*/ 50 h 60"/>
                <a:gd name="T6" fmla="*/ 12 w 33"/>
                <a:gd name="T7" fmla="*/ 52 h 60"/>
                <a:gd name="T8" fmla="*/ 15 w 33"/>
                <a:gd name="T9" fmla="*/ 9 h 60"/>
                <a:gd name="T10" fmla="*/ 1 w 33"/>
                <a:gd name="T11" fmla="*/ 11 h 60"/>
                <a:gd name="T12" fmla="*/ 3 w 33"/>
                <a:gd name="T13" fmla="*/ 5 h 60"/>
                <a:gd name="T14" fmla="*/ 23 w 33"/>
                <a:gd name="T15" fmla="*/ 0 h 60"/>
                <a:gd name="T16" fmla="*/ 20 w 33"/>
                <a:gd name="T17" fmla="*/ 52 h 60"/>
                <a:gd name="T18" fmla="*/ 33 w 33"/>
                <a:gd name="T19" fmla="*/ 53 h 60"/>
                <a:gd name="T20" fmla="*/ 31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1" y="60"/>
                  </a:moveTo>
                  <a:lnTo>
                    <a:pt x="0" y="57"/>
                  </a:lnTo>
                  <a:lnTo>
                    <a:pt x="0" y="50"/>
                  </a:lnTo>
                  <a:lnTo>
                    <a:pt x="12" y="52"/>
                  </a:lnTo>
                  <a:lnTo>
                    <a:pt x="15" y="9"/>
                  </a:lnTo>
                  <a:lnTo>
                    <a:pt x="1" y="11"/>
                  </a:lnTo>
                  <a:lnTo>
                    <a:pt x="3" y="5"/>
                  </a:lnTo>
                  <a:lnTo>
                    <a:pt x="23" y="0"/>
                  </a:lnTo>
                  <a:lnTo>
                    <a:pt x="20" y="52"/>
                  </a:lnTo>
                  <a:lnTo>
                    <a:pt x="33" y="53"/>
                  </a:lnTo>
                  <a:lnTo>
                    <a:pt x="31" y="60"/>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35" name="Freeform 65"/>
            <p:cNvSpPr>
              <a:spLocks noEditPoints="1"/>
            </p:cNvSpPr>
            <p:nvPr/>
          </p:nvSpPr>
          <p:spPr bwMode="auto">
            <a:xfrm>
              <a:off x="6118225" y="2974343"/>
              <a:ext cx="65088" cy="95250"/>
            </a:xfrm>
            <a:custGeom>
              <a:avLst/>
              <a:gdLst>
                <a:gd name="T0" fmla="*/ 1 w 26"/>
                <a:gd name="T1" fmla="*/ 19 h 38"/>
                <a:gd name="T2" fmla="*/ 5 w 26"/>
                <a:gd name="T3" fmla="*/ 5 h 38"/>
                <a:gd name="T4" fmla="*/ 15 w 26"/>
                <a:gd name="T5" fmla="*/ 1 h 38"/>
                <a:gd name="T6" fmla="*/ 25 w 26"/>
                <a:gd name="T7" fmla="*/ 20 h 38"/>
                <a:gd name="T8" fmla="*/ 20 w 26"/>
                <a:gd name="T9" fmla="*/ 34 h 38"/>
                <a:gd name="T10" fmla="*/ 11 w 26"/>
                <a:gd name="T11" fmla="*/ 38 h 38"/>
                <a:gd name="T12" fmla="*/ 3 w 26"/>
                <a:gd name="T13" fmla="*/ 33 h 38"/>
                <a:gd name="T14" fmla="*/ 1 w 26"/>
                <a:gd name="T15" fmla="*/ 19 h 38"/>
                <a:gd name="T16" fmla="*/ 6 w 26"/>
                <a:gd name="T17" fmla="*/ 19 h 38"/>
                <a:gd name="T18" fmla="*/ 11 w 26"/>
                <a:gd name="T19" fmla="*/ 34 h 38"/>
                <a:gd name="T20" fmla="*/ 20 w 26"/>
                <a:gd name="T21" fmla="*/ 20 h 38"/>
                <a:gd name="T22" fmla="*/ 14 w 26"/>
                <a:gd name="T23" fmla="*/ 4 h 38"/>
                <a:gd name="T24" fmla="*/ 6 w 26"/>
                <a:gd name="T2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 y="19"/>
                  </a:moveTo>
                  <a:cubicBezTo>
                    <a:pt x="1" y="12"/>
                    <a:pt x="3" y="8"/>
                    <a:pt x="5" y="5"/>
                  </a:cubicBezTo>
                  <a:cubicBezTo>
                    <a:pt x="8" y="2"/>
                    <a:pt x="11" y="0"/>
                    <a:pt x="15" y="1"/>
                  </a:cubicBezTo>
                  <a:cubicBezTo>
                    <a:pt x="23" y="1"/>
                    <a:pt x="26" y="8"/>
                    <a:pt x="25" y="20"/>
                  </a:cubicBezTo>
                  <a:cubicBezTo>
                    <a:pt x="24" y="26"/>
                    <a:pt x="23" y="31"/>
                    <a:pt x="20" y="34"/>
                  </a:cubicBezTo>
                  <a:cubicBezTo>
                    <a:pt x="18" y="37"/>
                    <a:pt x="15" y="38"/>
                    <a:pt x="11" y="38"/>
                  </a:cubicBezTo>
                  <a:cubicBezTo>
                    <a:pt x="7" y="38"/>
                    <a:pt x="4" y="36"/>
                    <a:pt x="3" y="33"/>
                  </a:cubicBezTo>
                  <a:cubicBezTo>
                    <a:pt x="1" y="29"/>
                    <a:pt x="0" y="25"/>
                    <a:pt x="1" y="19"/>
                  </a:cubicBezTo>
                  <a:close/>
                  <a:moveTo>
                    <a:pt x="6" y="19"/>
                  </a:moveTo>
                  <a:cubicBezTo>
                    <a:pt x="5" y="29"/>
                    <a:pt x="7" y="34"/>
                    <a:pt x="11" y="34"/>
                  </a:cubicBezTo>
                  <a:cubicBezTo>
                    <a:pt x="16" y="35"/>
                    <a:pt x="19" y="30"/>
                    <a:pt x="20" y="20"/>
                  </a:cubicBezTo>
                  <a:cubicBezTo>
                    <a:pt x="21" y="10"/>
                    <a:pt x="19" y="5"/>
                    <a:pt x="14" y="4"/>
                  </a:cubicBezTo>
                  <a:cubicBezTo>
                    <a:pt x="9" y="4"/>
                    <a:pt x="6" y="9"/>
                    <a:pt x="6" y="19"/>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36" name="Freeform 66"/>
            <p:cNvSpPr>
              <a:spLocks/>
            </p:cNvSpPr>
            <p:nvPr/>
          </p:nvSpPr>
          <p:spPr bwMode="auto">
            <a:xfrm>
              <a:off x="6189663" y="2983868"/>
              <a:ext cx="52388" cy="93663"/>
            </a:xfrm>
            <a:custGeom>
              <a:avLst/>
              <a:gdLst>
                <a:gd name="T0" fmla="*/ 33 w 33"/>
                <a:gd name="T1" fmla="*/ 59 h 59"/>
                <a:gd name="T2" fmla="*/ 0 w 33"/>
                <a:gd name="T3" fmla="*/ 55 h 59"/>
                <a:gd name="T4" fmla="*/ 2 w 33"/>
                <a:gd name="T5" fmla="*/ 49 h 59"/>
                <a:gd name="T6" fmla="*/ 15 w 33"/>
                <a:gd name="T7" fmla="*/ 51 h 59"/>
                <a:gd name="T8" fmla="*/ 19 w 33"/>
                <a:gd name="T9" fmla="*/ 8 h 59"/>
                <a:gd name="T10" fmla="*/ 5 w 33"/>
                <a:gd name="T11" fmla="*/ 10 h 59"/>
                <a:gd name="T12" fmla="*/ 7 w 33"/>
                <a:gd name="T13" fmla="*/ 3 h 59"/>
                <a:gd name="T14" fmla="*/ 27 w 33"/>
                <a:gd name="T15" fmla="*/ 0 h 59"/>
                <a:gd name="T16" fmla="*/ 21 w 33"/>
                <a:gd name="T17" fmla="*/ 52 h 59"/>
                <a:gd name="T18" fmla="*/ 33 w 33"/>
                <a:gd name="T19" fmla="*/ 54 h 59"/>
                <a:gd name="T20" fmla="*/ 33 w 33"/>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9">
                  <a:moveTo>
                    <a:pt x="33" y="59"/>
                  </a:moveTo>
                  <a:lnTo>
                    <a:pt x="0" y="55"/>
                  </a:lnTo>
                  <a:lnTo>
                    <a:pt x="2" y="49"/>
                  </a:lnTo>
                  <a:lnTo>
                    <a:pt x="15" y="51"/>
                  </a:lnTo>
                  <a:lnTo>
                    <a:pt x="19" y="8"/>
                  </a:lnTo>
                  <a:lnTo>
                    <a:pt x="5" y="10"/>
                  </a:lnTo>
                  <a:lnTo>
                    <a:pt x="7" y="3"/>
                  </a:lnTo>
                  <a:lnTo>
                    <a:pt x="27" y="0"/>
                  </a:lnTo>
                  <a:lnTo>
                    <a:pt x="21" y="52"/>
                  </a:lnTo>
                  <a:lnTo>
                    <a:pt x="33" y="54"/>
                  </a:lnTo>
                  <a:lnTo>
                    <a:pt x="33" y="59"/>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37" name="Freeform 67"/>
            <p:cNvSpPr>
              <a:spLocks noEditPoints="1"/>
            </p:cNvSpPr>
            <p:nvPr/>
          </p:nvSpPr>
          <p:spPr bwMode="auto">
            <a:xfrm>
              <a:off x="6257925" y="2991806"/>
              <a:ext cx="66675" cy="95250"/>
            </a:xfrm>
            <a:custGeom>
              <a:avLst/>
              <a:gdLst>
                <a:gd name="T0" fmla="*/ 1 w 27"/>
                <a:gd name="T1" fmla="*/ 18 h 38"/>
                <a:gd name="T2" fmla="*/ 6 w 27"/>
                <a:gd name="T3" fmla="*/ 4 h 38"/>
                <a:gd name="T4" fmla="*/ 16 w 27"/>
                <a:gd name="T5" fmla="*/ 0 h 38"/>
                <a:gd name="T6" fmla="*/ 25 w 27"/>
                <a:gd name="T7" fmla="*/ 20 h 38"/>
                <a:gd name="T8" fmla="*/ 20 w 27"/>
                <a:gd name="T9" fmla="*/ 34 h 38"/>
                <a:gd name="T10" fmla="*/ 10 w 27"/>
                <a:gd name="T11" fmla="*/ 37 h 38"/>
                <a:gd name="T12" fmla="*/ 2 w 27"/>
                <a:gd name="T13" fmla="*/ 32 h 38"/>
                <a:gd name="T14" fmla="*/ 1 w 27"/>
                <a:gd name="T15" fmla="*/ 18 h 38"/>
                <a:gd name="T16" fmla="*/ 6 w 27"/>
                <a:gd name="T17" fmla="*/ 18 h 38"/>
                <a:gd name="T18" fmla="*/ 11 w 27"/>
                <a:gd name="T19" fmla="*/ 34 h 38"/>
                <a:gd name="T20" fmla="*/ 20 w 27"/>
                <a:gd name="T21" fmla="*/ 20 h 38"/>
                <a:gd name="T22" fmla="*/ 15 w 27"/>
                <a:gd name="T23" fmla="*/ 4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8"/>
                  </a:moveTo>
                  <a:cubicBezTo>
                    <a:pt x="2" y="11"/>
                    <a:pt x="4" y="7"/>
                    <a:pt x="6" y="4"/>
                  </a:cubicBezTo>
                  <a:cubicBezTo>
                    <a:pt x="9" y="1"/>
                    <a:pt x="12" y="0"/>
                    <a:pt x="16" y="0"/>
                  </a:cubicBezTo>
                  <a:cubicBezTo>
                    <a:pt x="24" y="1"/>
                    <a:pt x="27" y="8"/>
                    <a:pt x="25" y="20"/>
                  </a:cubicBezTo>
                  <a:cubicBezTo>
                    <a:pt x="24" y="26"/>
                    <a:pt x="23" y="31"/>
                    <a:pt x="20" y="34"/>
                  </a:cubicBezTo>
                  <a:cubicBezTo>
                    <a:pt x="17" y="37"/>
                    <a:pt x="14" y="38"/>
                    <a:pt x="10" y="37"/>
                  </a:cubicBezTo>
                  <a:cubicBezTo>
                    <a:pt x="7" y="37"/>
                    <a:pt x="4" y="35"/>
                    <a:pt x="2" y="32"/>
                  </a:cubicBezTo>
                  <a:cubicBezTo>
                    <a:pt x="1" y="28"/>
                    <a:pt x="0" y="24"/>
                    <a:pt x="1" y="18"/>
                  </a:cubicBezTo>
                  <a:close/>
                  <a:moveTo>
                    <a:pt x="6" y="18"/>
                  </a:moveTo>
                  <a:cubicBezTo>
                    <a:pt x="5" y="28"/>
                    <a:pt x="6" y="33"/>
                    <a:pt x="11" y="34"/>
                  </a:cubicBezTo>
                  <a:cubicBezTo>
                    <a:pt x="16" y="34"/>
                    <a:pt x="19" y="30"/>
                    <a:pt x="20" y="20"/>
                  </a:cubicBezTo>
                  <a:cubicBezTo>
                    <a:pt x="22" y="10"/>
                    <a:pt x="20" y="5"/>
                    <a:pt x="15" y="4"/>
                  </a:cubicBezTo>
                  <a:cubicBezTo>
                    <a:pt x="11" y="3"/>
                    <a:pt x="7" y="8"/>
                    <a:pt x="6" y="18"/>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38" name="Freeform 68"/>
            <p:cNvSpPr>
              <a:spLocks/>
            </p:cNvSpPr>
            <p:nvPr/>
          </p:nvSpPr>
          <p:spPr bwMode="auto">
            <a:xfrm>
              <a:off x="6330950" y="3004506"/>
              <a:ext cx="52388" cy="95250"/>
            </a:xfrm>
            <a:custGeom>
              <a:avLst/>
              <a:gdLst>
                <a:gd name="T0" fmla="*/ 31 w 33"/>
                <a:gd name="T1" fmla="*/ 60 h 60"/>
                <a:gd name="T2" fmla="*/ 0 w 33"/>
                <a:gd name="T3" fmla="*/ 53 h 60"/>
                <a:gd name="T4" fmla="*/ 0 w 33"/>
                <a:gd name="T5" fmla="*/ 47 h 60"/>
                <a:gd name="T6" fmla="*/ 12 w 33"/>
                <a:gd name="T7" fmla="*/ 50 h 60"/>
                <a:gd name="T8" fmla="*/ 20 w 33"/>
                <a:gd name="T9" fmla="*/ 6 h 60"/>
                <a:gd name="T10" fmla="*/ 6 w 33"/>
                <a:gd name="T11" fmla="*/ 9 h 60"/>
                <a:gd name="T12" fmla="*/ 7 w 33"/>
                <a:gd name="T13" fmla="*/ 1 h 60"/>
                <a:gd name="T14" fmla="*/ 28 w 33"/>
                <a:gd name="T15" fmla="*/ 0 h 60"/>
                <a:gd name="T16" fmla="*/ 20 w 33"/>
                <a:gd name="T17" fmla="*/ 50 h 60"/>
                <a:gd name="T18" fmla="*/ 33 w 33"/>
                <a:gd name="T19" fmla="*/ 53 h 60"/>
                <a:gd name="T20" fmla="*/ 31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1" y="60"/>
                  </a:moveTo>
                  <a:lnTo>
                    <a:pt x="0" y="53"/>
                  </a:lnTo>
                  <a:lnTo>
                    <a:pt x="0" y="47"/>
                  </a:lnTo>
                  <a:lnTo>
                    <a:pt x="12" y="50"/>
                  </a:lnTo>
                  <a:lnTo>
                    <a:pt x="20" y="6"/>
                  </a:lnTo>
                  <a:lnTo>
                    <a:pt x="6" y="9"/>
                  </a:lnTo>
                  <a:lnTo>
                    <a:pt x="7" y="1"/>
                  </a:lnTo>
                  <a:lnTo>
                    <a:pt x="28" y="0"/>
                  </a:lnTo>
                  <a:lnTo>
                    <a:pt x="20" y="50"/>
                  </a:lnTo>
                  <a:lnTo>
                    <a:pt x="33" y="53"/>
                  </a:lnTo>
                  <a:lnTo>
                    <a:pt x="31" y="60"/>
                  </a:lnTo>
                  <a:close/>
                </a:path>
              </a:pathLst>
            </a:custGeom>
            <a:solidFill>
              <a:srgbClr val="2298F0">
                <a:alpha val="69804"/>
              </a:srgbClr>
            </a:solidFill>
            <a:ln>
              <a:solidFill>
                <a:srgbClr val="C7000B"/>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39" name="Freeform 69"/>
            <p:cNvSpPr>
              <a:spLocks noEditPoints="1"/>
            </p:cNvSpPr>
            <p:nvPr/>
          </p:nvSpPr>
          <p:spPr bwMode="auto">
            <a:xfrm>
              <a:off x="6397625" y="3014031"/>
              <a:ext cx="68263" cy="95250"/>
            </a:xfrm>
            <a:custGeom>
              <a:avLst/>
              <a:gdLst>
                <a:gd name="T0" fmla="*/ 1 w 27"/>
                <a:gd name="T1" fmla="*/ 17 h 38"/>
                <a:gd name="T2" fmla="*/ 7 w 27"/>
                <a:gd name="T3" fmla="*/ 4 h 38"/>
                <a:gd name="T4" fmla="*/ 17 w 27"/>
                <a:gd name="T5" fmla="*/ 0 h 38"/>
                <a:gd name="T6" fmla="*/ 25 w 27"/>
                <a:gd name="T7" fmla="*/ 21 h 38"/>
                <a:gd name="T8" fmla="*/ 19 w 27"/>
                <a:gd name="T9" fmla="*/ 34 h 38"/>
                <a:gd name="T10" fmla="*/ 9 w 27"/>
                <a:gd name="T11" fmla="*/ 37 h 38"/>
                <a:gd name="T12" fmla="*/ 2 w 27"/>
                <a:gd name="T13" fmla="*/ 31 h 38"/>
                <a:gd name="T14" fmla="*/ 1 w 27"/>
                <a:gd name="T15" fmla="*/ 17 h 38"/>
                <a:gd name="T16" fmla="*/ 6 w 27"/>
                <a:gd name="T17" fmla="*/ 18 h 38"/>
                <a:gd name="T18" fmla="*/ 11 w 27"/>
                <a:gd name="T19" fmla="*/ 33 h 38"/>
                <a:gd name="T20" fmla="*/ 20 w 27"/>
                <a:gd name="T21" fmla="*/ 20 h 38"/>
                <a:gd name="T22" fmla="*/ 16 w 27"/>
                <a:gd name="T23" fmla="*/ 4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7"/>
                  </a:moveTo>
                  <a:cubicBezTo>
                    <a:pt x="2" y="11"/>
                    <a:pt x="4" y="6"/>
                    <a:pt x="7" y="4"/>
                  </a:cubicBezTo>
                  <a:cubicBezTo>
                    <a:pt x="10" y="1"/>
                    <a:pt x="13" y="0"/>
                    <a:pt x="17" y="0"/>
                  </a:cubicBezTo>
                  <a:cubicBezTo>
                    <a:pt x="25" y="2"/>
                    <a:pt x="27" y="9"/>
                    <a:pt x="25" y="21"/>
                  </a:cubicBezTo>
                  <a:cubicBezTo>
                    <a:pt x="24" y="27"/>
                    <a:pt x="22" y="31"/>
                    <a:pt x="19" y="34"/>
                  </a:cubicBezTo>
                  <a:cubicBezTo>
                    <a:pt x="17" y="37"/>
                    <a:pt x="13" y="38"/>
                    <a:pt x="9" y="37"/>
                  </a:cubicBezTo>
                  <a:cubicBezTo>
                    <a:pt x="6" y="36"/>
                    <a:pt x="3" y="34"/>
                    <a:pt x="2" y="31"/>
                  </a:cubicBezTo>
                  <a:cubicBezTo>
                    <a:pt x="0" y="28"/>
                    <a:pt x="0" y="23"/>
                    <a:pt x="1" y="17"/>
                  </a:cubicBezTo>
                  <a:close/>
                  <a:moveTo>
                    <a:pt x="6" y="18"/>
                  </a:moveTo>
                  <a:cubicBezTo>
                    <a:pt x="4" y="27"/>
                    <a:pt x="6" y="33"/>
                    <a:pt x="11" y="33"/>
                  </a:cubicBezTo>
                  <a:cubicBezTo>
                    <a:pt x="15" y="34"/>
                    <a:pt x="18" y="30"/>
                    <a:pt x="20" y="20"/>
                  </a:cubicBezTo>
                  <a:cubicBezTo>
                    <a:pt x="22" y="10"/>
                    <a:pt x="21" y="5"/>
                    <a:pt x="16" y="4"/>
                  </a:cubicBezTo>
                  <a:cubicBezTo>
                    <a:pt x="11" y="3"/>
                    <a:pt x="8" y="8"/>
                    <a:pt x="6" y="18"/>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40" name="Freeform 70"/>
            <p:cNvSpPr>
              <a:spLocks/>
            </p:cNvSpPr>
            <p:nvPr/>
          </p:nvSpPr>
          <p:spPr bwMode="auto">
            <a:xfrm>
              <a:off x="6467475" y="3029906"/>
              <a:ext cx="52388" cy="95250"/>
            </a:xfrm>
            <a:custGeom>
              <a:avLst/>
              <a:gdLst>
                <a:gd name="T0" fmla="*/ 32 w 33"/>
                <a:gd name="T1" fmla="*/ 60 h 60"/>
                <a:gd name="T2" fmla="*/ 0 w 33"/>
                <a:gd name="T3" fmla="*/ 53 h 60"/>
                <a:gd name="T4" fmla="*/ 2 w 33"/>
                <a:gd name="T5" fmla="*/ 47 h 60"/>
                <a:gd name="T6" fmla="*/ 14 w 33"/>
                <a:gd name="T7" fmla="*/ 50 h 60"/>
                <a:gd name="T8" fmla="*/ 22 w 33"/>
                <a:gd name="T9" fmla="*/ 8 h 60"/>
                <a:gd name="T10" fmla="*/ 10 w 33"/>
                <a:gd name="T11" fmla="*/ 8 h 60"/>
                <a:gd name="T12" fmla="*/ 11 w 33"/>
                <a:gd name="T13" fmla="*/ 1 h 60"/>
                <a:gd name="T14" fmla="*/ 32 w 33"/>
                <a:gd name="T15" fmla="*/ 0 h 60"/>
                <a:gd name="T16" fmla="*/ 21 w 33"/>
                <a:gd name="T17" fmla="*/ 52 h 60"/>
                <a:gd name="T18" fmla="*/ 33 w 33"/>
                <a:gd name="T19" fmla="*/ 53 h 60"/>
                <a:gd name="T20" fmla="*/ 32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2" y="60"/>
                  </a:moveTo>
                  <a:lnTo>
                    <a:pt x="0" y="53"/>
                  </a:lnTo>
                  <a:lnTo>
                    <a:pt x="2" y="47"/>
                  </a:lnTo>
                  <a:lnTo>
                    <a:pt x="14" y="50"/>
                  </a:lnTo>
                  <a:lnTo>
                    <a:pt x="22" y="8"/>
                  </a:lnTo>
                  <a:lnTo>
                    <a:pt x="10" y="8"/>
                  </a:lnTo>
                  <a:lnTo>
                    <a:pt x="11" y="1"/>
                  </a:lnTo>
                  <a:lnTo>
                    <a:pt x="32" y="0"/>
                  </a:lnTo>
                  <a:lnTo>
                    <a:pt x="21" y="52"/>
                  </a:lnTo>
                  <a:lnTo>
                    <a:pt x="33" y="53"/>
                  </a:lnTo>
                  <a:lnTo>
                    <a:pt x="32" y="60"/>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41" name="Freeform 71"/>
            <p:cNvSpPr>
              <a:spLocks noEditPoints="1"/>
            </p:cNvSpPr>
            <p:nvPr/>
          </p:nvSpPr>
          <p:spPr bwMode="auto">
            <a:xfrm>
              <a:off x="6537325" y="3042606"/>
              <a:ext cx="68263" cy="93663"/>
            </a:xfrm>
            <a:custGeom>
              <a:avLst/>
              <a:gdLst>
                <a:gd name="T0" fmla="*/ 1 w 27"/>
                <a:gd name="T1" fmla="*/ 17 h 38"/>
                <a:gd name="T2" fmla="*/ 7 w 27"/>
                <a:gd name="T3" fmla="*/ 4 h 38"/>
                <a:gd name="T4" fmla="*/ 18 w 27"/>
                <a:gd name="T5" fmla="*/ 1 h 38"/>
                <a:gd name="T6" fmla="*/ 25 w 27"/>
                <a:gd name="T7" fmla="*/ 22 h 38"/>
                <a:gd name="T8" fmla="*/ 18 w 27"/>
                <a:gd name="T9" fmla="*/ 35 h 38"/>
                <a:gd name="T10" fmla="*/ 8 w 27"/>
                <a:gd name="T11" fmla="*/ 38 h 38"/>
                <a:gd name="T12" fmla="*/ 1 w 27"/>
                <a:gd name="T13" fmla="*/ 31 h 38"/>
                <a:gd name="T14" fmla="*/ 1 w 27"/>
                <a:gd name="T15" fmla="*/ 17 h 38"/>
                <a:gd name="T16" fmla="*/ 6 w 27"/>
                <a:gd name="T17" fmla="*/ 18 h 38"/>
                <a:gd name="T18" fmla="*/ 9 w 27"/>
                <a:gd name="T19" fmla="*/ 34 h 38"/>
                <a:gd name="T20" fmla="*/ 20 w 27"/>
                <a:gd name="T21" fmla="*/ 21 h 38"/>
                <a:gd name="T22" fmla="*/ 16 w 27"/>
                <a:gd name="T23" fmla="*/ 5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7"/>
                  </a:moveTo>
                  <a:cubicBezTo>
                    <a:pt x="2" y="11"/>
                    <a:pt x="5" y="7"/>
                    <a:pt x="7" y="4"/>
                  </a:cubicBezTo>
                  <a:cubicBezTo>
                    <a:pt x="10" y="1"/>
                    <a:pt x="14" y="0"/>
                    <a:pt x="18" y="1"/>
                  </a:cubicBezTo>
                  <a:cubicBezTo>
                    <a:pt x="25" y="3"/>
                    <a:pt x="27" y="10"/>
                    <a:pt x="25" y="22"/>
                  </a:cubicBezTo>
                  <a:cubicBezTo>
                    <a:pt x="23" y="28"/>
                    <a:pt x="21" y="32"/>
                    <a:pt x="18" y="35"/>
                  </a:cubicBezTo>
                  <a:cubicBezTo>
                    <a:pt x="15" y="38"/>
                    <a:pt x="12" y="38"/>
                    <a:pt x="8" y="38"/>
                  </a:cubicBezTo>
                  <a:cubicBezTo>
                    <a:pt x="5" y="37"/>
                    <a:pt x="2" y="35"/>
                    <a:pt x="1" y="31"/>
                  </a:cubicBezTo>
                  <a:cubicBezTo>
                    <a:pt x="0" y="28"/>
                    <a:pt x="0" y="23"/>
                    <a:pt x="1" y="17"/>
                  </a:cubicBezTo>
                  <a:close/>
                  <a:moveTo>
                    <a:pt x="6" y="18"/>
                  </a:moveTo>
                  <a:cubicBezTo>
                    <a:pt x="3" y="28"/>
                    <a:pt x="5" y="33"/>
                    <a:pt x="9" y="34"/>
                  </a:cubicBezTo>
                  <a:cubicBezTo>
                    <a:pt x="14" y="35"/>
                    <a:pt x="18" y="31"/>
                    <a:pt x="20" y="21"/>
                  </a:cubicBezTo>
                  <a:cubicBezTo>
                    <a:pt x="22" y="11"/>
                    <a:pt x="21" y="6"/>
                    <a:pt x="16" y="5"/>
                  </a:cubicBezTo>
                  <a:cubicBezTo>
                    <a:pt x="12" y="4"/>
                    <a:pt x="8" y="8"/>
                    <a:pt x="6" y="18"/>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42" name="Freeform 72"/>
            <p:cNvSpPr>
              <a:spLocks/>
            </p:cNvSpPr>
            <p:nvPr/>
          </p:nvSpPr>
          <p:spPr bwMode="auto">
            <a:xfrm>
              <a:off x="6602413" y="3064831"/>
              <a:ext cx="55563" cy="92075"/>
            </a:xfrm>
            <a:custGeom>
              <a:avLst/>
              <a:gdLst>
                <a:gd name="T0" fmla="*/ 33 w 35"/>
                <a:gd name="T1" fmla="*/ 58 h 58"/>
                <a:gd name="T2" fmla="*/ 0 w 35"/>
                <a:gd name="T3" fmla="*/ 50 h 58"/>
                <a:gd name="T4" fmla="*/ 2 w 35"/>
                <a:gd name="T5" fmla="*/ 44 h 58"/>
                <a:gd name="T6" fmla="*/ 14 w 35"/>
                <a:gd name="T7" fmla="*/ 47 h 58"/>
                <a:gd name="T8" fmla="*/ 25 w 35"/>
                <a:gd name="T9" fmla="*/ 6 h 58"/>
                <a:gd name="T10" fmla="*/ 13 w 35"/>
                <a:gd name="T11" fmla="*/ 6 h 58"/>
                <a:gd name="T12" fmla="*/ 14 w 35"/>
                <a:gd name="T13" fmla="*/ 0 h 58"/>
                <a:gd name="T14" fmla="*/ 35 w 35"/>
                <a:gd name="T15" fmla="*/ 0 h 58"/>
                <a:gd name="T16" fmla="*/ 22 w 35"/>
                <a:gd name="T17" fmla="*/ 50 h 58"/>
                <a:gd name="T18" fmla="*/ 35 w 35"/>
                <a:gd name="T19" fmla="*/ 53 h 58"/>
                <a:gd name="T20" fmla="*/ 33 w 35"/>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8">
                  <a:moveTo>
                    <a:pt x="33" y="58"/>
                  </a:moveTo>
                  <a:lnTo>
                    <a:pt x="0" y="50"/>
                  </a:lnTo>
                  <a:lnTo>
                    <a:pt x="2" y="44"/>
                  </a:lnTo>
                  <a:lnTo>
                    <a:pt x="14" y="47"/>
                  </a:lnTo>
                  <a:lnTo>
                    <a:pt x="25" y="6"/>
                  </a:lnTo>
                  <a:lnTo>
                    <a:pt x="13" y="6"/>
                  </a:lnTo>
                  <a:lnTo>
                    <a:pt x="14" y="0"/>
                  </a:lnTo>
                  <a:lnTo>
                    <a:pt x="35" y="0"/>
                  </a:lnTo>
                  <a:lnTo>
                    <a:pt x="22" y="50"/>
                  </a:lnTo>
                  <a:lnTo>
                    <a:pt x="35" y="53"/>
                  </a:lnTo>
                  <a:lnTo>
                    <a:pt x="33" y="58"/>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43" name="Freeform 73"/>
            <p:cNvSpPr>
              <a:spLocks noEditPoints="1"/>
            </p:cNvSpPr>
            <p:nvPr/>
          </p:nvSpPr>
          <p:spPr bwMode="auto">
            <a:xfrm>
              <a:off x="6672263" y="3077531"/>
              <a:ext cx="73025" cy="96838"/>
            </a:xfrm>
            <a:custGeom>
              <a:avLst/>
              <a:gdLst>
                <a:gd name="T0" fmla="*/ 2 w 29"/>
                <a:gd name="T1" fmla="*/ 17 h 39"/>
                <a:gd name="T2" fmla="*/ 9 w 29"/>
                <a:gd name="T3" fmla="*/ 4 h 39"/>
                <a:gd name="T4" fmla="*/ 19 w 29"/>
                <a:gd name="T5" fmla="*/ 2 h 39"/>
                <a:gd name="T6" fmla="*/ 25 w 29"/>
                <a:gd name="T7" fmla="*/ 23 h 39"/>
                <a:gd name="T8" fmla="*/ 18 w 29"/>
                <a:gd name="T9" fmla="*/ 35 h 39"/>
                <a:gd name="T10" fmla="*/ 8 w 29"/>
                <a:gd name="T11" fmla="*/ 37 h 39"/>
                <a:gd name="T12" fmla="*/ 1 w 29"/>
                <a:gd name="T13" fmla="*/ 31 h 39"/>
                <a:gd name="T14" fmla="*/ 2 w 29"/>
                <a:gd name="T15" fmla="*/ 17 h 39"/>
                <a:gd name="T16" fmla="*/ 7 w 29"/>
                <a:gd name="T17" fmla="*/ 18 h 39"/>
                <a:gd name="T18" fmla="*/ 10 w 29"/>
                <a:gd name="T19" fmla="*/ 34 h 39"/>
                <a:gd name="T20" fmla="*/ 21 w 29"/>
                <a:gd name="T21" fmla="*/ 22 h 39"/>
                <a:gd name="T22" fmla="*/ 18 w 29"/>
                <a:gd name="T23" fmla="*/ 5 h 39"/>
                <a:gd name="T24" fmla="*/ 7 w 29"/>
                <a:gd name="T25"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9">
                  <a:moveTo>
                    <a:pt x="2" y="17"/>
                  </a:moveTo>
                  <a:cubicBezTo>
                    <a:pt x="4" y="11"/>
                    <a:pt x="6" y="6"/>
                    <a:pt x="9" y="4"/>
                  </a:cubicBezTo>
                  <a:cubicBezTo>
                    <a:pt x="12" y="1"/>
                    <a:pt x="15" y="0"/>
                    <a:pt x="19" y="2"/>
                  </a:cubicBezTo>
                  <a:cubicBezTo>
                    <a:pt x="27" y="4"/>
                    <a:pt x="29" y="11"/>
                    <a:pt x="25" y="23"/>
                  </a:cubicBezTo>
                  <a:cubicBezTo>
                    <a:pt x="24" y="29"/>
                    <a:pt x="21" y="33"/>
                    <a:pt x="18" y="35"/>
                  </a:cubicBezTo>
                  <a:cubicBezTo>
                    <a:pt x="15" y="38"/>
                    <a:pt x="12" y="39"/>
                    <a:pt x="8" y="37"/>
                  </a:cubicBezTo>
                  <a:cubicBezTo>
                    <a:pt x="5" y="36"/>
                    <a:pt x="2" y="34"/>
                    <a:pt x="1" y="31"/>
                  </a:cubicBezTo>
                  <a:cubicBezTo>
                    <a:pt x="0" y="27"/>
                    <a:pt x="0" y="23"/>
                    <a:pt x="2" y="17"/>
                  </a:cubicBezTo>
                  <a:close/>
                  <a:moveTo>
                    <a:pt x="7" y="18"/>
                  </a:moveTo>
                  <a:cubicBezTo>
                    <a:pt x="4" y="27"/>
                    <a:pt x="5" y="33"/>
                    <a:pt x="10" y="34"/>
                  </a:cubicBezTo>
                  <a:cubicBezTo>
                    <a:pt x="14" y="35"/>
                    <a:pt x="18" y="31"/>
                    <a:pt x="21" y="22"/>
                  </a:cubicBezTo>
                  <a:cubicBezTo>
                    <a:pt x="23" y="12"/>
                    <a:pt x="23" y="6"/>
                    <a:pt x="18" y="5"/>
                  </a:cubicBezTo>
                  <a:cubicBezTo>
                    <a:pt x="13" y="4"/>
                    <a:pt x="9" y="8"/>
                    <a:pt x="7" y="18"/>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44" name="Freeform 74"/>
            <p:cNvSpPr>
              <a:spLocks/>
            </p:cNvSpPr>
            <p:nvPr/>
          </p:nvSpPr>
          <p:spPr bwMode="auto">
            <a:xfrm>
              <a:off x="6737350" y="3101343"/>
              <a:ext cx="58738" cy="95250"/>
            </a:xfrm>
            <a:custGeom>
              <a:avLst/>
              <a:gdLst>
                <a:gd name="T0" fmla="*/ 32 w 37"/>
                <a:gd name="T1" fmla="*/ 60 h 60"/>
                <a:gd name="T2" fmla="*/ 0 w 37"/>
                <a:gd name="T3" fmla="*/ 51 h 60"/>
                <a:gd name="T4" fmla="*/ 3 w 37"/>
                <a:gd name="T5" fmla="*/ 45 h 60"/>
                <a:gd name="T6" fmla="*/ 14 w 37"/>
                <a:gd name="T7" fmla="*/ 49 h 60"/>
                <a:gd name="T8" fmla="*/ 27 w 37"/>
                <a:gd name="T9" fmla="*/ 7 h 60"/>
                <a:gd name="T10" fmla="*/ 14 w 37"/>
                <a:gd name="T11" fmla="*/ 7 h 60"/>
                <a:gd name="T12" fmla="*/ 16 w 37"/>
                <a:gd name="T13" fmla="*/ 0 h 60"/>
                <a:gd name="T14" fmla="*/ 37 w 37"/>
                <a:gd name="T15" fmla="*/ 0 h 60"/>
                <a:gd name="T16" fmla="*/ 22 w 37"/>
                <a:gd name="T17" fmla="*/ 51 h 60"/>
                <a:gd name="T18" fmla="*/ 33 w 37"/>
                <a:gd name="T19" fmla="*/ 54 h 60"/>
                <a:gd name="T20" fmla="*/ 32 w 3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60">
                  <a:moveTo>
                    <a:pt x="32" y="60"/>
                  </a:moveTo>
                  <a:lnTo>
                    <a:pt x="0" y="51"/>
                  </a:lnTo>
                  <a:lnTo>
                    <a:pt x="3" y="45"/>
                  </a:lnTo>
                  <a:lnTo>
                    <a:pt x="14" y="49"/>
                  </a:lnTo>
                  <a:lnTo>
                    <a:pt x="27" y="7"/>
                  </a:lnTo>
                  <a:lnTo>
                    <a:pt x="14" y="7"/>
                  </a:lnTo>
                  <a:lnTo>
                    <a:pt x="16" y="0"/>
                  </a:lnTo>
                  <a:lnTo>
                    <a:pt x="37" y="0"/>
                  </a:lnTo>
                  <a:lnTo>
                    <a:pt x="22" y="51"/>
                  </a:lnTo>
                  <a:lnTo>
                    <a:pt x="33" y="54"/>
                  </a:lnTo>
                  <a:lnTo>
                    <a:pt x="32" y="60"/>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45" name="Freeform 75"/>
            <p:cNvSpPr>
              <a:spLocks noEditPoints="1"/>
            </p:cNvSpPr>
            <p:nvPr/>
          </p:nvSpPr>
          <p:spPr bwMode="auto">
            <a:xfrm>
              <a:off x="6807200" y="3118806"/>
              <a:ext cx="73025" cy="95250"/>
            </a:xfrm>
            <a:custGeom>
              <a:avLst/>
              <a:gdLst>
                <a:gd name="T0" fmla="*/ 2 w 29"/>
                <a:gd name="T1" fmla="*/ 16 h 38"/>
                <a:gd name="T2" fmla="*/ 10 w 29"/>
                <a:gd name="T3" fmla="*/ 3 h 38"/>
                <a:gd name="T4" fmla="*/ 20 w 29"/>
                <a:gd name="T5" fmla="*/ 2 h 38"/>
                <a:gd name="T6" fmla="*/ 25 w 29"/>
                <a:gd name="T7" fmla="*/ 23 h 38"/>
                <a:gd name="T8" fmla="*/ 18 w 29"/>
                <a:gd name="T9" fmla="*/ 35 h 38"/>
                <a:gd name="T10" fmla="*/ 8 w 29"/>
                <a:gd name="T11" fmla="*/ 37 h 38"/>
                <a:gd name="T12" fmla="*/ 1 w 29"/>
                <a:gd name="T13" fmla="*/ 30 h 38"/>
                <a:gd name="T14" fmla="*/ 2 w 29"/>
                <a:gd name="T15" fmla="*/ 16 h 38"/>
                <a:gd name="T16" fmla="*/ 7 w 29"/>
                <a:gd name="T17" fmla="*/ 17 h 38"/>
                <a:gd name="T18" fmla="*/ 9 w 29"/>
                <a:gd name="T19" fmla="*/ 33 h 38"/>
                <a:gd name="T20" fmla="*/ 21 w 29"/>
                <a:gd name="T21" fmla="*/ 22 h 38"/>
                <a:gd name="T22" fmla="*/ 19 w 29"/>
                <a:gd name="T23" fmla="*/ 5 h 38"/>
                <a:gd name="T24" fmla="*/ 7 w 29"/>
                <a:gd name="T2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8">
                  <a:moveTo>
                    <a:pt x="2" y="16"/>
                  </a:moveTo>
                  <a:cubicBezTo>
                    <a:pt x="4" y="10"/>
                    <a:pt x="7" y="6"/>
                    <a:pt x="10" y="3"/>
                  </a:cubicBezTo>
                  <a:cubicBezTo>
                    <a:pt x="13" y="1"/>
                    <a:pt x="17" y="0"/>
                    <a:pt x="20" y="2"/>
                  </a:cubicBezTo>
                  <a:cubicBezTo>
                    <a:pt x="28" y="4"/>
                    <a:pt x="29" y="11"/>
                    <a:pt x="25" y="23"/>
                  </a:cubicBezTo>
                  <a:cubicBezTo>
                    <a:pt x="24" y="29"/>
                    <a:pt x="21" y="33"/>
                    <a:pt x="18" y="35"/>
                  </a:cubicBezTo>
                  <a:cubicBezTo>
                    <a:pt x="15" y="38"/>
                    <a:pt x="11" y="38"/>
                    <a:pt x="8" y="37"/>
                  </a:cubicBezTo>
                  <a:cubicBezTo>
                    <a:pt x="4" y="36"/>
                    <a:pt x="2" y="33"/>
                    <a:pt x="1" y="30"/>
                  </a:cubicBezTo>
                  <a:cubicBezTo>
                    <a:pt x="0" y="26"/>
                    <a:pt x="1" y="22"/>
                    <a:pt x="2" y="16"/>
                  </a:cubicBezTo>
                  <a:close/>
                  <a:moveTo>
                    <a:pt x="7" y="17"/>
                  </a:moveTo>
                  <a:cubicBezTo>
                    <a:pt x="4" y="27"/>
                    <a:pt x="5" y="32"/>
                    <a:pt x="9" y="33"/>
                  </a:cubicBezTo>
                  <a:cubicBezTo>
                    <a:pt x="14" y="35"/>
                    <a:pt x="18" y="31"/>
                    <a:pt x="21" y="22"/>
                  </a:cubicBezTo>
                  <a:cubicBezTo>
                    <a:pt x="24" y="12"/>
                    <a:pt x="23" y="7"/>
                    <a:pt x="19" y="5"/>
                  </a:cubicBezTo>
                  <a:cubicBezTo>
                    <a:pt x="14" y="4"/>
                    <a:pt x="10" y="8"/>
                    <a:pt x="7" y="17"/>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46" name="Freeform 76"/>
            <p:cNvSpPr>
              <a:spLocks/>
            </p:cNvSpPr>
            <p:nvPr/>
          </p:nvSpPr>
          <p:spPr bwMode="auto">
            <a:xfrm>
              <a:off x="6872288" y="3147381"/>
              <a:ext cx="60325" cy="95250"/>
            </a:xfrm>
            <a:custGeom>
              <a:avLst/>
              <a:gdLst>
                <a:gd name="T0" fmla="*/ 30 w 38"/>
                <a:gd name="T1" fmla="*/ 60 h 60"/>
                <a:gd name="T2" fmla="*/ 0 w 38"/>
                <a:gd name="T3" fmla="*/ 49 h 60"/>
                <a:gd name="T4" fmla="*/ 2 w 38"/>
                <a:gd name="T5" fmla="*/ 44 h 60"/>
                <a:gd name="T6" fmla="*/ 15 w 38"/>
                <a:gd name="T7" fmla="*/ 47 h 60"/>
                <a:gd name="T8" fmla="*/ 29 w 38"/>
                <a:gd name="T9" fmla="*/ 6 h 60"/>
                <a:gd name="T10" fmla="*/ 15 w 38"/>
                <a:gd name="T11" fmla="*/ 6 h 60"/>
                <a:gd name="T12" fmla="*/ 18 w 38"/>
                <a:gd name="T13" fmla="*/ 0 h 60"/>
                <a:gd name="T14" fmla="*/ 38 w 38"/>
                <a:gd name="T15" fmla="*/ 1 h 60"/>
                <a:gd name="T16" fmla="*/ 21 w 38"/>
                <a:gd name="T17" fmla="*/ 50 h 60"/>
                <a:gd name="T18" fmla="*/ 33 w 38"/>
                <a:gd name="T19" fmla="*/ 55 h 60"/>
                <a:gd name="T20" fmla="*/ 30 w 3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0">
                  <a:moveTo>
                    <a:pt x="30" y="60"/>
                  </a:moveTo>
                  <a:lnTo>
                    <a:pt x="0" y="49"/>
                  </a:lnTo>
                  <a:lnTo>
                    <a:pt x="2" y="44"/>
                  </a:lnTo>
                  <a:lnTo>
                    <a:pt x="15" y="47"/>
                  </a:lnTo>
                  <a:lnTo>
                    <a:pt x="29" y="6"/>
                  </a:lnTo>
                  <a:lnTo>
                    <a:pt x="15" y="6"/>
                  </a:lnTo>
                  <a:lnTo>
                    <a:pt x="18" y="0"/>
                  </a:lnTo>
                  <a:lnTo>
                    <a:pt x="38" y="1"/>
                  </a:lnTo>
                  <a:lnTo>
                    <a:pt x="21" y="50"/>
                  </a:lnTo>
                  <a:lnTo>
                    <a:pt x="33" y="55"/>
                  </a:lnTo>
                  <a:lnTo>
                    <a:pt x="30" y="60"/>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47" name="Freeform 77"/>
            <p:cNvSpPr>
              <a:spLocks noEditPoints="1"/>
            </p:cNvSpPr>
            <p:nvPr/>
          </p:nvSpPr>
          <p:spPr bwMode="auto">
            <a:xfrm>
              <a:off x="6940550" y="3169606"/>
              <a:ext cx="74613" cy="92075"/>
            </a:xfrm>
            <a:custGeom>
              <a:avLst/>
              <a:gdLst>
                <a:gd name="T0" fmla="*/ 3 w 30"/>
                <a:gd name="T1" fmla="*/ 15 h 37"/>
                <a:gd name="T2" fmla="*/ 11 w 30"/>
                <a:gd name="T3" fmla="*/ 2 h 37"/>
                <a:gd name="T4" fmla="*/ 22 w 30"/>
                <a:gd name="T5" fmla="*/ 1 h 37"/>
                <a:gd name="T6" fmla="*/ 26 w 30"/>
                <a:gd name="T7" fmla="*/ 23 h 37"/>
                <a:gd name="T8" fmla="*/ 18 w 30"/>
                <a:gd name="T9" fmla="*/ 34 h 37"/>
                <a:gd name="T10" fmla="*/ 7 w 30"/>
                <a:gd name="T11" fmla="*/ 36 h 37"/>
                <a:gd name="T12" fmla="*/ 1 w 30"/>
                <a:gd name="T13" fmla="*/ 28 h 37"/>
                <a:gd name="T14" fmla="*/ 3 w 30"/>
                <a:gd name="T15" fmla="*/ 15 h 37"/>
                <a:gd name="T16" fmla="*/ 7 w 30"/>
                <a:gd name="T17" fmla="*/ 16 h 37"/>
                <a:gd name="T18" fmla="*/ 9 w 30"/>
                <a:gd name="T19" fmla="*/ 32 h 37"/>
                <a:gd name="T20" fmla="*/ 21 w 30"/>
                <a:gd name="T21" fmla="*/ 21 h 37"/>
                <a:gd name="T22" fmla="*/ 20 w 30"/>
                <a:gd name="T23" fmla="*/ 5 h 37"/>
                <a:gd name="T24" fmla="*/ 7 w 30"/>
                <a:gd name="T25"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3" y="15"/>
                  </a:moveTo>
                  <a:cubicBezTo>
                    <a:pt x="5" y="9"/>
                    <a:pt x="8" y="5"/>
                    <a:pt x="11" y="2"/>
                  </a:cubicBezTo>
                  <a:cubicBezTo>
                    <a:pt x="14" y="0"/>
                    <a:pt x="18" y="0"/>
                    <a:pt x="22" y="1"/>
                  </a:cubicBezTo>
                  <a:cubicBezTo>
                    <a:pt x="29" y="4"/>
                    <a:pt x="30" y="11"/>
                    <a:pt x="26" y="23"/>
                  </a:cubicBezTo>
                  <a:cubicBezTo>
                    <a:pt x="23" y="28"/>
                    <a:pt x="21" y="32"/>
                    <a:pt x="18" y="34"/>
                  </a:cubicBezTo>
                  <a:cubicBezTo>
                    <a:pt x="14" y="37"/>
                    <a:pt x="11" y="37"/>
                    <a:pt x="7" y="36"/>
                  </a:cubicBezTo>
                  <a:cubicBezTo>
                    <a:pt x="4" y="34"/>
                    <a:pt x="2" y="32"/>
                    <a:pt x="1" y="28"/>
                  </a:cubicBezTo>
                  <a:cubicBezTo>
                    <a:pt x="0" y="25"/>
                    <a:pt x="1" y="20"/>
                    <a:pt x="3" y="15"/>
                  </a:cubicBezTo>
                  <a:close/>
                  <a:moveTo>
                    <a:pt x="7" y="16"/>
                  </a:moveTo>
                  <a:cubicBezTo>
                    <a:pt x="4" y="25"/>
                    <a:pt x="5" y="31"/>
                    <a:pt x="9" y="32"/>
                  </a:cubicBezTo>
                  <a:cubicBezTo>
                    <a:pt x="14" y="34"/>
                    <a:pt x="18" y="30"/>
                    <a:pt x="21" y="21"/>
                  </a:cubicBezTo>
                  <a:cubicBezTo>
                    <a:pt x="25" y="12"/>
                    <a:pt x="24" y="6"/>
                    <a:pt x="20" y="5"/>
                  </a:cubicBezTo>
                  <a:cubicBezTo>
                    <a:pt x="15" y="3"/>
                    <a:pt x="11" y="7"/>
                    <a:pt x="7" y="16"/>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48" name="Freeform 78"/>
            <p:cNvSpPr>
              <a:spLocks/>
            </p:cNvSpPr>
            <p:nvPr/>
          </p:nvSpPr>
          <p:spPr bwMode="auto">
            <a:xfrm>
              <a:off x="7002463" y="3196593"/>
              <a:ext cx="65088" cy="98425"/>
            </a:xfrm>
            <a:custGeom>
              <a:avLst/>
              <a:gdLst>
                <a:gd name="T0" fmla="*/ 30 w 41"/>
                <a:gd name="T1" fmla="*/ 62 h 62"/>
                <a:gd name="T2" fmla="*/ 0 w 41"/>
                <a:gd name="T3" fmla="*/ 49 h 62"/>
                <a:gd name="T4" fmla="*/ 2 w 41"/>
                <a:gd name="T5" fmla="*/ 43 h 62"/>
                <a:gd name="T6" fmla="*/ 14 w 41"/>
                <a:gd name="T7" fmla="*/ 48 h 62"/>
                <a:gd name="T8" fmla="*/ 30 w 41"/>
                <a:gd name="T9" fmla="*/ 8 h 62"/>
                <a:gd name="T10" fmla="*/ 18 w 41"/>
                <a:gd name="T11" fmla="*/ 7 h 62"/>
                <a:gd name="T12" fmla="*/ 19 w 41"/>
                <a:gd name="T13" fmla="*/ 0 h 62"/>
                <a:gd name="T14" fmla="*/ 41 w 41"/>
                <a:gd name="T15" fmla="*/ 3 h 62"/>
                <a:gd name="T16" fmla="*/ 21 w 41"/>
                <a:gd name="T17" fmla="*/ 51 h 62"/>
                <a:gd name="T18" fmla="*/ 33 w 41"/>
                <a:gd name="T19" fmla="*/ 55 h 62"/>
                <a:gd name="T20" fmla="*/ 30 w 41"/>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2">
                  <a:moveTo>
                    <a:pt x="30" y="62"/>
                  </a:moveTo>
                  <a:lnTo>
                    <a:pt x="0" y="49"/>
                  </a:lnTo>
                  <a:lnTo>
                    <a:pt x="2" y="43"/>
                  </a:lnTo>
                  <a:lnTo>
                    <a:pt x="14" y="48"/>
                  </a:lnTo>
                  <a:lnTo>
                    <a:pt x="30" y="8"/>
                  </a:lnTo>
                  <a:lnTo>
                    <a:pt x="18" y="7"/>
                  </a:lnTo>
                  <a:lnTo>
                    <a:pt x="19" y="0"/>
                  </a:lnTo>
                  <a:lnTo>
                    <a:pt x="41" y="3"/>
                  </a:lnTo>
                  <a:lnTo>
                    <a:pt x="21" y="51"/>
                  </a:lnTo>
                  <a:lnTo>
                    <a:pt x="33" y="55"/>
                  </a:lnTo>
                  <a:lnTo>
                    <a:pt x="30" y="62"/>
                  </a:ln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sp>
          <p:nvSpPr>
            <p:cNvPr id="149" name="Freeform 79"/>
            <p:cNvSpPr>
              <a:spLocks noEditPoints="1"/>
            </p:cNvSpPr>
            <p:nvPr/>
          </p:nvSpPr>
          <p:spPr bwMode="auto">
            <a:xfrm>
              <a:off x="7070725" y="3221993"/>
              <a:ext cx="77788" cy="95250"/>
            </a:xfrm>
            <a:custGeom>
              <a:avLst/>
              <a:gdLst>
                <a:gd name="T0" fmla="*/ 4 w 31"/>
                <a:gd name="T1" fmla="*/ 15 h 38"/>
                <a:gd name="T2" fmla="*/ 12 w 31"/>
                <a:gd name="T3" fmla="*/ 3 h 38"/>
                <a:gd name="T4" fmla="*/ 23 w 31"/>
                <a:gd name="T5" fmla="*/ 2 h 38"/>
                <a:gd name="T6" fmla="*/ 26 w 31"/>
                <a:gd name="T7" fmla="*/ 24 h 38"/>
                <a:gd name="T8" fmla="*/ 17 w 31"/>
                <a:gd name="T9" fmla="*/ 35 h 38"/>
                <a:gd name="T10" fmla="*/ 7 w 31"/>
                <a:gd name="T11" fmla="*/ 36 h 38"/>
                <a:gd name="T12" fmla="*/ 1 w 31"/>
                <a:gd name="T13" fmla="*/ 28 h 38"/>
                <a:gd name="T14" fmla="*/ 4 w 31"/>
                <a:gd name="T15" fmla="*/ 15 h 38"/>
                <a:gd name="T16" fmla="*/ 8 w 31"/>
                <a:gd name="T17" fmla="*/ 17 h 38"/>
                <a:gd name="T18" fmla="*/ 9 w 31"/>
                <a:gd name="T19" fmla="*/ 33 h 38"/>
                <a:gd name="T20" fmla="*/ 22 w 31"/>
                <a:gd name="T21" fmla="*/ 22 h 38"/>
                <a:gd name="T22" fmla="*/ 21 w 31"/>
                <a:gd name="T23" fmla="*/ 5 h 38"/>
                <a:gd name="T24" fmla="*/ 8 w 31"/>
                <a:gd name="T2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4" y="15"/>
                  </a:moveTo>
                  <a:cubicBezTo>
                    <a:pt x="6" y="9"/>
                    <a:pt x="9" y="5"/>
                    <a:pt x="12" y="3"/>
                  </a:cubicBezTo>
                  <a:cubicBezTo>
                    <a:pt x="16" y="1"/>
                    <a:pt x="19" y="0"/>
                    <a:pt x="23" y="2"/>
                  </a:cubicBezTo>
                  <a:cubicBezTo>
                    <a:pt x="30" y="5"/>
                    <a:pt x="31" y="12"/>
                    <a:pt x="26" y="24"/>
                  </a:cubicBezTo>
                  <a:cubicBezTo>
                    <a:pt x="24" y="29"/>
                    <a:pt x="21" y="33"/>
                    <a:pt x="17" y="35"/>
                  </a:cubicBezTo>
                  <a:cubicBezTo>
                    <a:pt x="14" y="37"/>
                    <a:pt x="11" y="38"/>
                    <a:pt x="7" y="36"/>
                  </a:cubicBezTo>
                  <a:cubicBezTo>
                    <a:pt x="4" y="35"/>
                    <a:pt x="2" y="32"/>
                    <a:pt x="1" y="28"/>
                  </a:cubicBezTo>
                  <a:cubicBezTo>
                    <a:pt x="0" y="25"/>
                    <a:pt x="1" y="20"/>
                    <a:pt x="4" y="15"/>
                  </a:cubicBezTo>
                  <a:close/>
                  <a:moveTo>
                    <a:pt x="8" y="17"/>
                  </a:moveTo>
                  <a:cubicBezTo>
                    <a:pt x="4" y="25"/>
                    <a:pt x="5" y="31"/>
                    <a:pt x="9" y="33"/>
                  </a:cubicBezTo>
                  <a:cubicBezTo>
                    <a:pt x="13" y="35"/>
                    <a:pt x="18" y="31"/>
                    <a:pt x="22" y="22"/>
                  </a:cubicBezTo>
                  <a:cubicBezTo>
                    <a:pt x="26" y="13"/>
                    <a:pt x="25" y="7"/>
                    <a:pt x="21" y="5"/>
                  </a:cubicBezTo>
                  <a:cubicBezTo>
                    <a:pt x="17" y="3"/>
                    <a:pt x="12" y="7"/>
                    <a:pt x="8" y="17"/>
                  </a:cubicBezTo>
                  <a:close/>
                </a:path>
              </a:pathLst>
            </a:custGeom>
            <a:solidFill>
              <a:srgbClr val="2298F0">
                <a:alpha val="69804"/>
              </a:srgbClr>
            </a:solidFill>
            <a:ln>
              <a:solidFill>
                <a:srgbClr val="C00000"/>
              </a:solidFill>
            </a:ln>
          </p:spPr>
          <p:txBody>
            <a:bodyPr vert="horz" wrap="square" lIns="91395" tIns="45697" rIns="91395" bIns="45697" numCol="1" anchor="t" anchorCtr="0" compatLnSpc="1">
              <a:prstTxWarp prst="textNoShape">
                <a:avLst/>
              </a:prstTxWarp>
              <a:noAutofit/>
            </a:bodyPr>
            <a:lstStyle/>
            <a:p>
              <a:pPr defTabSz="914309" fontAlgn="ctr">
                <a:defRPr/>
              </a:pPr>
              <a:endParaRPr lang="en-US" altLang="zh-CN" kern="0" dirty="0">
                <a:latin typeface="Arial" panose="020B0604020202020204" pitchFamily="34" charset="0"/>
                <a:ea typeface="微软雅黑" panose="020B0503020204020204" pitchFamily="34" charset="-122"/>
                <a:cs typeface="Arial" panose="020B0604020202020204" pitchFamily="34" charset="0"/>
              </a:endParaRPr>
            </a:p>
          </p:txBody>
        </p:sp>
      </p:grpSp>
      <p:sp>
        <p:nvSpPr>
          <p:cNvPr id="95" name="TextBox 11"/>
          <p:cNvSpPr txBox="1">
            <a:spLocks noChangeArrowheads="1"/>
          </p:cNvSpPr>
          <p:nvPr/>
        </p:nvSpPr>
        <p:spPr bwMode="auto">
          <a:xfrm flipH="1">
            <a:off x="2295258" y="3089048"/>
            <a:ext cx="2046921" cy="461605"/>
          </a:xfrm>
          <a:prstGeom prst="rect">
            <a:avLst/>
          </a:prstGeom>
          <a:noFill/>
          <a:ln>
            <a:noFill/>
          </a:ln>
          <a:effectLst/>
        </p:spPr>
        <p:txBody>
          <a:bodyPr wrap="square">
            <a:noAutofit/>
          </a:bodyPr>
          <a:lstStyle>
            <a:defPPr>
              <a:defRPr lang="zh-CN"/>
            </a:defPPr>
            <a:lvl1pPr marR="0" lvl="0" indent="0" defTabSz="1151907" fontAlgn="auto">
              <a:lnSpc>
                <a:spcPct val="100000"/>
              </a:lnSpc>
              <a:spcBef>
                <a:spcPts val="0"/>
              </a:spcBef>
              <a:spcAft>
                <a:spcPts val="0"/>
              </a:spcAft>
              <a:buClrTx/>
              <a:buSzTx/>
              <a:buFontTx/>
              <a:buNone/>
              <a:tabLst/>
              <a:defRPr kumimoji="0" sz="2000" b="0" i="0" u="none" strike="noStrike" kern="0" cap="none" spc="0" normalizeH="0" baseline="0">
                <a:ln>
                  <a:noFill/>
                </a:ln>
                <a:solidFill>
                  <a:prstClr val="white"/>
                </a:solidFill>
                <a:effectLst/>
                <a:uLnTx/>
                <a:uFillTx/>
                <a:latin typeface="Akkurat Pro"/>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lgn="ctr" fontAlgn="ctr">
              <a:defRPr/>
            </a:pPr>
            <a:r>
              <a:rPr lang="en-US" altLang="zh-CN" sz="1200" dirty="0">
                <a:solidFill>
                  <a:schemeClr val="tx1"/>
                </a:solidFill>
                <a:latin typeface="Arial" panose="020B0604020202020204" pitchFamily="34" charset="0"/>
                <a:cs typeface="Arial" panose="020B0604020202020204" pitchFamily="34" charset="0"/>
              </a:rPr>
              <a:t>HyperMetro</a:t>
            </a:r>
          </a:p>
          <a:p>
            <a:pPr algn="ctr" fontAlgn="ctr">
              <a:defRPr/>
            </a:pPr>
            <a:r>
              <a:rPr lang="en-US" altLang="zh-CN" sz="1200" dirty="0">
                <a:solidFill>
                  <a:schemeClr val="tx1"/>
                </a:solidFill>
                <a:latin typeface="Arial" panose="020B0604020202020204" pitchFamily="34" charset="0"/>
                <a:cs typeface="Arial" panose="020B0604020202020204" pitchFamily="34" charset="0"/>
              </a:rPr>
              <a:t>Gateway-free active-active</a:t>
            </a:r>
          </a:p>
        </p:txBody>
      </p:sp>
      <p:sp>
        <p:nvSpPr>
          <p:cNvPr id="96" name="TextBox 11"/>
          <p:cNvSpPr txBox="1">
            <a:spLocks noChangeArrowheads="1"/>
          </p:cNvSpPr>
          <p:nvPr/>
        </p:nvSpPr>
        <p:spPr bwMode="auto">
          <a:xfrm flipH="1">
            <a:off x="389562" y="3482341"/>
            <a:ext cx="1557994" cy="276963"/>
          </a:xfrm>
          <a:prstGeom prst="rect">
            <a:avLst/>
          </a:prstGeom>
          <a:noFill/>
          <a:ln>
            <a:noFill/>
          </a:ln>
          <a:effectLst/>
        </p:spPr>
        <p:txBody>
          <a:bodyPr wrap="square">
            <a:noAutofit/>
          </a:bodyPr>
          <a:lstStyle>
            <a:defPPr>
              <a:defRPr lang="zh-CN"/>
            </a:defPPr>
            <a:lvl1pPr marR="0" lvl="0" indent="0" defTabSz="1151907" fontAlgn="auto">
              <a:lnSpc>
                <a:spcPct val="100000"/>
              </a:lnSpc>
              <a:spcBef>
                <a:spcPts val="0"/>
              </a:spcBef>
              <a:spcAft>
                <a:spcPts val="0"/>
              </a:spcAft>
              <a:buClrTx/>
              <a:buSzTx/>
              <a:buFontTx/>
              <a:buNone/>
              <a:tabLst/>
              <a:defRPr kumimoji="0" sz="2000" b="0" i="0" u="none" strike="noStrike" kern="0" cap="none" spc="0" normalizeH="0" baseline="0">
                <a:ln>
                  <a:noFill/>
                </a:ln>
                <a:solidFill>
                  <a:prstClr val="white"/>
                </a:solidFill>
                <a:effectLst/>
                <a:uLnTx/>
                <a:uFillTx/>
                <a:latin typeface="Akkurat Pro"/>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lgn="ctr" fontAlgn="ctr">
              <a:defRPr/>
            </a:pPr>
            <a:r>
              <a:rPr lang="en-US" altLang="zh-CN" sz="1200" dirty="0">
                <a:solidFill>
                  <a:schemeClr val="tx1"/>
                </a:solidFill>
                <a:latin typeface="Arial" panose="020B0604020202020204" pitchFamily="34" charset="0"/>
                <a:cs typeface="Arial" panose="020B0604020202020204" pitchFamily="34" charset="0"/>
              </a:rPr>
              <a:t>Production center A</a:t>
            </a:r>
          </a:p>
        </p:txBody>
      </p:sp>
      <p:sp>
        <p:nvSpPr>
          <p:cNvPr id="97" name="TextBox 11"/>
          <p:cNvSpPr txBox="1">
            <a:spLocks noChangeArrowheads="1"/>
          </p:cNvSpPr>
          <p:nvPr/>
        </p:nvSpPr>
        <p:spPr bwMode="auto">
          <a:xfrm flipH="1">
            <a:off x="4510572" y="3483902"/>
            <a:ext cx="1544434" cy="276963"/>
          </a:xfrm>
          <a:prstGeom prst="rect">
            <a:avLst/>
          </a:prstGeom>
          <a:noFill/>
          <a:ln>
            <a:noFill/>
          </a:ln>
          <a:effectLst/>
        </p:spPr>
        <p:txBody>
          <a:bodyPr wrap="square">
            <a:noAutofit/>
          </a:bodyPr>
          <a:lstStyle>
            <a:defPPr>
              <a:defRPr lang="zh-CN"/>
            </a:defPPr>
            <a:lvl1pPr marR="0" lvl="0" indent="0" defTabSz="1151907" fontAlgn="auto">
              <a:lnSpc>
                <a:spcPct val="100000"/>
              </a:lnSpc>
              <a:spcBef>
                <a:spcPts val="0"/>
              </a:spcBef>
              <a:spcAft>
                <a:spcPts val="0"/>
              </a:spcAft>
              <a:buClrTx/>
              <a:buSzTx/>
              <a:buFontTx/>
              <a:buNone/>
              <a:tabLst/>
              <a:defRPr kumimoji="0" sz="2000" b="0" i="0" u="none" strike="noStrike" kern="0" cap="none" spc="0" normalizeH="0" baseline="0">
                <a:ln>
                  <a:noFill/>
                </a:ln>
                <a:solidFill>
                  <a:prstClr val="white"/>
                </a:solidFill>
                <a:effectLst/>
                <a:uLnTx/>
                <a:uFillTx/>
                <a:latin typeface="Akkurat Pro"/>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lgn="ctr" fontAlgn="ctr">
              <a:defRPr/>
            </a:pPr>
            <a:r>
              <a:rPr lang="en-US" altLang="zh-CN" sz="1200" dirty="0">
                <a:solidFill>
                  <a:schemeClr val="tx1"/>
                </a:solidFill>
                <a:latin typeface="Arial" panose="020B0604020202020204" pitchFamily="34" charset="0"/>
                <a:cs typeface="Arial" panose="020B0604020202020204" pitchFamily="34" charset="0"/>
              </a:rPr>
              <a:t>Production center B</a:t>
            </a:r>
          </a:p>
        </p:txBody>
      </p:sp>
      <p:cxnSp>
        <p:nvCxnSpPr>
          <p:cNvPr id="98" name="Straight Connector 16"/>
          <p:cNvCxnSpPr/>
          <p:nvPr/>
        </p:nvCxnSpPr>
        <p:spPr>
          <a:xfrm>
            <a:off x="1786147" y="3476875"/>
            <a:ext cx="907300" cy="809311"/>
          </a:xfrm>
          <a:prstGeom prst="line">
            <a:avLst/>
          </a:prstGeom>
          <a:noFill/>
          <a:ln w="19050" cap="flat" cmpd="sng" algn="ctr">
            <a:solidFill>
              <a:srgbClr val="666666">
                <a:lumMod val="50000"/>
              </a:srgbClr>
            </a:solidFill>
            <a:prstDash val="solid"/>
            <a:miter lim="800000"/>
          </a:ln>
          <a:effectLst/>
        </p:spPr>
      </p:cxnSp>
      <p:sp>
        <p:nvSpPr>
          <p:cNvPr id="99" name="Freeform 37"/>
          <p:cNvSpPr>
            <a:spLocks noEditPoints="1"/>
          </p:cNvSpPr>
          <p:nvPr/>
        </p:nvSpPr>
        <p:spPr bwMode="auto">
          <a:xfrm>
            <a:off x="1332847" y="3202092"/>
            <a:ext cx="777458" cy="293997"/>
          </a:xfrm>
          <a:custGeom>
            <a:avLst/>
            <a:gdLst>
              <a:gd name="T0" fmla="*/ 932005 w 798"/>
              <a:gd name="T1" fmla="*/ 223404 h 350"/>
              <a:gd name="T2" fmla="*/ 971718 w 798"/>
              <a:gd name="T3" fmla="*/ 267242 h 350"/>
              <a:gd name="T4" fmla="*/ 932005 w 798"/>
              <a:gd name="T5" fmla="*/ 223404 h 350"/>
              <a:gd name="T6" fmla="*/ 546048 w 798"/>
              <a:gd name="T7" fmla="*/ 150060 h 350"/>
              <a:gd name="T8" fmla="*/ 69497 w 798"/>
              <a:gd name="T9" fmla="*/ 66600 h 350"/>
              <a:gd name="T10" fmla="*/ 919595 w 798"/>
              <a:gd name="T11" fmla="*/ 159333 h 350"/>
              <a:gd name="T12" fmla="*/ 17374 w 798"/>
              <a:gd name="T13" fmla="*/ 259655 h 350"/>
              <a:gd name="T14" fmla="*/ 58328 w 798"/>
              <a:gd name="T15" fmla="*/ 259655 h 350"/>
              <a:gd name="T16" fmla="*/ 17374 w 798"/>
              <a:gd name="T17" fmla="*/ 267242 h 350"/>
              <a:gd name="T18" fmla="*/ 58328 w 798"/>
              <a:gd name="T19" fmla="*/ 79245 h 350"/>
              <a:gd name="T20" fmla="*/ 17374 w 798"/>
              <a:gd name="T21" fmla="*/ 79245 h 350"/>
              <a:gd name="T22" fmla="*/ 58328 w 798"/>
              <a:gd name="T23" fmla="*/ 66600 h 350"/>
              <a:gd name="T24" fmla="*/ 17374 w 798"/>
              <a:gd name="T25" fmla="*/ 221718 h 350"/>
              <a:gd name="T26" fmla="*/ 58328 w 798"/>
              <a:gd name="T27" fmla="*/ 221718 h 350"/>
              <a:gd name="T28" fmla="*/ 17374 w 798"/>
              <a:gd name="T29" fmla="*/ 256282 h 350"/>
              <a:gd name="T30" fmla="*/ 58328 w 798"/>
              <a:gd name="T31" fmla="*/ 218346 h 350"/>
              <a:gd name="T32" fmla="*/ 17374 w 798"/>
              <a:gd name="T33" fmla="*/ 218346 h 350"/>
              <a:gd name="T34" fmla="*/ 58328 w 798"/>
              <a:gd name="T35" fmla="*/ 198956 h 350"/>
              <a:gd name="T36" fmla="*/ 58328 w 798"/>
              <a:gd name="T37" fmla="*/ 108751 h 350"/>
              <a:gd name="T38" fmla="*/ 17374 w 798"/>
              <a:gd name="T39" fmla="*/ 108751 h 350"/>
              <a:gd name="T40" fmla="*/ 58328 w 798"/>
              <a:gd name="T41" fmla="*/ 82617 h 350"/>
              <a:gd name="T42" fmla="*/ 17374 w 798"/>
              <a:gd name="T43" fmla="*/ 135729 h 350"/>
              <a:gd name="T44" fmla="*/ 58328 w 798"/>
              <a:gd name="T45" fmla="*/ 135729 h 350"/>
              <a:gd name="T46" fmla="*/ 17374 w 798"/>
              <a:gd name="T47" fmla="*/ 195584 h 350"/>
              <a:gd name="T48" fmla="*/ 58328 w 798"/>
              <a:gd name="T49" fmla="*/ 132356 h 350"/>
              <a:gd name="T50" fmla="*/ 17374 w 798"/>
              <a:gd name="T51" fmla="*/ 132356 h 350"/>
              <a:gd name="T52" fmla="*/ 58328 w 798"/>
              <a:gd name="T53" fmla="*/ 112124 h 350"/>
              <a:gd name="T54" fmla="*/ 932005 w 798"/>
              <a:gd name="T55" fmla="*/ 85989 h 350"/>
              <a:gd name="T56" fmla="*/ 971718 w 798"/>
              <a:gd name="T57" fmla="*/ 85989 h 350"/>
              <a:gd name="T58" fmla="*/ 932005 w 798"/>
              <a:gd name="T59" fmla="*/ 220032 h 350"/>
              <a:gd name="T60" fmla="*/ 971718 w 798"/>
              <a:gd name="T61" fmla="*/ 82617 h 350"/>
              <a:gd name="T62" fmla="*/ 932005 w 798"/>
              <a:gd name="T63" fmla="*/ 82617 h 350"/>
              <a:gd name="T64" fmla="*/ 971718 w 798"/>
              <a:gd name="T65" fmla="*/ 66600 h 350"/>
              <a:gd name="T66" fmla="*/ 58328 w 798"/>
              <a:gd name="T67" fmla="*/ 38780 h 350"/>
              <a:gd name="T68" fmla="*/ 910908 w 798"/>
              <a:gd name="T69" fmla="*/ 38780 h 350"/>
              <a:gd name="T70" fmla="*/ 23579 w 798"/>
              <a:gd name="T71" fmla="*/ 54797 h 350"/>
              <a:gd name="T72" fmla="*/ 214696 w 798"/>
              <a:gd name="T73" fmla="*/ 8430 h 350"/>
              <a:gd name="T74" fmla="*/ 769432 w 798"/>
              <a:gd name="T75" fmla="*/ 8430 h 350"/>
              <a:gd name="T76" fmla="*/ 141476 w 798"/>
              <a:gd name="T77" fmla="*/ 30349 h 350"/>
              <a:gd name="T78" fmla="*/ 990333 w 798"/>
              <a:gd name="T79" fmla="*/ 54797 h 350"/>
              <a:gd name="T80" fmla="*/ 989092 w 798"/>
              <a:gd name="T81" fmla="*/ 54797 h 350"/>
              <a:gd name="T82" fmla="*/ 914631 w 798"/>
              <a:gd name="T83" fmla="*/ 31192 h 350"/>
              <a:gd name="T84" fmla="*/ 771914 w 798"/>
              <a:gd name="T85" fmla="*/ 0 h 350"/>
              <a:gd name="T86" fmla="*/ 111692 w 798"/>
              <a:gd name="T87" fmla="*/ 30349 h 350"/>
              <a:gd name="T88" fmla="*/ 1241 w 798"/>
              <a:gd name="T89" fmla="*/ 54797 h 350"/>
              <a:gd name="T90" fmla="*/ 0 w 798"/>
              <a:gd name="T91" fmla="*/ 279044 h 350"/>
              <a:gd name="T92" fmla="*/ 636643 w 798"/>
              <a:gd name="T93" fmla="*/ 295062 h 350"/>
              <a:gd name="T94" fmla="*/ 636643 w 798"/>
              <a:gd name="T95" fmla="*/ 251224 h 350"/>
              <a:gd name="T96" fmla="*/ 69497 w 798"/>
              <a:gd name="T97" fmla="*/ 267242 h 350"/>
              <a:gd name="T98" fmla="*/ 546048 w 798"/>
              <a:gd name="T99" fmla="*/ 162706 h 350"/>
              <a:gd name="T100" fmla="*/ 919595 w 798"/>
              <a:gd name="T101" fmla="*/ 171979 h 350"/>
              <a:gd name="T102" fmla="*/ 764468 w 798"/>
              <a:gd name="T103" fmla="*/ 267242 h 350"/>
              <a:gd name="T104" fmla="*/ 702417 w 798"/>
              <a:gd name="T105" fmla="*/ 273143 h 350"/>
              <a:gd name="T106" fmla="*/ 764468 w 798"/>
              <a:gd name="T107" fmla="*/ 279044 h 350"/>
              <a:gd name="T108" fmla="*/ 990333 w 798"/>
              <a:gd name="T109" fmla="*/ 54797 h 3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98" h="350">
                <a:moveTo>
                  <a:pt x="751" y="265"/>
                </a:moveTo>
                <a:lnTo>
                  <a:pt x="751" y="265"/>
                </a:lnTo>
                <a:lnTo>
                  <a:pt x="783" y="265"/>
                </a:lnTo>
                <a:lnTo>
                  <a:pt x="783" y="317"/>
                </a:lnTo>
                <a:lnTo>
                  <a:pt x="751" y="317"/>
                </a:lnTo>
                <a:lnTo>
                  <a:pt x="751" y="265"/>
                </a:lnTo>
                <a:close/>
                <a:moveTo>
                  <a:pt x="440" y="178"/>
                </a:moveTo>
                <a:lnTo>
                  <a:pt x="440" y="178"/>
                </a:lnTo>
                <a:cubicBezTo>
                  <a:pt x="273" y="178"/>
                  <a:pt x="73" y="188"/>
                  <a:pt x="56" y="189"/>
                </a:cubicBezTo>
                <a:lnTo>
                  <a:pt x="56" y="79"/>
                </a:lnTo>
                <a:lnTo>
                  <a:pt x="741" y="79"/>
                </a:lnTo>
                <a:lnTo>
                  <a:pt x="741" y="189"/>
                </a:lnTo>
                <a:cubicBezTo>
                  <a:pt x="732" y="188"/>
                  <a:pt x="608" y="178"/>
                  <a:pt x="440" y="178"/>
                </a:cubicBezTo>
                <a:close/>
                <a:moveTo>
                  <a:pt x="14" y="308"/>
                </a:moveTo>
                <a:lnTo>
                  <a:pt x="14" y="308"/>
                </a:lnTo>
                <a:lnTo>
                  <a:pt x="47" y="308"/>
                </a:lnTo>
                <a:lnTo>
                  <a:pt x="47" y="317"/>
                </a:lnTo>
                <a:lnTo>
                  <a:pt x="14" y="317"/>
                </a:lnTo>
                <a:lnTo>
                  <a:pt x="14" y="308"/>
                </a:lnTo>
                <a:close/>
                <a:moveTo>
                  <a:pt x="47" y="94"/>
                </a:moveTo>
                <a:lnTo>
                  <a:pt x="47" y="94"/>
                </a:lnTo>
                <a:lnTo>
                  <a:pt x="14" y="94"/>
                </a:lnTo>
                <a:lnTo>
                  <a:pt x="14" y="79"/>
                </a:lnTo>
                <a:lnTo>
                  <a:pt x="47" y="79"/>
                </a:lnTo>
                <a:lnTo>
                  <a:pt x="47" y="94"/>
                </a:lnTo>
                <a:close/>
                <a:moveTo>
                  <a:pt x="14" y="263"/>
                </a:moveTo>
                <a:lnTo>
                  <a:pt x="14" y="263"/>
                </a:lnTo>
                <a:lnTo>
                  <a:pt x="47" y="263"/>
                </a:lnTo>
                <a:lnTo>
                  <a:pt x="47" y="304"/>
                </a:lnTo>
                <a:lnTo>
                  <a:pt x="14" y="304"/>
                </a:lnTo>
                <a:lnTo>
                  <a:pt x="14" y="263"/>
                </a:lnTo>
                <a:close/>
                <a:moveTo>
                  <a:pt x="47" y="259"/>
                </a:moveTo>
                <a:lnTo>
                  <a:pt x="47" y="259"/>
                </a:lnTo>
                <a:lnTo>
                  <a:pt x="14" y="259"/>
                </a:lnTo>
                <a:lnTo>
                  <a:pt x="14" y="236"/>
                </a:lnTo>
                <a:lnTo>
                  <a:pt x="47" y="236"/>
                </a:lnTo>
                <a:lnTo>
                  <a:pt x="47" y="259"/>
                </a:lnTo>
                <a:close/>
                <a:moveTo>
                  <a:pt x="47" y="129"/>
                </a:moveTo>
                <a:lnTo>
                  <a:pt x="47" y="129"/>
                </a:lnTo>
                <a:lnTo>
                  <a:pt x="14" y="129"/>
                </a:lnTo>
                <a:lnTo>
                  <a:pt x="14" y="98"/>
                </a:lnTo>
                <a:lnTo>
                  <a:pt x="47" y="98"/>
                </a:lnTo>
                <a:lnTo>
                  <a:pt x="47" y="129"/>
                </a:lnTo>
                <a:close/>
                <a:moveTo>
                  <a:pt x="14" y="161"/>
                </a:moveTo>
                <a:lnTo>
                  <a:pt x="14" y="161"/>
                </a:lnTo>
                <a:lnTo>
                  <a:pt x="47" y="161"/>
                </a:lnTo>
                <a:lnTo>
                  <a:pt x="47" y="232"/>
                </a:lnTo>
                <a:lnTo>
                  <a:pt x="14" y="232"/>
                </a:lnTo>
                <a:lnTo>
                  <a:pt x="14" y="161"/>
                </a:lnTo>
                <a:close/>
                <a:moveTo>
                  <a:pt x="47" y="157"/>
                </a:moveTo>
                <a:lnTo>
                  <a:pt x="47" y="157"/>
                </a:lnTo>
                <a:lnTo>
                  <a:pt x="14" y="157"/>
                </a:lnTo>
                <a:lnTo>
                  <a:pt x="14" y="133"/>
                </a:lnTo>
                <a:lnTo>
                  <a:pt x="47" y="133"/>
                </a:lnTo>
                <a:lnTo>
                  <a:pt x="47" y="157"/>
                </a:lnTo>
                <a:close/>
                <a:moveTo>
                  <a:pt x="751" y="102"/>
                </a:moveTo>
                <a:lnTo>
                  <a:pt x="751" y="102"/>
                </a:lnTo>
                <a:lnTo>
                  <a:pt x="783" y="102"/>
                </a:lnTo>
                <a:lnTo>
                  <a:pt x="783" y="261"/>
                </a:lnTo>
                <a:lnTo>
                  <a:pt x="751" y="261"/>
                </a:lnTo>
                <a:lnTo>
                  <a:pt x="751" y="102"/>
                </a:lnTo>
                <a:close/>
                <a:moveTo>
                  <a:pt x="783" y="98"/>
                </a:moveTo>
                <a:lnTo>
                  <a:pt x="783" y="98"/>
                </a:lnTo>
                <a:lnTo>
                  <a:pt x="751" y="98"/>
                </a:lnTo>
                <a:lnTo>
                  <a:pt x="751" y="79"/>
                </a:lnTo>
                <a:lnTo>
                  <a:pt x="783" y="79"/>
                </a:lnTo>
                <a:lnTo>
                  <a:pt x="783" y="98"/>
                </a:lnTo>
                <a:close/>
                <a:moveTo>
                  <a:pt x="47" y="46"/>
                </a:moveTo>
                <a:lnTo>
                  <a:pt x="47" y="46"/>
                </a:lnTo>
                <a:lnTo>
                  <a:pt x="734" y="46"/>
                </a:lnTo>
                <a:lnTo>
                  <a:pt x="774" y="65"/>
                </a:lnTo>
                <a:lnTo>
                  <a:pt x="19" y="65"/>
                </a:lnTo>
                <a:lnTo>
                  <a:pt x="47" y="46"/>
                </a:lnTo>
                <a:close/>
                <a:moveTo>
                  <a:pt x="173" y="10"/>
                </a:moveTo>
                <a:lnTo>
                  <a:pt x="173" y="10"/>
                </a:lnTo>
                <a:lnTo>
                  <a:pt x="620" y="10"/>
                </a:lnTo>
                <a:lnTo>
                  <a:pt x="672" y="37"/>
                </a:lnTo>
                <a:lnTo>
                  <a:pt x="114" y="36"/>
                </a:lnTo>
                <a:lnTo>
                  <a:pt x="173" y="10"/>
                </a:lnTo>
                <a:close/>
                <a:moveTo>
                  <a:pt x="798" y="65"/>
                </a:moveTo>
                <a:lnTo>
                  <a:pt x="798" y="65"/>
                </a:lnTo>
                <a:lnTo>
                  <a:pt x="797" y="65"/>
                </a:lnTo>
                <a:lnTo>
                  <a:pt x="798" y="64"/>
                </a:lnTo>
                <a:lnTo>
                  <a:pt x="737" y="37"/>
                </a:lnTo>
                <a:lnTo>
                  <a:pt x="693" y="37"/>
                </a:lnTo>
                <a:lnTo>
                  <a:pt x="622" y="0"/>
                </a:lnTo>
                <a:lnTo>
                  <a:pt x="172" y="0"/>
                </a:lnTo>
                <a:lnTo>
                  <a:pt x="90" y="36"/>
                </a:lnTo>
                <a:lnTo>
                  <a:pt x="44" y="36"/>
                </a:lnTo>
                <a:lnTo>
                  <a:pt x="1" y="65"/>
                </a:lnTo>
                <a:lnTo>
                  <a:pt x="0" y="65"/>
                </a:lnTo>
                <a:lnTo>
                  <a:pt x="0" y="331"/>
                </a:lnTo>
                <a:lnTo>
                  <a:pt x="488" y="331"/>
                </a:lnTo>
                <a:cubicBezTo>
                  <a:pt x="491" y="342"/>
                  <a:pt x="501" y="350"/>
                  <a:pt x="513" y="350"/>
                </a:cubicBezTo>
                <a:cubicBezTo>
                  <a:pt x="527" y="350"/>
                  <a:pt x="539" y="338"/>
                  <a:pt x="539" y="324"/>
                </a:cubicBezTo>
                <a:cubicBezTo>
                  <a:pt x="539" y="310"/>
                  <a:pt x="527" y="298"/>
                  <a:pt x="513" y="298"/>
                </a:cubicBezTo>
                <a:cubicBezTo>
                  <a:pt x="501" y="298"/>
                  <a:pt x="492" y="306"/>
                  <a:pt x="488" y="317"/>
                </a:cubicBezTo>
                <a:lnTo>
                  <a:pt x="56" y="317"/>
                </a:lnTo>
                <a:lnTo>
                  <a:pt x="56" y="204"/>
                </a:lnTo>
                <a:cubicBezTo>
                  <a:pt x="66" y="203"/>
                  <a:pt x="269" y="193"/>
                  <a:pt x="440" y="193"/>
                </a:cubicBezTo>
                <a:cubicBezTo>
                  <a:pt x="613" y="193"/>
                  <a:pt x="740" y="204"/>
                  <a:pt x="741" y="204"/>
                </a:cubicBezTo>
                <a:cubicBezTo>
                  <a:pt x="741" y="204"/>
                  <a:pt x="741" y="204"/>
                  <a:pt x="741" y="204"/>
                </a:cubicBezTo>
                <a:lnTo>
                  <a:pt x="741" y="317"/>
                </a:lnTo>
                <a:lnTo>
                  <a:pt x="616" y="317"/>
                </a:lnTo>
                <a:cubicBezTo>
                  <a:pt x="613" y="306"/>
                  <a:pt x="603" y="298"/>
                  <a:pt x="592" y="298"/>
                </a:cubicBezTo>
                <a:cubicBezTo>
                  <a:pt x="577" y="298"/>
                  <a:pt x="566" y="310"/>
                  <a:pt x="566" y="324"/>
                </a:cubicBezTo>
                <a:cubicBezTo>
                  <a:pt x="566" y="338"/>
                  <a:pt x="577" y="350"/>
                  <a:pt x="592" y="350"/>
                </a:cubicBezTo>
                <a:cubicBezTo>
                  <a:pt x="603" y="350"/>
                  <a:pt x="613" y="342"/>
                  <a:pt x="616" y="331"/>
                </a:cubicBezTo>
                <a:lnTo>
                  <a:pt x="798" y="331"/>
                </a:lnTo>
                <a:lnTo>
                  <a:pt x="798" y="65"/>
                </a:lnTo>
                <a:close/>
              </a:path>
            </a:pathLst>
          </a:custGeom>
          <a:solidFill>
            <a:srgbClr val="666666">
              <a:lumMod val="50000"/>
            </a:srgbClr>
          </a:solidFill>
          <a:ln w="0">
            <a:solidFill>
              <a:srgbClr val="666666">
                <a:lumMod val="50000"/>
              </a:srgbClr>
            </a:solidFill>
            <a:prstDash val="solid"/>
            <a:round/>
            <a:headEnd/>
            <a:tailEnd/>
          </a:ln>
        </p:spPr>
        <p:txBody>
          <a:bodyPr wrap="square" lIns="91386" tIns="45693" rIns="91386" bIns="45693">
            <a:noAutofit/>
          </a:bodyPr>
          <a:lstStyle/>
          <a:p>
            <a:pPr defTabSz="914035" fontAlgn="ctr">
              <a:defRPr/>
            </a:pPr>
            <a:endParaRPr lang="en-US" kern="0" dirty="0">
              <a:latin typeface="Arial" panose="020B0604020202020204" pitchFamily="34" charset="0"/>
              <a:ea typeface="微软雅黑" panose="020B0503020204020204" pitchFamily="34" charset="-122"/>
            </a:endParaRPr>
          </a:p>
        </p:txBody>
      </p:sp>
      <p:sp>
        <p:nvSpPr>
          <p:cNvPr id="100" name="Freeform 37"/>
          <p:cNvSpPr>
            <a:spLocks noEditPoints="1"/>
          </p:cNvSpPr>
          <p:nvPr/>
        </p:nvSpPr>
        <p:spPr bwMode="auto">
          <a:xfrm>
            <a:off x="4325949" y="3178846"/>
            <a:ext cx="777458" cy="293997"/>
          </a:xfrm>
          <a:custGeom>
            <a:avLst/>
            <a:gdLst>
              <a:gd name="T0" fmla="*/ 932005 w 798"/>
              <a:gd name="T1" fmla="*/ 223404 h 350"/>
              <a:gd name="T2" fmla="*/ 971718 w 798"/>
              <a:gd name="T3" fmla="*/ 267242 h 350"/>
              <a:gd name="T4" fmla="*/ 932005 w 798"/>
              <a:gd name="T5" fmla="*/ 223404 h 350"/>
              <a:gd name="T6" fmla="*/ 546048 w 798"/>
              <a:gd name="T7" fmla="*/ 150060 h 350"/>
              <a:gd name="T8" fmla="*/ 69497 w 798"/>
              <a:gd name="T9" fmla="*/ 66600 h 350"/>
              <a:gd name="T10" fmla="*/ 919595 w 798"/>
              <a:gd name="T11" fmla="*/ 159333 h 350"/>
              <a:gd name="T12" fmla="*/ 17374 w 798"/>
              <a:gd name="T13" fmla="*/ 259655 h 350"/>
              <a:gd name="T14" fmla="*/ 58328 w 798"/>
              <a:gd name="T15" fmla="*/ 259655 h 350"/>
              <a:gd name="T16" fmla="*/ 17374 w 798"/>
              <a:gd name="T17" fmla="*/ 267242 h 350"/>
              <a:gd name="T18" fmla="*/ 58328 w 798"/>
              <a:gd name="T19" fmla="*/ 79245 h 350"/>
              <a:gd name="T20" fmla="*/ 17374 w 798"/>
              <a:gd name="T21" fmla="*/ 79245 h 350"/>
              <a:gd name="T22" fmla="*/ 58328 w 798"/>
              <a:gd name="T23" fmla="*/ 66600 h 350"/>
              <a:gd name="T24" fmla="*/ 17374 w 798"/>
              <a:gd name="T25" fmla="*/ 221718 h 350"/>
              <a:gd name="T26" fmla="*/ 58328 w 798"/>
              <a:gd name="T27" fmla="*/ 221718 h 350"/>
              <a:gd name="T28" fmla="*/ 17374 w 798"/>
              <a:gd name="T29" fmla="*/ 256282 h 350"/>
              <a:gd name="T30" fmla="*/ 58328 w 798"/>
              <a:gd name="T31" fmla="*/ 218346 h 350"/>
              <a:gd name="T32" fmla="*/ 17374 w 798"/>
              <a:gd name="T33" fmla="*/ 218346 h 350"/>
              <a:gd name="T34" fmla="*/ 58328 w 798"/>
              <a:gd name="T35" fmla="*/ 198956 h 350"/>
              <a:gd name="T36" fmla="*/ 58328 w 798"/>
              <a:gd name="T37" fmla="*/ 108751 h 350"/>
              <a:gd name="T38" fmla="*/ 17374 w 798"/>
              <a:gd name="T39" fmla="*/ 108751 h 350"/>
              <a:gd name="T40" fmla="*/ 58328 w 798"/>
              <a:gd name="T41" fmla="*/ 82617 h 350"/>
              <a:gd name="T42" fmla="*/ 17374 w 798"/>
              <a:gd name="T43" fmla="*/ 135729 h 350"/>
              <a:gd name="T44" fmla="*/ 58328 w 798"/>
              <a:gd name="T45" fmla="*/ 135729 h 350"/>
              <a:gd name="T46" fmla="*/ 17374 w 798"/>
              <a:gd name="T47" fmla="*/ 195584 h 350"/>
              <a:gd name="T48" fmla="*/ 58328 w 798"/>
              <a:gd name="T49" fmla="*/ 132356 h 350"/>
              <a:gd name="T50" fmla="*/ 17374 w 798"/>
              <a:gd name="T51" fmla="*/ 132356 h 350"/>
              <a:gd name="T52" fmla="*/ 58328 w 798"/>
              <a:gd name="T53" fmla="*/ 112124 h 350"/>
              <a:gd name="T54" fmla="*/ 932005 w 798"/>
              <a:gd name="T55" fmla="*/ 85989 h 350"/>
              <a:gd name="T56" fmla="*/ 971718 w 798"/>
              <a:gd name="T57" fmla="*/ 85989 h 350"/>
              <a:gd name="T58" fmla="*/ 932005 w 798"/>
              <a:gd name="T59" fmla="*/ 220032 h 350"/>
              <a:gd name="T60" fmla="*/ 971718 w 798"/>
              <a:gd name="T61" fmla="*/ 82617 h 350"/>
              <a:gd name="T62" fmla="*/ 932005 w 798"/>
              <a:gd name="T63" fmla="*/ 82617 h 350"/>
              <a:gd name="T64" fmla="*/ 971718 w 798"/>
              <a:gd name="T65" fmla="*/ 66600 h 350"/>
              <a:gd name="T66" fmla="*/ 58328 w 798"/>
              <a:gd name="T67" fmla="*/ 38780 h 350"/>
              <a:gd name="T68" fmla="*/ 910908 w 798"/>
              <a:gd name="T69" fmla="*/ 38780 h 350"/>
              <a:gd name="T70" fmla="*/ 23579 w 798"/>
              <a:gd name="T71" fmla="*/ 54797 h 350"/>
              <a:gd name="T72" fmla="*/ 214696 w 798"/>
              <a:gd name="T73" fmla="*/ 8430 h 350"/>
              <a:gd name="T74" fmla="*/ 769432 w 798"/>
              <a:gd name="T75" fmla="*/ 8430 h 350"/>
              <a:gd name="T76" fmla="*/ 141476 w 798"/>
              <a:gd name="T77" fmla="*/ 30349 h 350"/>
              <a:gd name="T78" fmla="*/ 990333 w 798"/>
              <a:gd name="T79" fmla="*/ 54797 h 350"/>
              <a:gd name="T80" fmla="*/ 989092 w 798"/>
              <a:gd name="T81" fmla="*/ 54797 h 350"/>
              <a:gd name="T82" fmla="*/ 914631 w 798"/>
              <a:gd name="T83" fmla="*/ 31192 h 350"/>
              <a:gd name="T84" fmla="*/ 771914 w 798"/>
              <a:gd name="T85" fmla="*/ 0 h 350"/>
              <a:gd name="T86" fmla="*/ 111692 w 798"/>
              <a:gd name="T87" fmla="*/ 30349 h 350"/>
              <a:gd name="T88" fmla="*/ 1241 w 798"/>
              <a:gd name="T89" fmla="*/ 54797 h 350"/>
              <a:gd name="T90" fmla="*/ 0 w 798"/>
              <a:gd name="T91" fmla="*/ 279044 h 350"/>
              <a:gd name="T92" fmla="*/ 636643 w 798"/>
              <a:gd name="T93" fmla="*/ 295062 h 350"/>
              <a:gd name="T94" fmla="*/ 636643 w 798"/>
              <a:gd name="T95" fmla="*/ 251224 h 350"/>
              <a:gd name="T96" fmla="*/ 69497 w 798"/>
              <a:gd name="T97" fmla="*/ 267242 h 350"/>
              <a:gd name="T98" fmla="*/ 546048 w 798"/>
              <a:gd name="T99" fmla="*/ 162706 h 350"/>
              <a:gd name="T100" fmla="*/ 919595 w 798"/>
              <a:gd name="T101" fmla="*/ 171979 h 350"/>
              <a:gd name="T102" fmla="*/ 764468 w 798"/>
              <a:gd name="T103" fmla="*/ 267242 h 350"/>
              <a:gd name="T104" fmla="*/ 702417 w 798"/>
              <a:gd name="T105" fmla="*/ 273143 h 350"/>
              <a:gd name="T106" fmla="*/ 764468 w 798"/>
              <a:gd name="T107" fmla="*/ 279044 h 350"/>
              <a:gd name="T108" fmla="*/ 990333 w 798"/>
              <a:gd name="T109" fmla="*/ 54797 h 3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98" h="350">
                <a:moveTo>
                  <a:pt x="751" y="265"/>
                </a:moveTo>
                <a:lnTo>
                  <a:pt x="751" y="265"/>
                </a:lnTo>
                <a:lnTo>
                  <a:pt x="783" y="265"/>
                </a:lnTo>
                <a:lnTo>
                  <a:pt x="783" y="317"/>
                </a:lnTo>
                <a:lnTo>
                  <a:pt x="751" y="317"/>
                </a:lnTo>
                <a:lnTo>
                  <a:pt x="751" y="265"/>
                </a:lnTo>
                <a:close/>
                <a:moveTo>
                  <a:pt x="440" y="178"/>
                </a:moveTo>
                <a:lnTo>
                  <a:pt x="440" y="178"/>
                </a:lnTo>
                <a:cubicBezTo>
                  <a:pt x="273" y="178"/>
                  <a:pt x="73" y="188"/>
                  <a:pt x="56" y="189"/>
                </a:cubicBezTo>
                <a:lnTo>
                  <a:pt x="56" y="79"/>
                </a:lnTo>
                <a:lnTo>
                  <a:pt x="741" y="79"/>
                </a:lnTo>
                <a:lnTo>
                  <a:pt x="741" y="189"/>
                </a:lnTo>
                <a:cubicBezTo>
                  <a:pt x="732" y="188"/>
                  <a:pt x="608" y="178"/>
                  <a:pt x="440" y="178"/>
                </a:cubicBezTo>
                <a:close/>
                <a:moveTo>
                  <a:pt x="14" y="308"/>
                </a:moveTo>
                <a:lnTo>
                  <a:pt x="14" y="308"/>
                </a:lnTo>
                <a:lnTo>
                  <a:pt x="47" y="308"/>
                </a:lnTo>
                <a:lnTo>
                  <a:pt x="47" y="317"/>
                </a:lnTo>
                <a:lnTo>
                  <a:pt x="14" y="317"/>
                </a:lnTo>
                <a:lnTo>
                  <a:pt x="14" y="308"/>
                </a:lnTo>
                <a:close/>
                <a:moveTo>
                  <a:pt x="47" y="94"/>
                </a:moveTo>
                <a:lnTo>
                  <a:pt x="47" y="94"/>
                </a:lnTo>
                <a:lnTo>
                  <a:pt x="14" y="94"/>
                </a:lnTo>
                <a:lnTo>
                  <a:pt x="14" y="79"/>
                </a:lnTo>
                <a:lnTo>
                  <a:pt x="47" y="79"/>
                </a:lnTo>
                <a:lnTo>
                  <a:pt x="47" y="94"/>
                </a:lnTo>
                <a:close/>
                <a:moveTo>
                  <a:pt x="14" y="263"/>
                </a:moveTo>
                <a:lnTo>
                  <a:pt x="14" y="263"/>
                </a:lnTo>
                <a:lnTo>
                  <a:pt x="47" y="263"/>
                </a:lnTo>
                <a:lnTo>
                  <a:pt x="47" y="304"/>
                </a:lnTo>
                <a:lnTo>
                  <a:pt x="14" y="304"/>
                </a:lnTo>
                <a:lnTo>
                  <a:pt x="14" y="263"/>
                </a:lnTo>
                <a:close/>
                <a:moveTo>
                  <a:pt x="47" y="259"/>
                </a:moveTo>
                <a:lnTo>
                  <a:pt x="47" y="259"/>
                </a:lnTo>
                <a:lnTo>
                  <a:pt x="14" y="259"/>
                </a:lnTo>
                <a:lnTo>
                  <a:pt x="14" y="236"/>
                </a:lnTo>
                <a:lnTo>
                  <a:pt x="47" y="236"/>
                </a:lnTo>
                <a:lnTo>
                  <a:pt x="47" y="259"/>
                </a:lnTo>
                <a:close/>
                <a:moveTo>
                  <a:pt x="47" y="129"/>
                </a:moveTo>
                <a:lnTo>
                  <a:pt x="47" y="129"/>
                </a:lnTo>
                <a:lnTo>
                  <a:pt x="14" y="129"/>
                </a:lnTo>
                <a:lnTo>
                  <a:pt x="14" y="98"/>
                </a:lnTo>
                <a:lnTo>
                  <a:pt x="47" y="98"/>
                </a:lnTo>
                <a:lnTo>
                  <a:pt x="47" y="129"/>
                </a:lnTo>
                <a:close/>
                <a:moveTo>
                  <a:pt x="14" y="161"/>
                </a:moveTo>
                <a:lnTo>
                  <a:pt x="14" y="161"/>
                </a:lnTo>
                <a:lnTo>
                  <a:pt x="47" y="161"/>
                </a:lnTo>
                <a:lnTo>
                  <a:pt x="47" y="232"/>
                </a:lnTo>
                <a:lnTo>
                  <a:pt x="14" y="232"/>
                </a:lnTo>
                <a:lnTo>
                  <a:pt x="14" y="161"/>
                </a:lnTo>
                <a:close/>
                <a:moveTo>
                  <a:pt x="47" y="157"/>
                </a:moveTo>
                <a:lnTo>
                  <a:pt x="47" y="157"/>
                </a:lnTo>
                <a:lnTo>
                  <a:pt x="14" y="157"/>
                </a:lnTo>
                <a:lnTo>
                  <a:pt x="14" y="133"/>
                </a:lnTo>
                <a:lnTo>
                  <a:pt x="47" y="133"/>
                </a:lnTo>
                <a:lnTo>
                  <a:pt x="47" y="157"/>
                </a:lnTo>
                <a:close/>
                <a:moveTo>
                  <a:pt x="751" y="102"/>
                </a:moveTo>
                <a:lnTo>
                  <a:pt x="751" y="102"/>
                </a:lnTo>
                <a:lnTo>
                  <a:pt x="783" y="102"/>
                </a:lnTo>
                <a:lnTo>
                  <a:pt x="783" y="261"/>
                </a:lnTo>
                <a:lnTo>
                  <a:pt x="751" y="261"/>
                </a:lnTo>
                <a:lnTo>
                  <a:pt x="751" y="102"/>
                </a:lnTo>
                <a:close/>
                <a:moveTo>
                  <a:pt x="783" y="98"/>
                </a:moveTo>
                <a:lnTo>
                  <a:pt x="783" y="98"/>
                </a:lnTo>
                <a:lnTo>
                  <a:pt x="751" y="98"/>
                </a:lnTo>
                <a:lnTo>
                  <a:pt x="751" y="79"/>
                </a:lnTo>
                <a:lnTo>
                  <a:pt x="783" y="79"/>
                </a:lnTo>
                <a:lnTo>
                  <a:pt x="783" y="98"/>
                </a:lnTo>
                <a:close/>
                <a:moveTo>
                  <a:pt x="47" y="46"/>
                </a:moveTo>
                <a:lnTo>
                  <a:pt x="47" y="46"/>
                </a:lnTo>
                <a:lnTo>
                  <a:pt x="734" y="46"/>
                </a:lnTo>
                <a:lnTo>
                  <a:pt x="774" y="65"/>
                </a:lnTo>
                <a:lnTo>
                  <a:pt x="19" y="65"/>
                </a:lnTo>
                <a:lnTo>
                  <a:pt x="47" y="46"/>
                </a:lnTo>
                <a:close/>
                <a:moveTo>
                  <a:pt x="173" y="10"/>
                </a:moveTo>
                <a:lnTo>
                  <a:pt x="173" y="10"/>
                </a:lnTo>
                <a:lnTo>
                  <a:pt x="620" y="10"/>
                </a:lnTo>
                <a:lnTo>
                  <a:pt x="672" y="37"/>
                </a:lnTo>
                <a:lnTo>
                  <a:pt x="114" y="36"/>
                </a:lnTo>
                <a:lnTo>
                  <a:pt x="173" y="10"/>
                </a:lnTo>
                <a:close/>
                <a:moveTo>
                  <a:pt x="798" y="65"/>
                </a:moveTo>
                <a:lnTo>
                  <a:pt x="798" y="65"/>
                </a:lnTo>
                <a:lnTo>
                  <a:pt x="797" y="65"/>
                </a:lnTo>
                <a:lnTo>
                  <a:pt x="798" y="64"/>
                </a:lnTo>
                <a:lnTo>
                  <a:pt x="737" y="37"/>
                </a:lnTo>
                <a:lnTo>
                  <a:pt x="693" y="37"/>
                </a:lnTo>
                <a:lnTo>
                  <a:pt x="622" y="0"/>
                </a:lnTo>
                <a:lnTo>
                  <a:pt x="172" y="0"/>
                </a:lnTo>
                <a:lnTo>
                  <a:pt x="90" y="36"/>
                </a:lnTo>
                <a:lnTo>
                  <a:pt x="44" y="36"/>
                </a:lnTo>
                <a:lnTo>
                  <a:pt x="1" y="65"/>
                </a:lnTo>
                <a:lnTo>
                  <a:pt x="0" y="65"/>
                </a:lnTo>
                <a:lnTo>
                  <a:pt x="0" y="331"/>
                </a:lnTo>
                <a:lnTo>
                  <a:pt x="488" y="331"/>
                </a:lnTo>
                <a:cubicBezTo>
                  <a:pt x="491" y="342"/>
                  <a:pt x="501" y="350"/>
                  <a:pt x="513" y="350"/>
                </a:cubicBezTo>
                <a:cubicBezTo>
                  <a:pt x="527" y="350"/>
                  <a:pt x="539" y="338"/>
                  <a:pt x="539" y="324"/>
                </a:cubicBezTo>
                <a:cubicBezTo>
                  <a:pt x="539" y="310"/>
                  <a:pt x="527" y="298"/>
                  <a:pt x="513" y="298"/>
                </a:cubicBezTo>
                <a:cubicBezTo>
                  <a:pt x="501" y="298"/>
                  <a:pt x="492" y="306"/>
                  <a:pt x="488" y="317"/>
                </a:cubicBezTo>
                <a:lnTo>
                  <a:pt x="56" y="317"/>
                </a:lnTo>
                <a:lnTo>
                  <a:pt x="56" y="204"/>
                </a:lnTo>
                <a:cubicBezTo>
                  <a:pt x="66" y="203"/>
                  <a:pt x="269" y="193"/>
                  <a:pt x="440" y="193"/>
                </a:cubicBezTo>
                <a:cubicBezTo>
                  <a:pt x="613" y="193"/>
                  <a:pt x="740" y="204"/>
                  <a:pt x="741" y="204"/>
                </a:cubicBezTo>
                <a:cubicBezTo>
                  <a:pt x="741" y="204"/>
                  <a:pt x="741" y="204"/>
                  <a:pt x="741" y="204"/>
                </a:cubicBezTo>
                <a:lnTo>
                  <a:pt x="741" y="317"/>
                </a:lnTo>
                <a:lnTo>
                  <a:pt x="616" y="317"/>
                </a:lnTo>
                <a:cubicBezTo>
                  <a:pt x="613" y="306"/>
                  <a:pt x="603" y="298"/>
                  <a:pt x="592" y="298"/>
                </a:cubicBezTo>
                <a:cubicBezTo>
                  <a:pt x="577" y="298"/>
                  <a:pt x="566" y="310"/>
                  <a:pt x="566" y="324"/>
                </a:cubicBezTo>
                <a:cubicBezTo>
                  <a:pt x="566" y="338"/>
                  <a:pt x="577" y="350"/>
                  <a:pt x="592" y="350"/>
                </a:cubicBezTo>
                <a:cubicBezTo>
                  <a:pt x="603" y="350"/>
                  <a:pt x="613" y="342"/>
                  <a:pt x="616" y="331"/>
                </a:cubicBezTo>
                <a:lnTo>
                  <a:pt x="798" y="331"/>
                </a:lnTo>
                <a:lnTo>
                  <a:pt x="798" y="65"/>
                </a:lnTo>
                <a:close/>
              </a:path>
            </a:pathLst>
          </a:custGeom>
          <a:solidFill>
            <a:srgbClr val="666666">
              <a:lumMod val="50000"/>
            </a:srgbClr>
          </a:solidFill>
          <a:ln w="0">
            <a:solidFill>
              <a:srgbClr val="666666">
                <a:lumMod val="50000"/>
              </a:srgbClr>
            </a:solidFill>
            <a:prstDash val="solid"/>
            <a:round/>
            <a:headEnd/>
            <a:tailEnd/>
          </a:ln>
        </p:spPr>
        <p:txBody>
          <a:bodyPr wrap="square" lIns="91386" tIns="45693" rIns="91386" bIns="45693">
            <a:noAutofit/>
          </a:bodyPr>
          <a:lstStyle/>
          <a:p>
            <a:pPr defTabSz="914035" fontAlgn="ctr">
              <a:defRPr/>
            </a:pPr>
            <a:endParaRPr lang="en-US" kern="0" dirty="0">
              <a:latin typeface="Arial" panose="020B0604020202020204" pitchFamily="34" charset="0"/>
              <a:ea typeface="微软雅黑" panose="020B0503020204020204" pitchFamily="34" charset="-122"/>
            </a:endParaRPr>
          </a:p>
        </p:txBody>
      </p:sp>
      <p:sp>
        <p:nvSpPr>
          <p:cNvPr id="101" name="TextBox 11"/>
          <p:cNvSpPr txBox="1">
            <a:spLocks noChangeArrowheads="1"/>
          </p:cNvSpPr>
          <p:nvPr/>
        </p:nvSpPr>
        <p:spPr bwMode="auto">
          <a:xfrm flipH="1">
            <a:off x="1016403" y="3916998"/>
            <a:ext cx="1349874" cy="276963"/>
          </a:xfrm>
          <a:prstGeom prst="rect">
            <a:avLst/>
          </a:prstGeom>
          <a:noFill/>
          <a:ln>
            <a:noFill/>
          </a:ln>
          <a:effectLst/>
        </p:spPr>
        <p:txBody>
          <a:bodyPr wrap="square">
            <a:noAutofit/>
          </a:bodyPr>
          <a:lstStyle>
            <a:defPPr>
              <a:defRPr lang="zh-CN"/>
            </a:defPPr>
            <a:lvl1pPr marR="0" lvl="0" indent="0" defTabSz="1151907" fontAlgn="auto">
              <a:lnSpc>
                <a:spcPct val="100000"/>
              </a:lnSpc>
              <a:spcBef>
                <a:spcPts val="0"/>
              </a:spcBef>
              <a:spcAft>
                <a:spcPts val="0"/>
              </a:spcAft>
              <a:buClrTx/>
              <a:buSzTx/>
              <a:buFontTx/>
              <a:buNone/>
              <a:tabLst/>
              <a:defRPr kumimoji="0" sz="2000" b="0" i="0" u="none" strike="noStrike" kern="0" cap="none" spc="0" normalizeH="0" baseline="0">
                <a:ln>
                  <a:noFill/>
                </a:ln>
                <a:solidFill>
                  <a:prstClr val="white"/>
                </a:solidFill>
                <a:effectLst/>
                <a:uLnTx/>
                <a:uFillTx/>
                <a:latin typeface="Akkurat Pro"/>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fontAlgn="ctr">
              <a:defRPr/>
            </a:pPr>
            <a:r>
              <a:rPr lang="en-US" altLang="zh-CN" sz="1200" dirty="0">
                <a:solidFill>
                  <a:schemeClr val="tx1"/>
                </a:solidFill>
                <a:latin typeface="Arial" panose="020B0604020202020204" pitchFamily="34" charset="0"/>
                <a:cs typeface="Arial" panose="020B0604020202020204" pitchFamily="34" charset="0"/>
              </a:rPr>
              <a:t>HyperReplication</a:t>
            </a:r>
          </a:p>
        </p:txBody>
      </p:sp>
      <p:sp>
        <p:nvSpPr>
          <p:cNvPr id="102" name="TextBox 11"/>
          <p:cNvSpPr txBox="1">
            <a:spLocks noChangeArrowheads="1"/>
          </p:cNvSpPr>
          <p:nvPr/>
        </p:nvSpPr>
        <p:spPr bwMode="auto">
          <a:xfrm flipH="1">
            <a:off x="4106681" y="3925964"/>
            <a:ext cx="1349874" cy="276963"/>
          </a:xfrm>
          <a:prstGeom prst="rect">
            <a:avLst/>
          </a:prstGeom>
          <a:noFill/>
          <a:ln>
            <a:noFill/>
          </a:ln>
          <a:effectLst/>
        </p:spPr>
        <p:txBody>
          <a:bodyPr wrap="square">
            <a:noAutofit/>
          </a:bodyPr>
          <a:lstStyle>
            <a:defPPr>
              <a:defRPr lang="zh-CN"/>
            </a:defPPr>
            <a:lvl1pPr marR="0" lvl="0" indent="0" defTabSz="1151907" fontAlgn="auto">
              <a:lnSpc>
                <a:spcPct val="100000"/>
              </a:lnSpc>
              <a:spcBef>
                <a:spcPts val="0"/>
              </a:spcBef>
              <a:spcAft>
                <a:spcPts val="0"/>
              </a:spcAft>
              <a:buClrTx/>
              <a:buSzTx/>
              <a:buFontTx/>
              <a:buNone/>
              <a:tabLst/>
              <a:defRPr kumimoji="0" sz="2000" b="0" i="0" u="none" strike="noStrike" kern="0" cap="none" spc="0" normalizeH="0" baseline="0">
                <a:ln>
                  <a:noFill/>
                </a:ln>
                <a:solidFill>
                  <a:prstClr val="white"/>
                </a:solidFill>
                <a:effectLst/>
                <a:uLnTx/>
                <a:uFillTx/>
                <a:latin typeface="Akkurat Pro"/>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fontAlgn="ctr">
              <a:defRPr/>
            </a:pPr>
            <a:r>
              <a:rPr lang="en-US" altLang="zh-CN" sz="1200" dirty="0">
                <a:solidFill>
                  <a:schemeClr val="tx1"/>
                </a:solidFill>
                <a:latin typeface="Arial" panose="020B0604020202020204" pitchFamily="34" charset="0"/>
                <a:cs typeface="Arial" panose="020B0604020202020204" pitchFamily="34" charset="0"/>
              </a:rPr>
              <a:t>HyperReplication</a:t>
            </a:r>
          </a:p>
        </p:txBody>
      </p:sp>
      <p:sp>
        <p:nvSpPr>
          <p:cNvPr id="103" name="Freeform 37"/>
          <p:cNvSpPr>
            <a:spLocks noEditPoints="1"/>
          </p:cNvSpPr>
          <p:nvPr/>
        </p:nvSpPr>
        <p:spPr bwMode="auto">
          <a:xfrm>
            <a:off x="2208033" y="4841297"/>
            <a:ext cx="777458" cy="293997"/>
          </a:xfrm>
          <a:custGeom>
            <a:avLst/>
            <a:gdLst>
              <a:gd name="T0" fmla="*/ 932005 w 798"/>
              <a:gd name="T1" fmla="*/ 223404 h 350"/>
              <a:gd name="T2" fmla="*/ 971718 w 798"/>
              <a:gd name="T3" fmla="*/ 267242 h 350"/>
              <a:gd name="T4" fmla="*/ 932005 w 798"/>
              <a:gd name="T5" fmla="*/ 223404 h 350"/>
              <a:gd name="T6" fmla="*/ 546048 w 798"/>
              <a:gd name="T7" fmla="*/ 150060 h 350"/>
              <a:gd name="T8" fmla="*/ 69497 w 798"/>
              <a:gd name="T9" fmla="*/ 66600 h 350"/>
              <a:gd name="T10" fmla="*/ 919595 w 798"/>
              <a:gd name="T11" fmla="*/ 159333 h 350"/>
              <a:gd name="T12" fmla="*/ 17374 w 798"/>
              <a:gd name="T13" fmla="*/ 259655 h 350"/>
              <a:gd name="T14" fmla="*/ 58328 w 798"/>
              <a:gd name="T15" fmla="*/ 259655 h 350"/>
              <a:gd name="T16" fmla="*/ 17374 w 798"/>
              <a:gd name="T17" fmla="*/ 267242 h 350"/>
              <a:gd name="T18" fmla="*/ 58328 w 798"/>
              <a:gd name="T19" fmla="*/ 79245 h 350"/>
              <a:gd name="T20" fmla="*/ 17374 w 798"/>
              <a:gd name="T21" fmla="*/ 79245 h 350"/>
              <a:gd name="T22" fmla="*/ 58328 w 798"/>
              <a:gd name="T23" fmla="*/ 66600 h 350"/>
              <a:gd name="T24" fmla="*/ 17374 w 798"/>
              <a:gd name="T25" fmla="*/ 221718 h 350"/>
              <a:gd name="T26" fmla="*/ 58328 w 798"/>
              <a:gd name="T27" fmla="*/ 221718 h 350"/>
              <a:gd name="T28" fmla="*/ 17374 w 798"/>
              <a:gd name="T29" fmla="*/ 256282 h 350"/>
              <a:gd name="T30" fmla="*/ 58328 w 798"/>
              <a:gd name="T31" fmla="*/ 218346 h 350"/>
              <a:gd name="T32" fmla="*/ 17374 w 798"/>
              <a:gd name="T33" fmla="*/ 218346 h 350"/>
              <a:gd name="T34" fmla="*/ 58328 w 798"/>
              <a:gd name="T35" fmla="*/ 198956 h 350"/>
              <a:gd name="T36" fmla="*/ 58328 w 798"/>
              <a:gd name="T37" fmla="*/ 108751 h 350"/>
              <a:gd name="T38" fmla="*/ 17374 w 798"/>
              <a:gd name="T39" fmla="*/ 108751 h 350"/>
              <a:gd name="T40" fmla="*/ 58328 w 798"/>
              <a:gd name="T41" fmla="*/ 82617 h 350"/>
              <a:gd name="T42" fmla="*/ 17374 w 798"/>
              <a:gd name="T43" fmla="*/ 135729 h 350"/>
              <a:gd name="T44" fmla="*/ 58328 w 798"/>
              <a:gd name="T45" fmla="*/ 135729 h 350"/>
              <a:gd name="T46" fmla="*/ 17374 w 798"/>
              <a:gd name="T47" fmla="*/ 195584 h 350"/>
              <a:gd name="T48" fmla="*/ 58328 w 798"/>
              <a:gd name="T49" fmla="*/ 132356 h 350"/>
              <a:gd name="T50" fmla="*/ 17374 w 798"/>
              <a:gd name="T51" fmla="*/ 132356 h 350"/>
              <a:gd name="T52" fmla="*/ 58328 w 798"/>
              <a:gd name="T53" fmla="*/ 112124 h 350"/>
              <a:gd name="T54" fmla="*/ 932005 w 798"/>
              <a:gd name="T55" fmla="*/ 85989 h 350"/>
              <a:gd name="T56" fmla="*/ 971718 w 798"/>
              <a:gd name="T57" fmla="*/ 85989 h 350"/>
              <a:gd name="T58" fmla="*/ 932005 w 798"/>
              <a:gd name="T59" fmla="*/ 220032 h 350"/>
              <a:gd name="T60" fmla="*/ 971718 w 798"/>
              <a:gd name="T61" fmla="*/ 82617 h 350"/>
              <a:gd name="T62" fmla="*/ 932005 w 798"/>
              <a:gd name="T63" fmla="*/ 82617 h 350"/>
              <a:gd name="T64" fmla="*/ 971718 w 798"/>
              <a:gd name="T65" fmla="*/ 66600 h 350"/>
              <a:gd name="T66" fmla="*/ 58328 w 798"/>
              <a:gd name="T67" fmla="*/ 38780 h 350"/>
              <a:gd name="T68" fmla="*/ 910908 w 798"/>
              <a:gd name="T69" fmla="*/ 38780 h 350"/>
              <a:gd name="T70" fmla="*/ 23579 w 798"/>
              <a:gd name="T71" fmla="*/ 54797 h 350"/>
              <a:gd name="T72" fmla="*/ 214696 w 798"/>
              <a:gd name="T73" fmla="*/ 8430 h 350"/>
              <a:gd name="T74" fmla="*/ 769432 w 798"/>
              <a:gd name="T75" fmla="*/ 8430 h 350"/>
              <a:gd name="T76" fmla="*/ 141476 w 798"/>
              <a:gd name="T77" fmla="*/ 30349 h 350"/>
              <a:gd name="T78" fmla="*/ 990333 w 798"/>
              <a:gd name="T79" fmla="*/ 54797 h 350"/>
              <a:gd name="T80" fmla="*/ 989092 w 798"/>
              <a:gd name="T81" fmla="*/ 54797 h 350"/>
              <a:gd name="T82" fmla="*/ 914631 w 798"/>
              <a:gd name="T83" fmla="*/ 31192 h 350"/>
              <a:gd name="T84" fmla="*/ 771914 w 798"/>
              <a:gd name="T85" fmla="*/ 0 h 350"/>
              <a:gd name="T86" fmla="*/ 111692 w 798"/>
              <a:gd name="T87" fmla="*/ 30349 h 350"/>
              <a:gd name="T88" fmla="*/ 1241 w 798"/>
              <a:gd name="T89" fmla="*/ 54797 h 350"/>
              <a:gd name="T90" fmla="*/ 0 w 798"/>
              <a:gd name="T91" fmla="*/ 279044 h 350"/>
              <a:gd name="T92" fmla="*/ 636643 w 798"/>
              <a:gd name="T93" fmla="*/ 295062 h 350"/>
              <a:gd name="T94" fmla="*/ 636643 w 798"/>
              <a:gd name="T95" fmla="*/ 251224 h 350"/>
              <a:gd name="T96" fmla="*/ 69497 w 798"/>
              <a:gd name="T97" fmla="*/ 267242 h 350"/>
              <a:gd name="T98" fmla="*/ 546048 w 798"/>
              <a:gd name="T99" fmla="*/ 162706 h 350"/>
              <a:gd name="T100" fmla="*/ 919595 w 798"/>
              <a:gd name="T101" fmla="*/ 171979 h 350"/>
              <a:gd name="T102" fmla="*/ 764468 w 798"/>
              <a:gd name="T103" fmla="*/ 267242 h 350"/>
              <a:gd name="T104" fmla="*/ 702417 w 798"/>
              <a:gd name="T105" fmla="*/ 273143 h 350"/>
              <a:gd name="T106" fmla="*/ 764468 w 798"/>
              <a:gd name="T107" fmla="*/ 279044 h 350"/>
              <a:gd name="T108" fmla="*/ 990333 w 798"/>
              <a:gd name="T109" fmla="*/ 54797 h 3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98" h="350">
                <a:moveTo>
                  <a:pt x="751" y="265"/>
                </a:moveTo>
                <a:lnTo>
                  <a:pt x="751" y="265"/>
                </a:lnTo>
                <a:lnTo>
                  <a:pt x="783" y="265"/>
                </a:lnTo>
                <a:lnTo>
                  <a:pt x="783" y="317"/>
                </a:lnTo>
                <a:lnTo>
                  <a:pt x="751" y="317"/>
                </a:lnTo>
                <a:lnTo>
                  <a:pt x="751" y="265"/>
                </a:lnTo>
                <a:close/>
                <a:moveTo>
                  <a:pt x="440" y="178"/>
                </a:moveTo>
                <a:lnTo>
                  <a:pt x="440" y="178"/>
                </a:lnTo>
                <a:cubicBezTo>
                  <a:pt x="273" y="178"/>
                  <a:pt x="73" y="188"/>
                  <a:pt x="56" y="189"/>
                </a:cubicBezTo>
                <a:lnTo>
                  <a:pt x="56" y="79"/>
                </a:lnTo>
                <a:lnTo>
                  <a:pt x="741" y="79"/>
                </a:lnTo>
                <a:lnTo>
                  <a:pt x="741" y="189"/>
                </a:lnTo>
                <a:cubicBezTo>
                  <a:pt x="732" y="188"/>
                  <a:pt x="608" y="178"/>
                  <a:pt x="440" y="178"/>
                </a:cubicBezTo>
                <a:close/>
                <a:moveTo>
                  <a:pt x="14" y="308"/>
                </a:moveTo>
                <a:lnTo>
                  <a:pt x="14" y="308"/>
                </a:lnTo>
                <a:lnTo>
                  <a:pt x="47" y="308"/>
                </a:lnTo>
                <a:lnTo>
                  <a:pt x="47" y="317"/>
                </a:lnTo>
                <a:lnTo>
                  <a:pt x="14" y="317"/>
                </a:lnTo>
                <a:lnTo>
                  <a:pt x="14" y="308"/>
                </a:lnTo>
                <a:close/>
                <a:moveTo>
                  <a:pt x="47" y="94"/>
                </a:moveTo>
                <a:lnTo>
                  <a:pt x="47" y="94"/>
                </a:lnTo>
                <a:lnTo>
                  <a:pt x="14" y="94"/>
                </a:lnTo>
                <a:lnTo>
                  <a:pt x="14" y="79"/>
                </a:lnTo>
                <a:lnTo>
                  <a:pt x="47" y="79"/>
                </a:lnTo>
                <a:lnTo>
                  <a:pt x="47" y="94"/>
                </a:lnTo>
                <a:close/>
                <a:moveTo>
                  <a:pt x="14" y="263"/>
                </a:moveTo>
                <a:lnTo>
                  <a:pt x="14" y="263"/>
                </a:lnTo>
                <a:lnTo>
                  <a:pt x="47" y="263"/>
                </a:lnTo>
                <a:lnTo>
                  <a:pt x="47" y="304"/>
                </a:lnTo>
                <a:lnTo>
                  <a:pt x="14" y="304"/>
                </a:lnTo>
                <a:lnTo>
                  <a:pt x="14" y="263"/>
                </a:lnTo>
                <a:close/>
                <a:moveTo>
                  <a:pt x="47" y="259"/>
                </a:moveTo>
                <a:lnTo>
                  <a:pt x="47" y="259"/>
                </a:lnTo>
                <a:lnTo>
                  <a:pt x="14" y="259"/>
                </a:lnTo>
                <a:lnTo>
                  <a:pt x="14" y="236"/>
                </a:lnTo>
                <a:lnTo>
                  <a:pt x="47" y="236"/>
                </a:lnTo>
                <a:lnTo>
                  <a:pt x="47" y="259"/>
                </a:lnTo>
                <a:close/>
                <a:moveTo>
                  <a:pt x="47" y="129"/>
                </a:moveTo>
                <a:lnTo>
                  <a:pt x="47" y="129"/>
                </a:lnTo>
                <a:lnTo>
                  <a:pt x="14" y="129"/>
                </a:lnTo>
                <a:lnTo>
                  <a:pt x="14" y="98"/>
                </a:lnTo>
                <a:lnTo>
                  <a:pt x="47" y="98"/>
                </a:lnTo>
                <a:lnTo>
                  <a:pt x="47" y="129"/>
                </a:lnTo>
                <a:close/>
                <a:moveTo>
                  <a:pt x="14" y="161"/>
                </a:moveTo>
                <a:lnTo>
                  <a:pt x="14" y="161"/>
                </a:lnTo>
                <a:lnTo>
                  <a:pt x="47" y="161"/>
                </a:lnTo>
                <a:lnTo>
                  <a:pt x="47" y="232"/>
                </a:lnTo>
                <a:lnTo>
                  <a:pt x="14" y="232"/>
                </a:lnTo>
                <a:lnTo>
                  <a:pt x="14" y="161"/>
                </a:lnTo>
                <a:close/>
                <a:moveTo>
                  <a:pt x="47" y="157"/>
                </a:moveTo>
                <a:lnTo>
                  <a:pt x="47" y="157"/>
                </a:lnTo>
                <a:lnTo>
                  <a:pt x="14" y="157"/>
                </a:lnTo>
                <a:lnTo>
                  <a:pt x="14" y="133"/>
                </a:lnTo>
                <a:lnTo>
                  <a:pt x="47" y="133"/>
                </a:lnTo>
                <a:lnTo>
                  <a:pt x="47" y="157"/>
                </a:lnTo>
                <a:close/>
                <a:moveTo>
                  <a:pt x="751" y="102"/>
                </a:moveTo>
                <a:lnTo>
                  <a:pt x="751" y="102"/>
                </a:lnTo>
                <a:lnTo>
                  <a:pt x="783" y="102"/>
                </a:lnTo>
                <a:lnTo>
                  <a:pt x="783" y="261"/>
                </a:lnTo>
                <a:lnTo>
                  <a:pt x="751" y="261"/>
                </a:lnTo>
                <a:lnTo>
                  <a:pt x="751" y="102"/>
                </a:lnTo>
                <a:close/>
                <a:moveTo>
                  <a:pt x="783" y="98"/>
                </a:moveTo>
                <a:lnTo>
                  <a:pt x="783" y="98"/>
                </a:lnTo>
                <a:lnTo>
                  <a:pt x="751" y="98"/>
                </a:lnTo>
                <a:lnTo>
                  <a:pt x="751" y="79"/>
                </a:lnTo>
                <a:lnTo>
                  <a:pt x="783" y="79"/>
                </a:lnTo>
                <a:lnTo>
                  <a:pt x="783" y="98"/>
                </a:lnTo>
                <a:close/>
                <a:moveTo>
                  <a:pt x="47" y="46"/>
                </a:moveTo>
                <a:lnTo>
                  <a:pt x="47" y="46"/>
                </a:lnTo>
                <a:lnTo>
                  <a:pt x="734" y="46"/>
                </a:lnTo>
                <a:lnTo>
                  <a:pt x="774" y="65"/>
                </a:lnTo>
                <a:lnTo>
                  <a:pt x="19" y="65"/>
                </a:lnTo>
                <a:lnTo>
                  <a:pt x="47" y="46"/>
                </a:lnTo>
                <a:close/>
                <a:moveTo>
                  <a:pt x="173" y="10"/>
                </a:moveTo>
                <a:lnTo>
                  <a:pt x="173" y="10"/>
                </a:lnTo>
                <a:lnTo>
                  <a:pt x="620" y="10"/>
                </a:lnTo>
                <a:lnTo>
                  <a:pt x="672" y="37"/>
                </a:lnTo>
                <a:lnTo>
                  <a:pt x="114" y="36"/>
                </a:lnTo>
                <a:lnTo>
                  <a:pt x="173" y="10"/>
                </a:lnTo>
                <a:close/>
                <a:moveTo>
                  <a:pt x="798" y="65"/>
                </a:moveTo>
                <a:lnTo>
                  <a:pt x="798" y="65"/>
                </a:lnTo>
                <a:lnTo>
                  <a:pt x="797" y="65"/>
                </a:lnTo>
                <a:lnTo>
                  <a:pt x="798" y="64"/>
                </a:lnTo>
                <a:lnTo>
                  <a:pt x="737" y="37"/>
                </a:lnTo>
                <a:lnTo>
                  <a:pt x="693" y="37"/>
                </a:lnTo>
                <a:lnTo>
                  <a:pt x="622" y="0"/>
                </a:lnTo>
                <a:lnTo>
                  <a:pt x="172" y="0"/>
                </a:lnTo>
                <a:lnTo>
                  <a:pt x="90" y="36"/>
                </a:lnTo>
                <a:lnTo>
                  <a:pt x="44" y="36"/>
                </a:lnTo>
                <a:lnTo>
                  <a:pt x="1" y="65"/>
                </a:lnTo>
                <a:lnTo>
                  <a:pt x="0" y="65"/>
                </a:lnTo>
                <a:lnTo>
                  <a:pt x="0" y="331"/>
                </a:lnTo>
                <a:lnTo>
                  <a:pt x="488" y="331"/>
                </a:lnTo>
                <a:cubicBezTo>
                  <a:pt x="491" y="342"/>
                  <a:pt x="501" y="350"/>
                  <a:pt x="513" y="350"/>
                </a:cubicBezTo>
                <a:cubicBezTo>
                  <a:pt x="527" y="350"/>
                  <a:pt x="539" y="338"/>
                  <a:pt x="539" y="324"/>
                </a:cubicBezTo>
                <a:cubicBezTo>
                  <a:pt x="539" y="310"/>
                  <a:pt x="527" y="298"/>
                  <a:pt x="513" y="298"/>
                </a:cubicBezTo>
                <a:cubicBezTo>
                  <a:pt x="501" y="298"/>
                  <a:pt x="492" y="306"/>
                  <a:pt x="488" y="317"/>
                </a:cubicBezTo>
                <a:lnTo>
                  <a:pt x="56" y="317"/>
                </a:lnTo>
                <a:lnTo>
                  <a:pt x="56" y="204"/>
                </a:lnTo>
                <a:cubicBezTo>
                  <a:pt x="66" y="203"/>
                  <a:pt x="269" y="193"/>
                  <a:pt x="440" y="193"/>
                </a:cubicBezTo>
                <a:cubicBezTo>
                  <a:pt x="613" y="193"/>
                  <a:pt x="740" y="204"/>
                  <a:pt x="741" y="204"/>
                </a:cubicBezTo>
                <a:cubicBezTo>
                  <a:pt x="741" y="204"/>
                  <a:pt x="741" y="204"/>
                  <a:pt x="741" y="204"/>
                </a:cubicBezTo>
                <a:lnTo>
                  <a:pt x="741" y="317"/>
                </a:lnTo>
                <a:lnTo>
                  <a:pt x="616" y="317"/>
                </a:lnTo>
                <a:cubicBezTo>
                  <a:pt x="613" y="306"/>
                  <a:pt x="603" y="298"/>
                  <a:pt x="592" y="298"/>
                </a:cubicBezTo>
                <a:cubicBezTo>
                  <a:pt x="577" y="298"/>
                  <a:pt x="566" y="310"/>
                  <a:pt x="566" y="324"/>
                </a:cubicBezTo>
                <a:cubicBezTo>
                  <a:pt x="566" y="338"/>
                  <a:pt x="577" y="350"/>
                  <a:pt x="592" y="350"/>
                </a:cubicBezTo>
                <a:cubicBezTo>
                  <a:pt x="603" y="350"/>
                  <a:pt x="613" y="342"/>
                  <a:pt x="616" y="331"/>
                </a:cubicBezTo>
                <a:lnTo>
                  <a:pt x="798" y="331"/>
                </a:lnTo>
                <a:lnTo>
                  <a:pt x="798" y="65"/>
                </a:lnTo>
                <a:close/>
              </a:path>
            </a:pathLst>
          </a:custGeom>
          <a:solidFill>
            <a:srgbClr val="666666">
              <a:lumMod val="50000"/>
            </a:srgbClr>
          </a:solidFill>
          <a:ln w="0">
            <a:solidFill>
              <a:srgbClr val="666666">
                <a:lumMod val="50000"/>
              </a:srgbClr>
            </a:solidFill>
            <a:prstDash val="solid"/>
            <a:round/>
            <a:headEnd/>
            <a:tailEnd/>
          </a:ln>
        </p:spPr>
        <p:txBody>
          <a:bodyPr wrap="square" lIns="91386" tIns="45693" rIns="91386" bIns="45693">
            <a:noAutofit/>
          </a:bodyPr>
          <a:lstStyle/>
          <a:p>
            <a:pPr defTabSz="914035" fontAlgn="ctr">
              <a:defRPr/>
            </a:pPr>
            <a:endParaRPr lang="en-US" kern="0" dirty="0">
              <a:latin typeface="Arial" panose="020B0604020202020204" pitchFamily="34" charset="0"/>
              <a:ea typeface="微软雅黑" panose="020B0503020204020204" pitchFamily="34" charset="-122"/>
            </a:endParaRPr>
          </a:p>
        </p:txBody>
      </p:sp>
      <p:sp>
        <p:nvSpPr>
          <p:cNvPr id="104" name="Freeform 37"/>
          <p:cNvSpPr>
            <a:spLocks noEditPoints="1"/>
          </p:cNvSpPr>
          <p:nvPr/>
        </p:nvSpPr>
        <p:spPr bwMode="auto">
          <a:xfrm>
            <a:off x="3583595" y="4846537"/>
            <a:ext cx="777458" cy="293997"/>
          </a:xfrm>
          <a:custGeom>
            <a:avLst/>
            <a:gdLst>
              <a:gd name="T0" fmla="*/ 932005 w 798"/>
              <a:gd name="T1" fmla="*/ 223404 h 350"/>
              <a:gd name="T2" fmla="*/ 971718 w 798"/>
              <a:gd name="T3" fmla="*/ 267242 h 350"/>
              <a:gd name="T4" fmla="*/ 932005 w 798"/>
              <a:gd name="T5" fmla="*/ 223404 h 350"/>
              <a:gd name="T6" fmla="*/ 546048 w 798"/>
              <a:gd name="T7" fmla="*/ 150060 h 350"/>
              <a:gd name="T8" fmla="*/ 69497 w 798"/>
              <a:gd name="T9" fmla="*/ 66600 h 350"/>
              <a:gd name="T10" fmla="*/ 919595 w 798"/>
              <a:gd name="T11" fmla="*/ 159333 h 350"/>
              <a:gd name="T12" fmla="*/ 17374 w 798"/>
              <a:gd name="T13" fmla="*/ 259655 h 350"/>
              <a:gd name="T14" fmla="*/ 58328 w 798"/>
              <a:gd name="T15" fmla="*/ 259655 h 350"/>
              <a:gd name="T16" fmla="*/ 17374 w 798"/>
              <a:gd name="T17" fmla="*/ 267242 h 350"/>
              <a:gd name="T18" fmla="*/ 58328 w 798"/>
              <a:gd name="T19" fmla="*/ 79245 h 350"/>
              <a:gd name="T20" fmla="*/ 17374 w 798"/>
              <a:gd name="T21" fmla="*/ 79245 h 350"/>
              <a:gd name="T22" fmla="*/ 58328 w 798"/>
              <a:gd name="T23" fmla="*/ 66600 h 350"/>
              <a:gd name="T24" fmla="*/ 17374 w 798"/>
              <a:gd name="T25" fmla="*/ 221718 h 350"/>
              <a:gd name="T26" fmla="*/ 58328 w 798"/>
              <a:gd name="T27" fmla="*/ 221718 h 350"/>
              <a:gd name="T28" fmla="*/ 17374 w 798"/>
              <a:gd name="T29" fmla="*/ 256282 h 350"/>
              <a:gd name="T30" fmla="*/ 58328 w 798"/>
              <a:gd name="T31" fmla="*/ 218346 h 350"/>
              <a:gd name="T32" fmla="*/ 17374 w 798"/>
              <a:gd name="T33" fmla="*/ 218346 h 350"/>
              <a:gd name="T34" fmla="*/ 58328 w 798"/>
              <a:gd name="T35" fmla="*/ 198956 h 350"/>
              <a:gd name="T36" fmla="*/ 58328 w 798"/>
              <a:gd name="T37" fmla="*/ 108751 h 350"/>
              <a:gd name="T38" fmla="*/ 17374 w 798"/>
              <a:gd name="T39" fmla="*/ 108751 h 350"/>
              <a:gd name="T40" fmla="*/ 58328 w 798"/>
              <a:gd name="T41" fmla="*/ 82617 h 350"/>
              <a:gd name="T42" fmla="*/ 17374 w 798"/>
              <a:gd name="T43" fmla="*/ 135729 h 350"/>
              <a:gd name="T44" fmla="*/ 58328 w 798"/>
              <a:gd name="T45" fmla="*/ 135729 h 350"/>
              <a:gd name="T46" fmla="*/ 17374 w 798"/>
              <a:gd name="T47" fmla="*/ 195584 h 350"/>
              <a:gd name="T48" fmla="*/ 58328 w 798"/>
              <a:gd name="T49" fmla="*/ 132356 h 350"/>
              <a:gd name="T50" fmla="*/ 17374 w 798"/>
              <a:gd name="T51" fmla="*/ 132356 h 350"/>
              <a:gd name="T52" fmla="*/ 58328 w 798"/>
              <a:gd name="T53" fmla="*/ 112124 h 350"/>
              <a:gd name="T54" fmla="*/ 932005 w 798"/>
              <a:gd name="T55" fmla="*/ 85989 h 350"/>
              <a:gd name="T56" fmla="*/ 971718 w 798"/>
              <a:gd name="T57" fmla="*/ 85989 h 350"/>
              <a:gd name="T58" fmla="*/ 932005 w 798"/>
              <a:gd name="T59" fmla="*/ 220032 h 350"/>
              <a:gd name="T60" fmla="*/ 971718 w 798"/>
              <a:gd name="T61" fmla="*/ 82617 h 350"/>
              <a:gd name="T62" fmla="*/ 932005 w 798"/>
              <a:gd name="T63" fmla="*/ 82617 h 350"/>
              <a:gd name="T64" fmla="*/ 971718 w 798"/>
              <a:gd name="T65" fmla="*/ 66600 h 350"/>
              <a:gd name="T66" fmla="*/ 58328 w 798"/>
              <a:gd name="T67" fmla="*/ 38780 h 350"/>
              <a:gd name="T68" fmla="*/ 910908 w 798"/>
              <a:gd name="T69" fmla="*/ 38780 h 350"/>
              <a:gd name="T70" fmla="*/ 23579 w 798"/>
              <a:gd name="T71" fmla="*/ 54797 h 350"/>
              <a:gd name="T72" fmla="*/ 214696 w 798"/>
              <a:gd name="T73" fmla="*/ 8430 h 350"/>
              <a:gd name="T74" fmla="*/ 769432 w 798"/>
              <a:gd name="T75" fmla="*/ 8430 h 350"/>
              <a:gd name="T76" fmla="*/ 141476 w 798"/>
              <a:gd name="T77" fmla="*/ 30349 h 350"/>
              <a:gd name="T78" fmla="*/ 990333 w 798"/>
              <a:gd name="T79" fmla="*/ 54797 h 350"/>
              <a:gd name="T80" fmla="*/ 989092 w 798"/>
              <a:gd name="T81" fmla="*/ 54797 h 350"/>
              <a:gd name="T82" fmla="*/ 914631 w 798"/>
              <a:gd name="T83" fmla="*/ 31192 h 350"/>
              <a:gd name="T84" fmla="*/ 771914 w 798"/>
              <a:gd name="T85" fmla="*/ 0 h 350"/>
              <a:gd name="T86" fmla="*/ 111692 w 798"/>
              <a:gd name="T87" fmla="*/ 30349 h 350"/>
              <a:gd name="T88" fmla="*/ 1241 w 798"/>
              <a:gd name="T89" fmla="*/ 54797 h 350"/>
              <a:gd name="T90" fmla="*/ 0 w 798"/>
              <a:gd name="T91" fmla="*/ 279044 h 350"/>
              <a:gd name="T92" fmla="*/ 636643 w 798"/>
              <a:gd name="T93" fmla="*/ 295062 h 350"/>
              <a:gd name="T94" fmla="*/ 636643 w 798"/>
              <a:gd name="T95" fmla="*/ 251224 h 350"/>
              <a:gd name="T96" fmla="*/ 69497 w 798"/>
              <a:gd name="T97" fmla="*/ 267242 h 350"/>
              <a:gd name="T98" fmla="*/ 546048 w 798"/>
              <a:gd name="T99" fmla="*/ 162706 h 350"/>
              <a:gd name="T100" fmla="*/ 919595 w 798"/>
              <a:gd name="T101" fmla="*/ 171979 h 350"/>
              <a:gd name="T102" fmla="*/ 764468 w 798"/>
              <a:gd name="T103" fmla="*/ 267242 h 350"/>
              <a:gd name="T104" fmla="*/ 702417 w 798"/>
              <a:gd name="T105" fmla="*/ 273143 h 350"/>
              <a:gd name="T106" fmla="*/ 764468 w 798"/>
              <a:gd name="T107" fmla="*/ 279044 h 350"/>
              <a:gd name="T108" fmla="*/ 990333 w 798"/>
              <a:gd name="T109" fmla="*/ 54797 h 3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98" h="350">
                <a:moveTo>
                  <a:pt x="751" y="265"/>
                </a:moveTo>
                <a:lnTo>
                  <a:pt x="751" y="265"/>
                </a:lnTo>
                <a:lnTo>
                  <a:pt x="783" y="265"/>
                </a:lnTo>
                <a:lnTo>
                  <a:pt x="783" y="317"/>
                </a:lnTo>
                <a:lnTo>
                  <a:pt x="751" y="317"/>
                </a:lnTo>
                <a:lnTo>
                  <a:pt x="751" y="265"/>
                </a:lnTo>
                <a:close/>
                <a:moveTo>
                  <a:pt x="440" y="178"/>
                </a:moveTo>
                <a:lnTo>
                  <a:pt x="440" y="178"/>
                </a:lnTo>
                <a:cubicBezTo>
                  <a:pt x="273" y="178"/>
                  <a:pt x="73" y="188"/>
                  <a:pt x="56" y="189"/>
                </a:cubicBezTo>
                <a:lnTo>
                  <a:pt x="56" y="79"/>
                </a:lnTo>
                <a:lnTo>
                  <a:pt x="741" y="79"/>
                </a:lnTo>
                <a:lnTo>
                  <a:pt x="741" y="189"/>
                </a:lnTo>
                <a:cubicBezTo>
                  <a:pt x="732" y="188"/>
                  <a:pt x="608" y="178"/>
                  <a:pt x="440" y="178"/>
                </a:cubicBezTo>
                <a:close/>
                <a:moveTo>
                  <a:pt x="14" y="308"/>
                </a:moveTo>
                <a:lnTo>
                  <a:pt x="14" y="308"/>
                </a:lnTo>
                <a:lnTo>
                  <a:pt x="47" y="308"/>
                </a:lnTo>
                <a:lnTo>
                  <a:pt x="47" y="317"/>
                </a:lnTo>
                <a:lnTo>
                  <a:pt x="14" y="317"/>
                </a:lnTo>
                <a:lnTo>
                  <a:pt x="14" y="308"/>
                </a:lnTo>
                <a:close/>
                <a:moveTo>
                  <a:pt x="47" y="94"/>
                </a:moveTo>
                <a:lnTo>
                  <a:pt x="47" y="94"/>
                </a:lnTo>
                <a:lnTo>
                  <a:pt x="14" y="94"/>
                </a:lnTo>
                <a:lnTo>
                  <a:pt x="14" y="79"/>
                </a:lnTo>
                <a:lnTo>
                  <a:pt x="47" y="79"/>
                </a:lnTo>
                <a:lnTo>
                  <a:pt x="47" y="94"/>
                </a:lnTo>
                <a:close/>
                <a:moveTo>
                  <a:pt x="14" y="263"/>
                </a:moveTo>
                <a:lnTo>
                  <a:pt x="14" y="263"/>
                </a:lnTo>
                <a:lnTo>
                  <a:pt x="47" y="263"/>
                </a:lnTo>
                <a:lnTo>
                  <a:pt x="47" y="304"/>
                </a:lnTo>
                <a:lnTo>
                  <a:pt x="14" y="304"/>
                </a:lnTo>
                <a:lnTo>
                  <a:pt x="14" y="263"/>
                </a:lnTo>
                <a:close/>
                <a:moveTo>
                  <a:pt x="47" y="259"/>
                </a:moveTo>
                <a:lnTo>
                  <a:pt x="47" y="259"/>
                </a:lnTo>
                <a:lnTo>
                  <a:pt x="14" y="259"/>
                </a:lnTo>
                <a:lnTo>
                  <a:pt x="14" y="236"/>
                </a:lnTo>
                <a:lnTo>
                  <a:pt x="47" y="236"/>
                </a:lnTo>
                <a:lnTo>
                  <a:pt x="47" y="259"/>
                </a:lnTo>
                <a:close/>
                <a:moveTo>
                  <a:pt x="47" y="129"/>
                </a:moveTo>
                <a:lnTo>
                  <a:pt x="47" y="129"/>
                </a:lnTo>
                <a:lnTo>
                  <a:pt x="14" y="129"/>
                </a:lnTo>
                <a:lnTo>
                  <a:pt x="14" y="98"/>
                </a:lnTo>
                <a:lnTo>
                  <a:pt x="47" y="98"/>
                </a:lnTo>
                <a:lnTo>
                  <a:pt x="47" y="129"/>
                </a:lnTo>
                <a:close/>
                <a:moveTo>
                  <a:pt x="14" y="161"/>
                </a:moveTo>
                <a:lnTo>
                  <a:pt x="14" y="161"/>
                </a:lnTo>
                <a:lnTo>
                  <a:pt x="47" y="161"/>
                </a:lnTo>
                <a:lnTo>
                  <a:pt x="47" y="232"/>
                </a:lnTo>
                <a:lnTo>
                  <a:pt x="14" y="232"/>
                </a:lnTo>
                <a:lnTo>
                  <a:pt x="14" y="161"/>
                </a:lnTo>
                <a:close/>
                <a:moveTo>
                  <a:pt x="47" y="157"/>
                </a:moveTo>
                <a:lnTo>
                  <a:pt x="47" y="157"/>
                </a:lnTo>
                <a:lnTo>
                  <a:pt x="14" y="157"/>
                </a:lnTo>
                <a:lnTo>
                  <a:pt x="14" y="133"/>
                </a:lnTo>
                <a:lnTo>
                  <a:pt x="47" y="133"/>
                </a:lnTo>
                <a:lnTo>
                  <a:pt x="47" y="157"/>
                </a:lnTo>
                <a:close/>
                <a:moveTo>
                  <a:pt x="751" y="102"/>
                </a:moveTo>
                <a:lnTo>
                  <a:pt x="751" y="102"/>
                </a:lnTo>
                <a:lnTo>
                  <a:pt x="783" y="102"/>
                </a:lnTo>
                <a:lnTo>
                  <a:pt x="783" y="261"/>
                </a:lnTo>
                <a:lnTo>
                  <a:pt x="751" y="261"/>
                </a:lnTo>
                <a:lnTo>
                  <a:pt x="751" y="102"/>
                </a:lnTo>
                <a:close/>
                <a:moveTo>
                  <a:pt x="783" y="98"/>
                </a:moveTo>
                <a:lnTo>
                  <a:pt x="783" y="98"/>
                </a:lnTo>
                <a:lnTo>
                  <a:pt x="751" y="98"/>
                </a:lnTo>
                <a:lnTo>
                  <a:pt x="751" y="79"/>
                </a:lnTo>
                <a:lnTo>
                  <a:pt x="783" y="79"/>
                </a:lnTo>
                <a:lnTo>
                  <a:pt x="783" y="98"/>
                </a:lnTo>
                <a:close/>
                <a:moveTo>
                  <a:pt x="47" y="46"/>
                </a:moveTo>
                <a:lnTo>
                  <a:pt x="47" y="46"/>
                </a:lnTo>
                <a:lnTo>
                  <a:pt x="734" y="46"/>
                </a:lnTo>
                <a:lnTo>
                  <a:pt x="774" y="65"/>
                </a:lnTo>
                <a:lnTo>
                  <a:pt x="19" y="65"/>
                </a:lnTo>
                <a:lnTo>
                  <a:pt x="47" y="46"/>
                </a:lnTo>
                <a:close/>
                <a:moveTo>
                  <a:pt x="173" y="10"/>
                </a:moveTo>
                <a:lnTo>
                  <a:pt x="173" y="10"/>
                </a:lnTo>
                <a:lnTo>
                  <a:pt x="620" y="10"/>
                </a:lnTo>
                <a:lnTo>
                  <a:pt x="672" y="37"/>
                </a:lnTo>
                <a:lnTo>
                  <a:pt x="114" y="36"/>
                </a:lnTo>
                <a:lnTo>
                  <a:pt x="173" y="10"/>
                </a:lnTo>
                <a:close/>
                <a:moveTo>
                  <a:pt x="798" y="65"/>
                </a:moveTo>
                <a:lnTo>
                  <a:pt x="798" y="65"/>
                </a:lnTo>
                <a:lnTo>
                  <a:pt x="797" y="65"/>
                </a:lnTo>
                <a:lnTo>
                  <a:pt x="798" y="64"/>
                </a:lnTo>
                <a:lnTo>
                  <a:pt x="737" y="37"/>
                </a:lnTo>
                <a:lnTo>
                  <a:pt x="693" y="37"/>
                </a:lnTo>
                <a:lnTo>
                  <a:pt x="622" y="0"/>
                </a:lnTo>
                <a:lnTo>
                  <a:pt x="172" y="0"/>
                </a:lnTo>
                <a:lnTo>
                  <a:pt x="90" y="36"/>
                </a:lnTo>
                <a:lnTo>
                  <a:pt x="44" y="36"/>
                </a:lnTo>
                <a:lnTo>
                  <a:pt x="1" y="65"/>
                </a:lnTo>
                <a:lnTo>
                  <a:pt x="0" y="65"/>
                </a:lnTo>
                <a:lnTo>
                  <a:pt x="0" y="331"/>
                </a:lnTo>
                <a:lnTo>
                  <a:pt x="488" y="331"/>
                </a:lnTo>
                <a:cubicBezTo>
                  <a:pt x="491" y="342"/>
                  <a:pt x="501" y="350"/>
                  <a:pt x="513" y="350"/>
                </a:cubicBezTo>
                <a:cubicBezTo>
                  <a:pt x="527" y="350"/>
                  <a:pt x="539" y="338"/>
                  <a:pt x="539" y="324"/>
                </a:cubicBezTo>
                <a:cubicBezTo>
                  <a:pt x="539" y="310"/>
                  <a:pt x="527" y="298"/>
                  <a:pt x="513" y="298"/>
                </a:cubicBezTo>
                <a:cubicBezTo>
                  <a:pt x="501" y="298"/>
                  <a:pt x="492" y="306"/>
                  <a:pt x="488" y="317"/>
                </a:cubicBezTo>
                <a:lnTo>
                  <a:pt x="56" y="317"/>
                </a:lnTo>
                <a:lnTo>
                  <a:pt x="56" y="204"/>
                </a:lnTo>
                <a:cubicBezTo>
                  <a:pt x="66" y="203"/>
                  <a:pt x="269" y="193"/>
                  <a:pt x="440" y="193"/>
                </a:cubicBezTo>
                <a:cubicBezTo>
                  <a:pt x="613" y="193"/>
                  <a:pt x="740" y="204"/>
                  <a:pt x="741" y="204"/>
                </a:cubicBezTo>
                <a:cubicBezTo>
                  <a:pt x="741" y="204"/>
                  <a:pt x="741" y="204"/>
                  <a:pt x="741" y="204"/>
                </a:cubicBezTo>
                <a:lnTo>
                  <a:pt x="741" y="317"/>
                </a:lnTo>
                <a:lnTo>
                  <a:pt x="616" y="317"/>
                </a:lnTo>
                <a:cubicBezTo>
                  <a:pt x="613" y="306"/>
                  <a:pt x="603" y="298"/>
                  <a:pt x="592" y="298"/>
                </a:cubicBezTo>
                <a:cubicBezTo>
                  <a:pt x="577" y="298"/>
                  <a:pt x="566" y="310"/>
                  <a:pt x="566" y="324"/>
                </a:cubicBezTo>
                <a:cubicBezTo>
                  <a:pt x="566" y="338"/>
                  <a:pt x="577" y="350"/>
                  <a:pt x="592" y="350"/>
                </a:cubicBezTo>
                <a:cubicBezTo>
                  <a:pt x="603" y="350"/>
                  <a:pt x="613" y="342"/>
                  <a:pt x="616" y="331"/>
                </a:cubicBezTo>
                <a:lnTo>
                  <a:pt x="798" y="331"/>
                </a:lnTo>
                <a:lnTo>
                  <a:pt x="798" y="65"/>
                </a:lnTo>
                <a:close/>
              </a:path>
            </a:pathLst>
          </a:custGeom>
          <a:solidFill>
            <a:srgbClr val="666666">
              <a:lumMod val="50000"/>
            </a:srgbClr>
          </a:solidFill>
          <a:ln w="0">
            <a:solidFill>
              <a:srgbClr val="666666">
                <a:lumMod val="50000"/>
              </a:srgbClr>
            </a:solidFill>
            <a:prstDash val="solid"/>
            <a:round/>
            <a:headEnd/>
            <a:tailEnd/>
          </a:ln>
        </p:spPr>
        <p:txBody>
          <a:bodyPr wrap="square" lIns="91386" tIns="45693" rIns="91386" bIns="45693">
            <a:noAutofit/>
          </a:bodyPr>
          <a:lstStyle/>
          <a:p>
            <a:pPr defTabSz="914035" fontAlgn="ctr">
              <a:defRPr/>
            </a:pPr>
            <a:endParaRPr lang="en-US" kern="0" dirty="0">
              <a:latin typeface="Arial" panose="020B0604020202020204" pitchFamily="34" charset="0"/>
              <a:ea typeface="微软雅黑" panose="020B0503020204020204" pitchFamily="34" charset="-122"/>
            </a:endParaRPr>
          </a:p>
        </p:txBody>
      </p:sp>
      <p:sp>
        <p:nvSpPr>
          <p:cNvPr id="107" name="TextBox 11"/>
          <p:cNvSpPr txBox="1">
            <a:spLocks noChangeArrowheads="1"/>
          </p:cNvSpPr>
          <p:nvPr/>
        </p:nvSpPr>
        <p:spPr bwMode="auto">
          <a:xfrm flipH="1">
            <a:off x="1864357" y="4528360"/>
            <a:ext cx="1512157" cy="276963"/>
          </a:xfrm>
          <a:prstGeom prst="rect">
            <a:avLst/>
          </a:prstGeom>
          <a:noFill/>
          <a:ln>
            <a:noFill/>
          </a:ln>
          <a:effectLst/>
        </p:spPr>
        <p:txBody>
          <a:bodyPr wrap="square">
            <a:noAutofit/>
          </a:bodyPr>
          <a:lstStyle>
            <a:defPPr>
              <a:defRPr lang="zh-CN"/>
            </a:defPPr>
            <a:lvl1pPr marR="0" lvl="0" indent="0" defTabSz="1151907" fontAlgn="auto">
              <a:lnSpc>
                <a:spcPct val="100000"/>
              </a:lnSpc>
              <a:spcBef>
                <a:spcPts val="0"/>
              </a:spcBef>
              <a:spcAft>
                <a:spcPts val="0"/>
              </a:spcAft>
              <a:buClrTx/>
              <a:buSzTx/>
              <a:buFontTx/>
              <a:buNone/>
              <a:tabLst/>
              <a:defRPr kumimoji="0" sz="2000" b="0" i="0" u="none" strike="noStrike" kern="0" cap="none" spc="0" normalizeH="0" baseline="0">
                <a:ln>
                  <a:noFill/>
                </a:ln>
                <a:solidFill>
                  <a:prstClr val="white"/>
                </a:solidFill>
                <a:effectLst/>
                <a:uLnTx/>
                <a:uFillTx/>
                <a:latin typeface="Akkurat Pro"/>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fontAlgn="ctr">
              <a:defRPr/>
            </a:pPr>
            <a:r>
              <a:rPr lang="en-US" altLang="zh-CN" sz="1200" dirty="0">
                <a:solidFill>
                  <a:schemeClr val="tx1"/>
                </a:solidFill>
                <a:latin typeface="Arial" panose="020B0604020202020204" pitchFamily="34" charset="0"/>
                <a:cs typeface="Arial" panose="020B0604020202020204" pitchFamily="34" charset="0"/>
              </a:rPr>
              <a:t>OceanStor Dorado</a:t>
            </a:r>
          </a:p>
        </p:txBody>
      </p:sp>
      <p:sp>
        <p:nvSpPr>
          <p:cNvPr id="108" name="TextBox 11"/>
          <p:cNvSpPr txBox="1">
            <a:spLocks noChangeArrowheads="1"/>
          </p:cNvSpPr>
          <p:nvPr/>
        </p:nvSpPr>
        <p:spPr bwMode="auto">
          <a:xfrm flipH="1">
            <a:off x="3316684" y="4389709"/>
            <a:ext cx="1382068" cy="461605"/>
          </a:xfrm>
          <a:prstGeom prst="rect">
            <a:avLst/>
          </a:prstGeom>
          <a:noFill/>
          <a:ln>
            <a:noFill/>
          </a:ln>
          <a:effectLst/>
        </p:spPr>
        <p:txBody>
          <a:bodyPr wrap="square">
            <a:noAutofit/>
          </a:bodyPr>
          <a:lstStyle>
            <a:defPPr>
              <a:defRPr lang="zh-CN"/>
            </a:defPPr>
            <a:lvl1pPr marR="0" lvl="0" indent="0" defTabSz="1151907" fontAlgn="auto">
              <a:lnSpc>
                <a:spcPct val="100000"/>
              </a:lnSpc>
              <a:spcBef>
                <a:spcPts val="0"/>
              </a:spcBef>
              <a:spcAft>
                <a:spcPts val="0"/>
              </a:spcAft>
              <a:buClrTx/>
              <a:buSzTx/>
              <a:buFontTx/>
              <a:buNone/>
              <a:tabLst/>
              <a:defRPr kumimoji="0" sz="2000" b="0" i="0" u="none" strike="noStrike" kern="0" cap="none" spc="0" normalizeH="0" baseline="0">
                <a:ln>
                  <a:noFill/>
                </a:ln>
                <a:solidFill>
                  <a:prstClr val="white"/>
                </a:solidFill>
                <a:effectLst/>
                <a:uLnTx/>
                <a:uFillTx/>
                <a:latin typeface="Akkurat Pro"/>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lgn="ctr" fontAlgn="ctr">
              <a:defRPr/>
            </a:pPr>
            <a:r>
              <a:rPr lang="en-US" altLang="zh-CN" sz="1200" dirty="0">
                <a:solidFill>
                  <a:schemeClr val="tx1"/>
                </a:solidFill>
                <a:latin typeface="Arial" panose="020B0604020202020204" pitchFamily="34" charset="0"/>
                <a:cs typeface="Arial" panose="020B0604020202020204" pitchFamily="34" charset="0"/>
              </a:rPr>
              <a:t>OceanStor storage system</a:t>
            </a:r>
          </a:p>
        </p:txBody>
      </p:sp>
      <p:sp>
        <p:nvSpPr>
          <p:cNvPr id="110" name="TextBox 11"/>
          <p:cNvSpPr txBox="1">
            <a:spLocks noChangeArrowheads="1"/>
          </p:cNvSpPr>
          <p:nvPr/>
        </p:nvSpPr>
        <p:spPr bwMode="auto">
          <a:xfrm flipH="1">
            <a:off x="394825" y="2941666"/>
            <a:ext cx="1506948" cy="276963"/>
          </a:xfrm>
          <a:prstGeom prst="rect">
            <a:avLst/>
          </a:prstGeom>
          <a:noFill/>
          <a:ln>
            <a:noFill/>
          </a:ln>
          <a:effectLst/>
        </p:spPr>
        <p:txBody>
          <a:bodyPr wrap="square">
            <a:noAutofit/>
          </a:bodyPr>
          <a:lstStyle>
            <a:defPPr>
              <a:defRPr lang="zh-CN"/>
            </a:defPPr>
            <a:lvl1pPr marR="0" lvl="0" indent="0" defTabSz="1151907" fontAlgn="auto">
              <a:lnSpc>
                <a:spcPct val="100000"/>
              </a:lnSpc>
              <a:spcBef>
                <a:spcPts val="0"/>
              </a:spcBef>
              <a:spcAft>
                <a:spcPts val="0"/>
              </a:spcAft>
              <a:buClrTx/>
              <a:buSzTx/>
              <a:buFontTx/>
              <a:buNone/>
              <a:tabLst/>
              <a:defRPr kumimoji="0" sz="2000" b="0" i="0" u="none" strike="noStrike" kern="0" cap="none" spc="0" normalizeH="0" baseline="0">
                <a:ln>
                  <a:noFill/>
                </a:ln>
                <a:solidFill>
                  <a:prstClr val="white"/>
                </a:solidFill>
                <a:effectLst/>
                <a:uLnTx/>
                <a:uFillTx/>
                <a:latin typeface="Akkurat Pro"/>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fontAlgn="ctr">
              <a:defRPr/>
            </a:pPr>
            <a:r>
              <a:rPr lang="en-US" altLang="zh-CN" sz="1200" dirty="0">
                <a:solidFill>
                  <a:schemeClr val="tx1"/>
                </a:solidFill>
                <a:latin typeface="Arial" panose="020B0604020202020204" pitchFamily="34" charset="0"/>
                <a:cs typeface="Arial" panose="020B0604020202020204" pitchFamily="34" charset="0"/>
              </a:rPr>
              <a:t>OceanStor Dorado </a:t>
            </a:r>
          </a:p>
        </p:txBody>
      </p:sp>
      <p:sp>
        <p:nvSpPr>
          <p:cNvPr id="111" name="TextBox 11"/>
          <p:cNvSpPr txBox="1">
            <a:spLocks noChangeArrowheads="1"/>
          </p:cNvSpPr>
          <p:nvPr/>
        </p:nvSpPr>
        <p:spPr bwMode="auto">
          <a:xfrm flipH="1">
            <a:off x="4725149" y="2938010"/>
            <a:ext cx="1506948" cy="276963"/>
          </a:xfrm>
          <a:prstGeom prst="rect">
            <a:avLst/>
          </a:prstGeom>
          <a:noFill/>
          <a:ln>
            <a:noFill/>
          </a:ln>
          <a:effectLst/>
        </p:spPr>
        <p:txBody>
          <a:bodyPr wrap="square">
            <a:noAutofit/>
          </a:bodyPr>
          <a:lstStyle>
            <a:defPPr>
              <a:defRPr lang="zh-CN"/>
            </a:defPPr>
            <a:lvl1pPr marR="0" lvl="0" indent="0" defTabSz="1151907" fontAlgn="auto">
              <a:lnSpc>
                <a:spcPct val="100000"/>
              </a:lnSpc>
              <a:spcBef>
                <a:spcPts val="0"/>
              </a:spcBef>
              <a:spcAft>
                <a:spcPts val="0"/>
              </a:spcAft>
              <a:buClrTx/>
              <a:buSzTx/>
              <a:buFontTx/>
              <a:buNone/>
              <a:tabLst/>
              <a:defRPr kumimoji="0" sz="2000" b="0" i="0" u="none" strike="noStrike" kern="0" cap="none" spc="0" normalizeH="0" baseline="0">
                <a:ln>
                  <a:noFill/>
                </a:ln>
                <a:solidFill>
                  <a:prstClr val="white"/>
                </a:solidFill>
                <a:effectLst/>
                <a:uLnTx/>
                <a:uFillTx/>
                <a:latin typeface="Akkurat Pro"/>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fontAlgn="ctr">
              <a:defRPr/>
            </a:pPr>
            <a:r>
              <a:rPr lang="en-US" altLang="zh-CN" sz="1200" dirty="0">
                <a:solidFill>
                  <a:schemeClr val="tx1"/>
                </a:solidFill>
                <a:latin typeface="Arial" panose="020B0604020202020204" pitchFamily="34" charset="0"/>
                <a:cs typeface="Arial" panose="020B0604020202020204" pitchFamily="34" charset="0"/>
              </a:rPr>
              <a:t>OceanStor Dorado </a:t>
            </a:r>
          </a:p>
        </p:txBody>
      </p:sp>
      <p:sp>
        <p:nvSpPr>
          <p:cNvPr id="159" name="副标题 3"/>
          <p:cNvSpPr txBox="1">
            <a:spLocks/>
          </p:cNvSpPr>
          <p:nvPr/>
        </p:nvSpPr>
        <p:spPr>
          <a:xfrm>
            <a:off x="1020939" y="0"/>
            <a:ext cx="10563396" cy="993646"/>
          </a:xfrm>
          <a:prstGeom prst="rect">
            <a:avLst/>
          </a:prstGeom>
        </p:spPr>
        <p:txBody>
          <a:bodyPr vert="horz" wrap="square" lIns="0" tIns="0" rIns="0" bIns="0" anchor="t" anchorCtr="0">
            <a:noAutofit/>
          </a:bodyPr>
          <a:lstStyle>
            <a:lvl1pPr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sz="2400" b="0" dirty="0"/>
              <a:t>Solution Reliability </a:t>
            </a:r>
          </a:p>
          <a:p>
            <a:r>
              <a:rPr lang="en-US" altLang="zh-CN" sz="2400" b="0" dirty="0"/>
              <a:t>          </a:t>
            </a:r>
            <a:r>
              <a:rPr lang="en-US" altLang="zh-CN" sz="2000" b="0" dirty="0"/>
              <a:t>— Gateway-Free Active-Active Cross Data Center Solution</a:t>
            </a:r>
          </a:p>
        </p:txBody>
      </p:sp>
      <p:sp>
        <p:nvSpPr>
          <p:cNvPr id="73" name="矩形 101"/>
          <p:cNvSpPr/>
          <p:nvPr/>
        </p:nvSpPr>
        <p:spPr>
          <a:xfrm>
            <a:off x="6408666" y="2121934"/>
            <a:ext cx="4974357" cy="1041689"/>
          </a:xfrm>
          <a:prstGeom prst="rect">
            <a:avLst/>
          </a:prstGeom>
          <a:no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0" tIns="0" rIns="0" bIns="0" anchor="t" anchorCtr="0">
            <a:noAutofit/>
          </a:bodyPr>
          <a:lstStyle/>
          <a:p>
            <a:pPr marL="215978" indent="-179946" fontAlgn="ctr">
              <a:buFont typeface="Arial" pitchFamily="34" charset="0"/>
              <a:buChar char="•"/>
            </a:pPr>
            <a:r>
              <a:rPr lang="en-US" altLang="zh-CN" dirty="0">
                <a:solidFill>
                  <a:srgbClr val="C7000B"/>
                </a:solidFill>
                <a:latin typeface="Arial" panose="020B0604020202020204" pitchFamily="34" charset="0"/>
                <a:ea typeface="微软雅黑" panose="020B0503020204020204" pitchFamily="34" charset="-122"/>
                <a:cs typeface="Arial" panose="020B0604020202020204" pitchFamily="34" charset="0"/>
                <a:sym typeface="+mn-lt"/>
              </a:rPr>
              <a:t>Gateway-free</a:t>
            </a:r>
          </a:p>
          <a:p>
            <a:pPr marL="215978" fontAlgn="ctr"/>
            <a:r>
              <a:rPr lang="en-US" altLang="zh-CN" sz="1600" dirty="0">
                <a:solidFill>
                  <a:srgbClr val="231815"/>
                </a:solidFill>
                <a:latin typeface="Arial" panose="020B0604020202020204" pitchFamily="34" charset="0"/>
                <a:ea typeface="微软雅黑" panose="020B0503020204020204" pitchFamily="34" charset="-122"/>
                <a:cs typeface="Arial" panose="020B0604020202020204" pitchFamily="34" charset="0"/>
                <a:sym typeface="+mn-lt"/>
              </a:rPr>
              <a:t>Fewer nodes and simplified management</a:t>
            </a:r>
          </a:p>
          <a:p>
            <a:pPr marL="215978" indent="-179946" fontAlgn="ctr">
              <a:buFont typeface="Arial" pitchFamily="34" charset="0"/>
              <a:buChar char="•"/>
            </a:pPr>
            <a:r>
              <a:rPr lang="en-US" altLang="zh-CN" dirty="0">
                <a:solidFill>
                  <a:srgbClr val="C7000B"/>
                </a:solidFill>
                <a:latin typeface="Arial" panose="020B0604020202020204" pitchFamily="34" charset="0"/>
                <a:ea typeface="微软雅黑" panose="020B0503020204020204" pitchFamily="34" charset="-122"/>
                <a:cs typeface="Arial" panose="020B0604020202020204" pitchFamily="34" charset="0"/>
                <a:sym typeface="+mn-lt"/>
              </a:rPr>
              <a:t>Active-Active</a:t>
            </a:r>
          </a:p>
          <a:p>
            <a:pPr marL="215978" fontAlgn="ctr"/>
            <a:r>
              <a:rPr lang="en-US" altLang="zh-CN" sz="1600" dirty="0">
                <a:solidFill>
                  <a:srgbClr val="231815"/>
                </a:solidFill>
                <a:latin typeface="Arial" panose="020B0604020202020204" pitchFamily="34" charset="0"/>
                <a:ea typeface="微软雅黑" panose="020B0503020204020204" pitchFamily="34" charset="-122"/>
                <a:cs typeface="Arial" panose="020B0604020202020204" pitchFamily="34" charset="0"/>
                <a:sym typeface="+mn-lt"/>
              </a:rPr>
              <a:t>load balancing between sites, RPO = 0, RTO ≈ 0</a:t>
            </a:r>
          </a:p>
        </p:txBody>
      </p:sp>
      <p:sp>
        <p:nvSpPr>
          <p:cNvPr id="74" name="矩形 101"/>
          <p:cNvSpPr/>
          <p:nvPr/>
        </p:nvSpPr>
        <p:spPr>
          <a:xfrm>
            <a:off x="6507505" y="4333036"/>
            <a:ext cx="5097197" cy="1211083"/>
          </a:xfrm>
          <a:prstGeom prst="rect">
            <a:avLst/>
          </a:prstGeom>
          <a:no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0" tIns="0" rIns="0" bIns="0" anchor="t" anchorCtr="0">
            <a:noAutofit/>
          </a:bodyPr>
          <a:lstStyle/>
          <a:p>
            <a:pPr marL="179946" indent="-179946" fontAlgn="ctr">
              <a:buFont typeface="Arial" pitchFamily="34" charset="0"/>
              <a:buChar char="•"/>
            </a:pPr>
            <a:r>
              <a:rPr lang="en-US" altLang="zh-CN" dirty="0">
                <a:solidFill>
                  <a:srgbClr val="C7000B"/>
                </a:solidFill>
                <a:latin typeface="Arial" panose="020B0604020202020204" pitchFamily="34" charset="0"/>
                <a:ea typeface="微软雅黑" panose="020B0503020204020204" pitchFamily="34" charset="-122"/>
                <a:cs typeface="Arial" panose="020B0604020202020204" pitchFamily="34" charset="0"/>
                <a:sym typeface="+mn-lt"/>
              </a:rPr>
              <a:t>Scalability to 3DC</a:t>
            </a:r>
            <a:r>
              <a:rPr lang="en-US" altLang="zh-CN" dirty="0">
                <a:solidFill>
                  <a:srgbClr val="1D1D1A"/>
                </a:solidFill>
                <a:latin typeface="Arial" panose="020B0604020202020204" pitchFamily="34" charset="0"/>
                <a:ea typeface="微软雅黑" panose="020B0503020204020204" pitchFamily="34" charset="-122"/>
                <a:cs typeface="Arial" panose="020B0604020202020204" pitchFamily="34" charset="0"/>
                <a:sym typeface="+mn-lt"/>
              </a:rPr>
              <a:t> </a:t>
            </a:r>
            <a:r>
              <a:rPr lang="en-US" altLang="zh-CN" sz="1600" dirty="0">
                <a:solidFill>
                  <a:srgbClr val="231815"/>
                </a:solidFill>
                <a:latin typeface="Arial" panose="020B0604020202020204" pitchFamily="34" charset="0"/>
                <a:ea typeface="微软雅黑" panose="020B0503020204020204" pitchFamily="34" charset="-122"/>
                <a:cs typeface="Arial" panose="020B0604020202020204" pitchFamily="34" charset="0"/>
                <a:sym typeface="+mn-lt"/>
              </a:rPr>
              <a:t>improves reliability.</a:t>
            </a:r>
          </a:p>
          <a:p>
            <a:pPr marL="179946" indent="-179946" fontAlgn="ctr">
              <a:buFont typeface="Arial" pitchFamily="34" charset="0"/>
              <a:buChar char="•"/>
            </a:pPr>
            <a:r>
              <a:rPr lang="en-US" altLang="zh-CN" dirty="0">
                <a:solidFill>
                  <a:srgbClr val="C7000B"/>
                </a:solidFill>
                <a:latin typeface="Arial" panose="020B0604020202020204" pitchFamily="34" charset="0"/>
                <a:ea typeface="微软雅黑" panose="020B0503020204020204" pitchFamily="34" charset="-122"/>
                <a:cs typeface="Arial" panose="020B0604020202020204" pitchFamily="34" charset="0"/>
                <a:sym typeface="+mn-lt"/>
              </a:rPr>
              <a:t>Serial, parallel, and star networking </a:t>
            </a:r>
            <a:r>
              <a:rPr lang="en-US" altLang="zh-CN" sz="1600" dirty="0">
                <a:solidFill>
                  <a:srgbClr val="231815"/>
                </a:solidFill>
                <a:latin typeface="Arial" panose="020B0604020202020204" pitchFamily="34" charset="0"/>
                <a:ea typeface="微软雅黑" panose="020B0503020204020204" pitchFamily="34" charset="-122"/>
                <a:cs typeface="Arial" panose="020B0604020202020204" pitchFamily="34" charset="0"/>
                <a:sym typeface="+mn-lt"/>
              </a:rPr>
              <a:t>meets the most demanding requirements for enterprise reliability.</a:t>
            </a:r>
          </a:p>
          <a:p>
            <a:pPr marL="179946" indent="-179946" fontAlgn="ctr">
              <a:buFont typeface="Arial" pitchFamily="34" charset="0"/>
              <a:buChar char="•"/>
            </a:pPr>
            <a:r>
              <a:rPr lang="en-US" altLang="zh-CN" dirty="0">
                <a:solidFill>
                  <a:srgbClr val="C7000B"/>
                </a:solidFill>
                <a:latin typeface="Arial" panose="020B0604020202020204" pitchFamily="34" charset="0"/>
                <a:ea typeface="微软雅黑" panose="020B0503020204020204" pitchFamily="34" charset="-122"/>
                <a:cs typeface="Arial" panose="020B0604020202020204" pitchFamily="34" charset="0"/>
                <a:sym typeface="+mn-lt"/>
              </a:rPr>
              <a:t>Interconnection with traditional storage </a:t>
            </a:r>
            <a:r>
              <a:rPr lang="en-US" altLang="zh-CN" sz="1600" dirty="0">
                <a:solidFill>
                  <a:srgbClr val="231815"/>
                </a:solidFill>
                <a:latin typeface="Arial" panose="020B0604020202020204" pitchFamily="34" charset="0"/>
                <a:ea typeface="微软雅黑" panose="020B0503020204020204" pitchFamily="34" charset="-122"/>
                <a:cs typeface="Arial" panose="020B0604020202020204" pitchFamily="34" charset="0"/>
                <a:sym typeface="+mn-lt"/>
              </a:rPr>
              <a:t>builds cost-effective disaster recovery systems.</a:t>
            </a:r>
          </a:p>
        </p:txBody>
      </p:sp>
      <p:sp>
        <p:nvSpPr>
          <p:cNvPr id="75" name="矩形 101"/>
          <p:cNvSpPr/>
          <p:nvPr/>
        </p:nvSpPr>
        <p:spPr>
          <a:xfrm>
            <a:off x="6815760" y="1544041"/>
            <a:ext cx="4094857" cy="376058"/>
          </a:xfrm>
          <a:prstGeom prst="rect">
            <a:avLst/>
          </a:prstGeom>
          <a:no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0" tIns="0" rIns="0" bIns="0" anchor="t" anchorCtr="0">
            <a:noAutofit/>
          </a:bodyPr>
          <a:lstStyle/>
          <a:p>
            <a:pPr fontAlgn="ctr"/>
            <a:r>
              <a:rPr lang="en-US" altLang="zh-CN" sz="2400" dirty="0">
                <a:solidFill>
                  <a:srgbClr val="C7000B"/>
                </a:solidFill>
                <a:latin typeface="Arial" panose="020B0604020202020204" pitchFamily="34" charset="0"/>
                <a:ea typeface="微软雅黑" panose="020B0503020204020204" pitchFamily="34" charset="-122"/>
                <a:cs typeface="Arial" panose="020B0604020202020204" pitchFamily="34" charset="0"/>
                <a:sym typeface="+mn-lt"/>
              </a:rPr>
              <a:t>Lightning-fast and rock-solid</a:t>
            </a:r>
          </a:p>
        </p:txBody>
      </p:sp>
      <p:sp>
        <p:nvSpPr>
          <p:cNvPr id="76" name="矩形 101"/>
          <p:cNvSpPr/>
          <p:nvPr/>
        </p:nvSpPr>
        <p:spPr>
          <a:xfrm>
            <a:off x="6815761" y="3793805"/>
            <a:ext cx="3930652" cy="409121"/>
          </a:xfrm>
          <a:prstGeom prst="rect">
            <a:avLst/>
          </a:prstGeom>
          <a:no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0" tIns="0" rIns="0" bIns="0" anchor="t" anchorCtr="0">
            <a:noAutofit/>
          </a:bodyPr>
          <a:lstStyle/>
          <a:p>
            <a:pPr algn="ctr" fontAlgn="ctr"/>
            <a:r>
              <a:rPr lang="en-US" altLang="zh-CN" sz="2400" dirty="0">
                <a:solidFill>
                  <a:srgbClr val="C7000B"/>
                </a:solidFill>
                <a:latin typeface="Arial" panose="020B0604020202020204" pitchFamily="34" charset="0"/>
                <a:ea typeface="微软雅黑" panose="020B0503020204020204" pitchFamily="34" charset="-122"/>
                <a:cs typeface="Arial" panose="020B0604020202020204" pitchFamily="34" charset="0"/>
                <a:sym typeface="+mn-lt"/>
              </a:rPr>
              <a:t>Easy-to-scale</a:t>
            </a:r>
          </a:p>
        </p:txBody>
      </p:sp>
      <p:graphicFrame>
        <p:nvGraphicFramePr>
          <p:cNvPr id="78" name="表格 77"/>
          <p:cNvGraphicFramePr>
            <a:graphicFrameLocks noGrp="1"/>
          </p:cNvGraphicFramePr>
          <p:nvPr>
            <p:extLst>
              <p:ext uri="{D42A27DB-BD31-4B8C-83A1-F6EECF244321}">
                <p14:modId xmlns:p14="http://schemas.microsoft.com/office/powerpoint/2010/main" val="1586496119"/>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177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组合 197"/>
          <p:cNvGrpSpPr/>
          <p:nvPr/>
        </p:nvGrpSpPr>
        <p:grpSpPr>
          <a:xfrm>
            <a:off x="463863" y="1547033"/>
            <a:ext cx="11322832" cy="4640171"/>
            <a:chOff x="541610" y="861380"/>
            <a:chExt cx="11238070" cy="5671912"/>
          </a:xfrm>
        </p:grpSpPr>
        <p:pic>
          <p:nvPicPr>
            <p:cNvPr id="199" name="图片 1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610" y="2389460"/>
              <a:ext cx="11224728" cy="4143831"/>
            </a:xfrm>
            <a:prstGeom prst="rect">
              <a:avLst/>
            </a:prstGeom>
          </p:spPr>
        </p:pic>
        <p:sp>
          <p:nvSpPr>
            <p:cNvPr id="200" name="직사각형 36"/>
            <p:cNvSpPr/>
            <p:nvPr/>
          </p:nvSpPr>
          <p:spPr>
            <a:xfrm>
              <a:off x="4105935" y="861380"/>
              <a:ext cx="3892994" cy="5671911"/>
            </a:xfrm>
            <a:prstGeom prst="rect">
              <a:avLst/>
            </a:prstGeom>
            <a:gradFill>
              <a:gsLst>
                <a:gs pos="0">
                  <a:sysClr val="window" lastClr="FFFFFF">
                    <a:lumMod val="85000"/>
                    <a:alpha val="0"/>
                  </a:sysClr>
                </a:gs>
                <a:gs pos="100000">
                  <a:sysClr val="window" lastClr="FFFFFF">
                    <a:lumMod val="75000"/>
                  </a:sysClr>
                </a:gs>
              </a:gsLst>
              <a:lin ang="5400000" scaled="0"/>
            </a:gradFill>
            <a:ln w="3175" cap="flat" cmpd="sng" algn="ctr">
              <a:noFill/>
              <a:prstDash val="solid"/>
            </a:ln>
            <a:effectLst/>
          </p:spPr>
          <p:txBody>
            <a:bodyPr wrap="square" rtlCol="0" anchor="ctr">
              <a:noAutofit/>
            </a:bodyPr>
            <a:lstStyle/>
            <a:p>
              <a:pPr algn="ctr" defTabSz="685548" fontAlgn="ctr">
                <a:buClr>
                  <a:srgbClr val="CC9900"/>
                </a:buClr>
                <a:buFont typeface="Wingdings" pitchFamily="2" charset="2"/>
                <a:buChar char="n"/>
                <a:defRPr/>
              </a:pPr>
              <a:endParaRPr lang="en-US" altLang="ko-KR" sz="900" b="1" kern="0" dirty="0">
                <a:solidFill>
                  <a:srgbClr val="231815"/>
                </a:solidFill>
                <a:latin typeface="Arial" panose="020B0604020202020204" pitchFamily="34" charset="0"/>
              </a:endParaRPr>
            </a:p>
          </p:txBody>
        </p:sp>
        <p:sp>
          <p:nvSpPr>
            <p:cNvPr id="201" name="직사각형 31"/>
            <p:cNvSpPr/>
            <p:nvPr/>
          </p:nvSpPr>
          <p:spPr>
            <a:xfrm>
              <a:off x="541610" y="992113"/>
              <a:ext cx="3508549" cy="5541178"/>
            </a:xfrm>
            <a:prstGeom prst="rect">
              <a:avLst/>
            </a:prstGeom>
            <a:gradFill>
              <a:gsLst>
                <a:gs pos="0">
                  <a:sysClr val="window" lastClr="FFFFFF">
                    <a:lumMod val="85000"/>
                    <a:alpha val="0"/>
                  </a:sysClr>
                </a:gs>
                <a:gs pos="100000">
                  <a:sysClr val="window" lastClr="FFFFFF">
                    <a:lumMod val="75000"/>
                  </a:sysClr>
                </a:gs>
              </a:gsLst>
              <a:lin ang="5400000" scaled="0"/>
            </a:gradFill>
            <a:ln w="3175" cap="flat" cmpd="sng" algn="ctr">
              <a:noFill/>
              <a:prstDash val="solid"/>
            </a:ln>
            <a:effectLst/>
          </p:spPr>
          <p:txBody>
            <a:bodyPr wrap="square" rtlCol="0" anchor="ctr">
              <a:noAutofit/>
            </a:bodyPr>
            <a:lstStyle/>
            <a:p>
              <a:pPr algn="ctr" defTabSz="685548" fontAlgn="ctr">
                <a:buClr>
                  <a:srgbClr val="CC9900"/>
                </a:buClr>
                <a:buFont typeface="Wingdings" pitchFamily="2" charset="2"/>
                <a:buChar char="n"/>
                <a:defRPr/>
              </a:pPr>
              <a:endParaRPr lang="en-US" altLang="ko-KR" sz="900" b="1" kern="0" dirty="0">
                <a:solidFill>
                  <a:srgbClr val="231815"/>
                </a:solidFill>
                <a:latin typeface="Arial" panose="020B0604020202020204" pitchFamily="34" charset="0"/>
              </a:endParaRPr>
            </a:p>
          </p:txBody>
        </p:sp>
        <p:sp>
          <p:nvSpPr>
            <p:cNvPr id="202" name="직사각형 45"/>
            <p:cNvSpPr/>
            <p:nvPr/>
          </p:nvSpPr>
          <p:spPr>
            <a:xfrm>
              <a:off x="8060577" y="1671066"/>
              <a:ext cx="3719103" cy="4862226"/>
            </a:xfrm>
            <a:prstGeom prst="rect">
              <a:avLst/>
            </a:prstGeom>
            <a:gradFill>
              <a:gsLst>
                <a:gs pos="0">
                  <a:sysClr val="window" lastClr="FFFFFF">
                    <a:lumMod val="85000"/>
                    <a:alpha val="0"/>
                  </a:sysClr>
                </a:gs>
                <a:gs pos="100000">
                  <a:sysClr val="window" lastClr="FFFFFF">
                    <a:lumMod val="95000"/>
                  </a:sysClr>
                </a:gs>
              </a:gsLst>
              <a:lin ang="5400000" scaled="0"/>
            </a:gradFill>
            <a:ln w="3175" cap="flat" cmpd="sng" algn="ctr">
              <a:noFill/>
              <a:prstDash val="solid"/>
            </a:ln>
            <a:effectLst/>
          </p:spPr>
          <p:txBody>
            <a:bodyPr wrap="square" rtlCol="0" anchor="ctr">
              <a:noAutofit/>
            </a:bodyPr>
            <a:lstStyle/>
            <a:p>
              <a:pPr algn="ctr" defTabSz="685548" fontAlgn="ctr">
                <a:buClr>
                  <a:srgbClr val="CC9900"/>
                </a:buClr>
                <a:buFont typeface="Wingdings" pitchFamily="2" charset="2"/>
                <a:buChar char="n"/>
                <a:defRPr/>
              </a:pPr>
              <a:endParaRPr lang="en-US" altLang="ko-KR" sz="900" b="1" kern="0" dirty="0">
                <a:solidFill>
                  <a:srgbClr val="231815"/>
                </a:solidFill>
                <a:latin typeface="Arial" panose="020B0604020202020204" pitchFamily="34" charset="0"/>
              </a:endParaRPr>
            </a:p>
          </p:txBody>
        </p:sp>
      </p:grpSp>
      <p:pic>
        <p:nvPicPr>
          <p:cNvPr id="4" name="Picture 35115" descr="C:\Users\Administrator\Desktop\shutterstock_763473046 [转换]-01.png"/>
          <p:cNvPicPr>
            <a:picLocks noChangeAspect="1" noChangeArrowheads="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1961" y="3369662"/>
            <a:ext cx="11309391" cy="139063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042452" y="4403586"/>
            <a:ext cx="1825741" cy="184642"/>
          </a:xfrm>
          <a:prstGeom prst="rect">
            <a:avLst/>
          </a:prstGeom>
          <a:noFill/>
        </p:spPr>
        <p:txBody>
          <a:bodyPr wrap="square" lIns="0" tIns="0" rIns="0" bIns="0" rtlCol="0">
            <a:noAutofit/>
          </a:bodyPr>
          <a:lstStyle/>
          <a:p>
            <a:pPr fontAlgn="ctr"/>
            <a:r>
              <a:rPr lang="en-US" altLang="zh-CN" sz="1400" dirty="0">
                <a:solidFill>
                  <a:srgbClr val="231815"/>
                </a:solidFill>
                <a:latin typeface="Arial" panose="020B0604020202020204" pitchFamily="34" charset="0"/>
                <a:ea typeface="微软雅黑" panose="020B0503020204020204" pitchFamily="34" charset="-122"/>
                <a:cs typeface="Arial" panose="020B0604020202020204" pitchFamily="34" charset="0"/>
              </a:rPr>
              <a:t>OceanStor Dorado Vx</a:t>
            </a:r>
          </a:p>
        </p:txBody>
      </p:sp>
      <p:sp>
        <p:nvSpPr>
          <p:cNvPr id="10" name="文本框 9"/>
          <p:cNvSpPr txBox="1"/>
          <p:nvPr/>
        </p:nvSpPr>
        <p:spPr>
          <a:xfrm>
            <a:off x="4797244" y="4403586"/>
            <a:ext cx="2038127" cy="184642"/>
          </a:xfrm>
          <a:prstGeom prst="rect">
            <a:avLst/>
          </a:prstGeom>
          <a:noFill/>
        </p:spPr>
        <p:txBody>
          <a:bodyPr wrap="square" lIns="0" tIns="0" rIns="0" bIns="0" rtlCol="0">
            <a:noAutofit/>
          </a:bodyPr>
          <a:lstStyle/>
          <a:p>
            <a:pPr fontAlgn="ctr"/>
            <a:r>
              <a:rPr lang="en-US" altLang="zh-CN" sz="1400" dirty="0">
                <a:solidFill>
                  <a:srgbClr val="231815"/>
                </a:solidFill>
                <a:latin typeface="Arial" panose="020B0604020202020204" pitchFamily="34" charset="0"/>
                <a:ea typeface="微软雅黑" panose="020B0503020204020204" pitchFamily="34" charset="-122"/>
                <a:cs typeface="Arial" panose="020B0604020202020204" pitchFamily="34" charset="0"/>
              </a:rPr>
              <a:t>OceanStor Dorado Vx+1</a:t>
            </a:r>
          </a:p>
        </p:txBody>
      </p:sp>
      <p:sp>
        <p:nvSpPr>
          <p:cNvPr id="11" name="文本框 10"/>
          <p:cNvSpPr txBox="1"/>
          <p:nvPr/>
        </p:nvSpPr>
        <p:spPr>
          <a:xfrm>
            <a:off x="8712192" y="4403586"/>
            <a:ext cx="2038127" cy="184642"/>
          </a:xfrm>
          <a:prstGeom prst="rect">
            <a:avLst/>
          </a:prstGeom>
          <a:noFill/>
        </p:spPr>
        <p:txBody>
          <a:bodyPr wrap="square" lIns="0" tIns="0" rIns="0" bIns="0" rtlCol="0">
            <a:noAutofit/>
          </a:bodyPr>
          <a:lstStyle/>
          <a:p>
            <a:pPr fontAlgn="ctr"/>
            <a:r>
              <a:rPr lang="en-US" altLang="zh-CN" sz="1400" dirty="0">
                <a:solidFill>
                  <a:srgbClr val="231815"/>
                </a:solidFill>
                <a:latin typeface="Arial" panose="020B0604020202020204" pitchFamily="34" charset="0"/>
                <a:ea typeface="微软雅黑" panose="020B0503020204020204" pitchFamily="34" charset="-122"/>
                <a:cs typeface="Arial" panose="020B0604020202020204" pitchFamily="34" charset="0"/>
              </a:rPr>
              <a:t>OceanStor Dorado Vx+2</a:t>
            </a:r>
          </a:p>
        </p:txBody>
      </p:sp>
      <p:sp>
        <p:nvSpPr>
          <p:cNvPr id="785" name="矩形 784"/>
          <p:cNvSpPr/>
          <p:nvPr/>
        </p:nvSpPr>
        <p:spPr>
          <a:xfrm>
            <a:off x="4695474" y="2111471"/>
            <a:ext cx="2641552" cy="646247"/>
          </a:xfrm>
          <a:prstGeom prst="rect">
            <a:avLst/>
          </a:prstGeom>
        </p:spPr>
        <p:txBody>
          <a:bodyPr wrap="square">
            <a:noAutofit/>
          </a:bodyPr>
          <a:lstStyle/>
          <a:p>
            <a:pPr algn="ctr" fontAlgn="ctr"/>
            <a:r>
              <a:rPr lang="en-US" altLang="zh-CN" dirty="0">
                <a:solidFill>
                  <a:srgbClr val="C7000B"/>
                </a:solidFill>
                <a:latin typeface="Arial" panose="020B0604020202020204" pitchFamily="34" charset="0"/>
                <a:ea typeface="微软雅黑" panose="020B0503020204020204" pitchFamily="34" charset="-122"/>
                <a:cs typeface="Arial" pitchFamily="34" charset="0"/>
              </a:rPr>
              <a:t>Zero</a:t>
            </a:r>
            <a:r>
              <a:rPr lang="en-US" altLang="zh-CN" dirty="0">
                <a:solidFill>
                  <a:srgbClr val="1D1D1A"/>
                </a:solidFill>
                <a:latin typeface="Arial" panose="020B0604020202020204" pitchFamily="34" charset="0"/>
                <a:ea typeface="微软雅黑" panose="020B0503020204020204" pitchFamily="34" charset="-122"/>
                <a:cs typeface="Arial" pitchFamily="34" charset="0"/>
              </a:rPr>
              <a:t> </a:t>
            </a:r>
            <a:r>
              <a:rPr lang="en-US" altLang="zh-CN" sz="1400" dirty="0">
                <a:solidFill>
                  <a:srgbClr val="231815"/>
                </a:solidFill>
                <a:latin typeface="Arial" panose="020B0604020202020204" pitchFamily="34" charset="0"/>
                <a:ea typeface="微软雅黑" panose="020B0503020204020204" pitchFamily="34" charset="-122"/>
                <a:cs typeface="Arial" pitchFamily="34" charset="0"/>
              </a:rPr>
              <a:t>data</a:t>
            </a:r>
            <a:r>
              <a:rPr lang="en-US" altLang="zh-CN" dirty="0">
                <a:solidFill>
                  <a:srgbClr val="231815"/>
                </a:solidFill>
                <a:latin typeface="Arial" panose="020B0604020202020204" pitchFamily="34" charset="0"/>
                <a:ea typeface="微软雅黑" panose="020B0503020204020204" pitchFamily="34" charset="-122"/>
                <a:cs typeface="Arial" pitchFamily="34" charset="0"/>
              </a:rPr>
              <a:t> </a:t>
            </a:r>
            <a:r>
              <a:rPr lang="en-US" altLang="zh-CN" sz="1400" dirty="0">
                <a:solidFill>
                  <a:srgbClr val="231815"/>
                </a:solidFill>
                <a:latin typeface="Arial" panose="020B0604020202020204" pitchFamily="34" charset="0"/>
                <a:ea typeface="微软雅黑" panose="020B0503020204020204" pitchFamily="34" charset="-122"/>
                <a:cs typeface="Arial" pitchFamily="34" charset="0"/>
              </a:rPr>
              <a:t>migration</a:t>
            </a:r>
            <a:r>
              <a:rPr lang="en-US" altLang="zh-CN" dirty="0">
                <a:solidFill>
                  <a:srgbClr val="231815"/>
                </a:solidFill>
                <a:latin typeface="Arial" panose="020B0604020202020204" pitchFamily="34" charset="0"/>
                <a:ea typeface="微软雅黑" panose="020B0503020204020204" pitchFamily="34" charset="-122"/>
                <a:cs typeface="Arial" pitchFamily="34" charset="0"/>
              </a:rPr>
              <a:t> </a:t>
            </a:r>
            <a:r>
              <a:rPr lang="en-US" altLang="zh-CN" sz="1400" dirty="0">
                <a:solidFill>
                  <a:srgbClr val="231815"/>
                </a:solidFill>
                <a:latin typeface="Arial" panose="020B0604020202020204" pitchFamily="34" charset="0"/>
                <a:ea typeface="微软雅黑" panose="020B0503020204020204" pitchFamily="34" charset="-122"/>
                <a:cs typeface="Arial" pitchFamily="34" charset="0"/>
              </a:rPr>
              <a:t>and</a:t>
            </a:r>
            <a:r>
              <a:rPr lang="en-US" altLang="zh-CN" dirty="0">
                <a:solidFill>
                  <a:srgbClr val="231815"/>
                </a:solidFill>
                <a:latin typeface="Arial" panose="020B0604020202020204" pitchFamily="34" charset="0"/>
                <a:ea typeface="微软雅黑" panose="020B0503020204020204" pitchFamily="34" charset="-122"/>
                <a:cs typeface="Arial" pitchFamily="34" charset="0"/>
              </a:rPr>
              <a:t> </a:t>
            </a:r>
            <a:r>
              <a:rPr lang="en-US" altLang="zh-CN" dirty="0">
                <a:solidFill>
                  <a:srgbClr val="C7000B"/>
                </a:solidFill>
                <a:latin typeface="Arial" panose="020B0604020202020204" pitchFamily="34" charset="0"/>
                <a:ea typeface="微软雅黑" panose="020B0503020204020204" pitchFamily="34" charset="-122"/>
                <a:cs typeface="Arial" pitchFamily="34" charset="0"/>
              </a:rPr>
              <a:t>zero</a:t>
            </a:r>
            <a:r>
              <a:rPr lang="en-US" altLang="zh-CN" dirty="0">
                <a:solidFill>
                  <a:srgbClr val="1D1D1A"/>
                </a:solidFill>
                <a:latin typeface="Arial" panose="020B0604020202020204" pitchFamily="34" charset="0"/>
                <a:ea typeface="微软雅黑" panose="020B0503020204020204" pitchFamily="34" charset="-122"/>
                <a:cs typeface="Arial" pitchFamily="34" charset="0"/>
              </a:rPr>
              <a:t> </a:t>
            </a:r>
            <a:r>
              <a:rPr lang="en-US" altLang="zh-CN" sz="1400" dirty="0">
                <a:solidFill>
                  <a:srgbClr val="231815"/>
                </a:solidFill>
                <a:latin typeface="Arial" panose="020B0604020202020204" pitchFamily="34" charset="0"/>
                <a:ea typeface="微软雅黑" panose="020B0503020204020204" pitchFamily="34" charset="-122"/>
                <a:cs typeface="Arial" pitchFamily="34" charset="0"/>
              </a:rPr>
              <a:t>service</a:t>
            </a:r>
            <a:r>
              <a:rPr lang="en-US" altLang="zh-CN" dirty="0">
                <a:solidFill>
                  <a:srgbClr val="231815"/>
                </a:solidFill>
                <a:latin typeface="Arial" panose="020B0604020202020204" pitchFamily="34" charset="0"/>
                <a:ea typeface="微软雅黑" panose="020B0503020204020204" pitchFamily="34" charset="-122"/>
                <a:cs typeface="Arial" pitchFamily="34" charset="0"/>
              </a:rPr>
              <a:t> </a:t>
            </a:r>
            <a:r>
              <a:rPr lang="en-US" altLang="zh-CN" sz="1400" dirty="0">
                <a:solidFill>
                  <a:srgbClr val="231815"/>
                </a:solidFill>
                <a:latin typeface="Arial" panose="020B0604020202020204" pitchFamily="34" charset="0"/>
                <a:ea typeface="微软雅黑" panose="020B0503020204020204" pitchFamily="34" charset="-122"/>
                <a:cs typeface="Arial" pitchFamily="34" charset="0"/>
              </a:rPr>
              <a:t>disruption</a:t>
            </a:r>
          </a:p>
        </p:txBody>
      </p:sp>
      <p:sp>
        <p:nvSpPr>
          <p:cNvPr id="2" name="副标题 1"/>
          <p:cNvSpPr>
            <a:spLocks noGrp="1"/>
          </p:cNvSpPr>
          <p:nvPr>
            <p:ph type="subTitle" idx="4294967295"/>
          </p:nvPr>
        </p:nvSpPr>
        <p:spPr>
          <a:xfrm>
            <a:off x="1004436" y="0"/>
            <a:ext cx="11305039" cy="993646"/>
          </a:xfrm>
          <a:prstGeom prst="rect">
            <a:avLst/>
          </a:prstGeom>
        </p:spPr>
        <p:txBody>
          <a:bodyPr vert="horz" wrap="square" lIns="0" tIns="0" rIns="0" bIns="0" numCol="1" anchor="t" anchorCtr="0" compatLnSpc="1">
            <a:prstTxWarp prst="textNoShape">
              <a:avLst/>
            </a:prstTxWarp>
            <a:noAutofit/>
          </a:bodyPr>
          <a:lstStyle/>
          <a:p>
            <a:pPr marL="0" indent="0" fontAlgn="ctr">
              <a:spcBef>
                <a:spcPts val="0"/>
              </a:spcBef>
              <a:buNone/>
            </a:pPr>
            <a:r>
              <a:rPr lang="en-US" altLang="zh-CN" b="0" dirty="0">
                <a:latin typeface="Arial" panose="020B0604020202020204" pitchFamily="34" charset="0"/>
                <a:ea typeface="微软雅黑" panose="020B0503020204020204" pitchFamily="34" charset="-122"/>
                <a:cs typeface="Arial" panose="020B0604020202020204" pitchFamily="34" charset="0"/>
              </a:rPr>
              <a:t>Solution Reliability </a:t>
            </a:r>
          </a:p>
          <a:p>
            <a:pPr marL="0" indent="0" fontAlgn="ctr">
              <a:spcBef>
                <a:spcPts val="0"/>
              </a:spcBef>
              <a:buNone/>
            </a:pPr>
            <a:r>
              <a:rPr lang="en-US" altLang="zh-CN" sz="2000" b="0" dirty="0">
                <a:latin typeface="Arial" panose="020B0604020202020204" pitchFamily="34" charset="0"/>
                <a:ea typeface="微软雅黑" panose="020B0503020204020204" pitchFamily="34" charset="-122"/>
                <a:cs typeface="Arial" panose="020B0604020202020204" pitchFamily="34" charset="0"/>
              </a:rPr>
              <a:t>             — </a:t>
            </a:r>
            <a:r>
              <a:rPr lang="en-US" altLang="zh-CN" sz="2000" b="0" dirty="0" err="1">
                <a:latin typeface="Arial" panose="020B0604020202020204" pitchFamily="34" charset="0"/>
                <a:ea typeface="微软雅黑" panose="020B0503020204020204" pitchFamily="34" charset="-122"/>
                <a:cs typeface="Arial" panose="020B0604020202020204" pitchFamily="34" charset="0"/>
              </a:rPr>
              <a:t>FlashEver</a:t>
            </a:r>
            <a:r>
              <a:rPr lang="en-US" altLang="zh-CN" sz="2000" b="0" dirty="0">
                <a:latin typeface="Arial" panose="020B0604020202020204" pitchFamily="34" charset="0"/>
                <a:ea typeface="微软雅黑" panose="020B0503020204020204" pitchFamily="34" charset="-122"/>
                <a:cs typeface="Arial" panose="020B0604020202020204" pitchFamily="34" charset="0"/>
              </a:rPr>
              <a:t> Ensures Zero Data Migration for Always-On Services</a:t>
            </a:r>
          </a:p>
        </p:txBody>
      </p:sp>
      <p:sp>
        <p:nvSpPr>
          <p:cNvPr id="253" name="矩形 252"/>
          <p:cNvSpPr/>
          <p:nvPr/>
        </p:nvSpPr>
        <p:spPr>
          <a:xfrm>
            <a:off x="463864" y="2017198"/>
            <a:ext cx="3414664" cy="923210"/>
          </a:xfrm>
          <a:prstGeom prst="rect">
            <a:avLst/>
          </a:prstGeom>
        </p:spPr>
        <p:txBody>
          <a:bodyPr wrap="square">
            <a:noAutofit/>
          </a:bodyPr>
          <a:lstStyle/>
          <a:p>
            <a:pPr algn="ctr" fontAlgn="ctr"/>
            <a:r>
              <a:rPr lang="en-US" altLang="zh-CN" dirty="0">
                <a:solidFill>
                  <a:srgbClr val="C7000B"/>
                </a:solidFill>
                <a:latin typeface="Arial" panose="020B0604020202020204" pitchFamily="34" charset="0"/>
                <a:ea typeface="微软雅黑" panose="020B0503020204020204" pitchFamily="34" charset="-122"/>
                <a:cs typeface="Arial" pitchFamily="34" charset="0"/>
              </a:rPr>
              <a:t>Individual</a:t>
            </a:r>
            <a:r>
              <a:rPr lang="en-US" altLang="zh-CN" dirty="0">
                <a:solidFill>
                  <a:srgbClr val="C00000"/>
                </a:solidFill>
                <a:latin typeface="Arial" panose="020B0604020202020204" pitchFamily="34" charset="0"/>
                <a:ea typeface="微软雅黑" panose="020B0503020204020204" pitchFamily="34" charset="-122"/>
                <a:cs typeface="Arial" pitchFamily="34" charset="0"/>
              </a:rPr>
              <a:t> </a:t>
            </a:r>
            <a:r>
              <a:rPr lang="en-US" altLang="zh-CN" sz="1400" dirty="0">
                <a:solidFill>
                  <a:srgbClr val="231815"/>
                </a:solidFill>
                <a:latin typeface="Arial" panose="020B0604020202020204" pitchFamily="34" charset="0"/>
                <a:ea typeface="微软雅黑" panose="020B0503020204020204" pitchFamily="34" charset="-122"/>
                <a:cs typeface="Arial" pitchFamily="34" charset="0"/>
              </a:rPr>
              <a:t>replacement of controllers or SSD enclosures</a:t>
            </a:r>
            <a:r>
              <a:rPr lang="en-US" altLang="zh-CN" sz="1400" dirty="0">
                <a:solidFill>
                  <a:srgbClr val="1D1D1A"/>
                </a:solidFill>
                <a:latin typeface="Arial" panose="020B0604020202020204" pitchFamily="34" charset="0"/>
                <a:ea typeface="微软雅黑" panose="020B0503020204020204" pitchFamily="34" charset="-122"/>
                <a:cs typeface="Arial" pitchFamily="34" charset="0"/>
              </a:rPr>
              <a:t> </a:t>
            </a:r>
            <a:r>
              <a:rPr lang="en-US" altLang="zh-CN" dirty="0">
                <a:solidFill>
                  <a:srgbClr val="C7000B"/>
                </a:solidFill>
                <a:latin typeface="Arial" panose="020B0604020202020204" pitchFamily="34" charset="0"/>
                <a:ea typeface="微软雅黑" panose="020B0503020204020204" pitchFamily="34" charset="-122"/>
                <a:cs typeface="Arial" pitchFamily="34" charset="0"/>
              </a:rPr>
              <a:t>instead of </a:t>
            </a:r>
            <a:r>
              <a:rPr lang="en-US" altLang="zh-CN" sz="1400" dirty="0">
                <a:solidFill>
                  <a:srgbClr val="231815"/>
                </a:solidFill>
                <a:latin typeface="Arial" panose="020B0604020202020204" pitchFamily="34" charset="0"/>
                <a:ea typeface="微软雅黑" panose="020B0503020204020204" pitchFamily="34" charset="-122"/>
                <a:cs typeface="Arial" pitchFamily="34" charset="0"/>
              </a:rPr>
              <a:t>replacing the entire system</a:t>
            </a:r>
          </a:p>
        </p:txBody>
      </p:sp>
      <p:sp>
        <p:nvSpPr>
          <p:cNvPr id="254" name="矩形 253"/>
          <p:cNvSpPr/>
          <p:nvPr/>
        </p:nvSpPr>
        <p:spPr>
          <a:xfrm>
            <a:off x="8146616" y="2130320"/>
            <a:ext cx="3469192" cy="923210"/>
          </a:xfrm>
          <a:prstGeom prst="rect">
            <a:avLst/>
          </a:prstGeom>
        </p:spPr>
        <p:txBody>
          <a:bodyPr wrap="square">
            <a:noAutofit/>
          </a:bodyPr>
          <a:lstStyle/>
          <a:p>
            <a:pPr algn="ctr" fontAlgn="ctr"/>
            <a:r>
              <a:rPr lang="en-US" altLang="zh-CN" dirty="0">
                <a:solidFill>
                  <a:srgbClr val="C7000B"/>
                </a:solidFill>
                <a:latin typeface="Arial" panose="020B0604020202020204" pitchFamily="34" charset="0"/>
                <a:ea typeface="微软雅黑" panose="020B0503020204020204" pitchFamily="34" charset="-122"/>
                <a:cs typeface="Arial" pitchFamily="34" charset="0"/>
              </a:rPr>
              <a:t>Free access </a:t>
            </a:r>
            <a:r>
              <a:rPr lang="en-US" altLang="zh-CN" sz="1400" dirty="0">
                <a:solidFill>
                  <a:srgbClr val="231815"/>
                </a:solidFill>
                <a:latin typeface="Arial" panose="020B0604020202020204" pitchFamily="34" charset="0"/>
                <a:ea typeface="微软雅黑" panose="020B0503020204020204" pitchFamily="34" charset="-122"/>
                <a:cs typeface="Arial" pitchFamily="34" charset="0"/>
              </a:rPr>
              <a:t>to next-gen hardware for a </a:t>
            </a:r>
            <a:r>
              <a:rPr lang="en-US" altLang="zh-CN" dirty="0">
                <a:solidFill>
                  <a:srgbClr val="C7000B"/>
                </a:solidFill>
                <a:latin typeface="Arial" panose="020B0604020202020204" pitchFamily="34" charset="0"/>
                <a:ea typeface="微软雅黑" panose="020B0503020204020204" pitchFamily="34" charset="-122"/>
                <a:cs typeface="Arial" pitchFamily="34" charset="0"/>
              </a:rPr>
              <a:t>20% </a:t>
            </a:r>
            <a:r>
              <a:rPr lang="en-US" altLang="zh-CN" sz="1400" dirty="0">
                <a:solidFill>
                  <a:srgbClr val="231815"/>
                </a:solidFill>
                <a:latin typeface="Arial" panose="020B0604020202020204" pitchFamily="34" charset="0"/>
                <a:ea typeface="微软雅黑" panose="020B0503020204020204" pitchFamily="34" charset="-122"/>
                <a:cs typeface="Arial" pitchFamily="34" charset="0"/>
              </a:rPr>
              <a:t>performance increase</a:t>
            </a:r>
          </a:p>
        </p:txBody>
      </p:sp>
      <p:pic>
        <p:nvPicPr>
          <p:cNvPr id="259" name="图片 258"/>
          <p:cNvPicPr>
            <a:picLocks noChangeAspect="1"/>
          </p:cNvPicPr>
          <p:nvPr/>
        </p:nvPicPr>
        <p:blipFill rotWithShape="1">
          <a:blip r:embed="rId6" cstate="print">
            <a:extLst>
              <a:ext uri="{28A0092B-C50C-407E-A947-70E740481C1C}">
                <a14:useLocalDpi xmlns:a14="http://schemas.microsoft.com/office/drawing/2010/main" val="0"/>
              </a:ext>
            </a:extLst>
          </a:blip>
          <a:srcRect t="31648" b="30235"/>
          <a:stretch/>
        </p:blipFill>
        <p:spPr>
          <a:xfrm>
            <a:off x="538718" y="3410928"/>
            <a:ext cx="3455550" cy="987851"/>
          </a:xfrm>
          <a:prstGeom prst="rect">
            <a:avLst/>
          </a:prstGeom>
        </p:spPr>
      </p:pic>
      <p:pic>
        <p:nvPicPr>
          <p:cNvPr id="268" name="图片 267"/>
          <p:cNvPicPr>
            <a:picLocks noChangeAspect="1"/>
          </p:cNvPicPr>
          <p:nvPr/>
        </p:nvPicPr>
        <p:blipFill rotWithShape="1">
          <a:blip r:embed="rId6" cstate="print">
            <a:extLst>
              <a:ext uri="{28A0092B-C50C-407E-A947-70E740481C1C}">
                <a14:useLocalDpi xmlns:a14="http://schemas.microsoft.com/office/drawing/2010/main" val="0"/>
              </a:ext>
            </a:extLst>
          </a:blip>
          <a:srcRect t="31648" b="30235"/>
          <a:stretch/>
        </p:blipFill>
        <p:spPr>
          <a:xfrm>
            <a:off x="4397149" y="3441644"/>
            <a:ext cx="3455550" cy="987851"/>
          </a:xfrm>
          <a:prstGeom prst="rect">
            <a:avLst/>
          </a:prstGeom>
        </p:spPr>
      </p:pic>
      <p:pic>
        <p:nvPicPr>
          <p:cNvPr id="269" name="图片 268"/>
          <p:cNvPicPr>
            <a:picLocks noChangeAspect="1"/>
          </p:cNvPicPr>
          <p:nvPr/>
        </p:nvPicPr>
        <p:blipFill rotWithShape="1">
          <a:blip r:embed="rId6" cstate="print">
            <a:extLst>
              <a:ext uri="{28A0092B-C50C-407E-A947-70E740481C1C}">
                <a14:useLocalDpi xmlns:a14="http://schemas.microsoft.com/office/drawing/2010/main" val="0"/>
              </a:ext>
            </a:extLst>
          </a:blip>
          <a:srcRect t="31648" b="30235"/>
          <a:stretch/>
        </p:blipFill>
        <p:spPr>
          <a:xfrm>
            <a:off x="8331145" y="3441644"/>
            <a:ext cx="3455550" cy="987851"/>
          </a:xfrm>
          <a:prstGeom prst="rect">
            <a:avLst/>
          </a:prstGeom>
        </p:spPr>
      </p:pic>
      <p:grpSp>
        <p:nvGrpSpPr>
          <p:cNvPr id="108" name="组合 107"/>
          <p:cNvGrpSpPr/>
          <p:nvPr/>
        </p:nvGrpSpPr>
        <p:grpSpPr>
          <a:xfrm>
            <a:off x="1574845" y="5076431"/>
            <a:ext cx="1049481" cy="717963"/>
            <a:chOff x="1591149" y="5025209"/>
            <a:chExt cx="1049618" cy="718056"/>
          </a:xfrm>
        </p:grpSpPr>
        <p:sp>
          <p:nvSpPr>
            <p:cNvPr id="109" name="Rectangle 171"/>
            <p:cNvSpPr>
              <a:spLocks noChangeArrowheads="1"/>
            </p:cNvSpPr>
            <p:nvPr/>
          </p:nvSpPr>
          <p:spPr bwMode="auto">
            <a:xfrm rot="16200000">
              <a:off x="1671038" y="5316044"/>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10" name="Rectangle 171"/>
            <p:cNvSpPr>
              <a:spLocks noChangeArrowheads="1"/>
            </p:cNvSpPr>
            <p:nvPr/>
          </p:nvSpPr>
          <p:spPr bwMode="auto">
            <a:xfrm rot="16200000">
              <a:off x="1671038" y="4945320"/>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15" name="AutoShape 14"/>
            <p:cNvSpPr>
              <a:spLocks noChangeArrowheads="1"/>
            </p:cNvSpPr>
            <p:nvPr/>
          </p:nvSpPr>
          <p:spPr bwMode="auto">
            <a:xfrm>
              <a:off x="1655247" y="5093027"/>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16" name="AutoShape 14"/>
            <p:cNvSpPr>
              <a:spLocks noChangeArrowheads="1"/>
            </p:cNvSpPr>
            <p:nvPr/>
          </p:nvSpPr>
          <p:spPr bwMode="auto">
            <a:xfrm>
              <a:off x="1858171" y="5093027"/>
              <a:ext cx="169103" cy="211694"/>
            </a:xfrm>
            <a:prstGeom prst="rect">
              <a:avLst/>
            </a:prstGeom>
            <a:solidFill>
              <a:srgbClr val="595757"/>
            </a:solidFill>
            <a:ln w="19050">
              <a:noFill/>
              <a:miter lim="800000"/>
            </a:ln>
          </p:spPr>
          <p:txBody>
            <a:bodyPr wrap="square" tIns="68571">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eaLnBrk="0" fontAlgn="ctr" hangingPunct="0">
                <a:defRPr/>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17" name="Rectangle 171"/>
            <p:cNvSpPr>
              <a:spLocks noChangeArrowheads="1"/>
            </p:cNvSpPr>
            <p:nvPr/>
          </p:nvSpPr>
          <p:spPr bwMode="auto">
            <a:xfrm rot="16200000">
              <a:off x="2213547" y="4945320"/>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18" name="AutoShape 14"/>
            <p:cNvSpPr>
              <a:spLocks noChangeArrowheads="1"/>
            </p:cNvSpPr>
            <p:nvPr/>
          </p:nvSpPr>
          <p:spPr bwMode="auto">
            <a:xfrm>
              <a:off x="2197754" y="5093027"/>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19" name="AutoShape 14"/>
            <p:cNvSpPr>
              <a:spLocks noChangeArrowheads="1"/>
            </p:cNvSpPr>
            <p:nvPr/>
          </p:nvSpPr>
          <p:spPr bwMode="auto">
            <a:xfrm>
              <a:off x="2400678" y="5093027"/>
              <a:ext cx="169103" cy="211694"/>
            </a:xfrm>
            <a:prstGeom prst="rect">
              <a:avLst/>
            </a:prstGeom>
            <a:solidFill>
              <a:srgbClr val="595757"/>
            </a:solidFill>
            <a:ln w="19050">
              <a:noFill/>
              <a:miter lim="800000"/>
            </a:ln>
          </p:spPr>
          <p:txBody>
            <a:bodyPr wrap="square" tIns="68571">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eaLnBrk="0" fontAlgn="ctr" hangingPunct="0">
                <a:defRPr/>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20" name="AutoShape 14"/>
            <p:cNvSpPr>
              <a:spLocks noChangeArrowheads="1"/>
            </p:cNvSpPr>
            <p:nvPr/>
          </p:nvSpPr>
          <p:spPr bwMode="auto">
            <a:xfrm>
              <a:off x="1655246" y="5463751"/>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21" name="AutoShape 14"/>
            <p:cNvSpPr>
              <a:spLocks noChangeArrowheads="1"/>
            </p:cNvSpPr>
            <p:nvPr/>
          </p:nvSpPr>
          <p:spPr bwMode="auto">
            <a:xfrm>
              <a:off x="1858170" y="5463751"/>
              <a:ext cx="169103"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22" name="Rectangle 171"/>
            <p:cNvSpPr>
              <a:spLocks noChangeArrowheads="1"/>
            </p:cNvSpPr>
            <p:nvPr/>
          </p:nvSpPr>
          <p:spPr bwMode="auto">
            <a:xfrm rot="16200000">
              <a:off x="2213547" y="5316044"/>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23" name="AutoShape 14"/>
            <p:cNvSpPr>
              <a:spLocks noChangeArrowheads="1"/>
            </p:cNvSpPr>
            <p:nvPr/>
          </p:nvSpPr>
          <p:spPr bwMode="auto">
            <a:xfrm>
              <a:off x="2197753" y="5463751"/>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24" name="AutoShape 14"/>
            <p:cNvSpPr>
              <a:spLocks noChangeArrowheads="1"/>
            </p:cNvSpPr>
            <p:nvPr/>
          </p:nvSpPr>
          <p:spPr bwMode="auto">
            <a:xfrm>
              <a:off x="2400677" y="5463751"/>
              <a:ext cx="169103"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grpSp>
      <p:grpSp>
        <p:nvGrpSpPr>
          <p:cNvPr id="125" name="组合 124"/>
          <p:cNvGrpSpPr/>
          <p:nvPr/>
        </p:nvGrpSpPr>
        <p:grpSpPr>
          <a:xfrm>
            <a:off x="5061257" y="5076431"/>
            <a:ext cx="2127336" cy="717963"/>
            <a:chOff x="4866092" y="5025209"/>
            <a:chExt cx="2127613" cy="718056"/>
          </a:xfrm>
        </p:grpSpPr>
        <p:sp>
          <p:nvSpPr>
            <p:cNvPr id="126" name="Rectangle 171"/>
            <p:cNvSpPr>
              <a:spLocks noChangeArrowheads="1"/>
            </p:cNvSpPr>
            <p:nvPr/>
          </p:nvSpPr>
          <p:spPr bwMode="auto">
            <a:xfrm rot="16200000">
              <a:off x="4945981" y="4945320"/>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27" name="AutoShape 14"/>
            <p:cNvSpPr>
              <a:spLocks noChangeArrowheads="1"/>
            </p:cNvSpPr>
            <p:nvPr/>
          </p:nvSpPr>
          <p:spPr bwMode="auto">
            <a:xfrm>
              <a:off x="4930188" y="5093027"/>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28" name="AutoShape 14"/>
            <p:cNvSpPr>
              <a:spLocks noChangeArrowheads="1"/>
            </p:cNvSpPr>
            <p:nvPr/>
          </p:nvSpPr>
          <p:spPr bwMode="auto">
            <a:xfrm>
              <a:off x="5133112" y="5093027"/>
              <a:ext cx="169103"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29" name="Rectangle 171"/>
            <p:cNvSpPr>
              <a:spLocks noChangeArrowheads="1"/>
            </p:cNvSpPr>
            <p:nvPr/>
          </p:nvSpPr>
          <p:spPr bwMode="auto">
            <a:xfrm rot="16200000">
              <a:off x="5488487" y="4945320"/>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30" name="AutoShape 14"/>
            <p:cNvSpPr>
              <a:spLocks noChangeArrowheads="1"/>
            </p:cNvSpPr>
            <p:nvPr/>
          </p:nvSpPr>
          <p:spPr bwMode="auto">
            <a:xfrm>
              <a:off x="5472695" y="5093027"/>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31" name="AutoShape 14"/>
            <p:cNvSpPr>
              <a:spLocks noChangeArrowheads="1"/>
            </p:cNvSpPr>
            <p:nvPr/>
          </p:nvSpPr>
          <p:spPr bwMode="auto">
            <a:xfrm>
              <a:off x="5675619" y="5093027"/>
              <a:ext cx="169103"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32" name="Rectangle 171"/>
            <p:cNvSpPr>
              <a:spLocks noChangeArrowheads="1"/>
            </p:cNvSpPr>
            <p:nvPr/>
          </p:nvSpPr>
          <p:spPr bwMode="auto">
            <a:xfrm rot="16200000">
              <a:off x="4945981" y="5316044"/>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33" name="AutoShape 14"/>
            <p:cNvSpPr>
              <a:spLocks noChangeArrowheads="1"/>
            </p:cNvSpPr>
            <p:nvPr/>
          </p:nvSpPr>
          <p:spPr bwMode="auto">
            <a:xfrm>
              <a:off x="4930188" y="5463751"/>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34" name="AutoShape 14"/>
            <p:cNvSpPr>
              <a:spLocks noChangeArrowheads="1"/>
            </p:cNvSpPr>
            <p:nvPr/>
          </p:nvSpPr>
          <p:spPr bwMode="auto">
            <a:xfrm>
              <a:off x="5133112" y="5463751"/>
              <a:ext cx="169103"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35" name="Rectangle 171"/>
            <p:cNvSpPr>
              <a:spLocks noChangeArrowheads="1"/>
            </p:cNvSpPr>
            <p:nvPr/>
          </p:nvSpPr>
          <p:spPr bwMode="auto">
            <a:xfrm rot="16200000">
              <a:off x="5488487" y="5316044"/>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36" name="AutoShape 14"/>
            <p:cNvSpPr>
              <a:spLocks noChangeArrowheads="1"/>
            </p:cNvSpPr>
            <p:nvPr/>
          </p:nvSpPr>
          <p:spPr bwMode="auto">
            <a:xfrm>
              <a:off x="5472695" y="5463751"/>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37" name="AutoShape 14"/>
            <p:cNvSpPr>
              <a:spLocks noChangeArrowheads="1"/>
            </p:cNvSpPr>
            <p:nvPr/>
          </p:nvSpPr>
          <p:spPr bwMode="auto">
            <a:xfrm>
              <a:off x="5675619" y="5463751"/>
              <a:ext cx="169103"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38" name="Rectangle 171"/>
            <p:cNvSpPr>
              <a:spLocks noChangeArrowheads="1"/>
            </p:cNvSpPr>
            <p:nvPr/>
          </p:nvSpPr>
          <p:spPr bwMode="auto">
            <a:xfrm rot="16200000">
              <a:off x="6023978" y="4945320"/>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39" name="AutoShape 14"/>
            <p:cNvSpPr>
              <a:spLocks noChangeArrowheads="1"/>
            </p:cNvSpPr>
            <p:nvPr/>
          </p:nvSpPr>
          <p:spPr bwMode="auto">
            <a:xfrm>
              <a:off x="6008186" y="5093027"/>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40" name="AutoShape 14"/>
            <p:cNvSpPr>
              <a:spLocks noChangeArrowheads="1"/>
            </p:cNvSpPr>
            <p:nvPr/>
          </p:nvSpPr>
          <p:spPr bwMode="auto">
            <a:xfrm>
              <a:off x="6211110" y="5093027"/>
              <a:ext cx="169103"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41" name="Rectangle 171"/>
            <p:cNvSpPr>
              <a:spLocks noChangeArrowheads="1"/>
            </p:cNvSpPr>
            <p:nvPr/>
          </p:nvSpPr>
          <p:spPr bwMode="auto">
            <a:xfrm rot="16200000">
              <a:off x="6566485" y="4945320"/>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42" name="AutoShape 14"/>
            <p:cNvSpPr>
              <a:spLocks noChangeArrowheads="1"/>
            </p:cNvSpPr>
            <p:nvPr/>
          </p:nvSpPr>
          <p:spPr bwMode="auto">
            <a:xfrm>
              <a:off x="6550693" y="5093027"/>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43" name="AutoShape 14"/>
            <p:cNvSpPr>
              <a:spLocks noChangeArrowheads="1"/>
            </p:cNvSpPr>
            <p:nvPr/>
          </p:nvSpPr>
          <p:spPr bwMode="auto">
            <a:xfrm>
              <a:off x="6753617" y="5093027"/>
              <a:ext cx="169103"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44" name="Rectangle 171"/>
            <p:cNvSpPr>
              <a:spLocks noChangeArrowheads="1"/>
            </p:cNvSpPr>
            <p:nvPr/>
          </p:nvSpPr>
          <p:spPr bwMode="auto">
            <a:xfrm rot="16200000">
              <a:off x="6023978" y="5316044"/>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45" name="AutoShape 14"/>
            <p:cNvSpPr>
              <a:spLocks noChangeArrowheads="1"/>
            </p:cNvSpPr>
            <p:nvPr/>
          </p:nvSpPr>
          <p:spPr bwMode="auto">
            <a:xfrm>
              <a:off x="6008186" y="5463751"/>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46" name="AutoShape 14"/>
            <p:cNvSpPr>
              <a:spLocks noChangeArrowheads="1"/>
            </p:cNvSpPr>
            <p:nvPr/>
          </p:nvSpPr>
          <p:spPr bwMode="auto">
            <a:xfrm>
              <a:off x="6211110" y="5463751"/>
              <a:ext cx="169103"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47" name="Rectangle 171"/>
            <p:cNvSpPr>
              <a:spLocks noChangeArrowheads="1"/>
            </p:cNvSpPr>
            <p:nvPr/>
          </p:nvSpPr>
          <p:spPr bwMode="auto">
            <a:xfrm rot="16200000">
              <a:off x="6566485" y="5316044"/>
              <a:ext cx="347332" cy="507109"/>
            </a:xfrm>
            <a:prstGeom prst="rect">
              <a:avLst/>
            </a:prstGeom>
            <a:solidFill>
              <a:schemeClr val="bg1">
                <a:lumMod val="60000"/>
                <a:lumOff val="40000"/>
                <a:alpha val="39999"/>
              </a:schemeClr>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148" name="AutoShape 14"/>
            <p:cNvSpPr>
              <a:spLocks noChangeArrowheads="1"/>
            </p:cNvSpPr>
            <p:nvPr/>
          </p:nvSpPr>
          <p:spPr bwMode="auto">
            <a:xfrm>
              <a:off x="6550693" y="5463751"/>
              <a:ext cx="170269"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sp>
          <p:nvSpPr>
            <p:cNvPr id="149" name="AutoShape 14"/>
            <p:cNvSpPr>
              <a:spLocks noChangeArrowheads="1"/>
            </p:cNvSpPr>
            <p:nvPr/>
          </p:nvSpPr>
          <p:spPr bwMode="auto">
            <a:xfrm>
              <a:off x="6753617" y="5463751"/>
              <a:ext cx="169103" cy="211694"/>
            </a:xfrm>
            <a:prstGeom prst="rect">
              <a:avLst/>
            </a:prstGeom>
            <a:solidFill>
              <a:srgbClr val="595757"/>
            </a:solidFill>
            <a:ln w="19050">
              <a:noFill/>
              <a:miter lim="800000"/>
            </a:ln>
          </p:spPr>
          <p:txBody>
            <a:bodyPr wrap="square" tIns="68571">
              <a:noAutofit/>
            </a:bodyPr>
            <a:lstStyle/>
            <a:p>
              <a:pPr eaLnBrk="0" fontAlgn="ctr" hangingPunct="0">
                <a:spcBef>
                  <a:spcPct val="0"/>
                </a:spcBef>
                <a:spcAft>
                  <a:spcPct val="0"/>
                </a:spcAft>
              </a:pPr>
              <a:endParaRPr lang="en-US" sz="1200" kern="0" dirty="0">
                <a:solidFill>
                  <a:srgbClr val="231815"/>
                </a:solidFill>
                <a:latin typeface="Arial" panose="020B0604020202020204" pitchFamily="34" charset="0"/>
                <a:ea typeface="微软雅黑" pitchFamily="34" charset="-122"/>
                <a:cs typeface="Arial" pitchFamily="34" charset="0"/>
              </a:endParaRPr>
            </a:p>
          </p:txBody>
        </p:sp>
      </p:grpSp>
      <p:sp>
        <p:nvSpPr>
          <p:cNvPr id="196" name="右箭头 195"/>
          <p:cNvSpPr/>
          <p:nvPr/>
        </p:nvSpPr>
        <p:spPr>
          <a:xfrm>
            <a:off x="3879835" y="5212562"/>
            <a:ext cx="350474" cy="314658"/>
          </a:xfrm>
          <a:prstGeom prst="rightArrow">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dirty="0">
              <a:solidFill>
                <a:srgbClr val="231815"/>
              </a:solidFill>
              <a:latin typeface="Arial" panose="020B0604020202020204" pitchFamily="34" charset="0"/>
              <a:ea typeface="微软雅黑" pitchFamily="34" charset="-122"/>
              <a:cs typeface="Arial" pitchFamily="34" charset="0"/>
            </a:endParaRPr>
          </a:p>
        </p:txBody>
      </p:sp>
      <p:grpSp>
        <p:nvGrpSpPr>
          <p:cNvPr id="204" name="组合 203"/>
          <p:cNvGrpSpPr/>
          <p:nvPr/>
        </p:nvGrpSpPr>
        <p:grpSpPr>
          <a:xfrm>
            <a:off x="9329872" y="5124992"/>
            <a:ext cx="1458096" cy="595087"/>
            <a:chOff x="9326342" y="5138092"/>
            <a:chExt cx="1458286" cy="595164"/>
          </a:xfrm>
        </p:grpSpPr>
        <p:grpSp>
          <p:nvGrpSpPr>
            <p:cNvPr id="205" name="组合 204"/>
            <p:cNvGrpSpPr/>
            <p:nvPr/>
          </p:nvGrpSpPr>
          <p:grpSpPr>
            <a:xfrm>
              <a:off x="9326342" y="5138092"/>
              <a:ext cx="1458286" cy="111015"/>
              <a:chOff x="9450182" y="5066719"/>
              <a:chExt cx="1317769" cy="100318"/>
            </a:xfrm>
          </p:grpSpPr>
          <p:sp>
            <p:nvSpPr>
              <p:cNvPr id="242" name="Rectangle 171"/>
              <p:cNvSpPr>
                <a:spLocks noChangeArrowheads="1"/>
              </p:cNvSpPr>
              <p:nvPr/>
            </p:nvSpPr>
            <p:spPr bwMode="auto">
              <a:xfrm rot="16200000">
                <a:off x="9477584"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43" name="Rectangle 171"/>
              <p:cNvSpPr>
                <a:spLocks noChangeArrowheads="1"/>
              </p:cNvSpPr>
              <p:nvPr/>
            </p:nvSpPr>
            <p:spPr bwMode="auto">
              <a:xfrm rot="16200000">
                <a:off x="9643677"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44" name="Rectangle 171"/>
              <p:cNvSpPr>
                <a:spLocks noChangeArrowheads="1"/>
              </p:cNvSpPr>
              <p:nvPr/>
            </p:nvSpPr>
            <p:spPr bwMode="auto">
              <a:xfrm rot="16200000">
                <a:off x="9809770"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45" name="Rectangle 171"/>
              <p:cNvSpPr>
                <a:spLocks noChangeArrowheads="1"/>
              </p:cNvSpPr>
              <p:nvPr/>
            </p:nvSpPr>
            <p:spPr bwMode="auto">
              <a:xfrm rot="16200000">
                <a:off x="9975863"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46" name="Rectangle 171"/>
              <p:cNvSpPr>
                <a:spLocks noChangeArrowheads="1"/>
              </p:cNvSpPr>
              <p:nvPr/>
            </p:nvSpPr>
            <p:spPr bwMode="auto">
              <a:xfrm rot="16200000">
                <a:off x="10141956"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47" name="Rectangle 171"/>
              <p:cNvSpPr>
                <a:spLocks noChangeArrowheads="1"/>
              </p:cNvSpPr>
              <p:nvPr/>
            </p:nvSpPr>
            <p:spPr bwMode="auto">
              <a:xfrm rot="16200000">
                <a:off x="10308049"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50" name="Rectangle 171"/>
              <p:cNvSpPr>
                <a:spLocks noChangeArrowheads="1"/>
              </p:cNvSpPr>
              <p:nvPr/>
            </p:nvSpPr>
            <p:spPr bwMode="auto">
              <a:xfrm rot="16200000">
                <a:off x="10474142"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52" name="Rectangle 171"/>
              <p:cNvSpPr>
                <a:spLocks noChangeArrowheads="1"/>
              </p:cNvSpPr>
              <p:nvPr/>
            </p:nvSpPr>
            <p:spPr bwMode="auto">
              <a:xfrm rot="16200000">
                <a:off x="10640232"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grpSp>
        <p:grpSp>
          <p:nvGrpSpPr>
            <p:cNvPr id="206" name="组合 205"/>
            <p:cNvGrpSpPr/>
            <p:nvPr/>
          </p:nvGrpSpPr>
          <p:grpSpPr>
            <a:xfrm>
              <a:off x="9326342" y="5259129"/>
              <a:ext cx="1458286" cy="111015"/>
              <a:chOff x="9450182" y="5066719"/>
              <a:chExt cx="1317769" cy="100318"/>
            </a:xfrm>
          </p:grpSpPr>
          <p:sp>
            <p:nvSpPr>
              <p:cNvPr id="234" name="Rectangle 171"/>
              <p:cNvSpPr>
                <a:spLocks noChangeArrowheads="1"/>
              </p:cNvSpPr>
              <p:nvPr/>
            </p:nvSpPr>
            <p:spPr bwMode="auto">
              <a:xfrm rot="16200000">
                <a:off x="9477584"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35" name="Rectangle 171"/>
              <p:cNvSpPr>
                <a:spLocks noChangeArrowheads="1"/>
              </p:cNvSpPr>
              <p:nvPr/>
            </p:nvSpPr>
            <p:spPr bwMode="auto">
              <a:xfrm rot="16200000">
                <a:off x="9643677"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36" name="Rectangle 171"/>
              <p:cNvSpPr>
                <a:spLocks noChangeArrowheads="1"/>
              </p:cNvSpPr>
              <p:nvPr/>
            </p:nvSpPr>
            <p:spPr bwMode="auto">
              <a:xfrm rot="16200000">
                <a:off x="9809770"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37" name="Rectangle 171"/>
              <p:cNvSpPr>
                <a:spLocks noChangeArrowheads="1"/>
              </p:cNvSpPr>
              <p:nvPr/>
            </p:nvSpPr>
            <p:spPr bwMode="auto">
              <a:xfrm rot="16200000">
                <a:off x="9975863"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38" name="Rectangle 171"/>
              <p:cNvSpPr>
                <a:spLocks noChangeArrowheads="1"/>
              </p:cNvSpPr>
              <p:nvPr/>
            </p:nvSpPr>
            <p:spPr bwMode="auto">
              <a:xfrm rot="16200000">
                <a:off x="10141956"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39" name="Rectangle 171"/>
              <p:cNvSpPr>
                <a:spLocks noChangeArrowheads="1"/>
              </p:cNvSpPr>
              <p:nvPr/>
            </p:nvSpPr>
            <p:spPr bwMode="auto">
              <a:xfrm rot="16200000">
                <a:off x="10308049"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40" name="Rectangle 171"/>
              <p:cNvSpPr>
                <a:spLocks noChangeArrowheads="1"/>
              </p:cNvSpPr>
              <p:nvPr/>
            </p:nvSpPr>
            <p:spPr bwMode="auto">
              <a:xfrm rot="16200000">
                <a:off x="10474142"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41" name="Rectangle 171"/>
              <p:cNvSpPr>
                <a:spLocks noChangeArrowheads="1"/>
              </p:cNvSpPr>
              <p:nvPr/>
            </p:nvSpPr>
            <p:spPr bwMode="auto">
              <a:xfrm rot="16200000">
                <a:off x="10640232"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grpSp>
        <p:grpSp>
          <p:nvGrpSpPr>
            <p:cNvPr id="207" name="组合 206"/>
            <p:cNvGrpSpPr/>
            <p:nvPr/>
          </p:nvGrpSpPr>
          <p:grpSpPr>
            <a:xfrm>
              <a:off x="9326342" y="5380166"/>
              <a:ext cx="1458286" cy="111015"/>
              <a:chOff x="9450182" y="5066719"/>
              <a:chExt cx="1317769" cy="100318"/>
            </a:xfrm>
          </p:grpSpPr>
          <p:sp>
            <p:nvSpPr>
              <p:cNvPr id="226" name="Rectangle 171"/>
              <p:cNvSpPr>
                <a:spLocks noChangeArrowheads="1"/>
              </p:cNvSpPr>
              <p:nvPr/>
            </p:nvSpPr>
            <p:spPr bwMode="auto">
              <a:xfrm rot="16200000">
                <a:off x="9477584"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27" name="Rectangle 171"/>
              <p:cNvSpPr>
                <a:spLocks noChangeArrowheads="1"/>
              </p:cNvSpPr>
              <p:nvPr/>
            </p:nvSpPr>
            <p:spPr bwMode="auto">
              <a:xfrm rot="16200000">
                <a:off x="9643677"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28" name="Rectangle 171"/>
              <p:cNvSpPr>
                <a:spLocks noChangeArrowheads="1"/>
              </p:cNvSpPr>
              <p:nvPr/>
            </p:nvSpPr>
            <p:spPr bwMode="auto">
              <a:xfrm rot="16200000">
                <a:off x="9809770"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29" name="Rectangle 171"/>
              <p:cNvSpPr>
                <a:spLocks noChangeArrowheads="1"/>
              </p:cNvSpPr>
              <p:nvPr/>
            </p:nvSpPr>
            <p:spPr bwMode="auto">
              <a:xfrm rot="16200000">
                <a:off x="9975863"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30" name="Rectangle 171"/>
              <p:cNvSpPr>
                <a:spLocks noChangeArrowheads="1"/>
              </p:cNvSpPr>
              <p:nvPr/>
            </p:nvSpPr>
            <p:spPr bwMode="auto">
              <a:xfrm rot="16200000">
                <a:off x="10141956"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31" name="Rectangle 171"/>
              <p:cNvSpPr>
                <a:spLocks noChangeArrowheads="1"/>
              </p:cNvSpPr>
              <p:nvPr/>
            </p:nvSpPr>
            <p:spPr bwMode="auto">
              <a:xfrm rot="16200000">
                <a:off x="10308049"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32" name="Rectangle 171"/>
              <p:cNvSpPr>
                <a:spLocks noChangeArrowheads="1"/>
              </p:cNvSpPr>
              <p:nvPr/>
            </p:nvSpPr>
            <p:spPr bwMode="auto">
              <a:xfrm rot="16200000">
                <a:off x="10474142"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33" name="Rectangle 171"/>
              <p:cNvSpPr>
                <a:spLocks noChangeArrowheads="1"/>
              </p:cNvSpPr>
              <p:nvPr/>
            </p:nvSpPr>
            <p:spPr bwMode="auto">
              <a:xfrm rot="16200000">
                <a:off x="10640232"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grpSp>
        <p:grpSp>
          <p:nvGrpSpPr>
            <p:cNvPr id="208" name="组合 207"/>
            <p:cNvGrpSpPr/>
            <p:nvPr/>
          </p:nvGrpSpPr>
          <p:grpSpPr>
            <a:xfrm>
              <a:off x="9326342" y="5501204"/>
              <a:ext cx="1458286" cy="111015"/>
              <a:chOff x="9450182" y="5066719"/>
              <a:chExt cx="1317769" cy="100318"/>
            </a:xfrm>
          </p:grpSpPr>
          <p:sp>
            <p:nvSpPr>
              <p:cNvPr id="218" name="Rectangle 171"/>
              <p:cNvSpPr>
                <a:spLocks noChangeArrowheads="1"/>
              </p:cNvSpPr>
              <p:nvPr/>
            </p:nvSpPr>
            <p:spPr bwMode="auto">
              <a:xfrm rot="16200000">
                <a:off x="9477584"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19" name="Rectangle 171"/>
              <p:cNvSpPr>
                <a:spLocks noChangeArrowheads="1"/>
              </p:cNvSpPr>
              <p:nvPr/>
            </p:nvSpPr>
            <p:spPr bwMode="auto">
              <a:xfrm rot="16200000">
                <a:off x="9643677"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20" name="Rectangle 171"/>
              <p:cNvSpPr>
                <a:spLocks noChangeArrowheads="1"/>
              </p:cNvSpPr>
              <p:nvPr/>
            </p:nvSpPr>
            <p:spPr bwMode="auto">
              <a:xfrm rot="16200000">
                <a:off x="9809770"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21" name="Rectangle 171"/>
              <p:cNvSpPr>
                <a:spLocks noChangeArrowheads="1"/>
              </p:cNvSpPr>
              <p:nvPr/>
            </p:nvSpPr>
            <p:spPr bwMode="auto">
              <a:xfrm rot="16200000">
                <a:off x="9975863"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22" name="Rectangle 171"/>
              <p:cNvSpPr>
                <a:spLocks noChangeArrowheads="1"/>
              </p:cNvSpPr>
              <p:nvPr/>
            </p:nvSpPr>
            <p:spPr bwMode="auto">
              <a:xfrm rot="16200000">
                <a:off x="10141956"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23" name="Rectangle 171"/>
              <p:cNvSpPr>
                <a:spLocks noChangeArrowheads="1"/>
              </p:cNvSpPr>
              <p:nvPr/>
            </p:nvSpPr>
            <p:spPr bwMode="auto">
              <a:xfrm rot="16200000">
                <a:off x="10308049"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24" name="Rectangle 171"/>
              <p:cNvSpPr>
                <a:spLocks noChangeArrowheads="1"/>
              </p:cNvSpPr>
              <p:nvPr/>
            </p:nvSpPr>
            <p:spPr bwMode="auto">
              <a:xfrm rot="16200000">
                <a:off x="10474142"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25" name="Rectangle 171"/>
              <p:cNvSpPr>
                <a:spLocks noChangeArrowheads="1"/>
              </p:cNvSpPr>
              <p:nvPr/>
            </p:nvSpPr>
            <p:spPr bwMode="auto">
              <a:xfrm rot="16200000">
                <a:off x="10640232"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grpSp>
        <p:grpSp>
          <p:nvGrpSpPr>
            <p:cNvPr id="209" name="组合 208"/>
            <p:cNvGrpSpPr/>
            <p:nvPr/>
          </p:nvGrpSpPr>
          <p:grpSpPr>
            <a:xfrm>
              <a:off x="9326342" y="5622241"/>
              <a:ext cx="1458286" cy="111015"/>
              <a:chOff x="9450182" y="5066719"/>
              <a:chExt cx="1317769" cy="100318"/>
            </a:xfrm>
          </p:grpSpPr>
          <p:sp>
            <p:nvSpPr>
              <p:cNvPr id="210" name="Rectangle 171"/>
              <p:cNvSpPr>
                <a:spLocks noChangeArrowheads="1"/>
              </p:cNvSpPr>
              <p:nvPr/>
            </p:nvSpPr>
            <p:spPr bwMode="auto">
              <a:xfrm rot="16200000">
                <a:off x="9477584"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11" name="Rectangle 171"/>
              <p:cNvSpPr>
                <a:spLocks noChangeArrowheads="1"/>
              </p:cNvSpPr>
              <p:nvPr/>
            </p:nvSpPr>
            <p:spPr bwMode="auto">
              <a:xfrm rot="16200000">
                <a:off x="9643677"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12" name="Rectangle 171"/>
              <p:cNvSpPr>
                <a:spLocks noChangeArrowheads="1"/>
              </p:cNvSpPr>
              <p:nvPr/>
            </p:nvSpPr>
            <p:spPr bwMode="auto">
              <a:xfrm rot="16200000">
                <a:off x="9809770"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13" name="Rectangle 171"/>
              <p:cNvSpPr>
                <a:spLocks noChangeArrowheads="1"/>
              </p:cNvSpPr>
              <p:nvPr/>
            </p:nvSpPr>
            <p:spPr bwMode="auto">
              <a:xfrm rot="16200000">
                <a:off x="9975863"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14" name="Rectangle 171"/>
              <p:cNvSpPr>
                <a:spLocks noChangeArrowheads="1"/>
              </p:cNvSpPr>
              <p:nvPr/>
            </p:nvSpPr>
            <p:spPr bwMode="auto">
              <a:xfrm rot="16200000">
                <a:off x="10141956"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15" name="Rectangle 171"/>
              <p:cNvSpPr>
                <a:spLocks noChangeArrowheads="1"/>
              </p:cNvSpPr>
              <p:nvPr/>
            </p:nvSpPr>
            <p:spPr bwMode="auto">
              <a:xfrm rot="16200000">
                <a:off x="10308049"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16" name="Rectangle 171"/>
              <p:cNvSpPr>
                <a:spLocks noChangeArrowheads="1"/>
              </p:cNvSpPr>
              <p:nvPr/>
            </p:nvSpPr>
            <p:spPr bwMode="auto">
              <a:xfrm rot="16200000">
                <a:off x="10474142"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sp>
            <p:nvSpPr>
              <p:cNvPr id="217" name="Rectangle 171"/>
              <p:cNvSpPr>
                <a:spLocks noChangeArrowheads="1"/>
              </p:cNvSpPr>
              <p:nvPr/>
            </p:nvSpPr>
            <p:spPr bwMode="auto">
              <a:xfrm rot="16200000">
                <a:off x="10640232" y="5039317"/>
                <a:ext cx="100318" cy="155121"/>
              </a:xfrm>
              <a:prstGeom prst="rect">
                <a:avLst/>
              </a:prstGeom>
              <a:solidFill>
                <a:srgbClr val="595757"/>
              </a:solidFill>
              <a:ln w="9525" algn="ctr">
                <a:noFill/>
                <a:miter lim="800000"/>
              </a:ln>
              <a:effectLst/>
            </p:spPr>
            <p:txBody>
              <a:bodyPr wrap="square" anchor="ctr">
                <a:no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5365" algn="l" defTabSz="913765" rtl="0" eaLnBrk="1" latinLnBrk="0" hangingPunct="1">
                  <a:defRPr kern="1200">
                    <a:solidFill>
                      <a:schemeClr val="tx1"/>
                    </a:solidFill>
                    <a:latin typeface="Calibri" panose="020F0502020204030204" charset="0"/>
                    <a:ea typeface="宋体" panose="02010600030101010101" pitchFamily="2" charset="-122"/>
                    <a:cs typeface="+mn-cs"/>
                  </a:defRPr>
                </a:lvl6pPr>
                <a:lvl7pPr marL="2742565" algn="l" defTabSz="913765" rtl="0" eaLnBrk="1" latinLnBrk="0" hangingPunct="1">
                  <a:defRPr kern="1200">
                    <a:solidFill>
                      <a:schemeClr val="tx1"/>
                    </a:solidFill>
                    <a:latin typeface="Calibri" panose="020F0502020204030204" charset="0"/>
                    <a:ea typeface="宋体" panose="02010600030101010101" pitchFamily="2" charset="-122"/>
                    <a:cs typeface="+mn-cs"/>
                  </a:defRPr>
                </a:lvl7pPr>
                <a:lvl8pPr marL="3199765" algn="l" defTabSz="913765" rtl="0" eaLnBrk="1" latinLnBrk="0" hangingPunct="1">
                  <a:defRPr kern="1200">
                    <a:solidFill>
                      <a:schemeClr val="tx1"/>
                    </a:solidFill>
                    <a:latin typeface="Calibri" panose="020F0502020204030204" charset="0"/>
                    <a:ea typeface="宋体" panose="02010600030101010101" pitchFamily="2" charset="-122"/>
                    <a:cs typeface="+mn-cs"/>
                  </a:defRPr>
                </a:lvl8pPr>
                <a:lvl9pPr marL="3656965" algn="l" defTabSz="91376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ctr">
                  <a:defRPr/>
                </a:pPr>
                <a:endParaRPr lang="en-US" sz="1700" kern="0" dirty="0">
                  <a:solidFill>
                    <a:srgbClr val="231815"/>
                  </a:solidFill>
                  <a:latin typeface="Arial" panose="020B0604020202020204" pitchFamily="34" charset="0"/>
                  <a:ea typeface="微软雅黑" pitchFamily="34" charset="-122"/>
                  <a:cs typeface="Arial" pitchFamily="34" charset="0"/>
                </a:endParaRPr>
              </a:p>
            </p:txBody>
          </p:sp>
        </p:grpSp>
      </p:grpSp>
      <p:sp>
        <p:nvSpPr>
          <p:cNvPr id="150" name="右箭头 149"/>
          <p:cNvSpPr/>
          <p:nvPr/>
        </p:nvSpPr>
        <p:spPr>
          <a:xfrm>
            <a:off x="7925003" y="5207613"/>
            <a:ext cx="350474" cy="314658"/>
          </a:xfrm>
          <a:prstGeom prst="rightArrow">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dirty="0">
              <a:solidFill>
                <a:srgbClr val="231815"/>
              </a:solidFill>
              <a:latin typeface="Arial" panose="020B0604020202020204" pitchFamily="34" charset="0"/>
              <a:ea typeface="微软雅黑" pitchFamily="34" charset="-122"/>
              <a:cs typeface="Arial" pitchFamily="34" charset="0"/>
            </a:endParaRPr>
          </a:p>
        </p:txBody>
      </p:sp>
      <p:sp>
        <p:nvSpPr>
          <p:cNvPr id="3" name="矩形 2"/>
          <p:cNvSpPr/>
          <p:nvPr/>
        </p:nvSpPr>
        <p:spPr>
          <a:xfrm>
            <a:off x="463864" y="1633029"/>
            <a:ext cx="11309391" cy="4554175"/>
          </a:xfrm>
          <a:prstGeom prst="rect">
            <a:avLst/>
          </a:prstGeom>
          <a:noFill/>
          <a:ln>
            <a:solidFill>
              <a:srgbClr val="EB5C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dirty="0">
              <a:latin typeface="Arial" panose="020B0604020202020204" pitchFamily="34" charset="0"/>
            </a:endParaRPr>
          </a:p>
        </p:txBody>
      </p:sp>
      <p:grpSp>
        <p:nvGrpSpPr>
          <p:cNvPr id="5" name="组合 4"/>
          <p:cNvGrpSpPr/>
          <p:nvPr/>
        </p:nvGrpSpPr>
        <p:grpSpPr>
          <a:xfrm>
            <a:off x="2561007" y="1344884"/>
            <a:ext cx="7018885" cy="604504"/>
            <a:chOff x="2561340" y="1344612"/>
            <a:chExt cx="7019799" cy="604583"/>
          </a:xfrm>
        </p:grpSpPr>
        <p:sp>
          <p:nvSpPr>
            <p:cNvPr id="249" name="圆角矩形 248"/>
            <p:cNvSpPr/>
            <p:nvPr/>
          </p:nvSpPr>
          <p:spPr>
            <a:xfrm>
              <a:off x="2561340" y="1344612"/>
              <a:ext cx="7019799" cy="604583"/>
            </a:xfrm>
            <a:prstGeom prst="roundRect">
              <a:avLst>
                <a:gd name="adj" fmla="val 50000"/>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dirty="0">
                <a:solidFill>
                  <a:srgbClr val="666666"/>
                </a:solidFill>
                <a:latin typeface="Arial" panose="020B0604020202020204" pitchFamily="34" charset="0"/>
              </a:endParaRPr>
            </a:p>
          </p:txBody>
        </p:sp>
        <p:sp>
          <p:nvSpPr>
            <p:cNvPr id="251" name="文本框 46"/>
            <p:cNvSpPr txBox="1"/>
            <p:nvPr/>
          </p:nvSpPr>
          <p:spPr>
            <a:xfrm>
              <a:off x="4586865" y="1411227"/>
              <a:ext cx="2907362" cy="406303"/>
            </a:xfrm>
            <a:prstGeom prst="rect">
              <a:avLst/>
            </a:prstGeom>
            <a:noFill/>
          </p:spPr>
          <p:txBody>
            <a:bodyPr wrap="square" rtlCol="0">
              <a:noAutofit/>
            </a:bodyPr>
            <a:lstStyle>
              <a:defPPr>
                <a:defRPr lang="en-US"/>
              </a:defPPr>
              <a:lvl1pPr>
                <a:lnSpc>
                  <a:spcPts val="344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pPr defTabSz="1219078" fontAlgn="ctr">
                <a:lnSpc>
                  <a:spcPct val="100000"/>
                </a:lnSpc>
              </a:pPr>
              <a:r>
                <a:rPr lang="en-US" altLang="zh-CN" sz="2200" dirty="0">
                  <a:solidFill>
                    <a:srgbClr val="FFFFFF"/>
                  </a:solidFill>
                  <a:latin typeface="Arial" panose="020B0604020202020204" pitchFamily="34" charset="0"/>
                  <a:cs typeface="Arial" pitchFamily="34" charset="0"/>
                </a:rPr>
                <a:t>New upgrade model</a:t>
              </a:r>
            </a:p>
          </p:txBody>
        </p:sp>
      </p:grpSp>
      <p:graphicFrame>
        <p:nvGraphicFramePr>
          <p:cNvPr id="112" name="表格 111"/>
          <p:cNvGraphicFramePr>
            <a:graphicFrameLocks noGrp="1"/>
          </p:cNvGraphicFramePr>
          <p:nvPr>
            <p:extLst>
              <p:ext uri="{D42A27DB-BD31-4B8C-83A1-F6EECF244321}">
                <p14:modId xmlns:p14="http://schemas.microsoft.com/office/powerpoint/2010/main" val="2844279581"/>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9507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副标题 1"/>
          <p:cNvSpPr txBox="1">
            <a:spLocks/>
          </p:cNvSpPr>
          <p:nvPr/>
        </p:nvSpPr>
        <p:spPr>
          <a:xfrm>
            <a:off x="999395" y="26938"/>
            <a:ext cx="10739627" cy="993646"/>
          </a:xfrm>
          <a:prstGeom prst="rect">
            <a:avLst/>
          </a:prstGeom>
        </p:spPr>
        <p:txBody>
          <a:bodyPr vert="horz" wrap="square" lIns="0" tIns="0" rIns="0" bIns="0" anchor="t" anchorCtr="0">
            <a:noAutofit/>
          </a:bodyPr>
          <a:lstStyle>
            <a:lvl1pPr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stStyle>
          <a:p>
            <a:r>
              <a:rPr lang="en-US" sz="2400" b="0" dirty="0"/>
              <a:t>Solution Reliability</a:t>
            </a:r>
          </a:p>
          <a:p>
            <a:r>
              <a:rPr lang="en-US" altLang="zh-CN" sz="2000" b="0" dirty="0"/>
              <a:t>             —</a:t>
            </a:r>
            <a:r>
              <a:rPr lang="en-US" sz="2000" b="0" dirty="0"/>
              <a:t>Seamless Service Migration to New-Gen Hardware</a:t>
            </a:r>
          </a:p>
        </p:txBody>
      </p:sp>
      <p:grpSp>
        <p:nvGrpSpPr>
          <p:cNvPr id="2" name="组合 1"/>
          <p:cNvGrpSpPr/>
          <p:nvPr/>
        </p:nvGrpSpPr>
        <p:grpSpPr>
          <a:xfrm>
            <a:off x="525907" y="1320616"/>
            <a:ext cx="5552698" cy="4922022"/>
            <a:chOff x="525975" y="1320341"/>
            <a:chExt cx="5553421" cy="4922663"/>
          </a:xfrm>
        </p:grpSpPr>
        <p:grpSp>
          <p:nvGrpSpPr>
            <p:cNvPr id="23" name="组合 22"/>
            <p:cNvGrpSpPr/>
            <p:nvPr/>
          </p:nvGrpSpPr>
          <p:grpSpPr>
            <a:xfrm>
              <a:off x="1036296" y="2393798"/>
              <a:ext cx="2823287" cy="1738212"/>
              <a:chOff x="1117407" y="2096380"/>
              <a:chExt cx="2272185" cy="1163648"/>
            </a:xfrm>
          </p:grpSpPr>
          <p:sp>
            <p:nvSpPr>
              <p:cNvPr id="196" name="弧形 195"/>
              <p:cNvSpPr/>
              <p:nvPr/>
            </p:nvSpPr>
            <p:spPr>
              <a:xfrm rot="10800000">
                <a:off x="1575277" y="2764528"/>
                <a:ext cx="923222" cy="495500"/>
              </a:xfrm>
              <a:prstGeom prst="arc">
                <a:avLst>
                  <a:gd name="adj1" fmla="val 10837776"/>
                  <a:gd name="adj2" fmla="val 0"/>
                </a:avLst>
              </a:prstGeom>
              <a:noFill/>
              <a:ln w="57150" cap="flat" cmpd="sng" algn="ctr">
                <a:solidFill>
                  <a:srgbClr val="898989"/>
                </a:solidFill>
                <a:prstDash val="solid"/>
              </a:ln>
              <a:effectLst/>
            </p:spPr>
            <p:txBody>
              <a:bodyPr rtlCol="0" anchor="ctr">
                <a:noAutofit/>
              </a:bodyPr>
              <a:lstStyle/>
              <a:p>
                <a:pPr algn="ctr" defTabSz="1218834" fontAlgn="ctr">
                  <a:defRPr/>
                </a:pPr>
                <a:endParaRPr lang="en-US" altLang="zh-CN" sz="3600" kern="0" dirty="0">
                  <a:solidFill>
                    <a:srgbClr val="FFC000"/>
                  </a:solidFill>
                  <a:latin typeface="Arial" panose="020B0604020202020204" pitchFamily="34" charset="0"/>
                </a:endParaRPr>
              </a:p>
            </p:txBody>
          </p:sp>
          <p:sp>
            <p:nvSpPr>
              <p:cNvPr id="197" name="立方体 196"/>
              <p:cNvSpPr/>
              <p:nvPr/>
            </p:nvSpPr>
            <p:spPr>
              <a:xfrm>
                <a:off x="1117407" y="2333656"/>
                <a:ext cx="2151206" cy="593502"/>
              </a:xfrm>
              <a:prstGeom prst="cube">
                <a:avLst>
                  <a:gd name="adj" fmla="val 51230"/>
                </a:avLst>
              </a:prstGeom>
              <a:gradFill flip="none" rotWithShape="1">
                <a:gsLst>
                  <a:gs pos="68000">
                    <a:srgbClr val="C6C6C6">
                      <a:alpha val="0"/>
                    </a:srgbClr>
                  </a:gs>
                  <a:gs pos="100000">
                    <a:srgbClr val="C6C6C6">
                      <a:alpha val="41000"/>
                    </a:srgbClr>
                  </a:gs>
                </a:gsLst>
                <a:path path="rect">
                  <a:fillToRect l="50000" t="50000" r="50000" b="50000"/>
                </a:path>
                <a:tileRect/>
              </a:gradFill>
              <a:ln w="9525" cap="flat" cmpd="sng" algn="ctr">
                <a:solidFill>
                  <a:schemeClr val="bg1">
                    <a:lumMod val="60000"/>
                    <a:lumOff val="40000"/>
                  </a:schemeClr>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200" b="1"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198" name="矩形 197"/>
              <p:cNvSpPr/>
              <p:nvPr/>
            </p:nvSpPr>
            <p:spPr>
              <a:xfrm>
                <a:off x="1210261" y="2096380"/>
                <a:ext cx="2179331" cy="185437"/>
              </a:xfrm>
              <a:prstGeom prst="rect">
                <a:avLst/>
              </a:prstGeom>
            </p:spPr>
            <p:txBody>
              <a:bodyPr wrap="square">
                <a:noAutofit/>
              </a:bodyPr>
              <a:lstStyle/>
              <a:p>
                <a:pPr algn="ctr" defTabSz="914296" fontAlgn="ctr"/>
                <a:r>
                  <a:rPr lang="en-US" altLang="zh-CN" sz="1200" dirty="0">
                    <a:solidFill>
                      <a:srgbClr val="231815"/>
                    </a:solidFill>
                    <a:latin typeface="Arial" panose="020B0604020202020204" pitchFamily="34" charset="0"/>
                    <a:ea typeface="微软雅黑" panose="020B0503020204020204" pitchFamily="34" charset="-122"/>
                  </a:rPr>
                  <a:t>Legacy</a:t>
                </a:r>
                <a:r>
                  <a:rPr lang="en-US" sz="1200" dirty="0">
                    <a:solidFill>
                      <a:srgbClr val="231815"/>
                    </a:solidFill>
                    <a:latin typeface="Arial" panose="020B0604020202020204" pitchFamily="34" charset="0"/>
                    <a:ea typeface="微软雅黑" panose="020B0503020204020204" pitchFamily="34" charset="-122"/>
                  </a:rPr>
                  <a:t> controller enclosure</a:t>
                </a:r>
              </a:p>
            </p:txBody>
          </p:sp>
          <p:grpSp>
            <p:nvGrpSpPr>
              <p:cNvPr id="204" name="组合 203"/>
              <p:cNvGrpSpPr/>
              <p:nvPr/>
            </p:nvGrpSpPr>
            <p:grpSpPr>
              <a:xfrm>
                <a:off x="1283472" y="2482091"/>
                <a:ext cx="1832628" cy="406838"/>
                <a:chOff x="2643205" y="6071040"/>
                <a:chExt cx="833661" cy="346772"/>
              </a:xfrm>
            </p:grpSpPr>
            <p:sp>
              <p:nvSpPr>
                <p:cNvPr id="205" name="立方体 204"/>
                <p:cNvSpPr/>
                <p:nvPr/>
              </p:nvSpPr>
              <p:spPr>
                <a:xfrm>
                  <a:off x="2731503" y="6072730"/>
                  <a:ext cx="375189" cy="193954"/>
                </a:xfrm>
                <a:prstGeom prst="cube">
                  <a:avLst>
                    <a:gd name="adj" fmla="val 51230"/>
                  </a:avLst>
                </a:prstGeom>
                <a:solidFill>
                  <a:schemeClr val="bg1">
                    <a:lumMod val="40000"/>
                    <a:lumOff val="60000"/>
                  </a:schemeClr>
                </a:solidFill>
                <a:ln w="3175"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2400" b="1"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206" name="立方体 205"/>
                <p:cNvSpPr/>
                <p:nvPr/>
              </p:nvSpPr>
              <p:spPr>
                <a:xfrm>
                  <a:off x="3101677" y="6071040"/>
                  <a:ext cx="375189" cy="193954"/>
                </a:xfrm>
                <a:prstGeom prst="cube">
                  <a:avLst>
                    <a:gd name="adj" fmla="val 51230"/>
                  </a:avLst>
                </a:prstGeom>
                <a:solidFill>
                  <a:schemeClr val="bg1">
                    <a:lumMod val="40000"/>
                    <a:lumOff val="60000"/>
                  </a:schemeClr>
                </a:solidFill>
                <a:ln w="3175"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2400" b="1"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207" name="立方体 206"/>
                <p:cNvSpPr/>
                <p:nvPr/>
              </p:nvSpPr>
              <p:spPr>
                <a:xfrm>
                  <a:off x="2643205" y="6223858"/>
                  <a:ext cx="375189" cy="193954"/>
                </a:xfrm>
                <a:prstGeom prst="cube">
                  <a:avLst>
                    <a:gd name="adj" fmla="val 51230"/>
                  </a:avLst>
                </a:prstGeom>
                <a:solidFill>
                  <a:schemeClr val="bg1">
                    <a:lumMod val="40000"/>
                    <a:lumOff val="60000"/>
                  </a:schemeClr>
                </a:solidFill>
                <a:ln w="3175"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2400" b="1"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208" name="立方体 207"/>
                <p:cNvSpPr/>
                <p:nvPr/>
              </p:nvSpPr>
              <p:spPr>
                <a:xfrm>
                  <a:off x="2981296" y="6223858"/>
                  <a:ext cx="375189" cy="193954"/>
                </a:xfrm>
                <a:prstGeom prst="cube">
                  <a:avLst>
                    <a:gd name="adj" fmla="val 51230"/>
                  </a:avLst>
                </a:prstGeom>
                <a:solidFill>
                  <a:srgbClr val="C00000"/>
                </a:solidFill>
                <a:ln w="3175" cap="flat" cmpd="sng" algn="ctr">
                  <a:solidFill>
                    <a:schemeClr val="tx2"/>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2400" b="1"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grpSp>
          <p:sp>
            <p:nvSpPr>
              <p:cNvPr id="216" name="矩形 215"/>
              <p:cNvSpPr/>
              <p:nvPr/>
            </p:nvSpPr>
            <p:spPr>
              <a:xfrm>
                <a:off x="1379278" y="2890394"/>
                <a:ext cx="401682" cy="200255"/>
              </a:xfrm>
              <a:prstGeom prst="rect">
                <a:avLst/>
              </a:prstGeom>
              <a:solidFill>
                <a:srgbClr val="898989"/>
              </a:solidFill>
              <a:ln w="25400" cap="flat" cmpd="sng" algn="ctr">
                <a:noFill/>
                <a:prstDash val="solid"/>
              </a:ln>
              <a:effectLst/>
            </p:spPr>
            <p:txBody>
              <a:bodyPr rtlCol="0" anchor="ctr">
                <a:noAutofit/>
              </a:bodyPr>
              <a:lstStyle/>
              <a:p>
                <a:pPr algn="ctr" defTabSz="1218834" fontAlgn="ctr">
                  <a:defRPr/>
                </a:pPr>
                <a:r>
                  <a:rPr lang="en-US" sz="1200" dirty="0">
                    <a:solidFill>
                      <a:srgbClr val="FFFFFF"/>
                    </a:solidFill>
                    <a:latin typeface="Arial" panose="020B0604020202020204" pitchFamily="34" charset="0"/>
                  </a:rPr>
                  <a:t>I/O</a:t>
                </a:r>
              </a:p>
            </p:txBody>
          </p:sp>
          <p:sp>
            <p:nvSpPr>
              <p:cNvPr id="217" name="矩形 216"/>
              <p:cNvSpPr/>
              <p:nvPr/>
            </p:nvSpPr>
            <p:spPr>
              <a:xfrm>
                <a:off x="2240524" y="2899793"/>
                <a:ext cx="401682" cy="200255"/>
              </a:xfrm>
              <a:prstGeom prst="rect">
                <a:avLst/>
              </a:prstGeom>
              <a:solidFill>
                <a:srgbClr val="898989"/>
              </a:solidFill>
              <a:ln w="25400" cap="flat" cmpd="sng" algn="ctr">
                <a:noFill/>
                <a:prstDash val="solid"/>
              </a:ln>
              <a:effectLst/>
            </p:spPr>
            <p:txBody>
              <a:bodyPr rtlCol="0" anchor="ctr">
                <a:noAutofit/>
              </a:bodyPr>
              <a:lstStyle/>
              <a:p>
                <a:pPr algn="ctr" defTabSz="1218834" fontAlgn="ctr">
                  <a:defRPr/>
                </a:pPr>
                <a:r>
                  <a:rPr lang="en-US" sz="1200" dirty="0">
                    <a:solidFill>
                      <a:srgbClr val="FFFFFF"/>
                    </a:solidFill>
                    <a:latin typeface="Arial" panose="020B0604020202020204" pitchFamily="34" charset="0"/>
                  </a:rPr>
                  <a:t>I/O</a:t>
                </a:r>
              </a:p>
            </p:txBody>
          </p:sp>
        </p:grpSp>
        <p:sp>
          <p:nvSpPr>
            <p:cNvPr id="194" name="矩形 193"/>
            <p:cNvSpPr/>
            <p:nvPr/>
          </p:nvSpPr>
          <p:spPr bwMode="auto">
            <a:xfrm>
              <a:off x="525975" y="1320341"/>
              <a:ext cx="5553421" cy="4922663"/>
            </a:xfrm>
            <a:prstGeom prst="rect">
              <a:avLst/>
            </a:prstGeom>
            <a:noFill/>
            <a:ln>
              <a:solidFill>
                <a:schemeClr val="bg1">
                  <a:lumMod val="95000"/>
                  <a:alpha val="30000"/>
                </a:schemeClr>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28" tIns="45714" rIns="91428" bIns="45714" numCol="1" rtlCol="0" anchor="t" anchorCtr="0" compatLnSpc="1">
              <a:prstTxWarp prst="textNoShape">
                <a:avLst/>
              </a:prstTxWarp>
              <a:noAutofit/>
            </a:bodyPr>
            <a:lstStyle/>
            <a:p>
              <a:pPr defTabSz="801608" fontAlgn="ctr"/>
              <a:endParaRPr lang="en-US" b="1" dirty="0">
                <a:solidFill>
                  <a:srgbClr val="231815"/>
                </a:solidFill>
                <a:latin typeface="Arial" panose="020B0604020202020204" pitchFamily="34" charset="0"/>
                <a:ea typeface="微软雅黑" panose="020B0503020204020204" pitchFamily="34" charset="-122"/>
              </a:endParaRPr>
            </a:p>
            <a:p>
              <a:pPr defTabSz="801608" fontAlgn="ctr"/>
              <a:r>
                <a:rPr lang="en-US" b="1" dirty="0">
                  <a:solidFill>
                    <a:srgbClr val="231815"/>
                  </a:solidFill>
                  <a:latin typeface="Arial" panose="020B0604020202020204" pitchFamily="34" charset="0"/>
                  <a:ea typeface="微软雅黑" panose="020B0503020204020204" pitchFamily="34" charset="-122"/>
                </a:rPr>
                <a:t>    </a:t>
              </a:r>
              <a:endParaRPr lang="en-US" altLang="zh-CN" sz="1050" dirty="0">
                <a:solidFill>
                  <a:srgbClr val="231815"/>
                </a:solidFill>
                <a:latin typeface="Arial" panose="020B0604020202020204" pitchFamily="34" charset="0"/>
                <a:ea typeface="微软雅黑" panose="020B0503020204020204" pitchFamily="34" charset="-122"/>
              </a:endParaRPr>
            </a:p>
            <a:p>
              <a:pPr defTabSz="801608" fontAlgn="ctr">
                <a:lnSpc>
                  <a:spcPct val="150000"/>
                </a:lnSpc>
              </a:pPr>
              <a:endParaRPr lang="en-US" altLang="zh-CN" sz="1400" dirty="0">
                <a:solidFill>
                  <a:srgbClr val="231815"/>
                </a:solidFill>
                <a:latin typeface="Arial" panose="020B0604020202020204" pitchFamily="34" charset="0"/>
                <a:ea typeface="微软雅黑" panose="020B0503020204020204" pitchFamily="34" charset="-122"/>
              </a:endParaRPr>
            </a:p>
          </p:txBody>
        </p:sp>
        <p:sp>
          <p:nvSpPr>
            <p:cNvPr id="195" name="文本框 194"/>
            <p:cNvSpPr txBox="1"/>
            <p:nvPr/>
          </p:nvSpPr>
          <p:spPr>
            <a:xfrm>
              <a:off x="3777933" y="2632078"/>
              <a:ext cx="1776939" cy="1015663"/>
            </a:xfrm>
            <a:prstGeom prst="rect">
              <a:avLst/>
            </a:prstGeom>
            <a:noFill/>
          </p:spPr>
          <p:txBody>
            <a:bodyPr wrap="square" rtlCol="0">
              <a:noAutofit/>
            </a:bodyPr>
            <a:lstStyle/>
            <a:p>
              <a:pPr marL="190481" indent="-190481" algn="ctr" defTabSz="914296" fontAlgn="ctr"/>
              <a:r>
                <a:rPr lang="en-US" sz="1200" dirty="0">
                  <a:solidFill>
                    <a:srgbClr val="231815"/>
                  </a:solidFill>
                  <a:latin typeface="Arial" panose="020B0604020202020204" pitchFamily="34" charset="0"/>
                  <a:ea typeface="微软雅黑" panose="020B0503020204020204" pitchFamily="34" charset="-122"/>
                  <a:sym typeface="Wingdings" panose="05000000000000000000" pitchFamily="2" charset="2"/>
                </a:rPr>
                <a:t>  </a:t>
              </a:r>
              <a:r>
                <a:rPr lang="en-US" altLang="zh-CN" sz="1200" dirty="0">
                  <a:solidFill>
                    <a:srgbClr val="231815"/>
                  </a:solidFill>
                  <a:latin typeface="Arial" panose="020B0604020202020204" pitchFamily="34" charset="0"/>
                  <a:ea typeface="微软雅黑" panose="020B0503020204020204" pitchFamily="34" charset="-122"/>
                  <a:sym typeface="Wingdings" panose="05000000000000000000" pitchFamily="2" charset="2"/>
                </a:rPr>
                <a:t>Step 1</a:t>
              </a:r>
            </a:p>
            <a:p>
              <a:pPr marL="190481" indent="-190481" defTabSz="914296" fontAlgn="ctr"/>
              <a:r>
                <a:rPr lang="en-US" sz="1200" dirty="0">
                  <a:solidFill>
                    <a:srgbClr val="231815"/>
                  </a:solidFill>
                  <a:latin typeface="Arial" panose="020B0604020202020204" pitchFamily="34" charset="0"/>
                  <a:ea typeface="微软雅黑" panose="020B0503020204020204" pitchFamily="34" charset="-122"/>
                  <a:sym typeface="Wingdings" panose="05000000000000000000" pitchFamily="2" charset="2"/>
                </a:rPr>
                <a:t>    Remove an existing controller </a:t>
              </a:r>
              <a:r>
                <a:rPr lang="en-US" altLang="zh-CN" sz="1200" dirty="0">
                  <a:solidFill>
                    <a:srgbClr val="231815"/>
                  </a:solidFill>
                  <a:latin typeface="Arial" panose="020B0604020202020204" pitchFamily="34" charset="0"/>
                  <a:ea typeface="微软雅黑" panose="020B0503020204020204" pitchFamily="34" charset="-122"/>
                  <a:sym typeface="Wingdings" panose="05000000000000000000" pitchFamily="2" charset="2"/>
                </a:rPr>
                <a:t>and install a new controller.</a:t>
              </a:r>
            </a:p>
            <a:p>
              <a:pPr marL="190481" indent="-190481" defTabSz="914296" fontAlgn="ctr"/>
              <a:endParaRPr lang="en-US" sz="1200" dirty="0">
                <a:solidFill>
                  <a:srgbClr val="231815"/>
                </a:solidFill>
                <a:latin typeface="Arial" panose="020B0604020202020204" pitchFamily="34" charset="0"/>
                <a:ea typeface="微软雅黑" panose="020B0503020204020204" pitchFamily="34" charset="-122"/>
                <a:sym typeface="Wingdings" panose="05000000000000000000" pitchFamily="2" charset="2"/>
              </a:endParaRPr>
            </a:p>
          </p:txBody>
        </p:sp>
        <p:sp>
          <p:nvSpPr>
            <p:cNvPr id="199" name="文本框 198"/>
            <p:cNvSpPr txBox="1"/>
            <p:nvPr/>
          </p:nvSpPr>
          <p:spPr>
            <a:xfrm>
              <a:off x="976797" y="4154139"/>
              <a:ext cx="2682752" cy="276999"/>
            </a:xfrm>
            <a:prstGeom prst="rect">
              <a:avLst/>
            </a:prstGeom>
            <a:noFill/>
          </p:spPr>
          <p:txBody>
            <a:bodyPr wrap="square" rtlCol="0">
              <a:noAutofit/>
            </a:bodyPr>
            <a:lstStyle/>
            <a:p>
              <a:pPr algn="ctr" defTabSz="914296" fontAlgn="ctr"/>
              <a:r>
                <a:rPr lang="en-US" sz="1200" dirty="0">
                  <a:solidFill>
                    <a:srgbClr val="231815"/>
                  </a:solidFill>
                  <a:latin typeface="Arial" panose="020B0604020202020204" pitchFamily="34" charset="0"/>
                  <a:ea typeface="微软雅黑" panose="020B0503020204020204" pitchFamily="34" charset="-122"/>
                </a:rPr>
                <a:t>Switch services to new controllers.</a:t>
              </a:r>
            </a:p>
          </p:txBody>
        </p:sp>
        <p:sp>
          <p:nvSpPr>
            <p:cNvPr id="201" name="文本框 200"/>
            <p:cNvSpPr txBox="1"/>
            <p:nvPr/>
          </p:nvSpPr>
          <p:spPr>
            <a:xfrm>
              <a:off x="3917587" y="4977755"/>
              <a:ext cx="1497627" cy="830997"/>
            </a:xfrm>
            <a:prstGeom prst="rect">
              <a:avLst/>
            </a:prstGeom>
            <a:noFill/>
          </p:spPr>
          <p:txBody>
            <a:bodyPr wrap="square" rtlCol="0">
              <a:noAutofit/>
            </a:bodyPr>
            <a:lstStyle/>
            <a:p>
              <a:pPr marL="190481" indent="-190481" algn="ctr" defTabSz="1219150" fontAlgn="ctr"/>
              <a:r>
                <a:rPr lang="en-US" altLang="zh-CN" sz="1200" dirty="0">
                  <a:solidFill>
                    <a:srgbClr val="231815"/>
                  </a:solidFill>
                  <a:latin typeface="Arial" panose="020B0604020202020204" pitchFamily="34" charset="0"/>
                  <a:ea typeface="微软雅黑" panose="020B0503020204020204" pitchFamily="34" charset="-122"/>
                  <a:sym typeface="Wingdings" panose="05000000000000000000" pitchFamily="2" charset="2"/>
                </a:rPr>
                <a:t> Step 2</a:t>
              </a:r>
            </a:p>
            <a:p>
              <a:pPr marL="190481" indent="-190481" defTabSz="1219150" fontAlgn="ctr"/>
              <a:r>
                <a:rPr lang="en-US" sz="1200" dirty="0">
                  <a:solidFill>
                    <a:srgbClr val="231815"/>
                  </a:solidFill>
                  <a:latin typeface="Arial" panose="020B0604020202020204" pitchFamily="34" charset="0"/>
                  <a:ea typeface="微软雅黑" panose="020B0503020204020204" pitchFamily="34" charset="-122"/>
                  <a:sym typeface="Wingdings" panose="05000000000000000000" pitchFamily="2" charset="2"/>
                </a:rPr>
                <a:t>    </a:t>
              </a:r>
              <a:r>
                <a:rPr lang="en-US" sz="1200" dirty="0">
                  <a:solidFill>
                    <a:srgbClr val="231815"/>
                  </a:solidFill>
                  <a:latin typeface="Arial" panose="020B0604020202020204" pitchFamily="34" charset="0"/>
                  <a:ea typeface="微软雅黑" panose="020B0503020204020204" pitchFamily="34" charset="-122"/>
                </a:rPr>
                <a:t>Repeat step 1 to replace all other controllers.</a:t>
              </a:r>
            </a:p>
          </p:txBody>
        </p:sp>
        <p:sp>
          <p:nvSpPr>
            <p:cNvPr id="203" name="矩形 202"/>
            <p:cNvSpPr/>
            <p:nvPr/>
          </p:nvSpPr>
          <p:spPr>
            <a:xfrm>
              <a:off x="775084" y="1680546"/>
              <a:ext cx="4444318" cy="523220"/>
            </a:xfrm>
            <a:prstGeom prst="rect">
              <a:avLst/>
            </a:prstGeom>
          </p:spPr>
          <p:txBody>
            <a:bodyPr wrap="square">
              <a:noAutofit/>
            </a:bodyPr>
            <a:lstStyle/>
            <a:p>
              <a:pPr algn="ctr" defTabSz="801608" fontAlgn="ctr"/>
              <a:r>
                <a:rPr lang="en-US" sz="1400" dirty="0">
                  <a:solidFill>
                    <a:srgbClr val="231815"/>
                  </a:solidFill>
                  <a:latin typeface="Arial" panose="020B0604020202020204" pitchFamily="34" charset="0"/>
                  <a:ea typeface="微软雅黑" panose="020B0503020204020204" pitchFamily="34" charset="-122"/>
                </a:rPr>
                <a:t>Data in place (DIP) upgrade for zero service interruption or data migration</a:t>
              </a:r>
            </a:p>
          </p:txBody>
        </p:sp>
        <p:sp>
          <p:nvSpPr>
            <p:cNvPr id="209" name="矩形 208"/>
            <p:cNvSpPr/>
            <p:nvPr/>
          </p:nvSpPr>
          <p:spPr>
            <a:xfrm>
              <a:off x="2140449" y="3217099"/>
              <a:ext cx="961454" cy="246221"/>
            </a:xfrm>
            <a:prstGeom prst="rect">
              <a:avLst/>
            </a:prstGeom>
          </p:spPr>
          <p:txBody>
            <a:bodyPr wrap="square">
              <a:noAutofit/>
            </a:bodyPr>
            <a:lstStyle/>
            <a:p>
              <a:pPr algn="ctr" defTabSz="914296" fontAlgn="ctr">
                <a:defRPr/>
              </a:pPr>
              <a:r>
                <a:rPr lang="en-US" sz="1000" dirty="0">
                  <a:solidFill>
                    <a:srgbClr val="FFFFFF"/>
                  </a:solidFill>
                  <a:latin typeface="Arial" panose="020B0604020202020204" pitchFamily="34" charset="0"/>
                  <a:ea typeface="方正兰亭纤黑简体" panose="02000000000000000000" pitchFamily="2" charset="-122"/>
                </a:rPr>
                <a:t>New controller</a:t>
              </a:r>
            </a:p>
          </p:txBody>
        </p:sp>
        <p:grpSp>
          <p:nvGrpSpPr>
            <p:cNvPr id="22" name="组合 21"/>
            <p:cNvGrpSpPr/>
            <p:nvPr/>
          </p:nvGrpSpPr>
          <p:grpSpPr>
            <a:xfrm>
              <a:off x="1036296" y="4795167"/>
              <a:ext cx="2874853" cy="1235845"/>
              <a:chOff x="1069839" y="3659783"/>
              <a:chExt cx="2385412" cy="848386"/>
            </a:xfrm>
          </p:grpSpPr>
          <p:sp>
            <p:nvSpPr>
              <p:cNvPr id="200" name="矩形 199"/>
              <p:cNvSpPr/>
              <p:nvPr/>
            </p:nvSpPr>
            <p:spPr>
              <a:xfrm>
                <a:off x="1140848" y="3659783"/>
                <a:ext cx="2314403" cy="190155"/>
              </a:xfrm>
              <a:prstGeom prst="rect">
                <a:avLst/>
              </a:prstGeom>
            </p:spPr>
            <p:txBody>
              <a:bodyPr wrap="square">
                <a:noAutofit/>
              </a:bodyPr>
              <a:lstStyle/>
              <a:p>
                <a:pPr algn="ctr" defTabSz="914296" fontAlgn="ctr"/>
                <a:r>
                  <a:rPr lang="en-US" sz="1200" dirty="0">
                    <a:solidFill>
                      <a:srgbClr val="231815"/>
                    </a:solidFill>
                    <a:latin typeface="Arial" panose="020B0604020202020204" pitchFamily="34" charset="0"/>
                    <a:ea typeface="微软雅黑" panose="020B0503020204020204" pitchFamily="34" charset="-122"/>
                  </a:rPr>
                  <a:t>Legacy controller enclosure</a:t>
                </a:r>
              </a:p>
            </p:txBody>
          </p:sp>
          <p:sp>
            <p:nvSpPr>
              <p:cNvPr id="202" name="立方体 201"/>
              <p:cNvSpPr/>
              <p:nvPr/>
            </p:nvSpPr>
            <p:spPr>
              <a:xfrm>
                <a:off x="1069839" y="3893518"/>
                <a:ext cx="2199635" cy="614651"/>
              </a:xfrm>
              <a:prstGeom prst="cube">
                <a:avLst>
                  <a:gd name="adj" fmla="val 51230"/>
                </a:avLst>
              </a:prstGeom>
              <a:gradFill flip="none" rotWithShape="1">
                <a:gsLst>
                  <a:gs pos="68000">
                    <a:srgbClr val="C6C6C6">
                      <a:alpha val="0"/>
                    </a:srgbClr>
                  </a:gs>
                  <a:gs pos="100000">
                    <a:srgbClr val="C6C6C6">
                      <a:alpha val="41000"/>
                    </a:srgbClr>
                  </a:gs>
                </a:gsLst>
                <a:path path="rect">
                  <a:fillToRect l="50000" t="50000" r="50000" b="50000"/>
                </a:path>
                <a:tileRect/>
              </a:gradFill>
              <a:ln w="9525" cap="flat" cmpd="sng" algn="ctr">
                <a:solidFill>
                  <a:schemeClr val="bg1">
                    <a:lumMod val="60000"/>
                    <a:lumOff val="40000"/>
                  </a:schemeClr>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100"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grpSp>
            <p:nvGrpSpPr>
              <p:cNvPr id="210" name="组合 209"/>
              <p:cNvGrpSpPr/>
              <p:nvPr/>
            </p:nvGrpSpPr>
            <p:grpSpPr>
              <a:xfrm>
                <a:off x="1276696" y="3987865"/>
                <a:ext cx="1832628" cy="406838"/>
                <a:chOff x="2643205" y="6071040"/>
                <a:chExt cx="833661" cy="346772"/>
              </a:xfrm>
              <a:solidFill>
                <a:srgbClr val="C00000"/>
              </a:solidFill>
            </p:grpSpPr>
            <p:sp>
              <p:nvSpPr>
                <p:cNvPr id="211" name="立方体 210"/>
                <p:cNvSpPr/>
                <p:nvPr/>
              </p:nvSpPr>
              <p:spPr>
                <a:xfrm>
                  <a:off x="2731503" y="6072730"/>
                  <a:ext cx="375189" cy="193954"/>
                </a:xfrm>
                <a:prstGeom prst="cube">
                  <a:avLst>
                    <a:gd name="adj" fmla="val 51230"/>
                  </a:avLst>
                </a:prstGeom>
                <a:grpFill/>
                <a:ln w="3175" cap="flat" cmpd="sng" algn="ctr">
                  <a:solidFill>
                    <a:schemeClr val="tx2"/>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200"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212" name="立方体 211"/>
                <p:cNvSpPr/>
                <p:nvPr/>
              </p:nvSpPr>
              <p:spPr>
                <a:xfrm>
                  <a:off x="3101677" y="6071040"/>
                  <a:ext cx="375189" cy="193954"/>
                </a:xfrm>
                <a:prstGeom prst="cube">
                  <a:avLst>
                    <a:gd name="adj" fmla="val 51230"/>
                  </a:avLst>
                </a:prstGeom>
                <a:grpFill/>
                <a:ln w="3175" cap="flat" cmpd="sng" algn="ctr">
                  <a:solidFill>
                    <a:schemeClr val="tx2"/>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200"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213" name="立方体 212"/>
                <p:cNvSpPr/>
                <p:nvPr/>
              </p:nvSpPr>
              <p:spPr>
                <a:xfrm>
                  <a:off x="2643205" y="6223858"/>
                  <a:ext cx="375189" cy="193954"/>
                </a:xfrm>
                <a:prstGeom prst="cube">
                  <a:avLst>
                    <a:gd name="adj" fmla="val 51230"/>
                  </a:avLst>
                </a:prstGeom>
                <a:grpFill/>
                <a:ln w="3175" cap="flat" cmpd="sng" algn="ctr">
                  <a:solidFill>
                    <a:schemeClr val="tx2"/>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200"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214" name="立方体 213"/>
                <p:cNvSpPr/>
                <p:nvPr/>
              </p:nvSpPr>
              <p:spPr>
                <a:xfrm>
                  <a:off x="2981296" y="6223858"/>
                  <a:ext cx="375189" cy="193954"/>
                </a:xfrm>
                <a:prstGeom prst="cube">
                  <a:avLst>
                    <a:gd name="adj" fmla="val 51230"/>
                  </a:avLst>
                </a:prstGeom>
                <a:grpFill/>
                <a:ln w="3175" cap="flat" cmpd="sng" algn="ctr">
                  <a:solidFill>
                    <a:schemeClr val="tx2"/>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200"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grpSp>
          <p:sp>
            <p:nvSpPr>
              <p:cNvPr id="215" name="矩形 214"/>
              <p:cNvSpPr/>
              <p:nvPr/>
            </p:nvSpPr>
            <p:spPr>
              <a:xfrm>
                <a:off x="1526558" y="4143659"/>
                <a:ext cx="1081013" cy="169026"/>
              </a:xfrm>
              <a:prstGeom prst="rect">
                <a:avLst/>
              </a:prstGeom>
            </p:spPr>
            <p:txBody>
              <a:bodyPr wrap="square">
                <a:noAutofit/>
              </a:bodyPr>
              <a:lstStyle/>
              <a:p>
                <a:pPr algn="ctr" defTabSz="914296" fontAlgn="ctr">
                  <a:defRPr/>
                </a:pPr>
                <a:r>
                  <a:rPr lang="en-US" sz="1000" dirty="0">
                    <a:solidFill>
                      <a:srgbClr val="FFFFFF"/>
                    </a:solidFill>
                    <a:latin typeface="Arial" panose="020B0604020202020204" pitchFamily="34" charset="0"/>
                    <a:ea typeface="方正兰亭纤黑简体" panose="02000000000000000000" pitchFamily="2" charset="-122"/>
                  </a:rPr>
                  <a:t>New controller</a:t>
                </a:r>
              </a:p>
            </p:txBody>
          </p:sp>
        </p:grpSp>
        <p:sp>
          <p:nvSpPr>
            <p:cNvPr id="218" name="右箭头 217"/>
            <p:cNvSpPr/>
            <p:nvPr/>
          </p:nvSpPr>
          <p:spPr>
            <a:xfrm rot="5400000">
              <a:off x="4399792" y="4004745"/>
              <a:ext cx="538090" cy="314699"/>
            </a:xfrm>
            <a:prstGeom prst="rightArrow">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altLang="zh-CN" dirty="0">
                <a:solidFill>
                  <a:srgbClr val="231815"/>
                </a:solidFill>
                <a:latin typeface="Arial" panose="020B0604020202020204" pitchFamily="34" charset="0"/>
                <a:ea typeface="微软雅黑" pitchFamily="34" charset="-122"/>
                <a:cs typeface="Arial" pitchFamily="34" charset="0"/>
              </a:endParaRPr>
            </a:p>
          </p:txBody>
        </p:sp>
        <p:sp>
          <p:nvSpPr>
            <p:cNvPr id="13" name="文本框 12"/>
            <p:cNvSpPr txBox="1"/>
            <p:nvPr/>
          </p:nvSpPr>
          <p:spPr>
            <a:xfrm>
              <a:off x="1498625" y="1369941"/>
              <a:ext cx="3828118" cy="369332"/>
            </a:xfrm>
            <a:prstGeom prst="rect">
              <a:avLst/>
            </a:prstGeom>
            <a:noFill/>
          </p:spPr>
          <p:txBody>
            <a:bodyPr wrap="square" rtlCol="0">
              <a:noAutofit/>
            </a:bodyPr>
            <a:lstStyle/>
            <a:p>
              <a:pPr defTabSz="801608" fontAlgn="ctr"/>
              <a:r>
                <a:rPr lang="en-US" altLang="zh-CN" dirty="0">
                  <a:solidFill>
                    <a:srgbClr val="C7000B"/>
                  </a:solidFill>
                  <a:latin typeface="Arial" panose="020B0604020202020204" pitchFamily="34" charset="0"/>
                  <a:ea typeface="微软雅黑" panose="020B0503020204020204" pitchFamily="34" charset="-122"/>
                </a:rPr>
                <a:t>Storage controller upgrade</a:t>
              </a:r>
            </a:p>
          </p:txBody>
        </p:sp>
      </p:grpSp>
      <p:grpSp>
        <p:nvGrpSpPr>
          <p:cNvPr id="3" name="组合 2"/>
          <p:cNvGrpSpPr/>
          <p:nvPr/>
        </p:nvGrpSpPr>
        <p:grpSpPr>
          <a:xfrm>
            <a:off x="6233529" y="1327181"/>
            <a:ext cx="5583108" cy="2085250"/>
            <a:chOff x="6234340" y="1326907"/>
            <a:chExt cx="5583835" cy="2085521"/>
          </a:xfrm>
        </p:grpSpPr>
        <p:sp>
          <p:nvSpPr>
            <p:cNvPr id="219" name="矩形 218"/>
            <p:cNvSpPr/>
            <p:nvPr/>
          </p:nvSpPr>
          <p:spPr bwMode="auto">
            <a:xfrm>
              <a:off x="6234340" y="1326907"/>
              <a:ext cx="5583835" cy="2085521"/>
            </a:xfrm>
            <a:prstGeom prst="rect">
              <a:avLst/>
            </a:prstGeom>
            <a:noFill/>
            <a:ln>
              <a:solidFill>
                <a:schemeClr val="bg1">
                  <a:lumMod val="95000"/>
                  <a:alpha val="30000"/>
                </a:schemeClr>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28" tIns="45714" rIns="91428" bIns="45714" numCol="1" rtlCol="0" anchor="t" anchorCtr="0" compatLnSpc="1">
              <a:prstTxWarp prst="textNoShape">
                <a:avLst/>
              </a:prstTxWarp>
              <a:noAutofit/>
            </a:bodyPr>
            <a:lstStyle/>
            <a:p>
              <a:pPr defTabSz="801608" fontAlgn="ctr"/>
              <a:endParaRPr lang="en-US" b="1" dirty="0">
                <a:solidFill>
                  <a:srgbClr val="231815"/>
                </a:solidFill>
                <a:latin typeface="Arial" panose="020B0604020202020204" pitchFamily="34" charset="0"/>
                <a:ea typeface="微软雅黑" panose="020B0503020204020204" pitchFamily="34" charset="-122"/>
              </a:endParaRPr>
            </a:p>
            <a:p>
              <a:pPr defTabSz="801608" fontAlgn="ctr"/>
              <a:endParaRPr lang="en-US" altLang="zh-CN" sz="1050" dirty="0">
                <a:solidFill>
                  <a:srgbClr val="231815"/>
                </a:solidFill>
                <a:latin typeface="Arial" panose="020B0604020202020204" pitchFamily="34" charset="0"/>
                <a:ea typeface="微软雅黑" panose="020B0503020204020204" pitchFamily="34" charset="-122"/>
              </a:endParaRPr>
            </a:p>
          </p:txBody>
        </p:sp>
        <p:sp>
          <p:nvSpPr>
            <p:cNvPr id="220" name="文本框 219"/>
            <p:cNvSpPr txBox="1"/>
            <p:nvPr/>
          </p:nvSpPr>
          <p:spPr>
            <a:xfrm>
              <a:off x="6265366" y="1580217"/>
              <a:ext cx="5521781" cy="415498"/>
            </a:xfrm>
            <a:prstGeom prst="rect">
              <a:avLst/>
            </a:prstGeom>
            <a:noFill/>
          </p:spPr>
          <p:txBody>
            <a:bodyPr wrap="square" rtlCol="0">
              <a:noAutofit/>
            </a:bodyPr>
            <a:lstStyle/>
            <a:p>
              <a:pPr algn="ctr" defTabSz="1218712" fontAlgn="ctr">
                <a:lnSpc>
                  <a:spcPct val="150000"/>
                </a:lnSpc>
              </a:pPr>
              <a:r>
                <a:rPr lang="en-US" sz="1400" dirty="0">
                  <a:solidFill>
                    <a:srgbClr val="231815"/>
                  </a:solidFill>
                  <a:latin typeface="Arial" panose="020B0604020202020204" pitchFamily="34" charset="0"/>
                  <a:ea typeface="微软雅黑" panose="020B0503020204020204" pitchFamily="34" charset="-122"/>
                </a:rPr>
                <a:t>SSD enclosure replacement without service interruption</a:t>
              </a:r>
            </a:p>
          </p:txBody>
        </p:sp>
        <p:sp>
          <p:nvSpPr>
            <p:cNvPr id="302" name="文本框 301"/>
            <p:cNvSpPr txBox="1"/>
            <p:nvPr/>
          </p:nvSpPr>
          <p:spPr>
            <a:xfrm>
              <a:off x="7635416" y="1352823"/>
              <a:ext cx="3828118" cy="369332"/>
            </a:xfrm>
            <a:prstGeom prst="rect">
              <a:avLst/>
            </a:prstGeom>
            <a:noFill/>
          </p:spPr>
          <p:txBody>
            <a:bodyPr wrap="square" rtlCol="0">
              <a:noAutofit/>
            </a:bodyPr>
            <a:lstStyle/>
            <a:p>
              <a:pPr defTabSz="801608" fontAlgn="ctr"/>
              <a:r>
                <a:rPr lang="en-US" altLang="zh-CN" dirty="0">
                  <a:solidFill>
                    <a:srgbClr val="C7000B"/>
                  </a:solidFill>
                  <a:latin typeface="Arial" panose="020B0604020202020204" pitchFamily="34" charset="0"/>
                  <a:ea typeface="微软雅黑" panose="020B0503020204020204" pitchFamily="34" charset="-122"/>
                </a:rPr>
                <a:t>SSD enclosure upgrade</a:t>
              </a:r>
            </a:p>
          </p:txBody>
        </p:sp>
        <p:sp>
          <p:nvSpPr>
            <p:cNvPr id="283" name="立方体 282"/>
            <p:cNvSpPr/>
            <p:nvPr/>
          </p:nvSpPr>
          <p:spPr>
            <a:xfrm>
              <a:off x="8054219" y="2309325"/>
              <a:ext cx="1610798" cy="458447"/>
            </a:xfrm>
            <a:prstGeom prst="cube">
              <a:avLst>
                <a:gd name="adj" fmla="val 51230"/>
              </a:avLst>
            </a:prstGeom>
            <a:gradFill flip="none" rotWithShape="1">
              <a:gsLst>
                <a:gs pos="68000">
                  <a:srgbClr val="C6C6C6">
                    <a:alpha val="0"/>
                  </a:srgbClr>
                </a:gs>
                <a:gs pos="100000">
                  <a:srgbClr val="C6C6C6">
                    <a:alpha val="41000"/>
                  </a:srgbClr>
                </a:gs>
              </a:gsLst>
              <a:path path="rect">
                <a:fillToRect l="50000" t="50000" r="50000" b="50000"/>
              </a:path>
              <a:tileRect/>
            </a:gradFill>
            <a:ln w="9525" cap="flat" cmpd="sng" algn="ctr">
              <a:solidFill>
                <a:schemeClr val="bg1">
                  <a:lumMod val="60000"/>
                  <a:lumOff val="40000"/>
                </a:schemeClr>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200" b="1"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grpSp>
          <p:nvGrpSpPr>
            <p:cNvPr id="24" name="组合 23"/>
            <p:cNvGrpSpPr/>
            <p:nvPr/>
          </p:nvGrpSpPr>
          <p:grpSpPr>
            <a:xfrm>
              <a:off x="7426370" y="1975561"/>
              <a:ext cx="3317831" cy="1386666"/>
              <a:chOff x="7153239" y="1711904"/>
              <a:chExt cx="3181411" cy="1271646"/>
            </a:xfrm>
          </p:grpSpPr>
          <p:grpSp>
            <p:nvGrpSpPr>
              <p:cNvPr id="221" name="组合 220"/>
              <p:cNvGrpSpPr/>
              <p:nvPr/>
            </p:nvGrpSpPr>
            <p:grpSpPr>
              <a:xfrm>
                <a:off x="7153239" y="2580746"/>
                <a:ext cx="1659779" cy="396424"/>
                <a:chOff x="5106299" y="4794447"/>
                <a:chExt cx="2206853" cy="778772"/>
              </a:xfrm>
            </p:grpSpPr>
            <p:grpSp>
              <p:nvGrpSpPr>
                <p:cNvPr id="222" name="组合 221"/>
                <p:cNvGrpSpPr/>
                <p:nvPr/>
              </p:nvGrpSpPr>
              <p:grpSpPr>
                <a:xfrm>
                  <a:off x="5106299" y="4836704"/>
                  <a:ext cx="2206853" cy="736515"/>
                  <a:chOff x="7171879" y="4556673"/>
                  <a:chExt cx="2656028" cy="886422"/>
                </a:xfrm>
                <a:solidFill>
                  <a:srgbClr val="00B0F0"/>
                </a:solidFill>
              </p:grpSpPr>
              <p:sp>
                <p:nvSpPr>
                  <p:cNvPr id="224" name="立方体 223"/>
                  <p:cNvSpPr/>
                  <p:nvPr/>
                </p:nvSpPr>
                <p:spPr>
                  <a:xfrm>
                    <a:off x="7171879" y="4556673"/>
                    <a:ext cx="2656028" cy="886422"/>
                  </a:xfrm>
                  <a:prstGeom prst="cube">
                    <a:avLst>
                      <a:gd name="adj" fmla="val 59716"/>
                    </a:avLst>
                  </a:prstGeom>
                  <a:solidFill>
                    <a:srgbClr val="CECECE"/>
                  </a:solidFill>
                  <a:ln w="6350"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800"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grpSp>
                <p:nvGrpSpPr>
                  <p:cNvPr id="225" name="组合 224"/>
                  <p:cNvGrpSpPr/>
                  <p:nvPr/>
                </p:nvGrpSpPr>
                <p:grpSpPr>
                  <a:xfrm>
                    <a:off x="7786762" y="5082400"/>
                    <a:ext cx="1422262" cy="360695"/>
                    <a:chOff x="7783940" y="5106713"/>
                    <a:chExt cx="1422262" cy="336382"/>
                  </a:xfrm>
                  <a:grpFill/>
                </p:grpSpPr>
                <p:cxnSp>
                  <p:nvCxnSpPr>
                    <p:cNvPr id="226" name="直接连接符 225"/>
                    <p:cNvCxnSpPr/>
                    <p:nvPr/>
                  </p:nvCxnSpPr>
                  <p:spPr>
                    <a:xfrm>
                      <a:off x="7783940"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27" name="直接连接符 226"/>
                    <p:cNvCxnSpPr/>
                    <p:nvPr/>
                  </p:nvCxnSpPr>
                  <p:spPr>
                    <a:xfrm>
                      <a:off x="7855053"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28" name="直接连接符 227"/>
                    <p:cNvCxnSpPr/>
                    <p:nvPr/>
                  </p:nvCxnSpPr>
                  <p:spPr>
                    <a:xfrm>
                      <a:off x="7926166"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29" name="直接连接符 228"/>
                    <p:cNvCxnSpPr/>
                    <p:nvPr/>
                  </p:nvCxnSpPr>
                  <p:spPr>
                    <a:xfrm>
                      <a:off x="7997279"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30" name="直接连接符 229"/>
                    <p:cNvCxnSpPr/>
                    <p:nvPr/>
                  </p:nvCxnSpPr>
                  <p:spPr>
                    <a:xfrm>
                      <a:off x="8068392"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31" name="直接连接符 230"/>
                    <p:cNvCxnSpPr/>
                    <p:nvPr/>
                  </p:nvCxnSpPr>
                  <p:spPr>
                    <a:xfrm>
                      <a:off x="8139505"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32" name="直接连接符 231"/>
                    <p:cNvCxnSpPr/>
                    <p:nvPr/>
                  </p:nvCxnSpPr>
                  <p:spPr>
                    <a:xfrm>
                      <a:off x="8210618"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33" name="直接连接符 232"/>
                    <p:cNvCxnSpPr/>
                    <p:nvPr/>
                  </p:nvCxnSpPr>
                  <p:spPr>
                    <a:xfrm>
                      <a:off x="8281731"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34" name="直接连接符 233"/>
                    <p:cNvCxnSpPr/>
                    <p:nvPr/>
                  </p:nvCxnSpPr>
                  <p:spPr>
                    <a:xfrm>
                      <a:off x="8352844"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35" name="直接连接符 234"/>
                    <p:cNvCxnSpPr/>
                    <p:nvPr/>
                  </p:nvCxnSpPr>
                  <p:spPr>
                    <a:xfrm>
                      <a:off x="8423957"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36" name="直接连接符 235"/>
                    <p:cNvCxnSpPr/>
                    <p:nvPr/>
                  </p:nvCxnSpPr>
                  <p:spPr>
                    <a:xfrm>
                      <a:off x="8495070"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37" name="直接连接符 236"/>
                    <p:cNvCxnSpPr/>
                    <p:nvPr/>
                  </p:nvCxnSpPr>
                  <p:spPr>
                    <a:xfrm>
                      <a:off x="8566183"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38" name="直接连接符 237"/>
                    <p:cNvCxnSpPr/>
                    <p:nvPr/>
                  </p:nvCxnSpPr>
                  <p:spPr>
                    <a:xfrm>
                      <a:off x="8637296"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39" name="直接连接符 238"/>
                    <p:cNvCxnSpPr/>
                    <p:nvPr/>
                  </p:nvCxnSpPr>
                  <p:spPr>
                    <a:xfrm>
                      <a:off x="8708409"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40" name="直接连接符 239"/>
                    <p:cNvCxnSpPr/>
                    <p:nvPr/>
                  </p:nvCxnSpPr>
                  <p:spPr>
                    <a:xfrm>
                      <a:off x="8779522"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41" name="直接连接符 240"/>
                    <p:cNvCxnSpPr/>
                    <p:nvPr/>
                  </p:nvCxnSpPr>
                  <p:spPr>
                    <a:xfrm>
                      <a:off x="8850635"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42" name="直接连接符 241"/>
                    <p:cNvCxnSpPr/>
                    <p:nvPr/>
                  </p:nvCxnSpPr>
                  <p:spPr>
                    <a:xfrm>
                      <a:off x="8921748"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43" name="直接连接符 242"/>
                    <p:cNvCxnSpPr/>
                    <p:nvPr/>
                  </p:nvCxnSpPr>
                  <p:spPr>
                    <a:xfrm>
                      <a:off x="8992861"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45" name="直接连接符 244"/>
                    <p:cNvCxnSpPr/>
                    <p:nvPr/>
                  </p:nvCxnSpPr>
                  <p:spPr>
                    <a:xfrm>
                      <a:off x="9063974"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48" name="直接连接符 247"/>
                    <p:cNvCxnSpPr/>
                    <p:nvPr/>
                  </p:nvCxnSpPr>
                  <p:spPr>
                    <a:xfrm>
                      <a:off x="9135087" y="5106713"/>
                      <a:ext cx="0" cy="336382"/>
                    </a:xfrm>
                    <a:prstGeom prst="line">
                      <a:avLst/>
                    </a:prstGeom>
                    <a:grpFill/>
                    <a:ln w="6350" cap="flat" cmpd="sng" algn="ctr">
                      <a:solidFill>
                        <a:srgbClr val="666666"/>
                      </a:solidFill>
                      <a:prstDash val="solid"/>
                      <a:miter lim="800000"/>
                      <a:headEnd type="none" w="med" len="med"/>
                      <a:tailEnd type="none" w="med" len="med"/>
                    </a:ln>
                    <a:effectLst/>
                  </p:spPr>
                </p:cxnSp>
                <p:cxnSp>
                  <p:nvCxnSpPr>
                    <p:cNvPr id="253" name="直接连接符 252"/>
                    <p:cNvCxnSpPr/>
                    <p:nvPr/>
                  </p:nvCxnSpPr>
                  <p:spPr>
                    <a:xfrm>
                      <a:off x="9206202" y="5106713"/>
                      <a:ext cx="0" cy="336382"/>
                    </a:xfrm>
                    <a:prstGeom prst="line">
                      <a:avLst/>
                    </a:prstGeom>
                    <a:grpFill/>
                    <a:ln w="6350" cap="flat" cmpd="sng" algn="ctr">
                      <a:solidFill>
                        <a:srgbClr val="666666"/>
                      </a:solidFill>
                      <a:prstDash val="solid"/>
                      <a:miter lim="800000"/>
                      <a:headEnd type="none" w="med" len="med"/>
                      <a:tailEnd type="none" w="med" len="med"/>
                    </a:ln>
                    <a:effectLst/>
                  </p:spPr>
                </p:cxnSp>
              </p:grpSp>
            </p:grpSp>
            <p:sp>
              <p:nvSpPr>
                <p:cNvPr id="223" name="矩形 222"/>
                <p:cNvSpPr/>
                <p:nvPr/>
              </p:nvSpPr>
              <p:spPr>
                <a:xfrm>
                  <a:off x="5313512" y="4794447"/>
                  <a:ext cx="1888812" cy="443578"/>
                </a:xfrm>
                <a:prstGeom prst="rect">
                  <a:avLst/>
                </a:prstGeom>
              </p:spPr>
              <p:txBody>
                <a:bodyPr wrap="none">
                  <a:noAutofit/>
                </a:bodyPr>
                <a:lstStyle/>
                <a:p>
                  <a:pPr algn="ctr" defTabSz="914296" fontAlgn="ctr">
                    <a:defRPr/>
                  </a:pPr>
                  <a:r>
                    <a:rPr lang="en-US" sz="1000" dirty="0">
                      <a:solidFill>
                        <a:srgbClr val="231815"/>
                      </a:solidFill>
                      <a:latin typeface="Arial" panose="020B0604020202020204" pitchFamily="34" charset="0"/>
                      <a:ea typeface="微软雅黑" panose="020B0503020204020204" pitchFamily="34" charset="-122"/>
                    </a:rPr>
                    <a:t>Legacy SSD enclosure</a:t>
                  </a:r>
                </a:p>
              </p:txBody>
            </p:sp>
          </p:grpSp>
          <p:grpSp>
            <p:nvGrpSpPr>
              <p:cNvPr id="254" name="组合 253"/>
              <p:cNvGrpSpPr/>
              <p:nvPr/>
            </p:nvGrpSpPr>
            <p:grpSpPr>
              <a:xfrm>
                <a:off x="8767322" y="2607063"/>
                <a:ext cx="1567328" cy="376487"/>
                <a:chOff x="7760697" y="4377240"/>
                <a:chExt cx="2294654" cy="734188"/>
              </a:xfrm>
            </p:grpSpPr>
            <p:grpSp>
              <p:nvGrpSpPr>
                <p:cNvPr id="255" name="组合 254"/>
                <p:cNvGrpSpPr/>
                <p:nvPr/>
              </p:nvGrpSpPr>
              <p:grpSpPr>
                <a:xfrm>
                  <a:off x="7760697" y="4377240"/>
                  <a:ext cx="2294654" cy="734188"/>
                  <a:chOff x="7701808" y="4559474"/>
                  <a:chExt cx="2761699" cy="883621"/>
                </a:xfrm>
                <a:solidFill>
                  <a:srgbClr val="00B050"/>
                </a:solidFill>
              </p:grpSpPr>
              <p:sp>
                <p:nvSpPr>
                  <p:cNvPr id="257" name="立方体 256"/>
                  <p:cNvSpPr/>
                  <p:nvPr/>
                </p:nvSpPr>
                <p:spPr>
                  <a:xfrm>
                    <a:off x="7701808" y="4559474"/>
                    <a:ext cx="2761699" cy="883621"/>
                  </a:xfrm>
                  <a:prstGeom prst="cube">
                    <a:avLst>
                      <a:gd name="adj" fmla="val 59716"/>
                    </a:avLst>
                  </a:prstGeom>
                  <a:solidFill>
                    <a:srgbClr val="C00000"/>
                  </a:solidFill>
                  <a:ln w="6350" cap="flat" cmpd="sng" algn="ctr">
                    <a:solidFill>
                      <a:schemeClr val="tx2"/>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800"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grpSp>
                <p:nvGrpSpPr>
                  <p:cNvPr id="258" name="组合 257"/>
                  <p:cNvGrpSpPr/>
                  <p:nvPr/>
                </p:nvGrpSpPr>
                <p:grpSpPr>
                  <a:xfrm>
                    <a:off x="7786762" y="5082400"/>
                    <a:ext cx="1422262" cy="360695"/>
                    <a:chOff x="7783940" y="5106713"/>
                    <a:chExt cx="1422262" cy="336382"/>
                  </a:xfrm>
                  <a:grpFill/>
                </p:grpSpPr>
                <p:cxnSp>
                  <p:nvCxnSpPr>
                    <p:cNvPr id="259" name="直接连接符 258"/>
                    <p:cNvCxnSpPr/>
                    <p:nvPr/>
                  </p:nvCxnSpPr>
                  <p:spPr>
                    <a:xfrm>
                      <a:off x="7783940"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60" name="直接连接符 259"/>
                    <p:cNvCxnSpPr/>
                    <p:nvPr/>
                  </p:nvCxnSpPr>
                  <p:spPr>
                    <a:xfrm>
                      <a:off x="7855053"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61" name="直接连接符 260"/>
                    <p:cNvCxnSpPr/>
                    <p:nvPr/>
                  </p:nvCxnSpPr>
                  <p:spPr>
                    <a:xfrm>
                      <a:off x="7926166"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62" name="直接连接符 261"/>
                    <p:cNvCxnSpPr/>
                    <p:nvPr/>
                  </p:nvCxnSpPr>
                  <p:spPr>
                    <a:xfrm>
                      <a:off x="7997279"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63" name="直接连接符 262"/>
                    <p:cNvCxnSpPr/>
                    <p:nvPr/>
                  </p:nvCxnSpPr>
                  <p:spPr>
                    <a:xfrm>
                      <a:off x="8068392"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64" name="直接连接符 263"/>
                    <p:cNvCxnSpPr/>
                    <p:nvPr/>
                  </p:nvCxnSpPr>
                  <p:spPr>
                    <a:xfrm>
                      <a:off x="8139505"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65" name="直接连接符 264"/>
                    <p:cNvCxnSpPr/>
                    <p:nvPr/>
                  </p:nvCxnSpPr>
                  <p:spPr>
                    <a:xfrm>
                      <a:off x="8210618"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66" name="直接连接符 265"/>
                    <p:cNvCxnSpPr/>
                    <p:nvPr/>
                  </p:nvCxnSpPr>
                  <p:spPr>
                    <a:xfrm>
                      <a:off x="8281731"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67" name="直接连接符 266"/>
                    <p:cNvCxnSpPr/>
                    <p:nvPr/>
                  </p:nvCxnSpPr>
                  <p:spPr>
                    <a:xfrm>
                      <a:off x="8352844"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68" name="直接连接符 267"/>
                    <p:cNvCxnSpPr/>
                    <p:nvPr/>
                  </p:nvCxnSpPr>
                  <p:spPr>
                    <a:xfrm>
                      <a:off x="8423957"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69" name="直接连接符 268"/>
                    <p:cNvCxnSpPr/>
                    <p:nvPr/>
                  </p:nvCxnSpPr>
                  <p:spPr>
                    <a:xfrm>
                      <a:off x="8495070"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70" name="直接连接符 269"/>
                    <p:cNvCxnSpPr/>
                    <p:nvPr/>
                  </p:nvCxnSpPr>
                  <p:spPr>
                    <a:xfrm>
                      <a:off x="8566183"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71" name="直接连接符 270"/>
                    <p:cNvCxnSpPr/>
                    <p:nvPr/>
                  </p:nvCxnSpPr>
                  <p:spPr>
                    <a:xfrm>
                      <a:off x="8637296"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72" name="直接连接符 271"/>
                    <p:cNvCxnSpPr/>
                    <p:nvPr/>
                  </p:nvCxnSpPr>
                  <p:spPr>
                    <a:xfrm>
                      <a:off x="8708409"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73" name="直接连接符 272"/>
                    <p:cNvCxnSpPr/>
                    <p:nvPr/>
                  </p:nvCxnSpPr>
                  <p:spPr>
                    <a:xfrm>
                      <a:off x="8779522"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74" name="直接连接符 273"/>
                    <p:cNvCxnSpPr/>
                    <p:nvPr/>
                  </p:nvCxnSpPr>
                  <p:spPr>
                    <a:xfrm>
                      <a:off x="8850635"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75" name="直接连接符 274"/>
                    <p:cNvCxnSpPr/>
                    <p:nvPr/>
                  </p:nvCxnSpPr>
                  <p:spPr>
                    <a:xfrm>
                      <a:off x="8921748"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76" name="直接连接符 275"/>
                    <p:cNvCxnSpPr/>
                    <p:nvPr/>
                  </p:nvCxnSpPr>
                  <p:spPr>
                    <a:xfrm>
                      <a:off x="8992861"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77" name="直接连接符 276"/>
                    <p:cNvCxnSpPr/>
                    <p:nvPr/>
                  </p:nvCxnSpPr>
                  <p:spPr>
                    <a:xfrm>
                      <a:off x="9063974"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78" name="直接连接符 277"/>
                    <p:cNvCxnSpPr/>
                    <p:nvPr/>
                  </p:nvCxnSpPr>
                  <p:spPr>
                    <a:xfrm>
                      <a:off x="9135087" y="5106713"/>
                      <a:ext cx="0" cy="336382"/>
                    </a:xfrm>
                    <a:prstGeom prst="line">
                      <a:avLst/>
                    </a:prstGeom>
                    <a:grpFill/>
                    <a:ln w="6350" cap="flat" cmpd="sng" algn="ctr">
                      <a:solidFill>
                        <a:schemeClr val="tx2"/>
                      </a:solidFill>
                      <a:prstDash val="solid"/>
                      <a:miter lim="800000"/>
                      <a:headEnd type="none" w="med" len="med"/>
                      <a:tailEnd type="none" w="med" len="med"/>
                    </a:ln>
                    <a:effectLst/>
                  </p:spPr>
                </p:cxnSp>
                <p:cxnSp>
                  <p:nvCxnSpPr>
                    <p:cNvPr id="279" name="直接连接符 278"/>
                    <p:cNvCxnSpPr/>
                    <p:nvPr/>
                  </p:nvCxnSpPr>
                  <p:spPr>
                    <a:xfrm>
                      <a:off x="9206202" y="5106713"/>
                      <a:ext cx="0" cy="336382"/>
                    </a:xfrm>
                    <a:prstGeom prst="line">
                      <a:avLst/>
                    </a:prstGeom>
                    <a:grpFill/>
                    <a:ln w="6350" cap="flat" cmpd="sng" algn="ctr">
                      <a:solidFill>
                        <a:schemeClr val="tx2"/>
                      </a:solidFill>
                      <a:prstDash val="solid"/>
                      <a:miter lim="800000"/>
                      <a:headEnd type="none" w="med" len="med"/>
                      <a:tailEnd type="none" w="med" len="med"/>
                    </a:ln>
                    <a:effectLst/>
                  </p:spPr>
                </p:cxnSp>
              </p:grpSp>
            </p:grpSp>
            <p:sp>
              <p:nvSpPr>
                <p:cNvPr id="256" name="矩形 255"/>
                <p:cNvSpPr/>
                <p:nvPr/>
              </p:nvSpPr>
              <p:spPr>
                <a:xfrm>
                  <a:off x="7976138" y="4390490"/>
                  <a:ext cx="1863770" cy="440329"/>
                </a:xfrm>
                <a:prstGeom prst="rect">
                  <a:avLst/>
                </a:prstGeom>
                <a:ln>
                  <a:noFill/>
                </a:ln>
              </p:spPr>
              <p:txBody>
                <a:bodyPr wrap="none">
                  <a:noAutofit/>
                </a:bodyPr>
                <a:lstStyle/>
                <a:p>
                  <a:pPr algn="ctr" defTabSz="914296" fontAlgn="ctr">
                    <a:defRPr/>
                  </a:pPr>
                  <a:r>
                    <a:rPr lang="en-US" sz="1000" dirty="0">
                      <a:solidFill>
                        <a:srgbClr val="FFFFFF"/>
                      </a:solidFill>
                      <a:latin typeface="Arial" panose="020B0604020202020204" pitchFamily="34" charset="0"/>
                      <a:ea typeface="微软雅黑" panose="020B0503020204020204" pitchFamily="34" charset="-122"/>
                    </a:rPr>
                    <a:t>New SSD enclosure</a:t>
                  </a:r>
                </a:p>
              </p:txBody>
            </p:sp>
          </p:grpSp>
          <p:sp>
            <p:nvSpPr>
              <p:cNvPr id="282" name="矩形 281"/>
              <p:cNvSpPr/>
              <p:nvPr/>
            </p:nvSpPr>
            <p:spPr>
              <a:xfrm>
                <a:off x="7432740" y="1711904"/>
                <a:ext cx="2352312" cy="254023"/>
              </a:xfrm>
              <a:prstGeom prst="rect">
                <a:avLst/>
              </a:prstGeom>
            </p:spPr>
            <p:txBody>
              <a:bodyPr wrap="square">
                <a:noAutofit/>
              </a:bodyPr>
              <a:lstStyle/>
              <a:p>
                <a:pPr algn="ctr" defTabSz="914296" fontAlgn="ctr"/>
                <a:r>
                  <a:rPr lang="en-US" sz="1200" dirty="0">
                    <a:solidFill>
                      <a:srgbClr val="231815"/>
                    </a:solidFill>
                    <a:latin typeface="Arial" panose="020B0604020202020204" pitchFamily="34" charset="0"/>
                    <a:ea typeface="微软雅黑" panose="020B0503020204020204" pitchFamily="34" charset="-122"/>
                  </a:rPr>
                  <a:t>Legacy controller enclosure</a:t>
                </a:r>
              </a:p>
            </p:txBody>
          </p:sp>
          <p:grpSp>
            <p:nvGrpSpPr>
              <p:cNvPr id="285" name="组合 284"/>
              <p:cNvGrpSpPr/>
              <p:nvPr/>
            </p:nvGrpSpPr>
            <p:grpSpPr>
              <a:xfrm>
                <a:off x="7831766" y="2047299"/>
                <a:ext cx="1393243" cy="321845"/>
                <a:chOff x="2643205" y="6072730"/>
                <a:chExt cx="829697" cy="345082"/>
              </a:xfrm>
              <a:solidFill>
                <a:srgbClr val="CECECE"/>
              </a:solidFill>
            </p:grpSpPr>
            <p:sp>
              <p:nvSpPr>
                <p:cNvPr id="286" name="立方体 285"/>
                <p:cNvSpPr/>
                <p:nvPr/>
              </p:nvSpPr>
              <p:spPr>
                <a:xfrm>
                  <a:off x="2731503" y="6072730"/>
                  <a:ext cx="375189" cy="193954"/>
                </a:xfrm>
                <a:prstGeom prst="cube">
                  <a:avLst>
                    <a:gd name="adj" fmla="val 51230"/>
                  </a:avLst>
                </a:prstGeom>
                <a:grpFill/>
                <a:ln w="3175"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200"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287" name="立方体 286"/>
                <p:cNvSpPr/>
                <p:nvPr/>
              </p:nvSpPr>
              <p:spPr>
                <a:xfrm>
                  <a:off x="3097713" y="6101587"/>
                  <a:ext cx="375189" cy="193954"/>
                </a:xfrm>
                <a:prstGeom prst="cube">
                  <a:avLst>
                    <a:gd name="adj" fmla="val 51230"/>
                  </a:avLst>
                </a:prstGeom>
                <a:grpFill/>
                <a:ln w="3175"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200"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288" name="立方体 287"/>
                <p:cNvSpPr/>
                <p:nvPr/>
              </p:nvSpPr>
              <p:spPr>
                <a:xfrm>
                  <a:off x="2643205" y="6223858"/>
                  <a:ext cx="375189" cy="193954"/>
                </a:xfrm>
                <a:prstGeom prst="cube">
                  <a:avLst>
                    <a:gd name="adj" fmla="val 51230"/>
                  </a:avLst>
                </a:prstGeom>
                <a:grpFill/>
                <a:ln w="3175"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200"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289" name="立方体 288"/>
                <p:cNvSpPr/>
                <p:nvPr/>
              </p:nvSpPr>
              <p:spPr>
                <a:xfrm>
                  <a:off x="2981296" y="6223858"/>
                  <a:ext cx="375189" cy="193954"/>
                </a:xfrm>
                <a:prstGeom prst="cube">
                  <a:avLst>
                    <a:gd name="adj" fmla="val 51230"/>
                  </a:avLst>
                </a:prstGeom>
                <a:grpFill/>
                <a:ln w="3175"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200" kern="0" dirty="0">
                    <a:solidFill>
                      <a:srgbClr val="FFC000"/>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grpSp>
          <p:cxnSp>
            <p:nvCxnSpPr>
              <p:cNvPr id="16" name="直接箭头连接符 15"/>
              <p:cNvCxnSpPr/>
              <p:nvPr/>
            </p:nvCxnSpPr>
            <p:spPr>
              <a:xfrm>
                <a:off x="8100443" y="2388445"/>
                <a:ext cx="14753" cy="240609"/>
              </a:xfrm>
              <a:prstGeom prst="straightConnector1">
                <a:avLst/>
              </a:prstGeom>
              <a:ln>
                <a:solidFill>
                  <a:srgbClr val="898989"/>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a:off x="8481422" y="2369628"/>
                <a:ext cx="717090" cy="237437"/>
              </a:xfrm>
              <a:prstGeom prst="straightConnector1">
                <a:avLst/>
              </a:prstGeom>
              <a:ln>
                <a:solidFill>
                  <a:srgbClr val="898989"/>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4" name="组合 3"/>
          <p:cNvGrpSpPr/>
          <p:nvPr/>
        </p:nvGrpSpPr>
        <p:grpSpPr>
          <a:xfrm>
            <a:off x="6176829" y="3428380"/>
            <a:ext cx="5678652" cy="2845033"/>
            <a:chOff x="6177633" y="3428380"/>
            <a:chExt cx="5679391" cy="2845403"/>
          </a:xfrm>
        </p:grpSpPr>
        <p:sp>
          <p:nvSpPr>
            <p:cNvPr id="359" name="矩形 358"/>
            <p:cNvSpPr/>
            <p:nvPr/>
          </p:nvSpPr>
          <p:spPr>
            <a:xfrm>
              <a:off x="6497291" y="4044431"/>
              <a:ext cx="5314616" cy="461665"/>
            </a:xfrm>
            <a:prstGeom prst="rect">
              <a:avLst/>
            </a:prstGeom>
          </p:spPr>
          <p:txBody>
            <a:bodyPr wrap="square">
              <a:noAutofit/>
            </a:bodyPr>
            <a:lstStyle/>
            <a:p>
              <a:pPr defTabSz="801608" fontAlgn="ctr"/>
              <a:r>
                <a:rPr lang="en-US" sz="1200" dirty="0">
                  <a:solidFill>
                    <a:srgbClr val="231815"/>
                  </a:solidFill>
                  <a:latin typeface="Arial" panose="020B0604020202020204" pitchFamily="34" charset="0"/>
                  <a:ea typeface="微软雅黑" panose="020B0503020204020204" pitchFamily="34" charset="-122"/>
                </a:rPr>
                <a:t>Takeover from third-party storage devices and reuse of the legacy storage system. Services smoothly migrate to OceanStor Dorado devices.</a:t>
              </a:r>
            </a:p>
          </p:txBody>
        </p:sp>
        <p:sp>
          <p:nvSpPr>
            <p:cNvPr id="395" name="矩形 394"/>
            <p:cNvSpPr/>
            <p:nvPr/>
          </p:nvSpPr>
          <p:spPr>
            <a:xfrm>
              <a:off x="8933225" y="4704956"/>
              <a:ext cx="2735715" cy="276999"/>
            </a:xfrm>
            <a:prstGeom prst="rect">
              <a:avLst/>
            </a:prstGeom>
          </p:spPr>
          <p:txBody>
            <a:bodyPr wrap="square">
              <a:noAutofit/>
            </a:bodyPr>
            <a:lstStyle/>
            <a:p>
              <a:pPr marL="171433" indent="-171433" fontAlgn="ctr"/>
              <a:r>
                <a:rPr lang="en-US" sz="1200" dirty="0">
                  <a:solidFill>
                    <a:srgbClr val="231815"/>
                  </a:solidFill>
                  <a:latin typeface="Arial" panose="020B0604020202020204" pitchFamily="34" charset="0"/>
                  <a:ea typeface="微软雅黑" panose="020B0503020204020204" pitchFamily="34" charset="-122"/>
                  <a:sym typeface="Wingdings" panose="05000000000000000000" pitchFamily="2" charset="2"/>
                </a:rPr>
                <a:t>.</a:t>
              </a:r>
            </a:p>
          </p:txBody>
        </p:sp>
        <p:grpSp>
          <p:nvGrpSpPr>
            <p:cNvPr id="21" name="组合 20"/>
            <p:cNvGrpSpPr/>
            <p:nvPr/>
          </p:nvGrpSpPr>
          <p:grpSpPr>
            <a:xfrm>
              <a:off x="6708340" y="4524898"/>
              <a:ext cx="4362854" cy="1748885"/>
              <a:chOff x="4447338" y="4586716"/>
              <a:chExt cx="4362854" cy="1748885"/>
            </a:xfrm>
          </p:grpSpPr>
          <p:sp>
            <p:nvSpPr>
              <p:cNvPr id="397" name="圆柱形 77"/>
              <p:cNvSpPr/>
              <p:nvPr/>
            </p:nvSpPr>
            <p:spPr bwMode="auto">
              <a:xfrm>
                <a:off x="6669208" y="5603127"/>
                <a:ext cx="180877" cy="352342"/>
              </a:xfrm>
              <a:prstGeom prst="can">
                <a:avLst/>
              </a:prstGeom>
              <a:solidFill>
                <a:schemeClr val="bg1">
                  <a:lumMod val="40000"/>
                  <a:lumOff val="60000"/>
                </a:schemeClr>
              </a:solidFill>
              <a:ln w="3175">
                <a:solidFill>
                  <a:schemeClr val="tx1"/>
                </a:solidFill>
              </a:ln>
            </p:spPr>
            <p:style>
              <a:lnRef idx="2">
                <a:schemeClr val="accent1"/>
              </a:lnRef>
              <a:fillRef idx="1">
                <a:schemeClr val="lt1"/>
              </a:fillRef>
              <a:effectRef idx="0">
                <a:schemeClr val="accent1"/>
              </a:effectRef>
              <a:fontRef idx="minor">
                <a:schemeClr val="dk1"/>
              </a:fontRef>
            </p:style>
            <p:txBody>
              <a:bodyPr vert="horz" wrap="square" lIns="121932" tIns="60966" rIns="121932" bIns="60966" numCol="1" rtlCol="0" anchor="t" anchorCtr="0" compatLnSpc="1">
                <a:prstTxWarp prst="textNoShape">
                  <a:avLst/>
                </a:prstTxWarp>
                <a:noAutofit/>
              </a:bodyPr>
              <a:lstStyle/>
              <a:p>
                <a:pPr defTabSz="1219322" fontAlgn="ctr">
                  <a:buClr>
                    <a:srgbClr val="CC9900"/>
                  </a:buClr>
                  <a:buFont typeface="Wingdings" pitchFamily="2" charset="2"/>
                  <a:buChar char="n"/>
                </a:pPr>
                <a:endParaRPr lang="en-US" altLang="zh-CN" sz="1600" dirty="0">
                  <a:solidFill>
                    <a:srgbClr val="231815"/>
                  </a:solidFill>
                  <a:latin typeface="Arial" panose="020B0604020202020204" pitchFamily="34" charset="0"/>
                  <a:ea typeface="微软雅黑" pitchFamily="34" charset="-122"/>
                </a:endParaRPr>
              </a:p>
            </p:txBody>
          </p:sp>
          <p:sp>
            <p:nvSpPr>
              <p:cNvPr id="398" name="圆柱形 77"/>
              <p:cNvSpPr/>
              <p:nvPr/>
            </p:nvSpPr>
            <p:spPr bwMode="auto">
              <a:xfrm>
                <a:off x="7293293" y="5597190"/>
                <a:ext cx="181664" cy="354842"/>
              </a:xfrm>
              <a:prstGeom prst="can">
                <a:avLst/>
              </a:prstGeom>
              <a:solidFill>
                <a:schemeClr val="bg1">
                  <a:lumMod val="40000"/>
                  <a:lumOff val="60000"/>
                </a:schemeClr>
              </a:solidFill>
              <a:ln w="3175">
                <a:solidFill>
                  <a:srgbClr val="FF0000"/>
                </a:solidFill>
              </a:ln>
            </p:spPr>
            <p:style>
              <a:lnRef idx="2">
                <a:schemeClr val="accent1"/>
              </a:lnRef>
              <a:fillRef idx="1">
                <a:schemeClr val="lt1"/>
              </a:fillRef>
              <a:effectRef idx="0">
                <a:schemeClr val="accent1"/>
              </a:effectRef>
              <a:fontRef idx="minor">
                <a:schemeClr val="dk1"/>
              </a:fontRef>
            </p:style>
            <p:txBody>
              <a:bodyPr vert="horz" wrap="square" lIns="121932" tIns="60966" rIns="121932" bIns="60966" numCol="1" rtlCol="0" anchor="t" anchorCtr="0" compatLnSpc="1">
                <a:prstTxWarp prst="textNoShape">
                  <a:avLst/>
                </a:prstTxWarp>
                <a:noAutofit/>
              </a:bodyPr>
              <a:lstStyle/>
              <a:p>
                <a:pPr defTabSz="1219322" fontAlgn="ctr">
                  <a:buClr>
                    <a:srgbClr val="CC9900"/>
                  </a:buClr>
                  <a:buFont typeface="Wingdings" pitchFamily="2" charset="2"/>
                  <a:buChar char="n"/>
                </a:pPr>
                <a:endParaRPr lang="en-US" altLang="zh-CN" sz="1600" dirty="0">
                  <a:solidFill>
                    <a:srgbClr val="231815"/>
                  </a:solidFill>
                  <a:latin typeface="Arial" panose="020B0604020202020204" pitchFamily="34" charset="0"/>
                  <a:ea typeface="微软雅黑" pitchFamily="34" charset="-122"/>
                </a:endParaRPr>
              </a:p>
            </p:txBody>
          </p:sp>
          <p:grpSp>
            <p:nvGrpSpPr>
              <p:cNvPr id="342" name="组合 341"/>
              <p:cNvGrpSpPr/>
              <p:nvPr/>
            </p:nvGrpSpPr>
            <p:grpSpPr>
              <a:xfrm>
                <a:off x="4447338" y="5632186"/>
                <a:ext cx="1241045" cy="584612"/>
                <a:chOff x="4175476" y="3257415"/>
                <a:chExt cx="2421826" cy="1349802"/>
              </a:xfrm>
              <a:solidFill>
                <a:srgbClr val="CECECE"/>
              </a:solidFill>
            </p:grpSpPr>
            <p:grpSp>
              <p:nvGrpSpPr>
                <p:cNvPr id="343" name="组合 342"/>
                <p:cNvGrpSpPr/>
                <p:nvPr/>
              </p:nvGrpSpPr>
              <p:grpSpPr>
                <a:xfrm>
                  <a:off x="4577590" y="3257415"/>
                  <a:ext cx="1823801" cy="695113"/>
                  <a:chOff x="2643205" y="6101587"/>
                  <a:chExt cx="829697" cy="316225"/>
                </a:xfrm>
                <a:grpFill/>
              </p:grpSpPr>
              <p:sp>
                <p:nvSpPr>
                  <p:cNvPr id="345" name="立方体 344"/>
                  <p:cNvSpPr/>
                  <p:nvPr/>
                </p:nvSpPr>
                <p:spPr>
                  <a:xfrm>
                    <a:off x="2759622" y="6101587"/>
                    <a:ext cx="375189" cy="193954"/>
                  </a:xfrm>
                  <a:prstGeom prst="cube">
                    <a:avLst>
                      <a:gd name="adj" fmla="val 51230"/>
                    </a:avLst>
                  </a:prstGeom>
                  <a:grpFill/>
                  <a:ln w="3175"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900" kern="0" dirty="0">
                      <a:solidFill>
                        <a:srgbClr val="231815"/>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346" name="立方体 345"/>
                  <p:cNvSpPr/>
                  <p:nvPr/>
                </p:nvSpPr>
                <p:spPr>
                  <a:xfrm>
                    <a:off x="3097713" y="6101587"/>
                    <a:ext cx="375189" cy="193954"/>
                  </a:xfrm>
                  <a:prstGeom prst="cube">
                    <a:avLst>
                      <a:gd name="adj" fmla="val 51230"/>
                    </a:avLst>
                  </a:prstGeom>
                  <a:grpFill/>
                  <a:ln w="3175"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900" kern="0" dirty="0">
                      <a:solidFill>
                        <a:srgbClr val="231815"/>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347" name="立方体 346"/>
                  <p:cNvSpPr/>
                  <p:nvPr/>
                </p:nvSpPr>
                <p:spPr>
                  <a:xfrm>
                    <a:off x="2643205" y="6223858"/>
                    <a:ext cx="375189" cy="193954"/>
                  </a:xfrm>
                  <a:prstGeom prst="cube">
                    <a:avLst>
                      <a:gd name="adj" fmla="val 51230"/>
                    </a:avLst>
                  </a:prstGeom>
                  <a:grpFill/>
                  <a:ln w="3175"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900" kern="0" dirty="0">
                      <a:solidFill>
                        <a:srgbClr val="231815"/>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348" name="立方体 347"/>
                  <p:cNvSpPr/>
                  <p:nvPr/>
                </p:nvSpPr>
                <p:spPr>
                  <a:xfrm>
                    <a:off x="2981296" y="6223858"/>
                    <a:ext cx="375189" cy="193954"/>
                  </a:xfrm>
                  <a:prstGeom prst="cube">
                    <a:avLst>
                      <a:gd name="adj" fmla="val 51230"/>
                    </a:avLst>
                  </a:prstGeom>
                  <a:grpFill/>
                  <a:ln w="3175" cap="flat" cmpd="sng" algn="ctr">
                    <a:solidFill>
                      <a:srgbClr val="666666"/>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900" kern="0" dirty="0">
                      <a:solidFill>
                        <a:srgbClr val="231815"/>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grpSp>
            <p:sp>
              <p:nvSpPr>
                <p:cNvPr id="344" name="矩形 343"/>
                <p:cNvSpPr/>
                <p:nvPr/>
              </p:nvSpPr>
              <p:spPr>
                <a:xfrm>
                  <a:off x="4175476" y="4038721"/>
                  <a:ext cx="2421826" cy="568496"/>
                </a:xfrm>
                <a:prstGeom prst="rect">
                  <a:avLst/>
                </a:prstGeom>
                <a:noFill/>
              </p:spPr>
              <p:txBody>
                <a:bodyPr wrap="none">
                  <a:noAutofit/>
                </a:bodyPr>
                <a:lstStyle/>
                <a:p>
                  <a:pPr algn="ctr" defTabSz="914296" fontAlgn="ctr">
                    <a:defRPr/>
                  </a:pPr>
                  <a:r>
                    <a:rPr lang="en-US" sz="1000" dirty="0">
                      <a:solidFill>
                        <a:srgbClr val="231815"/>
                      </a:solidFill>
                      <a:latin typeface="Arial" panose="020B0604020202020204" pitchFamily="34" charset="0"/>
                      <a:ea typeface="方正兰亭纤黑简体" panose="02000000000000000000" pitchFamily="2" charset="-122"/>
                    </a:rPr>
                    <a:t>Traditional storage</a:t>
                  </a:r>
                </a:p>
              </p:txBody>
            </p:sp>
          </p:grpSp>
          <p:grpSp>
            <p:nvGrpSpPr>
              <p:cNvPr id="349" name="组合 348"/>
              <p:cNvGrpSpPr/>
              <p:nvPr/>
            </p:nvGrpSpPr>
            <p:grpSpPr>
              <a:xfrm>
                <a:off x="7562735" y="5550659"/>
                <a:ext cx="1247457" cy="680608"/>
                <a:chOff x="7840063" y="689151"/>
                <a:chExt cx="2474492" cy="1603113"/>
              </a:xfrm>
            </p:grpSpPr>
            <p:grpSp>
              <p:nvGrpSpPr>
                <p:cNvPr id="350" name="组合 349"/>
                <p:cNvGrpSpPr/>
                <p:nvPr/>
              </p:nvGrpSpPr>
              <p:grpSpPr>
                <a:xfrm>
                  <a:off x="8127635" y="689151"/>
                  <a:ext cx="2151073" cy="1023161"/>
                  <a:chOff x="3551639" y="5722460"/>
                  <a:chExt cx="978582" cy="465463"/>
                </a:xfrm>
              </p:grpSpPr>
              <p:grpSp>
                <p:nvGrpSpPr>
                  <p:cNvPr id="352" name="组合 351"/>
                  <p:cNvGrpSpPr/>
                  <p:nvPr/>
                </p:nvGrpSpPr>
                <p:grpSpPr>
                  <a:xfrm>
                    <a:off x="3621105" y="5841237"/>
                    <a:ext cx="829697" cy="316225"/>
                    <a:chOff x="2643205" y="6101587"/>
                    <a:chExt cx="829697" cy="316225"/>
                  </a:xfrm>
                </p:grpSpPr>
                <p:sp>
                  <p:nvSpPr>
                    <p:cNvPr id="354" name="立方体 353"/>
                    <p:cNvSpPr/>
                    <p:nvPr/>
                  </p:nvSpPr>
                  <p:spPr>
                    <a:xfrm>
                      <a:off x="2759622" y="6101587"/>
                      <a:ext cx="375189" cy="193954"/>
                    </a:xfrm>
                    <a:prstGeom prst="cube">
                      <a:avLst>
                        <a:gd name="adj" fmla="val 51230"/>
                      </a:avLst>
                    </a:prstGeom>
                    <a:solidFill>
                      <a:srgbClr val="C00000"/>
                    </a:solidFill>
                    <a:ln w="3175" cap="flat" cmpd="sng" algn="ctr">
                      <a:solidFill>
                        <a:schemeClr val="tx2"/>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900" kern="0" dirty="0">
                        <a:solidFill>
                          <a:srgbClr val="231815"/>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355" name="立方体 354"/>
                    <p:cNvSpPr/>
                    <p:nvPr/>
                  </p:nvSpPr>
                  <p:spPr>
                    <a:xfrm>
                      <a:off x="3097713" y="6101587"/>
                      <a:ext cx="375189" cy="193954"/>
                    </a:xfrm>
                    <a:prstGeom prst="cube">
                      <a:avLst>
                        <a:gd name="adj" fmla="val 51230"/>
                      </a:avLst>
                    </a:prstGeom>
                    <a:solidFill>
                      <a:srgbClr val="C00000"/>
                    </a:solidFill>
                    <a:ln w="3175" cap="flat" cmpd="sng" algn="ctr">
                      <a:solidFill>
                        <a:schemeClr val="tx2"/>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900" kern="0" dirty="0">
                        <a:solidFill>
                          <a:srgbClr val="231815"/>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356" name="立方体 355"/>
                    <p:cNvSpPr/>
                    <p:nvPr/>
                  </p:nvSpPr>
                  <p:spPr>
                    <a:xfrm>
                      <a:off x="2643205" y="6223858"/>
                      <a:ext cx="375189" cy="193954"/>
                    </a:xfrm>
                    <a:prstGeom prst="cube">
                      <a:avLst>
                        <a:gd name="adj" fmla="val 51230"/>
                      </a:avLst>
                    </a:prstGeom>
                    <a:solidFill>
                      <a:srgbClr val="C00000"/>
                    </a:solidFill>
                    <a:ln w="3175" cap="flat" cmpd="sng" algn="ctr">
                      <a:solidFill>
                        <a:schemeClr val="tx2"/>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900" kern="0" dirty="0">
                        <a:solidFill>
                          <a:srgbClr val="231815"/>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357" name="立方体 356"/>
                    <p:cNvSpPr/>
                    <p:nvPr/>
                  </p:nvSpPr>
                  <p:spPr>
                    <a:xfrm>
                      <a:off x="2981296" y="6223858"/>
                      <a:ext cx="375189" cy="193954"/>
                    </a:xfrm>
                    <a:prstGeom prst="cube">
                      <a:avLst>
                        <a:gd name="adj" fmla="val 51230"/>
                      </a:avLst>
                    </a:prstGeom>
                    <a:solidFill>
                      <a:srgbClr val="C00000"/>
                    </a:solidFill>
                    <a:ln w="3175" cap="flat" cmpd="sng" algn="ctr">
                      <a:solidFill>
                        <a:schemeClr val="tx2"/>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900" kern="0" dirty="0">
                        <a:solidFill>
                          <a:srgbClr val="231815"/>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grpSp>
              <p:sp>
                <p:nvSpPr>
                  <p:cNvPr id="353" name="立方体 352"/>
                  <p:cNvSpPr/>
                  <p:nvPr/>
                </p:nvSpPr>
                <p:spPr>
                  <a:xfrm>
                    <a:off x="3551639" y="5722460"/>
                    <a:ext cx="978582" cy="465463"/>
                  </a:xfrm>
                  <a:prstGeom prst="cube">
                    <a:avLst>
                      <a:gd name="adj" fmla="val 51230"/>
                    </a:avLst>
                  </a:prstGeom>
                  <a:gradFill flip="none" rotWithShape="1">
                    <a:gsLst>
                      <a:gs pos="68000">
                        <a:srgbClr val="C00000">
                          <a:alpha val="0"/>
                        </a:srgbClr>
                      </a:gs>
                      <a:gs pos="100000">
                        <a:srgbClr val="C00000">
                          <a:alpha val="41000"/>
                        </a:srgbClr>
                      </a:gs>
                    </a:gsLst>
                    <a:path path="rect">
                      <a:fillToRect l="50000" t="50000" r="50000" b="50000"/>
                    </a:path>
                    <a:tileRect/>
                  </a:gradFill>
                  <a:ln w="9525" cap="flat" cmpd="sng" algn="ctr">
                    <a:solidFill>
                      <a:srgbClr val="C00000"/>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900" kern="0" dirty="0">
                      <a:solidFill>
                        <a:srgbClr val="231815"/>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grpSp>
            <p:sp>
              <p:nvSpPr>
                <p:cNvPr id="351" name="矩形 350"/>
                <p:cNvSpPr/>
                <p:nvPr/>
              </p:nvSpPr>
              <p:spPr>
                <a:xfrm>
                  <a:off x="7840063" y="1712312"/>
                  <a:ext cx="2474492" cy="579952"/>
                </a:xfrm>
                <a:prstGeom prst="rect">
                  <a:avLst/>
                </a:prstGeom>
              </p:spPr>
              <p:txBody>
                <a:bodyPr wrap="none">
                  <a:noAutofit/>
                </a:bodyPr>
                <a:lstStyle/>
                <a:p>
                  <a:pPr algn="ctr" defTabSz="914296" fontAlgn="ctr">
                    <a:defRPr/>
                  </a:pPr>
                  <a:r>
                    <a:rPr lang="en-US" sz="1000" i="1" dirty="0">
                      <a:solidFill>
                        <a:srgbClr val="231815"/>
                      </a:solidFill>
                      <a:latin typeface="Arial" panose="020B0604020202020204" pitchFamily="34" charset="0"/>
                      <a:ea typeface="方正兰亭纤黑简体" panose="02000000000000000000" pitchFamily="2" charset="-122"/>
                    </a:rPr>
                    <a:t>OceanStor Dorado</a:t>
                  </a:r>
                </a:p>
              </p:txBody>
            </p:sp>
          </p:grpSp>
          <p:sp>
            <p:nvSpPr>
              <p:cNvPr id="358" name="立方体 357"/>
              <p:cNvSpPr/>
              <p:nvPr/>
            </p:nvSpPr>
            <p:spPr>
              <a:xfrm>
                <a:off x="4577047" y="5569138"/>
                <a:ext cx="1095618" cy="409839"/>
              </a:xfrm>
              <a:prstGeom prst="cube">
                <a:avLst>
                  <a:gd name="adj" fmla="val 51230"/>
                </a:avLst>
              </a:prstGeom>
              <a:gradFill flip="none" rotWithShape="1">
                <a:gsLst>
                  <a:gs pos="68000">
                    <a:srgbClr val="C6C6C6">
                      <a:alpha val="0"/>
                    </a:srgbClr>
                  </a:gs>
                  <a:gs pos="100000">
                    <a:srgbClr val="C6C6C6">
                      <a:alpha val="41000"/>
                    </a:srgbClr>
                  </a:gs>
                </a:gsLst>
                <a:path path="rect">
                  <a:fillToRect l="50000" t="50000" r="50000" b="50000"/>
                </a:path>
                <a:tileRect/>
              </a:gradFill>
              <a:ln w="9525" cap="flat" cmpd="sng" algn="ctr">
                <a:solidFill>
                  <a:schemeClr val="bg1">
                    <a:lumMod val="60000"/>
                    <a:lumOff val="40000"/>
                  </a:schemeClr>
                </a:solidFill>
                <a:prstDash val="solid"/>
                <a:miter lim="800000"/>
                <a:headEnd type="none" w="med" len="med"/>
                <a:tailEnd type="none" w="med" len="med"/>
              </a:ln>
              <a:effectLst/>
            </p:spPr>
            <p:txBody>
              <a:bodyPr vert="horz" wrap="none" lIns="86309" tIns="43154" rIns="86309" bIns="43154" numCol="1" rtlCol="0" anchor="t" anchorCtr="1" compatLnSpc="1">
                <a:prstTxWarp prst="textNoShape">
                  <a:avLst/>
                </a:prstTxWarp>
                <a:noAutofit/>
              </a:bodyPr>
              <a:lstStyle/>
              <a:p>
                <a:pPr algn="ctr" defTabSz="1151616" fontAlgn="ctr">
                  <a:lnSpc>
                    <a:spcPct val="90000"/>
                  </a:lnSpc>
                  <a:spcBef>
                    <a:spcPct val="20000"/>
                  </a:spcBef>
                  <a:buClr>
                    <a:srgbClr val="CC9900"/>
                  </a:buClr>
                  <a:defRPr/>
                </a:pPr>
                <a:endParaRPr lang="en-US" altLang="zh-CN" sz="1200" kern="0" dirty="0">
                  <a:solidFill>
                    <a:srgbClr val="231815"/>
                  </a:solidFill>
                  <a:effectLst>
                    <a:outerShdw blurRad="38100" dist="38100" dir="2700000" algn="tl">
                      <a:srgbClr val="000000">
                        <a:alpha val="43137"/>
                      </a:srgbClr>
                    </a:outerShdw>
                  </a:effectLst>
                  <a:latin typeface="Arial" panose="020B0604020202020204" pitchFamily="34" charset="0"/>
                  <a:cs typeface="微软雅黑" pitchFamily="18" charset="0"/>
                </a:endParaRPr>
              </a:p>
            </p:txBody>
          </p:sp>
          <p:sp>
            <p:nvSpPr>
              <p:cNvPr id="360" name="文本框 359"/>
              <p:cNvSpPr txBox="1"/>
              <p:nvPr/>
            </p:nvSpPr>
            <p:spPr>
              <a:xfrm>
                <a:off x="6412744" y="5935113"/>
                <a:ext cx="744171" cy="246221"/>
              </a:xfrm>
              <a:prstGeom prst="rect">
                <a:avLst/>
              </a:prstGeom>
              <a:noFill/>
            </p:spPr>
            <p:txBody>
              <a:bodyPr wrap="square" rtlCol="0">
                <a:noAutofit/>
              </a:bodyPr>
              <a:lstStyle/>
              <a:p>
                <a:pPr algn="ctr" fontAlgn="ctr"/>
                <a:r>
                  <a:rPr lang="en-US" sz="1000" dirty="0">
                    <a:solidFill>
                      <a:srgbClr val="231815"/>
                    </a:solidFill>
                    <a:latin typeface="Arial" panose="020B0604020202020204" pitchFamily="34" charset="0"/>
                    <a:ea typeface="微软雅黑" panose="020B0503020204020204" pitchFamily="34" charset="-122"/>
                  </a:rPr>
                  <a:t>eDevLUN</a:t>
                </a:r>
              </a:p>
            </p:txBody>
          </p:sp>
          <p:sp>
            <p:nvSpPr>
              <p:cNvPr id="361" name="文本框 360"/>
              <p:cNvSpPr txBox="1"/>
              <p:nvPr/>
            </p:nvSpPr>
            <p:spPr>
              <a:xfrm>
                <a:off x="7027469" y="5935491"/>
                <a:ext cx="716863" cy="400110"/>
              </a:xfrm>
              <a:prstGeom prst="rect">
                <a:avLst/>
              </a:prstGeom>
              <a:noFill/>
            </p:spPr>
            <p:txBody>
              <a:bodyPr wrap="square" rtlCol="0">
                <a:noAutofit/>
              </a:bodyPr>
              <a:lstStyle/>
              <a:p>
                <a:pPr algn="ctr" fontAlgn="ctr"/>
                <a:r>
                  <a:rPr lang="en-US" sz="1000" dirty="0">
                    <a:solidFill>
                      <a:srgbClr val="231815"/>
                    </a:solidFill>
                    <a:latin typeface="Arial" panose="020B0604020202020204" pitchFamily="34" charset="0"/>
                    <a:ea typeface="微软雅黑" panose="020B0503020204020204" pitchFamily="34" charset="-122"/>
                  </a:rPr>
                  <a:t>Target LUN</a:t>
                </a:r>
              </a:p>
            </p:txBody>
          </p:sp>
          <p:grpSp>
            <p:nvGrpSpPr>
              <p:cNvPr id="362" name="组合 361"/>
              <p:cNvGrpSpPr/>
              <p:nvPr/>
            </p:nvGrpSpPr>
            <p:grpSpPr>
              <a:xfrm>
                <a:off x="6460451" y="4586716"/>
                <a:ext cx="487833" cy="554066"/>
                <a:chOff x="7445383" y="1757361"/>
                <a:chExt cx="401642" cy="430215"/>
              </a:xfrm>
              <a:solidFill>
                <a:srgbClr val="8E8E8C"/>
              </a:solidFill>
            </p:grpSpPr>
            <p:sp>
              <p:nvSpPr>
                <p:cNvPr id="363" name="Freeform 964"/>
                <p:cNvSpPr>
                  <a:spLocks noEditPoints="1"/>
                </p:cNvSpPr>
                <p:nvPr/>
              </p:nvSpPr>
              <p:spPr bwMode="auto">
                <a:xfrm>
                  <a:off x="7445383" y="1757361"/>
                  <a:ext cx="188913" cy="417513"/>
                </a:xfrm>
                <a:custGeom>
                  <a:avLst/>
                  <a:gdLst>
                    <a:gd name="T0" fmla="*/ 25 w 221"/>
                    <a:gd name="T1" fmla="*/ 466 h 490"/>
                    <a:gd name="T2" fmla="*/ 25 w 221"/>
                    <a:gd name="T3" fmla="*/ 466 h 490"/>
                    <a:gd name="T4" fmla="*/ 196 w 221"/>
                    <a:gd name="T5" fmla="*/ 466 h 490"/>
                    <a:gd name="T6" fmla="*/ 196 w 221"/>
                    <a:gd name="T7" fmla="*/ 25 h 490"/>
                    <a:gd name="T8" fmla="*/ 25 w 221"/>
                    <a:gd name="T9" fmla="*/ 25 h 490"/>
                    <a:gd name="T10" fmla="*/ 25 w 221"/>
                    <a:gd name="T11" fmla="*/ 466 h 490"/>
                    <a:gd name="T12" fmla="*/ 208 w 221"/>
                    <a:gd name="T13" fmla="*/ 490 h 490"/>
                    <a:gd name="T14" fmla="*/ 208 w 221"/>
                    <a:gd name="T15" fmla="*/ 490 h 490"/>
                    <a:gd name="T16" fmla="*/ 12 w 221"/>
                    <a:gd name="T17" fmla="*/ 490 h 490"/>
                    <a:gd name="T18" fmla="*/ 0 w 221"/>
                    <a:gd name="T19" fmla="*/ 478 h 490"/>
                    <a:gd name="T20" fmla="*/ 0 w 221"/>
                    <a:gd name="T21" fmla="*/ 12 h 490"/>
                    <a:gd name="T22" fmla="*/ 12 w 221"/>
                    <a:gd name="T23" fmla="*/ 0 h 490"/>
                    <a:gd name="T24" fmla="*/ 208 w 221"/>
                    <a:gd name="T25" fmla="*/ 0 h 490"/>
                    <a:gd name="T26" fmla="*/ 221 w 221"/>
                    <a:gd name="T27" fmla="*/ 12 h 490"/>
                    <a:gd name="T28" fmla="*/ 221 w 221"/>
                    <a:gd name="T29" fmla="*/ 478 h 490"/>
                    <a:gd name="T30" fmla="*/ 208 w 221"/>
                    <a:gd name="T31"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490">
                      <a:moveTo>
                        <a:pt x="25" y="466"/>
                      </a:moveTo>
                      <a:lnTo>
                        <a:pt x="25" y="466"/>
                      </a:lnTo>
                      <a:lnTo>
                        <a:pt x="196" y="466"/>
                      </a:lnTo>
                      <a:lnTo>
                        <a:pt x="196" y="25"/>
                      </a:lnTo>
                      <a:lnTo>
                        <a:pt x="25" y="25"/>
                      </a:lnTo>
                      <a:lnTo>
                        <a:pt x="25" y="466"/>
                      </a:lnTo>
                      <a:close/>
                      <a:moveTo>
                        <a:pt x="208" y="490"/>
                      </a:moveTo>
                      <a:lnTo>
                        <a:pt x="208" y="490"/>
                      </a:lnTo>
                      <a:lnTo>
                        <a:pt x="12" y="490"/>
                      </a:lnTo>
                      <a:cubicBezTo>
                        <a:pt x="5" y="490"/>
                        <a:pt x="0" y="485"/>
                        <a:pt x="0" y="478"/>
                      </a:cubicBezTo>
                      <a:lnTo>
                        <a:pt x="0" y="12"/>
                      </a:lnTo>
                      <a:cubicBezTo>
                        <a:pt x="0" y="6"/>
                        <a:pt x="5" y="0"/>
                        <a:pt x="12" y="0"/>
                      </a:cubicBezTo>
                      <a:lnTo>
                        <a:pt x="208" y="0"/>
                      </a:lnTo>
                      <a:cubicBezTo>
                        <a:pt x="215" y="0"/>
                        <a:pt x="221" y="6"/>
                        <a:pt x="221" y="12"/>
                      </a:cubicBezTo>
                      <a:lnTo>
                        <a:pt x="221" y="478"/>
                      </a:lnTo>
                      <a:cubicBezTo>
                        <a:pt x="221" y="485"/>
                        <a:pt x="215" y="490"/>
                        <a:pt x="208" y="490"/>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64" name="Freeform 965"/>
                <p:cNvSpPr>
                  <a:spLocks/>
                </p:cNvSpPr>
                <p:nvPr/>
              </p:nvSpPr>
              <p:spPr bwMode="auto">
                <a:xfrm>
                  <a:off x="7659700" y="1757361"/>
                  <a:ext cx="187325" cy="417513"/>
                </a:xfrm>
                <a:custGeom>
                  <a:avLst/>
                  <a:gdLst>
                    <a:gd name="T0" fmla="*/ 209 w 221"/>
                    <a:gd name="T1" fmla="*/ 490 h 490"/>
                    <a:gd name="T2" fmla="*/ 209 w 221"/>
                    <a:gd name="T3" fmla="*/ 490 h 490"/>
                    <a:gd name="T4" fmla="*/ 167 w 221"/>
                    <a:gd name="T5" fmla="*/ 490 h 490"/>
                    <a:gd name="T6" fmla="*/ 167 w 221"/>
                    <a:gd name="T7" fmla="*/ 466 h 490"/>
                    <a:gd name="T8" fmla="*/ 197 w 221"/>
                    <a:gd name="T9" fmla="*/ 466 h 490"/>
                    <a:gd name="T10" fmla="*/ 197 w 221"/>
                    <a:gd name="T11" fmla="*/ 25 h 490"/>
                    <a:gd name="T12" fmla="*/ 25 w 221"/>
                    <a:gd name="T13" fmla="*/ 25 h 490"/>
                    <a:gd name="T14" fmla="*/ 25 w 221"/>
                    <a:gd name="T15" fmla="*/ 466 h 490"/>
                    <a:gd name="T16" fmla="*/ 83 w 221"/>
                    <a:gd name="T17" fmla="*/ 466 h 490"/>
                    <a:gd name="T18" fmla="*/ 83 w 221"/>
                    <a:gd name="T19" fmla="*/ 490 h 490"/>
                    <a:gd name="T20" fmla="*/ 13 w 221"/>
                    <a:gd name="T21" fmla="*/ 490 h 490"/>
                    <a:gd name="T22" fmla="*/ 0 w 221"/>
                    <a:gd name="T23" fmla="*/ 478 h 490"/>
                    <a:gd name="T24" fmla="*/ 0 w 221"/>
                    <a:gd name="T25" fmla="*/ 12 h 490"/>
                    <a:gd name="T26" fmla="*/ 13 w 221"/>
                    <a:gd name="T27" fmla="*/ 0 h 490"/>
                    <a:gd name="T28" fmla="*/ 209 w 221"/>
                    <a:gd name="T29" fmla="*/ 0 h 490"/>
                    <a:gd name="T30" fmla="*/ 221 w 221"/>
                    <a:gd name="T31" fmla="*/ 12 h 490"/>
                    <a:gd name="T32" fmla="*/ 221 w 221"/>
                    <a:gd name="T33" fmla="*/ 478 h 490"/>
                    <a:gd name="T34" fmla="*/ 209 w 221"/>
                    <a:gd name="T35"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1" h="490">
                      <a:moveTo>
                        <a:pt x="209" y="490"/>
                      </a:moveTo>
                      <a:lnTo>
                        <a:pt x="209" y="490"/>
                      </a:lnTo>
                      <a:lnTo>
                        <a:pt x="167" y="490"/>
                      </a:lnTo>
                      <a:lnTo>
                        <a:pt x="167" y="466"/>
                      </a:lnTo>
                      <a:lnTo>
                        <a:pt x="197" y="466"/>
                      </a:lnTo>
                      <a:lnTo>
                        <a:pt x="197" y="25"/>
                      </a:lnTo>
                      <a:lnTo>
                        <a:pt x="25" y="25"/>
                      </a:lnTo>
                      <a:lnTo>
                        <a:pt x="25" y="466"/>
                      </a:lnTo>
                      <a:lnTo>
                        <a:pt x="83" y="466"/>
                      </a:lnTo>
                      <a:lnTo>
                        <a:pt x="83" y="490"/>
                      </a:lnTo>
                      <a:lnTo>
                        <a:pt x="13" y="490"/>
                      </a:lnTo>
                      <a:cubicBezTo>
                        <a:pt x="6" y="490"/>
                        <a:pt x="0" y="485"/>
                        <a:pt x="0" y="478"/>
                      </a:cubicBezTo>
                      <a:lnTo>
                        <a:pt x="0" y="12"/>
                      </a:lnTo>
                      <a:cubicBezTo>
                        <a:pt x="0" y="6"/>
                        <a:pt x="6" y="0"/>
                        <a:pt x="13" y="0"/>
                      </a:cubicBezTo>
                      <a:lnTo>
                        <a:pt x="209" y="0"/>
                      </a:lnTo>
                      <a:cubicBezTo>
                        <a:pt x="216" y="0"/>
                        <a:pt x="221" y="6"/>
                        <a:pt x="221" y="12"/>
                      </a:cubicBezTo>
                      <a:lnTo>
                        <a:pt x="221" y="478"/>
                      </a:lnTo>
                      <a:cubicBezTo>
                        <a:pt x="221" y="485"/>
                        <a:pt x="216" y="490"/>
                        <a:pt x="209" y="490"/>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65" name="Freeform 966"/>
                <p:cNvSpPr>
                  <a:spLocks noEditPoints="1"/>
                </p:cNvSpPr>
                <p:nvPr/>
              </p:nvSpPr>
              <p:spPr bwMode="auto">
                <a:xfrm>
                  <a:off x="7488250" y="1792285"/>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66" name="Freeform 967"/>
                <p:cNvSpPr>
                  <a:spLocks noEditPoints="1"/>
                </p:cNvSpPr>
                <p:nvPr/>
              </p:nvSpPr>
              <p:spPr bwMode="auto">
                <a:xfrm>
                  <a:off x="7488250" y="1831973"/>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67" name="Freeform 968"/>
                <p:cNvSpPr>
                  <a:spLocks noEditPoints="1"/>
                </p:cNvSpPr>
                <p:nvPr/>
              </p:nvSpPr>
              <p:spPr bwMode="auto">
                <a:xfrm>
                  <a:off x="7488250" y="1887535"/>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68" name="Freeform 969"/>
                <p:cNvSpPr>
                  <a:spLocks noEditPoints="1"/>
                </p:cNvSpPr>
                <p:nvPr/>
              </p:nvSpPr>
              <p:spPr bwMode="auto">
                <a:xfrm>
                  <a:off x="7488250" y="1927223"/>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69" name="Freeform 970"/>
                <p:cNvSpPr>
                  <a:spLocks noEditPoints="1"/>
                </p:cNvSpPr>
                <p:nvPr/>
              </p:nvSpPr>
              <p:spPr bwMode="auto">
                <a:xfrm>
                  <a:off x="7488250" y="1978023"/>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70" name="Freeform 971"/>
                <p:cNvSpPr>
                  <a:spLocks noEditPoints="1"/>
                </p:cNvSpPr>
                <p:nvPr/>
              </p:nvSpPr>
              <p:spPr bwMode="auto">
                <a:xfrm>
                  <a:off x="7488250" y="2017710"/>
                  <a:ext cx="104775" cy="33338"/>
                </a:xfrm>
                <a:custGeom>
                  <a:avLst/>
                  <a:gdLst>
                    <a:gd name="T0" fmla="*/ 15 w 125"/>
                    <a:gd name="T1" fmla="*/ 24 h 39"/>
                    <a:gd name="T2" fmla="*/ 15 w 125"/>
                    <a:gd name="T3" fmla="*/ 24 h 39"/>
                    <a:gd name="T4" fmla="*/ 17 w 125"/>
                    <a:gd name="T5" fmla="*/ 24 h 39"/>
                    <a:gd name="T6" fmla="*/ 108 w 125"/>
                    <a:gd name="T7" fmla="*/ 24 h 39"/>
                    <a:gd name="T8" fmla="*/ 110 w 125"/>
                    <a:gd name="T9" fmla="*/ 24 h 39"/>
                    <a:gd name="T10" fmla="*/ 110 w 125"/>
                    <a:gd name="T11" fmla="*/ 15 h 39"/>
                    <a:gd name="T12" fmla="*/ 108 w 125"/>
                    <a:gd name="T13" fmla="*/ 15 h 39"/>
                    <a:gd name="T14" fmla="*/ 17 w 125"/>
                    <a:gd name="T15" fmla="*/ 15 h 39"/>
                    <a:gd name="T16" fmla="*/ 15 w 125"/>
                    <a:gd name="T17" fmla="*/ 15 h 39"/>
                    <a:gd name="T18" fmla="*/ 15 w 125"/>
                    <a:gd name="T19" fmla="*/ 24 h 39"/>
                    <a:gd name="T20" fmla="*/ 108 w 125"/>
                    <a:gd name="T21" fmla="*/ 39 h 39"/>
                    <a:gd name="T22" fmla="*/ 108 w 125"/>
                    <a:gd name="T23" fmla="*/ 39 h 39"/>
                    <a:gd name="T24" fmla="*/ 17 w 125"/>
                    <a:gd name="T25" fmla="*/ 39 h 39"/>
                    <a:gd name="T26" fmla="*/ 0 w 125"/>
                    <a:gd name="T27" fmla="*/ 27 h 39"/>
                    <a:gd name="T28" fmla="*/ 0 w 125"/>
                    <a:gd name="T29" fmla="*/ 12 h 39"/>
                    <a:gd name="T30" fmla="*/ 17 w 125"/>
                    <a:gd name="T31" fmla="*/ 0 h 39"/>
                    <a:gd name="T32" fmla="*/ 108 w 125"/>
                    <a:gd name="T33" fmla="*/ 0 h 39"/>
                    <a:gd name="T34" fmla="*/ 125 w 125"/>
                    <a:gd name="T35" fmla="*/ 12 h 39"/>
                    <a:gd name="T36" fmla="*/ 125 w 125"/>
                    <a:gd name="T37" fmla="*/ 27 h 39"/>
                    <a:gd name="T38" fmla="*/ 108 w 125"/>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39">
                      <a:moveTo>
                        <a:pt x="15" y="24"/>
                      </a:moveTo>
                      <a:lnTo>
                        <a:pt x="15" y="24"/>
                      </a:lnTo>
                      <a:cubicBezTo>
                        <a:pt x="15" y="24"/>
                        <a:pt x="16" y="24"/>
                        <a:pt x="17" y="24"/>
                      </a:cubicBezTo>
                      <a:lnTo>
                        <a:pt x="108" y="24"/>
                      </a:lnTo>
                      <a:cubicBezTo>
                        <a:pt x="109" y="24"/>
                        <a:pt x="109" y="24"/>
                        <a:pt x="110" y="24"/>
                      </a:cubicBezTo>
                      <a:lnTo>
                        <a:pt x="110" y="15"/>
                      </a:lnTo>
                      <a:cubicBezTo>
                        <a:pt x="109" y="15"/>
                        <a:pt x="109" y="15"/>
                        <a:pt x="108" y="15"/>
                      </a:cubicBezTo>
                      <a:lnTo>
                        <a:pt x="17" y="15"/>
                      </a:lnTo>
                      <a:cubicBezTo>
                        <a:pt x="16" y="15"/>
                        <a:pt x="15" y="15"/>
                        <a:pt x="15" y="15"/>
                      </a:cubicBezTo>
                      <a:lnTo>
                        <a:pt x="15" y="24"/>
                      </a:lnTo>
                      <a:close/>
                      <a:moveTo>
                        <a:pt x="108" y="39"/>
                      </a:moveTo>
                      <a:lnTo>
                        <a:pt x="108" y="39"/>
                      </a:lnTo>
                      <a:lnTo>
                        <a:pt x="17" y="39"/>
                      </a:lnTo>
                      <a:cubicBezTo>
                        <a:pt x="7" y="39"/>
                        <a:pt x="0" y="34"/>
                        <a:pt x="0" y="27"/>
                      </a:cubicBezTo>
                      <a:lnTo>
                        <a:pt x="0" y="12"/>
                      </a:lnTo>
                      <a:cubicBezTo>
                        <a:pt x="0" y="5"/>
                        <a:pt x="7" y="0"/>
                        <a:pt x="17" y="0"/>
                      </a:cubicBezTo>
                      <a:lnTo>
                        <a:pt x="108" y="0"/>
                      </a:lnTo>
                      <a:cubicBezTo>
                        <a:pt x="118" y="0"/>
                        <a:pt x="125" y="5"/>
                        <a:pt x="125" y="12"/>
                      </a:cubicBezTo>
                      <a:lnTo>
                        <a:pt x="125" y="27"/>
                      </a:lnTo>
                      <a:cubicBezTo>
                        <a:pt x="125" y="34"/>
                        <a:pt x="118" y="39"/>
                        <a:pt x="108"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71" name="Freeform 972"/>
                <p:cNvSpPr>
                  <a:spLocks noEditPoints="1"/>
                </p:cNvSpPr>
                <p:nvPr/>
              </p:nvSpPr>
              <p:spPr bwMode="auto">
                <a:xfrm>
                  <a:off x="7700975" y="1792286"/>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72" name="Freeform 973"/>
                <p:cNvSpPr>
                  <a:spLocks noEditPoints="1"/>
                </p:cNvSpPr>
                <p:nvPr/>
              </p:nvSpPr>
              <p:spPr bwMode="auto">
                <a:xfrm>
                  <a:off x="7700975" y="1831975"/>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73" name="Freeform 974"/>
                <p:cNvSpPr>
                  <a:spLocks noEditPoints="1"/>
                </p:cNvSpPr>
                <p:nvPr/>
              </p:nvSpPr>
              <p:spPr bwMode="auto">
                <a:xfrm>
                  <a:off x="7700975" y="1887537"/>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74" name="Freeform 975"/>
                <p:cNvSpPr>
                  <a:spLocks noEditPoints="1"/>
                </p:cNvSpPr>
                <p:nvPr/>
              </p:nvSpPr>
              <p:spPr bwMode="auto">
                <a:xfrm>
                  <a:off x="7700975" y="1927224"/>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75" name="Freeform 976"/>
                <p:cNvSpPr>
                  <a:spLocks noEditPoints="1"/>
                </p:cNvSpPr>
                <p:nvPr/>
              </p:nvSpPr>
              <p:spPr bwMode="auto">
                <a:xfrm>
                  <a:off x="7700975" y="1978024"/>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76" name="Freeform 977"/>
                <p:cNvSpPr>
                  <a:spLocks noEditPoints="1"/>
                </p:cNvSpPr>
                <p:nvPr/>
              </p:nvSpPr>
              <p:spPr bwMode="auto">
                <a:xfrm>
                  <a:off x="7700975" y="2017712"/>
                  <a:ext cx="104775" cy="33338"/>
                </a:xfrm>
                <a:custGeom>
                  <a:avLst/>
                  <a:gdLst>
                    <a:gd name="T0" fmla="*/ 14 w 124"/>
                    <a:gd name="T1" fmla="*/ 24 h 39"/>
                    <a:gd name="T2" fmla="*/ 14 w 124"/>
                    <a:gd name="T3" fmla="*/ 24 h 39"/>
                    <a:gd name="T4" fmla="*/ 16 w 124"/>
                    <a:gd name="T5" fmla="*/ 24 h 39"/>
                    <a:gd name="T6" fmla="*/ 107 w 124"/>
                    <a:gd name="T7" fmla="*/ 24 h 39"/>
                    <a:gd name="T8" fmla="*/ 109 w 124"/>
                    <a:gd name="T9" fmla="*/ 24 h 39"/>
                    <a:gd name="T10" fmla="*/ 109 w 124"/>
                    <a:gd name="T11" fmla="*/ 15 h 39"/>
                    <a:gd name="T12" fmla="*/ 107 w 124"/>
                    <a:gd name="T13" fmla="*/ 15 h 39"/>
                    <a:gd name="T14" fmla="*/ 16 w 124"/>
                    <a:gd name="T15" fmla="*/ 15 h 39"/>
                    <a:gd name="T16" fmla="*/ 14 w 124"/>
                    <a:gd name="T17" fmla="*/ 15 h 39"/>
                    <a:gd name="T18" fmla="*/ 14 w 124"/>
                    <a:gd name="T19" fmla="*/ 24 h 39"/>
                    <a:gd name="T20" fmla="*/ 107 w 124"/>
                    <a:gd name="T21" fmla="*/ 39 h 39"/>
                    <a:gd name="T22" fmla="*/ 107 w 124"/>
                    <a:gd name="T23" fmla="*/ 39 h 39"/>
                    <a:gd name="T24" fmla="*/ 16 w 124"/>
                    <a:gd name="T25" fmla="*/ 39 h 39"/>
                    <a:gd name="T26" fmla="*/ 0 w 124"/>
                    <a:gd name="T27" fmla="*/ 27 h 39"/>
                    <a:gd name="T28" fmla="*/ 0 w 124"/>
                    <a:gd name="T29" fmla="*/ 12 h 39"/>
                    <a:gd name="T30" fmla="*/ 16 w 124"/>
                    <a:gd name="T31" fmla="*/ 0 h 39"/>
                    <a:gd name="T32" fmla="*/ 107 w 124"/>
                    <a:gd name="T33" fmla="*/ 0 h 39"/>
                    <a:gd name="T34" fmla="*/ 124 w 124"/>
                    <a:gd name="T35" fmla="*/ 12 h 39"/>
                    <a:gd name="T36" fmla="*/ 124 w 124"/>
                    <a:gd name="T37" fmla="*/ 27 h 39"/>
                    <a:gd name="T38" fmla="*/ 107 w 124"/>
                    <a:gd name="T3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39">
                      <a:moveTo>
                        <a:pt x="14" y="24"/>
                      </a:moveTo>
                      <a:lnTo>
                        <a:pt x="14" y="24"/>
                      </a:lnTo>
                      <a:cubicBezTo>
                        <a:pt x="15" y="24"/>
                        <a:pt x="16" y="24"/>
                        <a:pt x="16" y="24"/>
                      </a:cubicBezTo>
                      <a:lnTo>
                        <a:pt x="107" y="24"/>
                      </a:lnTo>
                      <a:cubicBezTo>
                        <a:pt x="108" y="24"/>
                        <a:pt x="109" y="24"/>
                        <a:pt x="109" y="24"/>
                      </a:cubicBezTo>
                      <a:lnTo>
                        <a:pt x="109" y="15"/>
                      </a:lnTo>
                      <a:cubicBezTo>
                        <a:pt x="109" y="15"/>
                        <a:pt x="108" y="15"/>
                        <a:pt x="107" y="15"/>
                      </a:cubicBezTo>
                      <a:lnTo>
                        <a:pt x="16" y="15"/>
                      </a:lnTo>
                      <a:cubicBezTo>
                        <a:pt x="16" y="15"/>
                        <a:pt x="15" y="15"/>
                        <a:pt x="14" y="15"/>
                      </a:cubicBezTo>
                      <a:lnTo>
                        <a:pt x="14" y="24"/>
                      </a:lnTo>
                      <a:close/>
                      <a:moveTo>
                        <a:pt x="107" y="39"/>
                      </a:moveTo>
                      <a:lnTo>
                        <a:pt x="107" y="39"/>
                      </a:lnTo>
                      <a:lnTo>
                        <a:pt x="16" y="39"/>
                      </a:lnTo>
                      <a:cubicBezTo>
                        <a:pt x="6" y="39"/>
                        <a:pt x="0" y="34"/>
                        <a:pt x="0" y="27"/>
                      </a:cubicBezTo>
                      <a:lnTo>
                        <a:pt x="0" y="12"/>
                      </a:lnTo>
                      <a:cubicBezTo>
                        <a:pt x="0" y="5"/>
                        <a:pt x="6" y="0"/>
                        <a:pt x="16" y="0"/>
                      </a:cubicBezTo>
                      <a:lnTo>
                        <a:pt x="107" y="0"/>
                      </a:lnTo>
                      <a:cubicBezTo>
                        <a:pt x="117" y="0"/>
                        <a:pt x="124" y="5"/>
                        <a:pt x="124" y="12"/>
                      </a:cubicBezTo>
                      <a:lnTo>
                        <a:pt x="124" y="27"/>
                      </a:lnTo>
                      <a:cubicBezTo>
                        <a:pt x="124" y="34"/>
                        <a:pt x="117" y="39"/>
                        <a:pt x="107" y="39"/>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77" name="Freeform 978"/>
                <p:cNvSpPr>
                  <a:spLocks/>
                </p:cNvSpPr>
                <p:nvPr/>
              </p:nvSpPr>
              <p:spPr bwMode="auto">
                <a:xfrm>
                  <a:off x="7488250" y="2078036"/>
                  <a:ext cx="103188" cy="17463"/>
                </a:xfrm>
                <a:custGeom>
                  <a:avLst/>
                  <a:gdLst>
                    <a:gd name="T0" fmla="*/ 121 w 121"/>
                    <a:gd name="T1" fmla="*/ 10 h 21"/>
                    <a:gd name="T2" fmla="*/ 121 w 121"/>
                    <a:gd name="T3" fmla="*/ 10 h 21"/>
                    <a:gd name="T4" fmla="*/ 110 w 121"/>
                    <a:gd name="T5" fmla="*/ 21 h 21"/>
                    <a:gd name="T6" fmla="*/ 10 w 121"/>
                    <a:gd name="T7" fmla="*/ 21 h 21"/>
                    <a:gd name="T8" fmla="*/ 0 w 121"/>
                    <a:gd name="T9" fmla="*/ 10 h 21"/>
                    <a:gd name="T10" fmla="*/ 10 w 121"/>
                    <a:gd name="T11" fmla="*/ 0 h 21"/>
                    <a:gd name="T12" fmla="*/ 110 w 121"/>
                    <a:gd name="T13" fmla="*/ 0 h 21"/>
                    <a:gd name="T14" fmla="*/ 121 w 12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0"/>
                      </a:moveTo>
                      <a:lnTo>
                        <a:pt x="121" y="10"/>
                      </a:lnTo>
                      <a:cubicBezTo>
                        <a:pt x="121" y="16"/>
                        <a:pt x="116" y="21"/>
                        <a:pt x="110" y="21"/>
                      </a:cubicBezTo>
                      <a:lnTo>
                        <a:pt x="10" y="21"/>
                      </a:lnTo>
                      <a:cubicBezTo>
                        <a:pt x="4" y="21"/>
                        <a:pt x="0" y="16"/>
                        <a:pt x="0" y="10"/>
                      </a:cubicBezTo>
                      <a:cubicBezTo>
                        <a:pt x="0" y="5"/>
                        <a:pt x="4" y="0"/>
                        <a:pt x="10" y="0"/>
                      </a:cubicBezTo>
                      <a:lnTo>
                        <a:pt x="110" y="0"/>
                      </a:lnTo>
                      <a:cubicBezTo>
                        <a:pt x="116" y="0"/>
                        <a:pt x="121" y="5"/>
                        <a:pt x="121" y="10"/>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78" name="Freeform 979"/>
                <p:cNvSpPr>
                  <a:spLocks/>
                </p:cNvSpPr>
                <p:nvPr/>
              </p:nvSpPr>
              <p:spPr bwMode="auto">
                <a:xfrm>
                  <a:off x="7702563" y="2078036"/>
                  <a:ext cx="103188" cy="17463"/>
                </a:xfrm>
                <a:custGeom>
                  <a:avLst/>
                  <a:gdLst>
                    <a:gd name="T0" fmla="*/ 121 w 121"/>
                    <a:gd name="T1" fmla="*/ 10 h 21"/>
                    <a:gd name="T2" fmla="*/ 121 w 121"/>
                    <a:gd name="T3" fmla="*/ 10 h 21"/>
                    <a:gd name="T4" fmla="*/ 111 w 121"/>
                    <a:gd name="T5" fmla="*/ 21 h 21"/>
                    <a:gd name="T6" fmla="*/ 11 w 121"/>
                    <a:gd name="T7" fmla="*/ 21 h 21"/>
                    <a:gd name="T8" fmla="*/ 0 w 121"/>
                    <a:gd name="T9" fmla="*/ 10 h 21"/>
                    <a:gd name="T10" fmla="*/ 11 w 121"/>
                    <a:gd name="T11" fmla="*/ 0 h 21"/>
                    <a:gd name="T12" fmla="*/ 111 w 121"/>
                    <a:gd name="T13" fmla="*/ 0 h 21"/>
                    <a:gd name="T14" fmla="*/ 121 w 12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1">
                      <a:moveTo>
                        <a:pt x="121" y="10"/>
                      </a:moveTo>
                      <a:lnTo>
                        <a:pt x="121" y="10"/>
                      </a:lnTo>
                      <a:cubicBezTo>
                        <a:pt x="121" y="16"/>
                        <a:pt x="117" y="21"/>
                        <a:pt x="111" y="21"/>
                      </a:cubicBezTo>
                      <a:lnTo>
                        <a:pt x="11" y="21"/>
                      </a:lnTo>
                      <a:cubicBezTo>
                        <a:pt x="5" y="21"/>
                        <a:pt x="0" y="16"/>
                        <a:pt x="0" y="10"/>
                      </a:cubicBezTo>
                      <a:cubicBezTo>
                        <a:pt x="0" y="5"/>
                        <a:pt x="5" y="0"/>
                        <a:pt x="11" y="0"/>
                      </a:cubicBezTo>
                      <a:lnTo>
                        <a:pt x="111" y="0"/>
                      </a:lnTo>
                      <a:cubicBezTo>
                        <a:pt x="117" y="0"/>
                        <a:pt x="121" y="5"/>
                        <a:pt x="121" y="10"/>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79" name="Freeform 980"/>
                <p:cNvSpPr>
                  <a:spLocks/>
                </p:cNvSpPr>
                <p:nvPr/>
              </p:nvSpPr>
              <p:spPr bwMode="auto">
                <a:xfrm>
                  <a:off x="7456500" y="1874836"/>
                  <a:ext cx="166688" cy="4763"/>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80" name="Freeform 981"/>
                <p:cNvSpPr>
                  <a:spLocks/>
                </p:cNvSpPr>
                <p:nvPr/>
              </p:nvSpPr>
              <p:spPr bwMode="auto">
                <a:xfrm>
                  <a:off x="7456500" y="1966912"/>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81" name="Freeform 982"/>
                <p:cNvSpPr>
                  <a:spLocks/>
                </p:cNvSpPr>
                <p:nvPr/>
              </p:nvSpPr>
              <p:spPr bwMode="auto">
                <a:xfrm>
                  <a:off x="7456495" y="2058986"/>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82" name="Freeform 983"/>
                <p:cNvSpPr>
                  <a:spLocks/>
                </p:cNvSpPr>
                <p:nvPr/>
              </p:nvSpPr>
              <p:spPr bwMode="auto">
                <a:xfrm>
                  <a:off x="7670808" y="1874836"/>
                  <a:ext cx="166688" cy="4763"/>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83" name="Freeform 984"/>
                <p:cNvSpPr>
                  <a:spLocks/>
                </p:cNvSpPr>
                <p:nvPr/>
              </p:nvSpPr>
              <p:spPr bwMode="auto">
                <a:xfrm>
                  <a:off x="7670817" y="1966912"/>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84" name="Freeform 985"/>
                <p:cNvSpPr>
                  <a:spLocks/>
                </p:cNvSpPr>
                <p:nvPr/>
              </p:nvSpPr>
              <p:spPr bwMode="auto">
                <a:xfrm>
                  <a:off x="7670808" y="2058983"/>
                  <a:ext cx="166688" cy="3175"/>
                </a:xfrm>
                <a:custGeom>
                  <a:avLst/>
                  <a:gdLst>
                    <a:gd name="T0" fmla="*/ 196 w 196"/>
                    <a:gd name="T1" fmla="*/ 5 h 5"/>
                    <a:gd name="T2" fmla="*/ 196 w 196"/>
                    <a:gd name="T3" fmla="*/ 5 h 5"/>
                    <a:gd name="T4" fmla="*/ 0 w 196"/>
                    <a:gd name="T5" fmla="*/ 5 h 5"/>
                    <a:gd name="T6" fmla="*/ 0 w 196"/>
                    <a:gd name="T7" fmla="*/ 0 h 5"/>
                    <a:gd name="T8" fmla="*/ 196 w 196"/>
                    <a:gd name="T9" fmla="*/ 0 h 5"/>
                    <a:gd name="T10" fmla="*/ 196 w 196"/>
                    <a:gd name="T11" fmla="*/ 5 h 5"/>
                  </a:gdLst>
                  <a:ahLst/>
                  <a:cxnLst>
                    <a:cxn ang="0">
                      <a:pos x="T0" y="T1"/>
                    </a:cxn>
                    <a:cxn ang="0">
                      <a:pos x="T2" y="T3"/>
                    </a:cxn>
                    <a:cxn ang="0">
                      <a:pos x="T4" y="T5"/>
                    </a:cxn>
                    <a:cxn ang="0">
                      <a:pos x="T6" y="T7"/>
                    </a:cxn>
                    <a:cxn ang="0">
                      <a:pos x="T8" y="T9"/>
                    </a:cxn>
                    <a:cxn ang="0">
                      <a:pos x="T10" y="T11"/>
                    </a:cxn>
                  </a:cxnLst>
                  <a:rect l="0" t="0" r="r" b="b"/>
                  <a:pathLst>
                    <a:path w="196" h="5">
                      <a:moveTo>
                        <a:pt x="196" y="5"/>
                      </a:moveTo>
                      <a:lnTo>
                        <a:pt x="196" y="5"/>
                      </a:lnTo>
                      <a:lnTo>
                        <a:pt x="0" y="5"/>
                      </a:lnTo>
                      <a:lnTo>
                        <a:pt x="0" y="0"/>
                      </a:lnTo>
                      <a:lnTo>
                        <a:pt x="196" y="0"/>
                      </a:lnTo>
                      <a:lnTo>
                        <a:pt x="196" y="5"/>
                      </a:ln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85" name="Freeform 986"/>
                <p:cNvSpPr>
                  <a:spLocks/>
                </p:cNvSpPr>
                <p:nvPr/>
              </p:nvSpPr>
              <p:spPr bwMode="auto">
                <a:xfrm>
                  <a:off x="7707317" y="2143119"/>
                  <a:ext cx="44450" cy="44450"/>
                </a:xfrm>
                <a:custGeom>
                  <a:avLst/>
                  <a:gdLst>
                    <a:gd name="T0" fmla="*/ 26 w 52"/>
                    <a:gd name="T1" fmla="*/ 51 h 51"/>
                    <a:gd name="T2" fmla="*/ 26 w 52"/>
                    <a:gd name="T3" fmla="*/ 51 h 51"/>
                    <a:gd name="T4" fmla="*/ 0 w 52"/>
                    <a:gd name="T5" fmla="*/ 25 h 51"/>
                    <a:gd name="T6" fmla="*/ 26 w 52"/>
                    <a:gd name="T7" fmla="*/ 0 h 51"/>
                    <a:gd name="T8" fmla="*/ 52 w 52"/>
                    <a:gd name="T9" fmla="*/ 25 h 51"/>
                    <a:gd name="T10" fmla="*/ 26 w 52"/>
                    <a:gd name="T11" fmla="*/ 51 h 51"/>
                  </a:gdLst>
                  <a:ahLst/>
                  <a:cxnLst>
                    <a:cxn ang="0">
                      <a:pos x="T0" y="T1"/>
                    </a:cxn>
                    <a:cxn ang="0">
                      <a:pos x="T2" y="T3"/>
                    </a:cxn>
                    <a:cxn ang="0">
                      <a:pos x="T4" y="T5"/>
                    </a:cxn>
                    <a:cxn ang="0">
                      <a:pos x="T6" y="T7"/>
                    </a:cxn>
                    <a:cxn ang="0">
                      <a:pos x="T8" y="T9"/>
                    </a:cxn>
                    <a:cxn ang="0">
                      <a:pos x="T10" y="T11"/>
                    </a:cxn>
                  </a:cxnLst>
                  <a:rect l="0" t="0" r="r" b="b"/>
                  <a:pathLst>
                    <a:path w="52" h="51">
                      <a:moveTo>
                        <a:pt x="26" y="51"/>
                      </a:moveTo>
                      <a:lnTo>
                        <a:pt x="26" y="51"/>
                      </a:lnTo>
                      <a:cubicBezTo>
                        <a:pt x="12" y="51"/>
                        <a:pt x="0" y="39"/>
                        <a:pt x="0" y="25"/>
                      </a:cubicBezTo>
                      <a:cubicBezTo>
                        <a:pt x="0" y="11"/>
                        <a:pt x="12" y="0"/>
                        <a:pt x="26" y="0"/>
                      </a:cubicBezTo>
                      <a:cubicBezTo>
                        <a:pt x="40" y="0"/>
                        <a:pt x="52" y="11"/>
                        <a:pt x="52" y="25"/>
                      </a:cubicBezTo>
                      <a:cubicBezTo>
                        <a:pt x="52" y="39"/>
                        <a:pt x="40" y="51"/>
                        <a:pt x="26" y="51"/>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sp>
              <p:nvSpPr>
                <p:cNvPr id="386" name="Freeform 987"/>
                <p:cNvSpPr>
                  <a:spLocks/>
                </p:cNvSpPr>
                <p:nvPr/>
              </p:nvSpPr>
              <p:spPr bwMode="auto">
                <a:xfrm>
                  <a:off x="7775576" y="2143126"/>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3175">
                  <a:solidFill>
                    <a:schemeClr val="tx2"/>
                  </a:solidFill>
                  <a:prstDash val="solid"/>
                  <a:round/>
                  <a:headEnd/>
                  <a:tailEnd/>
                </a:ln>
              </p:spPr>
              <p:txBody>
                <a:bodyPr>
                  <a:noAutofit/>
                </a:bodyPr>
                <a:lstStyle/>
                <a:p>
                  <a:pPr defTabSz="543635" fontAlgn="ctr"/>
                  <a:endParaRPr lang="en-US" altLang="zh-CN" sz="3201" dirty="0">
                    <a:solidFill>
                      <a:srgbClr val="231815"/>
                    </a:solidFill>
                    <a:latin typeface="Arial" panose="020B0604020202020204" pitchFamily="34" charset="0"/>
                    <a:ea typeface="微软雅黑"/>
                  </a:endParaRPr>
                </a:p>
              </p:txBody>
            </p:sp>
          </p:grpSp>
          <p:sp>
            <p:nvSpPr>
              <p:cNvPr id="387" name="矩形 386"/>
              <p:cNvSpPr/>
              <p:nvPr/>
            </p:nvSpPr>
            <p:spPr>
              <a:xfrm>
                <a:off x="6544348" y="5684369"/>
                <a:ext cx="493648" cy="227099"/>
              </a:xfrm>
              <a:prstGeom prst="rect">
                <a:avLst/>
              </a:prstGeom>
              <a:solidFill>
                <a:srgbClr val="898989"/>
              </a:solidFill>
              <a:ln w="25400" cap="flat" cmpd="sng" algn="ctr">
                <a:noFill/>
                <a:prstDash val="solid"/>
              </a:ln>
              <a:effectLst/>
            </p:spPr>
            <p:txBody>
              <a:bodyPr rtlCol="0" anchor="ctr">
                <a:noAutofit/>
              </a:bodyPr>
              <a:lstStyle/>
              <a:p>
                <a:pPr algn="ctr" defTabSz="1218834" fontAlgn="ctr">
                  <a:defRPr/>
                </a:pPr>
                <a:r>
                  <a:rPr lang="en-US" sz="1000" dirty="0">
                    <a:solidFill>
                      <a:srgbClr val="FFFFFF"/>
                    </a:solidFill>
                    <a:latin typeface="Arial" panose="020B0604020202020204" pitchFamily="34" charset="0"/>
                  </a:rPr>
                  <a:t>Data</a:t>
                </a:r>
              </a:p>
            </p:txBody>
          </p:sp>
          <p:sp>
            <p:nvSpPr>
              <p:cNvPr id="388" name="矩形 387"/>
              <p:cNvSpPr/>
              <p:nvPr/>
            </p:nvSpPr>
            <p:spPr>
              <a:xfrm>
                <a:off x="7134734" y="5680844"/>
                <a:ext cx="490061" cy="225184"/>
              </a:xfrm>
              <a:prstGeom prst="rect">
                <a:avLst/>
              </a:prstGeom>
              <a:solidFill>
                <a:srgbClr val="898989"/>
              </a:solidFill>
              <a:ln w="25400" cap="flat" cmpd="sng" algn="ctr">
                <a:noFill/>
                <a:prstDash val="solid"/>
              </a:ln>
              <a:effectLst/>
            </p:spPr>
            <p:txBody>
              <a:bodyPr rtlCol="0" anchor="ctr">
                <a:noAutofit/>
              </a:bodyPr>
              <a:lstStyle/>
              <a:p>
                <a:pPr algn="ctr" defTabSz="1218834" fontAlgn="ctr">
                  <a:defRPr/>
                </a:pPr>
                <a:r>
                  <a:rPr lang="en-US" sz="1000" dirty="0">
                    <a:solidFill>
                      <a:srgbClr val="FFFFFF"/>
                    </a:solidFill>
                    <a:latin typeface="Arial" panose="020B0604020202020204" pitchFamily="34" charset="0"/>
                  </a:rPr>
                  <a:t>Data</a:t>
                </a:r>
              </a:p>
            </p:txBody>
          </p:sp>
          <p:cxnSp>
            <p:nvCxnSpPr>
              <p:cNvPr id="389" name="直接连接符 388"/>
              <p:cNvCxnSpPr/>
              <p:nvPr/>
            </p:nvCxnSpPr>
            <p:spPr>
              <a:xfrm>
                <a:off x="5819023" y="5794354"/>
                <a:ext cx="693494" cy="0"/>
              </a:xfrm>
              <a:prstGeom prst="line">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0" name="肘形连接符 389"/>
              <p:cNvCxnSpPr/>
              <p:nvPr/>
            </p:nvCxnSpPr>
            <p:spPr>
              <a:xfrm rot="5400000">
                <a:off x="5627456" y="4570381"/>
                <a:ext cx="470511" cy="1527002"/>
              </a:xfrm>
              <a:prstGeom prst="bentConnector3">
                <a:avLst>
                  <a:gd name="adj1" fmla="val 28186"/>
                </a:avLst>
              </a:prstGeom>
              <a:ln w="19050">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1" name="肘形连接符 390"/>
              <p:cNvCxnSpPr>
                <a:endCxn id="353" idx="0"/>
              </p:cNvCxnSpPr>
              <p:nvPr/>
            </p:nvCxnSpPr>
            <p:spPr>
              <a:xfrm rot="16200000" flipH="1">
                <a:off x="7332995" y="4522470"/>
                <a:ext cx="452032" cy="1604346"/>
              </a:xfrm>
              <a:prstGeom prst="bentConnector3">
                <a:avLst>
                  <a:gd name="adj1" fmla="val 29359"/>
                </a:avLst>
              </a:prstGeom>
              <a:ln w="19050"/>
            </p:spPr>
            <p:style>
              <a:lnRef idx="1">
                <a:schemeClr val="accent1"/>
              </a:lnRef>
              <a:fillRef idx="0">
                <a:schemeClr val="accent1"/>
              </a:fillRef>
              <a:effectRef idx="0">
                <a:schemeClr val="accent1"/>
              </a:effectRef>
              <a:fontRef idx="minor">
                <a:schemeClr val="tx1"/>
              </a:fontRef>
            </p:style>
          </p:cxnSp>
          <p:sp>
            <p:nvSpPr>
              <p:cNvPr id="392" name="矩形 391"/>
              <p:cNvSpPr/>
              <p:nvPr/>
            </p:nvSpPr>
            <p:spPr>
              <a:xfrm>
                <a:off x="5232562" y="4929920"/>
                <a:ext cx="906223" cy="323165"/>
              </a:xfrm>
              <a:prstGeom prst="rect">
                <a:avLst/>
              </a:prstGeom>
            </p:spPr>
            <p:txBody>
              <a:bodyPr wrap="square">
                <a:noAutofit/>
              </a:bodyPr>
              <a:lstStyle/>
              <a:p>
                <a:pPr algn="ctr" defTabSz="1218712" fontAlgn="ctr">
                  <a:lnSpc>
                    <a:spcPct val="150000"/>
                  </a:lnSpc>
                </a:pPr>
                <a:r>
                  <a:rPr lang="en-US" sz="1000" dirty="0">
                    <a:solidFill>
                      <a:srgbClr val="231815"/>
                    </a:solidFill>
                    <a:latin typeface="Arial" panose="020B0604020202020204" pitchFamily="34" charset="0"/>
                    <a:ea typeface="微软雅黑" panose="020B0503020204020204" pitchFamily="34" charset="-122"/>
                  </a:rPr>
                  <a:t>Original path</a:t>
                </a:r>
              </a:p>
            </p:txBody>
          </p:sp>
          <p:sp>
            <p:nvSpPr>
              <p:cNvPr id="393" name="矩形 392"/>
              <p:cNvSpPr/>
              <p:nvPr/>
            </p:nvSpPr>
            <p:spPr>
              <a:xfrm>
                <a:off x="7341356" y="4916495"/>
                <a:ext cx="906223" cy="323165"/>
              </a:xfrm>
              <a:prstGeom prst="rect">
                <a:avLst/>
              </a:prstGeom>
            </p:spPr>
            <p:txBody>
              <a:bodyPr wrap="square">
                <a:noAutofit/>
              </a:bodyPr>
              <a:lstStyle/>
              <a:p>
                <a:pPr algn="ctr" defTabSz="1218712" fontAlgn="ctr">
                  <a:lnSpc>
                    <a:spcPct val="150000"/>
                  </a:lnSpc>
                </a:pPr>
                <a:r>
                  <a:rPr lang="en-US" sz="1000" dirty="0">
                    <a:solidFill>
                      <a:srgbClr val="231815"/>
                    </a:solidFill>
                    <a:latin typeface="Arial" panose="020B0604020202020204" pitchFamily="34" charset="0"/>
                    <a:ea typeface="微软雅黑" panose="020B0503020204020204" pitchFamily="34" charset="-122"/>
                  </a:rPr>
                  <a:t>New path</a:t>
                </a:r>
              </a:p>
            </p:txBody>
          </p:sp>
          <p:sp>
            <p:nvSpPr>
              <p:cNvPr id="394" name="矩形 393"/>
              <p:cNvSpPr/>
              <p:nvPr/>
            </p:nvSpPr>
            <p:spPr>
              <a:xfrm>
                <a:off x="5700034" y="5403794"/>
                <a:ext cx="868977" cy="323165"/>
              </a:xfrm>
              <a:prstGeom prst="rect">
                <a:avLst/>
              </a:prstGeom>
            </p:spPr>
            <p:txBody>
              <a:bodyPr wrap="square">
                <a:noAutofit/>
              </a:bodyPr>
              <a:lstStyle/>
              <a:p>
                <a:pPr algn="ctr" defTabSz="1218712" fontAlgn="ctr"/>
                <a:r>
                  <a:rPr lang="en-US" sz="1000" dirty="0">
                    <a:solidFill>
                      <a:srgbClr val="231815"/>
                    </a:solidFill>
                    <a:latin typeface="Arial" panose="020B0604020202020204" pitchFamily="34" charset="0"/>
                    <a:ea typeface="微软雅黑" panose="020B0503020204020204" pitchFamily="34" charset="-122"/>
                  </a:rPr>
                  <a:t>Takeover path</a:t>
                </a:r>
              </a:p>
            </p:txBody>
          </p:sp>
          <p:sp>
            <p:nvSpPr>
              <p:cNvPr id="396" name="弧形 395"/>
              <p:cNvSpPr/>
              <p:nvPr/>
            </p:nvSpPr>
            <p:spPr>
              <a:xfrm>
                <a:off x="6754750" y="5487157"/>
                <a:ext cx="646129" cy="446089"/>
              </a:xfrm>
              <a:prstGeom prst="arc">
                <a:avLst>
                  <a:gd name="adj1" fmla="val 10837776"/>
                  <a:gd name="adj2" fmla="val 0"/>
                </a:avLst>
              </a:prstGeom>
              <a:noFill/>
              <a:ln w="57150" cap="flat" cmpd="sng" algn="ctr">
                <a:solidFill>
                  <a:srgbClr val="898989"/>
                </a:solidFill>
                <a:prstDash val="solid"/>
              </a:ln>
              <a:effectLst/>
            </p:spPr>
            <p:txBody>
              <a:bodyPr rtlCol="0" anchor="ctr">
                <a:noAutofit/>
              </a:bodyPr>
              <a:lstStyle/>
              <a:p>
                <a:pPr algn="ctr" defTabSz="1218834" fontAlgn="ctr">
                  <a:defRPr/>
                </a:pPr>
                <a:endParaRPr lang="en-US" altLang="zh-CN" kern="0" dirty="0">
                  <a:solidFill>
                    <a:srgbClr val="231815"/>
                  </a:solidFill>
                  <a:latin typeface="Arial" panose="020B0604020202020204" pitchFamily="34" charset="0"/>
                </a:endParaRPr>
              </a:p>
            </p:txBody>
          </p:sp>
        </p:grpSp>
        <p:sp>
          <p:nvSpPr>
            <p:cNvPr id="399" name="矩形 398"/>
            <p:cNvSpPr/>
            <p:nvPr/>
          </p:nvSpPr>
          <p:spPr bwMode="auto">
            <a:xfrm>
              <a:off x="6216481" y="3486161"/>
              <a:ext cx="5601695" cy="2756843"/>
            </a:xfrm>
            <a:prstGeom prst="rect">
              <a:avLst/>
            </a:prstGeom>
            <a:noFill/>
            <a:ln>
              <a:solidFill>
                <a:schemeClr val="bg1">
                  <a:lumMod val="95000"/>
                  <a:alpha val="30000"/>
                </a:schemeClr>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28" tIns="45714" rIns="91428" bIns="45714" numCol="1" rtlCol="0" anchor="t" anchorCtr="0" compatLnSpc="1">
              <a:prstTxWarp prst="textNoShape">
                <a:avLst/>
              </a:prstTxWarp>
              <a:noAutofit/>
            </a:bodyPr>
            <a:lstStyle/>
            <a:p>
              <a:pPr defTabSz="801608" fontAlgn="ctr"/>
              <a:endParaRPr lang="en-US" b="1" dirty="0">
                <a:solidFill>
                  <a:srgbClr val="231815"/>
                </a:solidFill>
                <a:latin typeface="Arial" panose="020B0604020202020204" pitchFamily="34" charset="0"/>
                <a:ea typeface="微软雅黑" panose="020B0503020204020204" pitchFamily="34" charset="-122"/>
              </a:endParaRPr>
            </a:p>
            <a:p>
              <a:pPr defTabSz="801608" fontAlgn="ctr"/>
              <a:endParaRPr lang="en-US" altLang="zh-CN" sz="1050" dirty="0">
                <a:solidFill>
                  <a:srgbClr val="231815"/>
                </a:solidFill>
                <a:latin typeface="Arial" panose="020B0604020202020204" pitchFamily="34" charset="0"/>
                <a:ea typeface="微软雅黑" panose="020B0503020204020204" pitchFamily="34" charset="-122"/>
              </a:endParaRPr>
            </a:p>
            <a:p>
              <a:pPr defTabSz="801608" fontAlgn="ctr">
                <a:lnSpc>
                  <a:spcPct val="150000"/>
                </a:lnSpc>
              </a:pPr>
              <a:endParaRPr lang="en-US" altLang="zh-CN" sz="1300" dirty="0">
                <a:solidFill>
                  <a:srgbClr val="231815"/>
                </a:solidFill>
                <a:latin typeface="Arial" panose="020B0604020202020204" pitchFamily="34" charset="0"/>
                <a:ea typeface="微软雅黑" panose="020B0503020204020204" pitchFamily="34" charset="-122"/>
              </a:endParaRPr>
            </a:p>
          </p:txBody>
        </p:sp>
        <p:sp>
          <p:nvSpPr>
            <p:cNvPr id="400" name="文本框 399"/>
            <p:cNvSpPr txBox="1"/>
            <p:nvPr/>
          </p:nvSpPr>
          <p:spPr>
            <a:xfrm>
              <a:off x="6177633" y="3428380"/>
              <a:ext cx="5679391" cy="646331"/>
            </a:xfrm>
            <a:prstGeom prst="rect">
              <a:avLst/>
            </a:prstGeom>
            <a:noFill/>
          </p:spPr>
          <p:txBody>
            <a:bodyPr wrap="square" rtlCol="0">
              <a:noAutofit/>
            </a:bodyPr>
            <a:lstStyle/>
            <a:p>
              <a:pPr algn="ctr" defTabSz="801608" fontAlgn="ctr"/>
              <a:r>
                <a:rPr lang="en-US" altLang="zh-CN" dirty="0">
                  <a:solidFill>
                    <a:srgbClr val="C7000B"/>
                  </a:solidFill>
                  <a:latin typeface="Arial" panose="020B0604020202020204" pitchFamily="34" charset="0"/>
                  <a:ea typeface="微软雅黑" panose="020B0503020204020204" pitchFamily="34" charset="-122"/>
                </a:rPr>
                <a:t>Heterogeneous virtualization and </a:t>
              </a:r>
            </a:p>
            <a:p>
              <a:pPr algn="ctr" defTabSz="801608" fontAlgn="ctr"/>
              <a:r>
                <a:rPr lang="en-US" altLang="zh-CN" dirty="0">
                  <a:solidFill>
                    <a:srgbClr val="C7000B"/>
                  </a:solidFill>
                  <a:latin typeface="Arial" panose="020B0604020202020204" pitchFamily="34" charset="0"/>
                  <a:ea typeface="微软雅黑" panose="020B0503020204020204" pitchFamily="34" charset="-122"/>
                </a:rPr>
                <a:t>third-Party storage reuse</a:t>
              </a:r>
            </a:p>
          </p:txBody>
        </p:sp>
      </p:grpSp>
      <p:graphicFrame>
        <p:nvGraphicFramePr>
          <p:cNvPr id="160" name="表格 159"/>
          <p:cNvGraphicFramePr>
            <a:graphicFrameLocks noGrp="1"/>
          </p:cNvGraphicFramePr>
          <p:nvPr>
            <p:extLst>
              <p:ext uri="{D42A27DB-BD31-4B8C-83A1-F6EECF244321}">
                <p14:modId xmlns:p14="http://schemas.microsoft.com/office/powerpoint/2010/main" val="2463203180"/>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00809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2" y="766916"/>
            <a:ext cx="12232777" cy="6090638"/>
          </a:xfrm>
          <a:prstGeom prst="rect">
            <a:avLst/>
          </a:prstGeom>
        </p:spPr>
      </p:pic>
      <p:sp>
        <p:nvSpPr>
          <p:cNvPr id="3" name="矩形 46"/>
          <p:cNvSpPr/>
          <p:nvPr/>
        </p:nvSpPr>
        <p:spPr>
          <a:xfrm>
            <a:off x="-16722" y="836070"/>
            <a:ext cx="12232777" cy="5380742"/>
          </a:xfrm>
          <a:prstGeom prst="rect">
            <a:avLst/>
          </a:prstGeom>
          <a:gradFill flip="none" rotWithShape="1">
            <a:gsLst>
              <a:gs pos="0">
                <a:sysClr val="window" lastClr="FFFFFF">
                  <a:alpha val="82000"/>
                </a:sysClr>
              </a:gs>
              <a:gs pos="100000">
                <a:sysClr val="window" lastClr="FFFFFF">
                  <a:alpha val="77000"/>
                </a:sysClr>
              </a:gs>
            </a:gsLst>
            <a:lin ang="0" scaled="1"/>
            <a:tileRect/>
          </a:gradFill>
          <a:ln w="25400" cap="flat" cmpd="sng" algn="ctr">
            <a:noFill/>
            <a:prstDash val="solid"/>
          </a:ln>
          <a:effectLst/>
        </p:spPr>
        <p:txBody>
          <a:bodyPr wrap="square" rtlCol="0" anchor="ctr">
            <a:noAutofit/>
          </a:bodyPr>
          <a:lstStyle/>
          <a:p>
            <a:pPr algn="ctr" defTabSz="1219078" fontAlgn="ctr">
              <a:defRPr/>
            </a:pPr>
            <a:endParaRPr lang="en-US" altLang="zh-CN" kern="0" dirty="0">
              <a:solidFill>
                <a:prstClr val="white"/>
              </a:solidFill>
              <a:latin typeface="Arial" panose="020B0604020202020204" pitchFamily="34" charset="0"/>
              <a:ea typeface="微软雅黑" panose="020B0503020204020204" pitchFamily="34" charset="-122"/>
            </a:endParaRPr>
          </a:p>
        </p:txBody>
      </p:sp>
      <p:sp>
        <p:nvSpPr>
          <p:cNvPr id="79" name="矩形 411"/>
          <p:cNvSpPr/>
          <p:nvPr/>
        </p:nvSpPr>
        <p:spPr>
          <a:xfrm>
            <a:off x="1027807" y="5057033"/>
            <a:ext cx="10174976" cy="830889"/>
          </a:xfrm>
          <a:prstGeom prst="rect">
            <a:avLst/>
          </a:prstGeom>
        </p:spPr>
        <p:txBody>
          <a:bodyPr wrap="square">
            <a:noAutofit/>
          </a:bodyPr>
          <a:lstStyle/>
          <a:p>
            <a:pPr algn="ctr" defTabSz="914126" fontAlgn="ctr">
              <a:lnSpc>
                <a:spcPct val="150000"/>
              </a:lnSpc>
              <a:defRPr/>
            </a:pPr>
            <a:r>
              <a:rPr lang="en-US" altLang="zh-CN" sz="3200" dirty="0">
                <a:solidFill>
                  <a:srgbClr val="C7000B"/>
                </a:solidFill>
                <a:latin typeface="Arial" panose="020B0604020202020204" pitchFamily="34" charset="0"/>
                <a:ea typeface="微软雅黑" panose="020B0503020204020204" pitchFamily="34" charset="-122"/>
              </a:rPr>
              <a:t>Zero</a:t>
            </a:r>
            <a:r>
              <a:rPr lang="en-US" altLang="zh-CN" sz="2800" dirty="0">
                <a:solidFill>
                  <a:srgbClr val="C00000"/>
                </a:solidFill>
                <a:latin typeface="Arial" panose="020B0604020202020204" pitchFamily="34" charset="0"/>
                <a:ea typeface="微软雅黑" panose="020B0503020204020204" pitchFamily="34" charset="-122"/>
              </a:rPr>
              <a:t> </a:t>
            </a:r>
            <a:r>
              <a:rPr lang="en-US" altLang="zh-CN" sz="2800" dirty="0">
                <a:solidFill>
                  <a:srgbClr val="1D1D1A"/>
                </a:solidFill>
                <a:latin typeface="Arial" panose="020B0604020202020204" pitchFamily="34" charset="0"/>
                <a:ea typeface="微软雅黑" panose="020B0503020204020204" pitchFamily="34" charset="-122"/>
              </a:rPr>
              <a:t>service downtime,</a:t>
            </a:r>
            <a:r>
              <a:rPr lang="en-US" altLang="zh-CN" sz="2800" dirty="0">
                <a:solidFill>
                  <a:srgbClr val="C00000"/>
                </a:solidFill>
                <a:latin typeface="Arial" panose="020B0604020202020204" pitchFamily="34" charset="0"/>
                <a:ea typeface="微软雅黑" panose="020B0503020204020204" pitchFamily="34" charset="-122"/>
              </a:rPr>
              <a:t> </a:t>
            </a:r>
            <a:r>
              <a:rPr lang="en-US" altLang="zh-CN" sz="3200" dirty="0">
                <a:solidFill>
                  <a:srgbClr val="C7000B"/>
                </a:solidFill>
                <a:latin typeface="Arial" panose="020B0604020202020204" pitchFamily="34" charset="0"/>
                <a:ea typeface="微软雅黑" panose="020B0503020204020204" pitchFamily="34" charset="-122"/>
              </a:rPr>
              <a:t>zero</a:t>
            </a:r>
            <a:r>
              <a:rPr lang="en-US" altLang="zh-CN" sz="3200" dirty="0">
                <a:solidFill>
                  <a:srgbClr val="C00000"/>
                </a:solidFill>
                <a:latin typeface="Arial" panose="020B0604020202020204" pitchFamily="34" charset="0"/>
                <a:ea typeface="微软雅黑" panose="020B0503020204020204" pitchFamily="34" charset="-122"/>
              </a:rPr>
              <a:t> </a:t>
            </a:r>
            <a:r>
              <a:rPr lang="en-US" altLang="zh-CN" sz="2800" dirty="0">
                <a:solidFill>
                  <a:srgbClr val="1D1D1A"/>
                </a:solidFill>
                <a:latin typeface="Arial" panose="020B0604020202020204" pitchFamily="34" charset="0"/>
                <a:ea typeface="微软雅黑" panose="020B0503020204020204" pitchFamily="34" charset="-122"/>
              </a:rPr>
              <a:t>data loss</a:t>
            </a:r>
          </a:p>
        </p:txBody>
      </p:sp>
      <p:sp>
        <p:nvSpPr>
          <p:cNvPr id="80" name="TextBox 11"/>
          <p:cNvSpPr txBox="1">
            <a:spLocks noChangeArrowheads="1"/>
          </p:cNvSpPr>
          <p:nvPr/>
        </p:nvSpPr>
        <p:spPr bwMode="auto">
          <a:xfrm flipH="1">
            <a:off x="1636844" y="2672889"/>
            <a:ext cx="593355" cy="523152"/>
          </a:xfrm>
          <a:prstGeom prst="rect">
            <a:avLst/>
          </a:prstGeom>
          <a:noFill/>
          <a:ln>
            <a:noFill/>
          </a:ln>
          <a:effectLst/>
        </p:spPr>
        <p:txBody>
          <a:bodyPr wrap="square">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078" eaLnBrk="1" fontAlgn="ctr" hangingPunct="1">
              <a:lnSpc>
                <a:spcPct val="200000"/>
              </a:lnSpc>
              <a:defRPr/>
            </a:pPr>
            <a:r>
              <a:rPr lang="en-US" altLang="zh-CN" sz="1400" dirty="0">
                <a:solidFill>
                  <a:srgbClr val="1D1D1A"/>
                </a:solidFill>
                <a:latin typeface="Arial" panose="020B0604020202020204" pitchFamily="34" charset="0"/>
                <a:ea typeface="微软雅黑" panose="020B0503020204020204" pitchFamily="34" charset="-122"/>
              </a:rPr>
              <a:t>DC 1</a:t>
            </a:r>
          </a:p>
        </p:txBody>
      </p:sp>
      <p:sp>
        <p:nvSpPr>
          <p:cNvPr id="83" name="TextBox 11"/>
          <p:cNvSpPr txBox="1">
            <a:spLocks noChangeArrowheads="1"/>
          </p:cNvSpPr>
          <p:nvPr/>
        </p:nvSpPr>
        <p:spPr bwMode="auto">
          <a:xfrm flipH="1">
            <a:off x="5730539" y="2681374"/>
            <a:ext cx="593355" cy="523152"/>
          </a:xfrm>
          <a:prstGeom prst="rect">
            <a:avLst/>
          </a:prstGeom>
          <a:noFill/>
          <a:ln>
            <a:noFill/>
          </a:ln>
          <a:effectLst/>
        </p:spPr>
        <p:txBody>
          <a:bodyPr wrap="square">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078" eaLnBrk="1" fontAlgn="ctr" hangingPunct="1">
              <a:lnSpc>
                <a:spcPct val="200000"/>
              </a:lnSpc>
              <a:defRPr/>
            </a:pPr>
            <a:r>
              <a:rPr lang="en-US" altLang="zh-CN" sz="1400" dirty="0">
                <a:solidFill>
                  <a:srgbClr val="1D1D1A"/>
                </a:solidFill>
                <a:latin typeface="Arial" panose="020B0604020202020204" pitchFamily="34" charset="0"/>
                <a:ea typeface="微软雅黑" panose="020B0503020204020204" pitchFamily="34" charset="-122"/>
              </a:rPr>
              <a:t>DC 2</a:t>
            </a:r>
          </a:p>
        </p:txBody>
      </p:sp>
      <p:sp>
        <p:nvSpPr>
          <p:cNvPr id="84" name="TextBox 11"/>
          <p:cNvSpPr txBox="1">
            <a:spLocks noChangeArrowheads="1"/>
          </p:cNvSpPr>
          <p:nvPr/>
        </p:nvSpPr>
        <p:spPr bwMode="auto">
          <a:xfrm flipH="1">
            <a:off x="9723212" y="2702923"/>
            <a:ext cx="1508550" cy="523152"/>
          </a:xfrm>
          <a:prstGeom prst="rect">
            <a:avLst/>
          </a:prstGeom>
          <a:noFill/>
          <a:ln>
            <a:noFill/>
          </a:ln>
          <a:effectLst/>
        </p:spPr>
        <p:txBody>
          <a:bodyPr wrap="square">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078" eaLnBrk="1" fontAlgn="ctr" hangingPunct="1">
              <a:lnSpc>
                <a:spcPct val="200000"/>
              </a:lnSpc>
              <a:defRPr/>
            </a:pPr>
            <a:r>
              <a:rPr lang="en-US" altLang="zh-CN" sz="1400" dirty="0">
                <a:solidFill>
                  <a:srgbClr val="C7000B"/>
                </a:solidFill>
                <a:latin typeface="Arial" panose="020B0604020202020204" pitchFamily="34" charset="0"/>
                <a:ea typeface="微软雅黑" panose="020B0503020204020204" pitchFamily="34" charset="-122"/>
              </a:rPr>
              <a:t>Cloud DR center</a:t>
            </a:r>
          </a:p>
        </p:txBody>
      </p:sp>
      <p:sp>
        <p:nvSpPr>
          <p:cNvPr id="85" name="标题 1"/>
          <p:cNvSpPr txBox="1">
            <a:spLocks/>
          </p:cNvSpPr>
          <p:nvPr/>
        </p:nvSpPr>
        <p:spPr>
          <a:xfrm>
            <a:off x="1011414" y="-19050"/>
            <a:ext cx="10739627" cy="993646"/>
          </a:xfrm>
          <a:prstGeom prst="rect">
            <a:avLst/>
          </a:prstGeom>
        </p:spPr>
        <p:txBody>
          <a:bodyPr vert="horz" wrap="square" lIns="0" tIns="0" rIns="0" bIns="0" anchor="t" anchorCtr="0">
            <a:noAutofit/>
          </a:bodyPr>
          <a:lstStyle>
            <a:lvl1pPr defTabSz="1187798" fontAlgn="ctr">
              <a:lnSpc>
                <a:spcPct val="100000"/>
              </a:lnSpc>
              <a:spcBef>
                <a:spcPts val="0"/>
              </a:spcBef>
              <a:buFont typeface="Arial" panose="020B0604020202020204" pitchFamily="34" charset="0"/>
              <a:buNone/>
              <a:defRPr sz="28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sz="2400" b="0" dirty="0"/>
              <a:t>Cloud Reliability </a:t>
            </a:r>
          </a:p>
          <a:p>
            <a:r>
              <a:rPr lang="en-US" altLang="zh-CN" sz="2000" b="0" dirty="0"/>
              <a:t>       — Converged Data Management for the Most Comprehensive DR Solution </a:t>
            </a:r>
          </a:p>
        </p:txBody>
      </p:sp>
      <p:sp>
        <p:nvSpPr>
          <p:cNvPr id="87" name="矩形 101"/>
          <p:cNvSpPr/>
          <p:nvPr/>
        </p:nvSpPr>
        <p:spPr>
          <a:xfrm>
            <a:off x="513189" y="3136556"/>
            <a:ext cx="3045185" cy="861662"/>
          </a:xfrm>
          <a:prstGeom prst="rect">
            <a:avLst/>
          </a:prstGeom>
          <a:noFill/>
          <a:ln>
            <a:noFill/>
            <a:headEnd/>
            <a:tailEnd/>
          </a:ln>
          <a:effectLst/>
          <a:scene3d>
            <a:camera prst="orthographicFront"/>
            <a:lightRig rig="threePt" dir="t">
              <a:rot lat="0" lon="0" rev="1200000"/>
            </a:lightRig>
          </a:scene3d>
          <a:sp3d/>
        </p:spPr>
        <p:txBody>
          <a:bodyPr wrap="square" lIns="0" tIns="0" rIns="0" bIns="0" anchor="t" anchorCtr="0">
            <a:noAutofit/>
          </a:bodyPr>
          <a:lstStyle/>
          <a:p>
            <a:pPr marL="179946" indent="-179946" defTabSz="1219078" fontAlgn="ctr">
              <a:buFont typeface="Arial" pitchFamily="34" charset="0"/>
              <a:buChar char="•"/>
              <a:defRPr/>
            </a:pPr>
            <a:r>
              <a:rPr lang="en-US" altLang="zh-CN" sz="14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Active-active data protection for uninterrupted data services</a:t>
            </a:r>
          </a:p>
          <a:p>
            <a:pPr marL="179946" indent="-179946" defTabSz="1219078" fontAlgn="ctr">
              <a:buFont typeface="Arial" pitchFamily="34" charset="0"/>
              <a:buChar char="•"/>
              <a:defRPr/>
            </a:pPr>
            <a:r>
              <a:rPr lang="en-US" altLang="zh-CN" sz="14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Continuous data protection within seconds for zero data loss</a:t>
            </a:r>
          </a:p>
        </p:txBody>
      </p:sp>
      <p:sp>
        <p:nvSpPr>
          <p:cNvPr id="88" name="矩形 101"/>
          <p:cNvSpPr/>
          <p:nvPr/>
        </p:nvSpPr>
        <p:spPr>
          <a:xfrm>
            <a:off x="4522230" y="3134440"/>
            <a:ext cx="3127995" cy="861662"/>
          </a:xfrm>
          <a:prstGeom prst="rect">
            <a:avLst/>
          </a:prstGeom>
          <a:noFill/>
          <a:ln>
            <a:noFill/>
            <a:headEnd/>
            <a:tailEnd/>
          </a:ln>
          <a:effectLst/>
          <a:scene3d>
            <a:camera prst="orthographicFront"/>
            <a:lightRig rig="threePt" dir="t">
              <a:rot lat="0" lon="0" rev="1200000"/>
            </a:lightRig>
          </a:scene3d>
          <a:sp3d/>
        </p:spPr>
        <p:txBody>
          <a:bodyPr wrap="square" lIns="0" tIns="0" rIns="0" bIns="0" anchor="t" anchorCtr="0">
            <a:noAutofit/>
          </a:bodyPr>
          <a:lstStyle/>
          <a:p>
            <a:pPr marL="179946" indent="-179946" defTabSz="1219078" fontAlgn="ctr">
              <a:buFont typeface="Arial" pitchFamily="34" charset="0"/>
              <a:buChar char="•"/>
              <a:defRPr/>
            </a:pPr>
            <a:r>
              <a:rPr lang="en-US" altLang="zh-CN" sz="1400" kern="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lt"/>
              </a:rPr>
              <a:t>No backup software or gateway for less investment </a:t>
            </a:r>
          </a:p>
          <a:p>
            <a:pPr marL="179946" indent="-179946" defTabSz="1219078" fontAlgn="ctr">
              <a:buFont typeface="Arial" pitchFamily="34" charset="0"/>
              <a:buChar char="•"/>
              <a:defRPr/>
            </a:pPr>
            <a:r>
              <a:rPr lang="en-US" altLang="zh-CN" sz="1400" kern="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lt"/>
              </a:rPr>
              <a:t>Snapshot copy available immediately for service recovery in minutes</a:t>
            </a:r>
          </a:p>
        </p:txBody>
      </p:sp>
      <p:sp>
        <p:nvSpPr>
          <p:cNvPr id="89" name="矩形 101"/>
          <p:cNvSpPr/>
          <p:nvPr/>
        </p:nvSpPr>
        <p:spPr>
          <a:xfrm>
            <a:off x="9201670" y="3172242"/>
            <a:ext cx="2571960" cy="646247"/>
          </a:xfrm>
          <a:prstGeom prst="rect">
            <a:avLst/>
          </a:prstGeom>
          <a:noFill/>
          <a:ln>
            <a:noFill/>
            <a:headEnd/>
            <a:tailEnd/>
          </a:ln>
          <a:effectLst/>
          <a:scene3d>
            <a:camera prst="orthographicFront"/>
            <a:lightRig rig="threePt" dir="t">
              <a:rot lat="0" lon="0" rev="1200000"/>
            </a:lightRig>
          </a:scene3d>
          <a:sp3d/>
        </p:spPr>
        <p:txBody>
          <a:bodyPr wrap="square" lIns="0" tIns="0" rIns="0" bIns="0" anchor="t" anchorCtr="0">
            <a:noAutofit/>
          </a:bodyPr>
          <a:lstStyle/>
          <a:p>
            <a:pPr marL="179946" indent="-179946" defTabSz="1219078" fontAlgn="ctr">
              <a:buFont typeface="Arial" pitchFamily="34" charset="0"/>
              <a:buChar char="•"/>
              <a:defRPr/>
            </a:pPr>
            <a:r>
              <a:rPr lang="en-US" altLang="zh-CN" sz="1400" kern="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lt"/>
              </a:rPr>
              <a:t>Cloud backup and recovery</a:t>
            </a:r>
          </a:p>
          <a:p>
            <a:pPr marL="179946" indent="-179946" defTabSz="1219078" fontAlgn="ctr">
              <a:buFont typeface="Arial" pitchFamily="34" charset="0"/>
              <a:buChar char="•"/>
              <a:defRPr/>
            </a:pPr>
            <a:r>
              <a:rPr lang="en-US" altLang="zh-CN" sz="1400" kern="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lt"/>
              </a:rPr>
              <a:t>Unified cloud management simplifies O&amp;M</a:t>
            </a:r>
          </a:p>
        </p:txBody>
      </p:sp>
      <p:sp>
        <p:nvSpPr>
          <p:cNvPr id="90" name="Right Arrow 341"/>
          <p:cNvSpPr/>
          <p:nvPr/>
        </p:nvSpPr>
        <p:spPr>
          <a:xfrm>
            <a:off x="1491245" y="4321796"/>
            <a:ext cx="10256291" cy="348682"/>
          </a:xfrm>
          <a:prstGeom prst="rightArrow">
            <a:avLst/>
          </a:prstGeom>
          <a:solidFill>
            <a:schemeClr val="tx1">
              <a:lumMod val="75000"/>
              <a:lumOff val="25000"/>
              <a:alpha val="40000"/>
            </a:schemeClr>
          </a:solidFill>
          <a:ln w="25400" cap="flat" cmpd="sng" algn="ctr">
            <a:noFill/>
            <a:prstDash val="solid"/>
          </a:ln>
          <a:effectLst/>
        </p:spPr>
        <p:txBody>
          <a:bodyPr wrap="square" rtlCol="0" anchor="ctr">
            <a:noAutofit/>
          </a:bodyPr>
          <a:lstStyle/>
          <a:p>
            <a:pPr algn="ctr" defTabSz="1219078" fontAlgn="ctr">
              <a:defRPr/>
            </a:pPr>
            <a:endParaRPr lang="en-US" sz="2400" kern="0" dirty="0">
              <a:solidFill>
                <a:prstClr val="white"/>
              </a:solidFill>
              <a:latin typeface="Arial" panose="020B0604020202020204" pitchFamily="34" charset="0"/>
              <a:ea typeface="微软雅黑" panose="020B0503020204020204" pitchFamily="34" charset="-122"/>
            </a:endParaRPr>
          </a:p>
        </p:txBody>
      </p:sp>
      <p:sp>
        <p:nvSpPr>
          <p:cNvPr id="91" name="矩形 101"/>
          <p:cNvSpPr/>
          <p:nvPr/>
        </p:nvSpPr>
        <p:spPr>
          <a:xfrm>
            <a:off x="1392729" y="4456854"/>
            <a:ext cx="1364593" cy="492379"/>
          </a:xfrm>
          <a:prstGeom prst="rect">
            <a:avLst/>
          </a:prstGeom>
          <a:noFill/>
          <a:ln>
            <a:noFill/>
            <a:headEnd/>
            <a:tailEnd/>
          </a:ln>
          <a:effectLst/>
          <a:scene3d>
            <a:camera prst="orthographicFront"/>
            <a:lightRig rig="threePt" dir="t">
              <a:rot lat="0" lon="0" rev="1200000"/>
            </a:lightRig>
          </a:scene3d>
          <a:sp3d/>
        </p:spPr>
        <p:txBody>
          <a:bodyPr wrap="square" lIns="0" tIns="0" rIns="0" bIns="0" anchor="t" anchorCtr="0">
            <a:noAutofit/>
          </a:bodyPr>
          <a:lstStyle/>
          <a:p>
            <a:pPr defTabSz="1219078" fontAlgn="ctr">
              <a:lnSpc>
                <a:spcPct val="200000"/>
              </a:lnSpc>
              <a:defRPr/>
            </a:pPr>
            <a:r>
              <a:rPr lang="en-US" altLang="zh-CN" sz="1600" kern="0" dirty="0">
                <a:solidFill>
                  <a:srgbClr val="C7000B"/>
                </a:solidFill>
                <a:latin typeface="Arial" panose="020B0604020202020204" pitchFamily="34" charset="0"/>
                <a:ea typeface="微软雅黑" panose="020B0503020204020204" pitchFamily="34" charset="-122"/>
              </a:rPr>
              <a:t>Second-level</a:t>
            </a:r>
          </a:p>
        </p:txBody>
      </p:sp>
      <p:sp>
        <p:nvSpPr>
          <p:cNvPr id="92" name="矩形 101"/>
          <p:cNvSpPr/>
          <p:nvPr/>
        </p:nvSpPr>
        <p:spPr>
          <a:xfrm>
            <a:off x="5668015" y="4471451"/>
            <a:ext cx="1745566" cy="492379"/>
          </a:xfrm>
          <a:prstGeom prst="rect">
            <a:avLst/>
          </a:prstGeom>
          <a:noFill/>
          <a:ln>
            <a:noFill/>
            <a:headEnd/>
            <a:tailEnd/>
          </a:ln>
          <a:effectLst/>
          <a:scene3d>
            <a:camera prst="orthographicFront"/>
            <a:lightRig rig="threePt" dir="t">
              <a:rot lat="0" lon="0" rev="1200000"/>
            </a:lightRig>
          </a:scene3d>
          <a:sp3d/>
        </p:spPr>
        <p:txBody>
          <a:bodyPr wrap="square" lIns="0" tIns="0" rIns="0" bIns="0" anchor="t" anchorCtr="0">
            <a:noAutofit/>
          </a:bodyPr>
          <a:lstStyle/>
          <a:p>
            <a:pPr defTabSz="1219078" fontAlgn="ctr">
              <a:lnSpc>
                <a:spcPct val="200000"/>
              </a:lnSpc>
              <a:defRPr/>
            </a:pPr>
            <a:r>
              <a:rPr lang="en-US" altLang="zh-CN" sz="1600" kern="0" dirty="0">
                <a:solidFill>
                  <a:srgbClr val="C7000B"/>
                </a:solidFill>
                <a:latin typeface="Arial" panose="020B0604020202020204" pitchFamily="34" charset="0"/>
                <a:ea typeface="微软雅黑" panose="020B0503020204020204" pitchFamily="34" charset="-122"/>
              </a:rPr>
              <a:t>Minute-level</a:t>
            </a:r>
          </a:p>
        </p:txBody>
      </p:sp>
      <p:sp>
        <p:nvSpPr>
          <p:cNvPr id="93" name="矩形 101"/>
          <p:cNvSpPr/>
          <p:nvPr/>
        </p:nvSpPr>
        <p:spPr>
          <a:xfrm>
            <a:off x="10226515" y="4471451"/>
            <a:ext cx="1145401" cy="492379"/>
          </a:xfrm>
          <a:prstGeom prst="rect">
            <a:avLst/>
          </a:prstGeom>
          <a:noFill/>
          <a:ln>
            <a:noFill/>
            <a:headEnd/>
            <a:tailEnd/>
          </a:ln>
          <a:effectLst/>
          <a:scene3d>
            <a:camera prst="orthographicFront"/>
            <a:lightRig rig="threePt" dir="t">
              <a:rot lat="0" lon="0" rev="1200000"/>
            </a:lightRig>
          </a:scene3d>
          <a:sp3d/>
        </p:spPr>
        <p:txBody>
          <a:bodyPr wrap="square" lIns="0" tIns="0" rIns="0" bIns="0" anchor="t" anchorCtr="0">
            <a:noAutofit/>
          </a:bodyPr>
          <a:lstStyle/>
          <a:p>
            <a:pPr defTabSz="1219078" fontAlgn="ctr">
              <a:lnSpc>
                <a:spcPct val="200000"/>
              </a:lnSpc>
              <a:defRPr/>
            </a:pPr>
            <a:r>
              <a:rPr lang="en-US" altLang="zh-CN" sz="1600" kern="0" dirty="0">
                <a:solidFill>
                  <a:srgbClr val="C7000B"/>
                </a:solidFill>
                <a:latin typeface="Arial" panose="020B0604020202020204" pitchFamily="34" charset="0"/>
                <a:ea typeface="微软雅黑" panose="020B0503020204020204" pitchFamily="34" charset="-122"/>
              </a:rPr>
              <a:t>Hour-level</a:t>
            </a:r>
          </a:p>
        </p:txBody>
      </p:sp>
      <p:sp>
        <p:nvSpPr>
          <p:cNvPr id="94" name="Oval 22"/>
          <p:cNvSpPr>
            <a:spLocks noChangeArrowheads="1"/>
          </p:cNvSpPr>
          <p:nvPr/>
        </p:nvSpPr>
        <p:spPr bwMode="auto">
          <a:xfrm>
            <a:off x="1796377" y="4402876"/>
            <a:ext cx="198238" cy="198238"/>
          </a:xfrm>
          <a:prstGeom prst="ellipse">
            <a:avLst/>
          </a:prstGeom>
          <a:solidFill>
            <a:srgbClr val="C7000B"/>
          </a:solidFill>
          <a:ln w="9525">
            <a:noFill/>
            <a:round/>
            <a:headEnd/>
            <a:tailEnd/>
          </a:ln>
          <a:effectLst>
            <a:outerShdw dist="25400" dir="5400000" algn="ctr" rotWithShape="0">
              <a:srgbClr val="EEECE1"/>
            </a:outerShdw>
          </a:effectLst>
        </p:spPr>
        <p:txBody>
          <a:bodyPr wrap="square" anchor="ctr">
            <a:noAutofit/>
          </a:bodyPr>
          <a:lstStyle/>
          <a:p>
            <a:pPr defTabSz="1219078" fontAlgn="ctr">
              <a:defRPr/>
            </a:pPr>
            <a:endParaRPr lang="en-US" altLang="ko-KR" sz="2400" kern="0" dirty="0">
              <a:solidFill>
                <a:prstClr val="black"/>
              </a:solidFill>
              <a:latin typeface="Arial" panose="020B0604020202020204" pitchFamily="34" charset="0"/>
            </a:endParaRPr>
          </a:p>
        </p:txBody>
      </p:sp>
      <p:sp>
        <p:nvSpPr>
          <p:cNvPr id="95" name="Oval 22"/>
          <p:cNvSpPr>
            <a:spLocks noChangeArrowheads="1"/>
          </p:cNvSpPr>
          <p:nvPr/>
        </p:nvSpPr>
        <p:spPr bwMode="auto">
          <a:xfrm>
            <a:off x="6115295" y="4402876"/>
            <a:ext cx="198238" cy="198238"/>
          </a:xfrm>
          <a:prstGeom prst="ellipse">
            <a:avLst/>
          </a:prstGeom>
          <a:solidFill>
            <a:srgbClr val="C7000B"/>
          </a:solidFill>
          <a:ln w="9525">
            <a:noFill/>
            <a:round/>
            <a:headEnd/>
            <a:tailEnd/>
          </a:ln>
          <a:effectLst>
            <a:outerShdw dist="25400" dir="5400000" algn="ctr" rotWithShape="0">
              <a:srgbClr val="EEECE1"/>
            </a:outerShdw>
          </a:effectLst>
        </p:spPr>
        <p:txBody>
          <a:bodyPr wrap="square" anchor="ctr">
            <a:noAutofit/>
          </a:bodyPr>
          <a:lstStyle/>
          <a:p>
            <a:pPr defTabSz="1219078" fontAlgn="ctr">
              <a:defRPr/>
            </a:pPr>
            <a:endParaRPr lang="en-US" altLang="ko-KR" sz="2400" kern="0" dirty="0">
              <a:solidFill>
                <a:prstClr val="black"/>
              </a:solidFill>
              <a:latin typeface="Arial" panose="020B0604020202020204" pitchFamily="34" charset="0"/>
            </a:endParaRPr>
          </a:p>
        </p:txBody>
      </p:sp>
      <p:sp>
        <p:nvSpPr>
          <p:cNvPr id="96" name="Oval 22"/>
          <p:cNvSpPr>
            <a:spLocks noChangeArrowheads="1"/>
          </p:cNvSpPr>
          <p:nvPr/>
        </p:nvSpPr>
        <p:spPr bwMode="auto">
          <a:xfrm>
            <a:off x="10434213" y="4402876"/>
            <a:ext cx="198238" cy="198238"/>
          </a:xfrm>
          <a:prstGeom prst="ellipse">
            <a:avLst/>
          </a:prstGeom>
          <a:solidFill>
            <a:srgbClr val="C7000B"/>
          </a:solidFill>
          <a:ln w="9525">
            <a:noFill/>
            <a:round/>
            <a:headEnd/>
            <a:tailEnd/>
          </a:ln>
          <a:effectLst>
            <a:outerShdw dist="25400" dir="5400000" algn="ctr" rotWithShape="0">
              <a:srgbClr val="EEECE1"/>
            </a:outerShdw>
          </a:effectLst>
        </p:spPr>
        <p:txBody>
          <a:bodyPr wrap="square" anchor="ctr">
            <a:noAutofit/>
          </a:bodyPr>
          <a:lstStyle/>
          <a:p>
            <a:pPr defTabSz="1219078" fontAlgn="ctr">
              <a:defRPr/>
            </a:pPr>
            <a:endParaRPr lang="en-US" altLang="ko-KR" sz="2400" kern="0" dirty="0">
              <a:solidFill>
                <a:prstClr val="black"/>
              </a:solidFill>
              <a:latin typeface="Arial" panose="020B0604020202020204" pitchFamily="34" charset="0"/>
            </a:endParaRPr>
          </a:p>
        </p:txBody>
      </p:sp>
      <p:sp>
        <p:nvSpPr>
          <p:cNvPr id="175" name="文本框 174"/>
          <p:cNvSpPr txBox="1"/>
          <p:nvPr/>
        </p:nvSpPr>
        <p:spPr>
          <a:xfrm>
            <a:off x="287226" y="4164504"/>
            <a:ext cx="1253646" cy="584699"/>
          </a:xfrm>
          <a:prstGeom prst="rect">
            <a:avLst/>
          </a:prstGeom>
          <a:noFill/>
        </p:spPr>
        <p:txBody>
          <a:bodyPr wrap="square" rtlCol="0">
            <a:noAutofit/>
          </a:bodyPr>
          <a:lstStyle/>
          <a:p>
            <a:pPr algn="ctr" defTabSz="1219078" fontAlgn="ctr">
              <a:defRPr/>
            </a:pPr>
            <a:r>
              <a:rPr lang="en-US" altLang="zh-CN" sz="1600" dirty="0">
                <a:solidFill>
                  <a:prstClr val="black"/>
                </a:solidFill>
                <a:latin typeface="Arial" panose="020B0604020202020204" pitchFamily="34" charset="0"/>
                <a:ea typeface="微软雅黑" panose="020B0503020204020204" pitchFamily="34" charset="-122"/>
              </a:rPr>
              <a:t>Service recovery</a:t>
            </a:r>
          </a:p>
        </p:txBody>
      </p:sp>
      <p:grpSp>
        <p:nvGrpSpPr>
          <p:cNvPr id="184" name="组合 200"/>
          <p:cNvGrpSpPr/>
          <p:nvPr/>
        </p:nvGrpSpPr>
        <p:grpSpPr>
          <a:xfrm>
            <a:off x="977618" y="2230744"/>
            <a:ext cx="1728113" cy="625825"/>
            <a:chOff x="1057027" y="4747826"/>
            <a:chExt cx="5075277" cy="1001466"/>
          </a:xfrm>
        </p:grpSpPr>
        <p:pic>
          <p:nvPicPr>
            <p:cNvPr id="185" name="图片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027" y="4747826"/>
              <a:ext cx="5075277" cy="1001466"/>
            </a:xfrm>
            <a:prstGeom prst="rect">
              <a:avLst/>
            </a:prstGeom>
          </p:spPr>
        </p:pic>
        <p:grpSp>
          <p:nvGrpSpPr>
            <p:cNvPr id="186" name="组合 194"/>
            <p:cNvGrpSpPr/>
            <p:nvPr/>
          </p:nvGrpSpPr>
          <p:grpSpPr>
            <a:xfrm>
              <a:off x="2352811" y="5040974"/>
              <a:ext cx="2386836" cy="333035"/>
              <a:chOff x="-3260725" y="3905250"/>
              <a:chExt cx="2325688" cy="2336800"/>
            </a:xfrm>
          </p:grpSpPr>
          <p:sp>
            <p:nvSpPr>
              <p:cNvPr id="187" name="Freeform 63"/>
              <p:cNvSpPr>
                <a:spLocks/>
              </p:cNvSpPr>
              <p:nvPr/>
            </p:nvSpPr>
            <p:spPr bwMode="auto">
              <a:xfrm>
                <a:off x="-3260725" y="3905250"/>
                <a:ext cx="2325688" cy="2336800"/>
              </a:xfrm>
              <a:custGeom>
                <a:avLst/>
                <a:gdLst>
                  <a:gd name="T0" fmla="*/ 22 w 1465"/>
                  <a:gd name="T1" fmla="*/ 837 h 1472"/>
                  <a:gd name="T2" fmla="*/ 15 w 1465"/>
                  <a:gd name="T3" fmla="*/ 846 h 1472"/>
                  <a:gd name="T4" fmla="*/ 26 w 1465"/>
                  <a:gd name="T5" fmla="*/ 855 h 1472"/>
                  <a:gd name="T6" fmla="*/ 71 w 1465"/>
                  <a:gd name="T7" fmla="*/ 1061 h 1472"/>
                  <a:gd name="T8" fmla="*/ 64 w 1465"/>
                  <a:gd name="T9" fmla="*/ 1073 h 1472"/>
                  <a:gd name="T10" fmla="*/ 69 w 1465"/>
                  <a:gd name="T11" fmla="*/ 1082 h 1472"/>
                  <a:gd name="T12" fmla="*/ 78 w 1465"/>
                  <a:gd name="T13" fmla="*/ 1082 h 1472"/>
                  <a:gd name="T14" fmla="*/ 355 w 1465"/>
                  <a:gd name="T15" fmla="*/ 1406 h 1472"/>
                  <a:gd name="T16" fmla="*/ 362 w 1465"/>
                  <a:gd name="T17" fmla="*/ 1415 h 1472"/>
                  <a:gd name="T18" fmla="*/ 371 w 1465"/>
                  <a:gd name="T19" fmla="*/ 1415 h 1472"/>
                  <a:gd name="T20" fmla="*/ 593 w 1465"/>
                  <a:gd name="T21" fmla="*/ 1434 h 1472"/>
                  <a:gd name="T22" fmla="*/ 605 w 1465"/>
                  <a:gd name="T23" fmla="*/ 1453 h 1472"/>
                  <a:gd name="T24" fmla="*/ 624 w 1465"/>
                  <a:gd name="T25" fmla="*/ 1448 h 1472"/>
                  <a:gd name="T26" fmla="*/ 827 w 1465"/>
                  <a:gd name="T27" fmla="*/ 1463 h 1472"/>
                  <a:gd name="T28" fmla="*/ 837 w 1465"/>
                  <a:gd name="T29" fmla="*/ 1472 h 1472"/>
                  <a:gd name="T30" fmla="*/ 846 w 1465"/>
                  <a:gd name="T31" fmla="*/ 1467 h 1472"/>
                  <a:gd name="T32" fmla="*/ 1250 w 1465"/>
                  <a:gd name="T33" fmla="*/ 1264 h 1472"/>
                  <a:gd name="T34" fmla="*/ 1252 w 1465"/>
                  <a:gd name="T35" fmla="*/ 1264 h 1472"/>
                  <a:gd name="T36" fmla="*/ 1252 w 1465"/>
                  <a:gd name="T37" fmla="*/ 1264 h 1472"/>
                  <a:gd name="T38" fmla="*/ 1349 w 1465"/>
                  <a:gd name="T39" fmla="*/ 1101 h 1472"/>
                  <a:gd name="T40" fmla="*/ 1368 w 1465"/>
                  <a:gd name="T41" fmla="*/ 1094 h 1472"/>
                  <a:gd name="T42" fmla="*/ 1385 w 1465"/>
                  <a:gd name="T43" fmla="*/ 1073 h 1472"/>
                  <a:gd name="T44" fmla="*/ 1380 w 1465"/>
                  <a:gd name="T45" fmla="*/ 1049 h 1472"/>
                  <a:gd name="T46" fmla="*/ 1451 w 1465"/>
                  <a:gd name="T47" fmla="*/ 867 h 1472"/>
                  <a:gd name="T48" fmla="*/ 1463 w 1465"/>
                  <a:gd name="T49" fmla="*/ 865 h 1472"/>
                  <a:gd name="T50" fmla="*/ 1463 w 1465"/>
                  <a:gd name="T51" fmla="*/ 853 h 1472"/>
                  <a:gd name="T52" fmla="*/ 1455 w 1465"/>
                  <a:gd name="T53" fmla="*/ 848 h 1472"/>
                  <a:gd name="T54" fmla="*/ 1401 w 1465"/>
                  <a:gd name="T55" fmla="*/ 433 h 1472"/>
                  <a:gd name="T56" fmla="*/ 1399 w 1465"/>
                  <a:gd name="T57" fmla="*/ 419 h 1472"/>
                  <a:gd name="T58" fmla="*/ 1387 w 1465"/>
                  <a:gd name="T59" fmla="*/ 416 h 1472"/>
                  <a:gd name="T60" fmla="*/ 1248 w 1465"/>
                  <a:gd name="T61" fmla="*/ 244 h 1472"/>
                  <a:gd name="T62" fmla="*/ 1233 w 1465"/>
                  <a:gd name="T63" fmla="*/ 225 h 1472"/>
                  <a:gd name="T64" fmla="*/ 1215 w 1465"/>
                  <a:gd name="T65" fmla="*/ 227 h 1472"/>
                  <a:gd name="T66" fmla="*/ 1080 w 1465"/>
                  <a:gd name="T67" fmla="*/ 83 h 1472"/>
                  <a:gd name="T68" fmla="*/ 1068 w 1465"/>
                  <a:gd name="T69" fmla="*/ 74 h 1472"/>
                  <a:gd name="T70" fmla="*/ 636 w 1465"/>
                  <a:gd name="T71" fmla="*/ 10 h 1472"/>
                  <a:gd name="T72" fmla="*/ 629 w 1465"/>
                  <a:gd name="T73" fmla="*/ 0 h 1472"/>
                  <a:gd name="T74" fmla="*/ 617 w 1465"/>
                  <a:gd name="T75" fmla="*/ 3 h 1472"/>
                  <a:gd name="T76" fmla="*/ 423 w 1465"/>
                  <a:gd name="T77" fmla="*/ 95 h 1472"/>
                  <a:gd name="T78" fmla="*/ 407 w 1465"/>
                  <a:gd name="T79" fmla="*/ 83 h 1472"/>
                  <a:gd name="T80" fmla="*/ 390 w 1465"/>
                  <a:gd name="T81" fmla="*/ 95 h 1472"/>
                  <a:gd name="T82" fmla="*/ 393 w 1465"/>
                  <a:gd name="T83" fmla="*/ 109 h 1472"/>
                  <a:gd name="T84" fmla="*/ 211 w 1465"/>
                  <a:gd name="T85" fmla="*/ 211 h 1472"/>
                  <a:gd name="T86" fmla="*/ 201 w 1465"/>
                  <a:gd name="T87" fmla="*/ 218 h 1472"/>
                  <a:gd name="T88" fmla="*/ 206 w 1465"/>
                  <a:gd name="T89" fmla="*/ 230 h 1472"/>
                  <a:gd name="T90" fmla="*/ 114 w 1465"/>
                  <a:gd name="T91" fmla="*/ 409 h 1472"/>
                  <a:gd name="T92" fmla="*/ 93 w 1465"/>
                  <a:gd name="T93" fmla="*/ 430 h 1472"/>
                  <a:gd name="T94" fmla="*/ 102 w 1465"/>
                  <a:gd name="T95" fmla="*/ 447 h 1472"/>
                  <a:gd name="T96" fmla="*/ 12 w 1465"/>
                  <a:gd name="T97" fmla="*/ 603 h 1472"/>
                  <a:gd name="T98" fmla="*/ 0 w 1465"/>
                  <a:gd name="T99" fmla="*/ 612 h 1472"/>
                  <a:gd name="T100" fmla="*/ 7 w 1465"/>
                  <a:gd name="T101" fmla="*/ 622 h 1472"/>
                  <a:gd name="T102" fmla="*/ 10 w 1465"/>
                  <a:gd name="T103" fmla="*/ 622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5" h="1472">
                    <a:moveTo>
                      <a:pt x="10" y="622"/>
                    </a:moveTo>
                    <a:lnTo>
                      <a:pt x="22" y="837"/>
                    </a:lnTo>
                    <a:lnTo>
                      <a:pt x="22" y="837"/>
                    </a:lnTo>
                    <a:lnTo>
                      <a:pt x="22" y="837"/>
                    </a:lnTo>
                    <a:lnTo>
                      <a:pt x="17" y="839"/>
                    </a:lnTo>
                    <a:lnTo>
                      <a:pt x="15" y="844"/>
                    </a:lnTo>
                    <a:lnTo>
                      <a:pt x="15" y="846"/>
                    </a:lnTo>
                    <a:lnTo>
                      <a:pt x="15" y="846"/>
                    </a:lnTo>
                    <a:lnTo>
                      <a:pt x="15" y="848"/>
                    </a:lnTo>
                    <a:lnTo>
                      <a:pt x="19" y="853"/>
                    </a:lnTo>
                    <a:lnTo>
                      <a:pt x="22" y="855"/>
                    </a:lnTo>
                    <a:lnTo>
                      <a:pt x="26" y="855"/>
                    </a:lnTo>
                    <a:lnTo>
                      <a:pt x="26" y="855"/>
                    </a:lnTo>
                    <a:lnTo>
                      <a:pt x="26" y="855"/>
                    </a:lnTo>
                    <a:lnTo>
                      <a:pt x="71" y="1061"/>
                    </a:lnTo>
                    <a:lnTo>
                      <a:pt x="71" y="1061"/>
                    </a:lnTo>
                    <a:lnTo>
                      <a:pt x="67" y="1063"/>
                    </a:lnTo>
                    <a:lnTo>
                      <a:pt x="64" y="1066"/>
                    </a:lnTo>
                    <a:lnTo>
                      <a:pt x="64" y="1068"/>
                    </a:lnTo>
                    <a:lnTo>
                      <a:pt x="64" y="1073"/>
                    </a:lnTo>
                    <a:lnTo>
                      <a:pt x="64" y="1073"/>
                    </a:lnTo>
                    <a:lnTo>
                      <a:pt x="64" y="1078"/>
                    </a:lnTo>
                    <a:lnTo>
                      <a:pt x="64" y="1080"/>
                    </a:lnTo>
                    <a:lnTo>
                      <a:pt x="69" y="1082"/>
                    </a:lnTo>
                    <a:lnTo>
                      <a:pt x="74" y="1082"/>
                    </a:lnTo>
                    <a:lnTo>
                      <a:pt x="74" y="1082"/>
                    </a:lnTo>
                    <a:lnTo>
                      <a:pt x="78" y="1082"/>
                    </a:lnTo>
                    <a:lnTo>
                      <a:pt x="78" y="1082"/>
                    </a:lnTo>
                    <a:lnTo>
                      <a:pt x="357" y="1399"/>
                    </a:lnTo>
                    <a:lnTo>
                      <a:pt x="357" y="1399"/>
                    </a:lnTo>
                    <a:lnTo>
                      <a:pt x="355" y="1404"/>
                    </a:lnTo>
                    <a:lnTo>
                      <a:pt x="355" y="1406"/>
                    </a:lnTo>
                    <a:lnTo>
                      <a:pt x="355" y="1406"/>
                    </a:lnTo>
                    <a:lnTo>
                      <a:pt x="357" y="1411"/>
                    </a:lnTo>
                    <a:lnTo>
                      <a:pt x="357" y="1413"/>
                    </a:lnTo>
                    <a:lnTo>
                      <a:pt x="362" y="1415"/>
                    </a:lnTo>
                    <a:lnTo>
                      <a:pt x="364" y="1418"/>
                    </a:lnTo>
                    <a:lnTo>
                      <a:pt x="364" y="1418"/>
                    </a:lnTo>
                    <a:lnTo>
                      <a:pt x="369" y="1415"/>
                    </a:lnTo>
                    <a:lnTo>
                      <a:pt x="371" y="1415"/>
                    </a:lnTo>
                    <a:lnTo>
                      <a:pt x="376" y="1411"/>
                    </a:lnTo>
                    <a:lnTo>
                      <a:pt x="593" y="1432"/>
                    </a:lnTo>
                    <a:lnTo>
                      <a:pt x="593" y="1432"/>
                    </a:lnTo>
                    <a:lnTo>
                      <a:pt x="593" y="1434"/>
                    </a:lnTo>
                    <a:lnTo>
                      <a:pt x="593" y="1434"/>
                    </a:lnTo>
                    <a:lnTo>
                      <a:pt x="593" y="1441"/>
                    </a:lnTo>
                    <a:lnTo>
                      <a:pt x="598" y="1448"/>
                    </a:lnTo>
                    <a:lnTo>
                      <a:pt x="605" y="1453"/>
                    </a:lnTo>
                    <a:lnTo>
                      <a:pt x="612" y="1453"/>
                    </a:lnTo>
                    <a:lnTo>
                      <a:pt x="612" y="1453"/>
                    </a:lnTo>
                    <a:lnTo>
                      <a:pt x="617" y="1453"/>
                    </a:lnTo>
                    <a:lnTo>
                      <a:pt x="624" y="1448"/>
                    </a:lnTo>
                    <a:lnTo>
                      <a:pt x="629" y="1444"/>
                    </a:lnTo>
                    <a:lnTo>
                      <a:pt x="631" y="1437"/>
                    </a:lnTo>
                    <a:lnTo>
                      <a:pt x="827" y="1463"/>
                    </a:lnTo>
                    <a:lnTo>
                      <a:pt x="827" y="1463"/>
                    </a:lnTo>
                    <a:lnTo>
                      <a:pt x="827" y="1467"/>
                    </a:lnTo>
                    <a:lnTo>
                      <a:pt x="830" y="1470"/>
                    </a:lnTo>
                    <a:lnTo>
                      <a:pt x="832" y="1472"/>
                    </a:lnTo>
                    <a:lnTo>
                      <a:pt x="837" y="1472"/>
                    </a:lnTo>
                    <a:lnTo>
                      <a:pt x="837" y="1472"/>
                    </a:lnTo>
                    <a:lnTo>
                      <a:pt x="841" y="1472"/>
                    </a:lnTo>
                    <a:lnTo>
                      <a:pt x="844" y="1467"/>
                    </a:lnTo>
                    <a:lnTo>
                      <a:pt x="846" y="1467"/>
                    </a:lnTo>
                    <a:lnTo>
                      <a:pt x="846" y="1463"/>
                    </a:lnTo>
                    <a:lnTo>
                      <a:pt x="846" y="1463"/>
                    </a:lnTo>
                    <a:lnTo>
                      <a:pt x="846" y="1460"/>
                    </a:lnTo>
                    <a:lnTo>
                      <a:pt x="1250" y="1264"/>
                    </a:lnTo>
                    <a:lnTo>
                      <a:pt x="1250" y="1264"/>
                    </a:lnTo>
                    <a:lnTo>
                      <a:pt x="1250" y="1264"/>
                    </a:lnTo>
                    <a:lnTo>
                      <a:pt x="1250" y="1264"/>
                    </a:lnTo>
                    <a:lnTo>
                      <a:pt x="1252" y="1264"/>
                    </a:lnTo>
                    <a:lnTo>
                      <a:pt x="1252" y="1264"/>
                    </a:lnTo>
                    <a:lnTo>
                      <a:pt x="1252" y="1264"/>
                    </a:lnTo>
                    <a:lnTo>
                      <a:pt x="1252" y="1264"/>
                    </a:lnTo>
                    <a:lnTo>
                      <a:pt x="1252" y="1264"/>
                    </a:lnTo>
                    <a:lnTo>
                      <a:pt x="1335" y="1099"/>
                    </a:lnTo>
                    <a:lnTo>
                      <a:pt x="1335" y="1099"/>
                    </a:lnTo>
                    <a:lnTo>
                      <a:pt x="1342" y="1101"/>
                    </a:lnTo>
                    <a:lnTo>
                      <a:pt x="1349" y="1101"/>
                    </a:lnTo>
                    <a:lnTo>
                      <a:pt x="1349" y="1101"/>
                    </a:lnTo>
                    <a:lnTo>
                      <a:pt x="1356" y="1101"/>
                    </a:lnTo>
                    <a:lnTo>
                      <a:pt x="1363" y="1099"/>
                    </a:lnTo>
                    <a:lnTo>
                      <a:pt x="1368" y="1094"/>
                    </a:lnTo>
                    <a:lnTo>
                      <a:pt x="1375" y="1092"/>
                    </a:lnTo>
                    <a:lnTo>
                      <a:pt x="1380" y="1087"/>
                    </a:lnTo>
                    <a:lnTo>
                      <a:pt x="1380" y="1080"/>
                    </a:lnTo>
                    <a:lnTo>
                      <a:pt x="1385" y="1073"/>
                    </a:lnTo>
                    <a:lnTo>
                      <a:pt x="1385" y="1066"/>
                    </a:lnTo>
                    <a:lnTo>
                      <a:pt x="1385" y="1066"/>
                    </a:lnTo>
                    <a:lnTo>
                      <a:pt x="1382" y="1056"/>
                    </a:lnTo>
                    <a:lnTo>
                      <a:pt x="1380" y="1049"/>
                    </a:lnTo>
                    <a:lnTo>
                      <a:pt x="1375" y="1042"/>
                    </a:lnTo>
                    <a:lnTo>
                      <a:pt x="1368" y="1035"/>
                    </a:lnTo>
                    <a:lnTo>
                      <a:pt x="1451" y="867"/>
                    </a:lnTo>
                    <a:lnTo>
                      <a:pt x="1451" y="867"/>
                    </a:lnTo>
                    <a:lnTo>
                      <a:pt x="1455" y="867"/>
                    </a:lnTo>
                    <a:lnTo>
                      <a:pt x="1455" y="867"/>
                    </a:lnTo>
                    <a:lnTo>
                      <a:pt x="1458" y="867"/>
                    </a:lnTo>
                    <a:lnTo>
                      <a:pt x="1463" y="865"/>
                    </a:lnTo>
                    <a:lnTo>
                      <a:pt x="1463" y="863"/>
                    </a:lnTo>
                    <a:lnTo>
                      <a:pt x="1465" y="858"/>
                    </a:lnTo>
                    <a:lnTo>
                      <a:pt x="1465" y="858"/>
                    </a:lnTo>
                    <a:lnTo>
                      <a:pt x="1463" y="853"/>
                    </a:lnTo>
                    <a:lnTo>
                      <a:pt x="1463" y="848"/>
                    </a:lnTo>
                    <a:lnTo>
                      <a:pt x="1458" y="848"/>
                    </a:lnTo>
                    <a:lnTo>
                      <a:pt x="1455" y="848"/>
                    </a:lnTo>
                    <a:lnTo>
                      <a:pt x="1455" y="848"/>
                    </a:lnTo>
                    <a:lnTo>
                      <a:pt x="1453" y="848"/>
                    </a:lnTo>
                    <a:lnTo>
                      <a:pt x="1396" y="435"/>
                    </a:lnTo>
                    <a:lnTo>
                      <a:pt x="1396" y="435"/>
                    </a:lnTo>
                    <a:lnTo>
                      <a:pt x="1401" y="433"/>
                    </a:lnTo>
                    <a:lnTo>
                      <a:pt x="1404" y="426"/>
                    </a:lnTo>
                    <a:lnTo>
                      <a:pt x="1404" y="426"/>
                    </a:lnTo>
                    <a:lnTo>
                      <a:pt x="1401" y="423"/>
                    </a:lnTo>
                    <a:lnTo>
                      <a:pt x="1399" y="419"/>
                    </a:lnTo>
                    <a:lnTo>
                      <a:pt x="1396" y="416"/>
                    </a:lnTo>
                    <a:lnTo>
                      <a:pt x="1394" y="416"/>
                    </a:lnTo>
                    <a:lnTo>
                      <a:pt x="1394" y="416"/>
                    </a:lnTo>
                    <a:lnTo>
                      <a:pt x="1387" y="416"/>
                    </a:lnTo>
                    <a:lnTo>
                      <a:pt x="1243" y="256"/>
                    </a:lnTo>
                    <a:lnTo>
                      <a:pt x="1243" y="256"/>
                    </a:lnTo>
                    <a:lnTo>
                      <a:pt x="1248" y="251"/>
                    </a:lnTo>
                    <a:lnTo>
                      <a:pt x="1248" y="244"/>
                    </a:lnTo>
                    <a:lnTo>
                      <a:pt x="1248" y="244"/>
                    </a:lnTo>
                    <a:lnTo>
                      <a:pt x="1248" y="237"/>
                    </a:lnTo>
                    <a:lnTo>
                      <a:pt x="1241" y="230"/>
                    </a:lnTo>
                    <a:lnTo>
                      <a:pt x="1233" y="225"/>
                    </a:lnTo>
                    <a:lnTo>
                      <a:pt x="1229" y="222"/>
                    </a:lnTo>
                    <a:lnTo>
                      <a:pt x="1229" y="222"/>
                    </a:lnTo>
                    <a:lnTo>
                      <a:pt x="1222" y="222"/>
                    </a:lnTo>
                    <a:lnTo>
                      <a:pt x="1215" y="227"/>
                    </a:lnTo>
                    <a:lnTo>
                      <a:pt x="1078" y="88"/>
                    </a:lnTo>
                    <a:lnTo>
                      <a:pt x="1078" y="88"/>
                    </a:lnTo>
                    <a:lnTo>
                      <a:pt x="1080" y="83"/>
                    </a:lnTo>
                    <a:lnTo>
                      <a:pt x="1080" y="83"/>
                    </a:lnTo>
                    <a:lnTo>
                      <a:pt x="1080" y="78"/>
                    </a:lnTo>
                    <a:lnTo>
                      <a:pt x="1078" y="74"/>
                    </a:lnTo>
                    <a:lnTo>
                      <a:pt x="1075" y="74"/>
                    </a:lnTo>
                    <a:lnTo>
                      <a:pt x="1068" y="74"/>
                    </a:lnTo>
                    <a:lnTo>
                      <a:pt x="1068" y="74"/>
                    </a:lnTo>
                    <a:lnTo>
                      <a:pt x="1063" y="74"/>
                    </a:lnTo>
                    <a:lnTo>
                      <a:pt x="1061" y="78"/>
                    </a:lnTo>
                    <a:lnTo>
                      <a:pt x="636" y="10"/>
                    </a:lnTo>
                    <a:lnTo>
                      <a:pt x="636" y="10"/>
                    </a:lnTo>
                    <a:lnTo>
                      <a:pt x="633" y="5"/>
                    </a:lnTo>
                    <a:lnTo>
                      <a:pt x="631" y="3"/>
                    </a:lnTo>
                    <a:lnTo>
                      <a:pt x="629" y="0"/>
                    </a:lnTo>
                    <a:lnTo>
                      <a:pt x="624" y="0"/>
                    </a:lnTo>
                    <a:lnTo>
                      <a:pt x="624" y="0"/>
                    </a:lnTo>
                    <a:lnTo>
                      <a:pt x="622" y="0"/>
                    </a:lnTo>
                    <a:lnTo>
                      <a:pt x="617" y="3"/>
                    </a:lnTo>
                    <a:lnTo>
                      <a:pt x="615" y="5"/>
                    </a:lnTo>
                    <a:lnTo>
                      <a:pt x="615" y="10"/>
                    </a:lnTo>
                    <a:lnTo>
                      <a:pt x="423" y="95"/>
                    </a:lnTo>
                    <a:lnTo>
                      <a:pt x="423" y="95"/>
                    </a:lnTo>
                    <a:lnTo>
                      <a:pt x="421" y="88"/>
                    </a:lnTo>
                    <a:lnTo>
                      <a:pt x="416" y="85"/>
                    </a:lnTo>
                    <a:lnTo>
                      <a:pt x="411" y="83"/>
                    </a:lnTo>
                    <a:lnTo>
                      <a:pt x="407" y="83"/>
                    </a:lnTo>
                    <a:lnTo>
                      <a:pt x="407" y="83"/>
                    </a:lnTo>
                    <a:lnTo>
                      <a:pt x="400" y="83"/>
                    </a:lnTo>
                    <a:lnTo>
                      <a:pt x="395" y="88"/>
                    </a:lnTo>
                    <a:lnTo>
                      <a:pt x="390" y="95"/>
                    </a:lnTo>
                    <a:lnTo>
                      <a:pt x="390" y="100"/>
                    </a:lnTo>
                    <a:lnTo>
                      <a:pt x="390" y="100"/>
                    </a:lnTo>
                    <a:lnTo>
                      <a:pt x="390" y="107"/>
                    </a:lnTo>
                    <a:lnTo>
                      <a:pt x="393" y="109"/>
                    </a:lnTo>
                    <a:lnTo>
                      <a:pt x="218" y="215"/>
                    </a:lnTo>
                    <a:lnTo>
                      <a:pt x="218" y="215"/>
                    </a:lnTo>
                    <a:lnTo>
                      <a:pt x="215" y="211"/>
                    </a:lnTo>
                    <a:lnTo>
                      <a:pt x="211" y="211"/>
                    </a:lnTo>
                    <a:lnTo>
                      <a:pt x="211" y="211"/>
                    </a:lnTo>
                    <a:lnTo>
                      <a:pt x="206" y="211"/>
                    </a:lnTo>
                    <a:lnTo>
                      <a:pt x="204" y="215"/>
                    </a:lnTo>
                    <a:lnTo>
                      <a:pt x="201" y="218"/>
                    </a:lnTo>
                    <a:lnTo>
                      <a:pt x="199" y="222"/>
                    </a:lnTo>
                    <a:lnTo>
                      <a:pt x="199" y="222"/>
                    </a:lnTo>
                    <a:lnTo>
                      <a:pt x="201" y="225"/>
                    </a:lnTo>
                    <a:lnTo>
                      <a:pt x="206" y="230"/>
                    </a:lnTo>
                    <a:lnTo>
                      <a:pt x="121" y="411"/>
                    </a:lnTo>
                    <a:lnTo>
                      <a:pt x="121" y="411"/>
                    </a:lnTo>
                    <a:lnTo>
                      <a:pt x="114" y="409"/>
                    </a:lnTo>
                    <a:lnTo>
                      <a:pt x="114" y="409"/>
                    </a:lnTo>
                    <a:lnTo>
                      <a:pt x="107" y="411"/>
                    </a:lnTo>
                    <a:lnTo>
                      <a:pt x="100" y="416"/>
                    </a:lnTo>
                    <a:lnTo>
                      <a:pt x="95" y="423"/>
                    </a:lnTo>
                    <a:lnTo>
                      <a:pt x="93" y="430"/>
                    </a:lnTo>
                    <a:lnTo>
                      <a:pt x="93" y="430"/>
                    </a:lnTo>
                    <a:lnTo>
                      <a:pt x="95" y="435"/>
                    </a:lnTo>
                    <a:lnTo>
                      <a:pt x="97" y="440"/>
                    </a:lnTo>
                    <a:lnTo>
                      <a:pt x="102" y="447"/>
                    </a:lnTo>
                    <a:lnTo>
                      <a:pt x="15" y="603"/>
                    </a:lnTo>
                    <a:lnTo>
                      <a:pt x="15" y="603"/>
                    </a:lnTo>
                    <a:lnTo>
                      <a:pt x="12" y="603"/>
                    </a:lnTo>
                    <a:lnTo>
                      <a:pt x="12" y="603"/>
                    </a:lnTo>
                    <a:lnTo>
                      <a:pt x="7" y="603"/>
                    </a:lnTo>
                    <a:lnTo>
                      <a:pt x="5" y="603"/>
                    </a:lnTo>
                    <a:lnTo>
                      <a:pt x="3" y="608"/>
                    </a:lnTo>
                    <a:lnTo>
                      <a:pt x="0" y="612"/>
                    </a:lnTo>
                    <a:lnTo>
                      <a:pt x="0" y="612"/>
                    </a:lnTo>
                    <a:lnTo>
                      <a:pt x="3" y="617"/>
                    </a:lnTo>
                    <a:lnTo>
                      <a:pt x="5" y="617"/>
                    </a:lnTo>
                    <a:lnTo>
                      <a:pt x="7" y="622"/>
                    </a:lnTo>
                    <a:lnTo>
                      <a:pt x="10" y="622"/>
                    </a:lnTo>
                    <a:lnTo>
                      <a:pt x="10" y="622"/>
                    </a:lnTo>
                    <a:lnTo>
                      <a:pt x="10" y="622"/>
                    </a:lnTo>
                    <a:lnTo>
                      <a:pt x="10" y="622"/>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88" name="Freeform 64"/>
              <p:cNvSpPr>
                <a:spLocks/>
              </p:cNvSpPr>
              <p:nvPr/>
            </p:nvSpPr>
            <p:spPr bwMode="auto">
              <a:xfrm>
                <a:off x="-3219450" y="5262563"/>
                <a:ext cx="334963" cy="552450"/>
              </a:xfrm>
              <a:custGeom>
                <a:avLst/>
                <a:gdLst>
                  <a:gd name="T0" fmla="*/ 0 w 211"/>
                  <a:gd name="T1" fmla="*/ 0 h 348"/>
                  <a:gd name="T2" fmla="*/ 0 w 211"/>
                  <a:gd name="T3" fmla="*/ 0 h 348"/>
                  <a:gd name="T4" fmla="*/ 3 w 211"/>
                  <a:gd name="T5" fmla="*/ 0 h 348"/>
                  <a:gd name="T6" fmla="*/ 33 w 211"/>
                  <a:gd name="T7" fmla="*/ 48 h 348"/>
                  <a:gd name="T8" fmla="*/ 211 w 211"/>
                  <a:gd name="T9" fmla="*/ 348 h 348"/>
                  <a:gd name="T10" fmla="*/ 211 w 211"/>
                  <a:gd name="T11" fmla="*/ 348 h 348"/>
                  <a:gd name="T12" fmla="*/ 211 w 211"/>
                  <a:gd name="T13" fmla="*/ 348 h 348"/>
                  <a:gd name="T14" fmla="*/ 57 w 211"/>
                  <a:gd name="T15" fmla="*/ 223 h 348"/>
                  <a:gd name="T16" fmla="*/ 57 w 211"/>
                  <a:gd name="T17" fmla="*/ 223 h 348"/>
                  <a:gd name="T18" fmla="*/ 57 w 211"/>
                  <a:gd name="T19" fmla="*/ 218 h 348"/>
                  <a:gd name="T20" fmla="*/ 57 w 211"/>
                  <a:gd name="T21" fmla="*/ 218 h 348"/>
                  <a:gd name="T22" fmla="*/ 57 w 211"/>
                  <a:gd name="T23" fmla="*/ 213 h 348"/>
                  <a:gd name="T24" fmla="*/ 55 w 211"/>
                  <a:gd name="T25" fmla="*/ 211 h 348"/>
                  <a:gd name="T26" fmla="*/ 52 w 211"/>
                  <a:gd name="T27" fmla="*/ 208 h 348"/>
                  <a:gd name="T28" fmla="*/ 48 w 211"/>
                  <a:gd name="T29" fmla="*/ 206 h 348"/>
                  <a:gd name="T30" fmla="*/ 48 w 211"/>
                  <a:gd name="T31" fmla="*/ 206 h 348"/>
                  <a:gd name="T32" fmla="*/ 45 w 211"/>
                  <a:gd name="T33" fmla="*/ 206 h 348"/>
                  <a:gd name="T34" fmla="*/ 0 w 211"/>
                  <a:gd name="T35" fmla="*/ 0 h 348"/>
                  <a:gd name="T36" fmla="*/ 0 w 211"/>
                  <a:gd name="T37" fmla="*/ 0 h 348"/>
                  <a:gd name="T38" fmla="*/ 0 w 211"/>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348">
                    <a:moveTo>
                      <a:pt x="0" y="0"/>
                    </a:moveTo>
                    <a:lnTo>
                      <a:pt x="0" y="0"/>
                    </a:lnTo>
                    <a:lnTo>
                      <a:pt x="3" y="0"/>
                    </a:lnTo>
                    <a:lnTo>
                      <a:pt x="33" y="48"/>
                    </a:lnTo>
                    <a:lnTo>
                      <a:pt x="211" y="348"/>
                    </a:lnTo>
                    <a:lnTo>
                      <a:pt x="211" y="348"/>
                    </a:lnTo>
                    <a:lnTo>
                      <a:pt x="211" y="348"/>
                    </a:lnTo>
                    <a:lnTo>
                      <a:pt x="57" y="223"/>
                    </a:lnTo>
                    <a:lnTo>
                      <a:pt x="57" y="223"/>
                    </a:lnTo>
                    <a:lnTo>
                      <a:pt x="57" y="218"/>
                    </a:lnTo>
                    <a:lnTo>
                      <a:pt x="57" y="218"/>
                    </a:lnTo>
                    <a:lnTo>
                      <a:pt x="57" y="213"/>
                    </a:lnTo>
                    <a:lnTo>
                      <a:pt x="55" y="211"/>
                    </a:lnTo>
                    <a:lnTo>
                      <a:pt x="52" y="208"/>
                    </a:lnTo>
                    <a:lnTo>
                      <a:pt x="48" y="206"/>
                    </a:lnTo>
                    <a:lnTo>
                      <a:pt x="48" y="206"/>
                    </a:lnTo>
                    <a:lnTo>
                      <a:pt x="45" y="206"/>
                    </a:lnTo>
                    <a:lnTo>
                      <a:pt x="0" y="0"/>
                    </a:lnTo>
                    <a:lnTo>
                      <a:pt x="0" y="0"/>
                    </a:lnTo>
                    <a:lnTo>
                      <a:pt x="0"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89" name="Freeform 65"/>
              <p:cNvSpPr>
                <a:spLocks/>
              </p:cNvSpPr>
              <p:nvPr/>
            </p:nvSpPr>
            <p:spPr bwMode="auto">
              <a:xfrm>
                <a:off x="-3128963" y="5622925"/>
                <a:ext cx="434975" cy="498475"/>
              </a:xfrm>
              <a:custGeom>
                <a:avLst/>
                <a:gdLst>
                  <a:gd name="T0" fmla="*/ 0 w 274"/>
                  <a:gd name="T1" fmla="*/ 0 h 314"/>
                  <a:gd name="T2" fmla="*/ 151 w 274"/>
                  <a:gd name="T3" fmla="*/ 123 h 314"/>
                  <a:gd name="T4" fmla="*/ 151 w 274"/>
                  <a:gd name="T5" fmla="*/ 123 h 314"/>
                  <a:gd name="T6" fmla="*/ 149 w 274"/>
                  <a:gd name="T7" fmla="*/ 128 h 314"/>
                  <a:gd name="T8" fmla="*/ 149 w 274"/>
                  <a:gd name="T9" fmla="*/ 128 h 314"/>
                  <a:gd name="T10" fmla="*/ 151 w 274"/>
                  <a:gd name="T11" fmla="*/ 133 h 314"/>
                  <a:gd name="T12" fmla="*/ 154 w 274"/>
                  <a:gd name="T13" fmla="*/ 135 h 314"/>
                  <a:gd name="T14" fmla="*/ 156 w 274"/>
                  <a:gd name="T15" fmla="*/ 137 h 314"/>
                  <a:gd name="T16" fmla="*/ 161 w 274"/>
                  <a:gd name="T17" fmla="*/ 140 h 314"/>
                  <a:gd name="T18" fmla="*/ 161 w 274"/>
                  <a:gd name="T19" fmla="*/ 140 h 314"/>
                  <a:gd name="T20" fmla="*/ 163 w 274"/>
                  <a:gd name="T21" fmla="*/ 137 h 314"/>
                  <a:gd name="T22" fmla="*/ 267 w 274"/>
                  <a:gd name="T23" fmla="*/ 305 h 314"/>
                  <a:gd name="T24" fmla="*/ 274 w 274"/>
                  <a:gd name="T25" fmla="*/ 314 h 314"/>
                  <a:gd name="T26" fmla="*/ 0 w 274"/>
                  <a:gd name="T27" fmla="*/ 0 h 314"/>
                  <a:gd name="T28" fmla="*/ 0 w 274"/>
                  <a:gd name="T29" fmla="*/ 0 h 314"/>
                  <a:gd name="T30" fmla="*/ 0 w 274"/>
                  <a:gd name="T31"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314">
                    <a:moveTo>
                      <a:pt x="0" y="0"/>
                    </a:moveTo>
                    <a:lnTo>
                      <a:pt x="151" y="123"/>
                    </a:lnTo>
                    <a:lnTo>
                      <a:pt x="151" y="123"/>
                    </a:lnTo>
                    <a:lnTo>
                      <a:pt x="149" y="128"/>
                    </a:lnTo>
                    <a:lnTo>
                      <a:pt x="149" y="128"/>
                    </a:lnTo>
                    <a:lnTo>
                      <a:pt x="151" y="133"/>
                    </a:lnTo>
                    <a:lnTo>
                      <a:pt x="154" y="135"/>
                    </a:lnTo>
                    <a:lnTo>
                      <a:pt x="156" y="137"/>
                    </a:lnTo>
                    <a:lnTo>
                      <a:pt x="161" y="140"/>
                    </a:lnTo>
                    <a:lnTo>
                      <a:pt x="161" y="140"/>
                    </a:lnTo>
                    <a:lnTo>
                      <a:pt x="163" y="137"/>
                    </a:lnTo>
                    <a:lnTo>
                      <a:pt x="267" y="305"/>
                    </a:lnTo>
                    <a:lnTo>
                      <a:pt x="274" y="314"/>
                    </a:lnTo>
                    <a:lnTo>
                      <a:pt x="0" y="0"/>
                    </a:lnTo>
                    <a:lnTo>
                      <a:pt x="0" y="0"/>
                    </a:lnTo>
                    <a:lnTo>
                      <a:pt x="0"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0" name="Freeform 66"/>
              <p:cNvSpPr>
                <a:spLocks/>
              </p:cNvSpPr>
              <p:nvPr/>
            </p:nvSpPr>
            <p:spPr bwMode="auto">
              <a:xfrm>
                <a:off x="-2867025" y="5837238"/>
                <a:ext cx="547688" cy="336550"/>
              </a:xfrm>
              <a:custGeom>
                <a:avLst/>
                <a:gdLst>
                  <a:gd name="T0" fmla="*/ 128 w 345"/>
                  <a:gd name="T1" fmla="*/ 189 h 212"/>
                  <a:gd name="T2" fmla="*/ 128 w 345"/>
                  <a:gd name="T3" fmla="*/ 189 h 212"/>
                  <a:gd name="T4" fmla="*/ 128 w 345"/>
                  <a:gd name="T5" fmla="*/ 189 h 212"/>
                  <a:gd name="T6" fmla="*/ 128 w 345"/>
                  <a:gd name="T7" fmla="*/ 189 h 212"/>
                  <a:gd name="T8" fmla="*/ 128 w 345"/>
                  <a:gd name="T9" fmla="*/ 187 h 212"/>
                  <a:gd name="T10" fmla="*/ 123 w 345"/>
                  <a:gd name="T11" fmla="*/ 182 h 212"/>
                  <a:gd name="T12" fmla="*/ 121 w 345"/>
                  <a:gd name="T13" fmla="*/ 179 h 212"/>
                  <a:gd name="T14" fmla="*/ 116 w 345"/>
                  <a:gd name="T15" fmla="*/ 179 h 212"/>
                  <a:gd name="T16" fmla="*/ 116 w 345"/>
                  <a:gd name="T17" fmla="*/ 179 h 212"/>
                  <a:gd name="T18" fmla="*/ 111 w 345"/>
                  <a:gd name="T19" fmla="*/ 179 h 212"/>
                  <a:gd name="T20" fmla="*/ 0 w 345"/>
                  <a:gd name="T21" fmla="*/ 2 h 212"/>
                  <a:gd name="T22" fmla="*/ 0 w 345"/>
                  <a:gd name="T23" fmla="*/ 2 h 212"/>
                  <a:gd name="T24" fmla="*/ 3 w 345"/>
                  <a:gd name="T25" fmla="*/ 0 h 212"/>
                  <a:gd name="T26" fmla="*/ 78 w 345"/>
                  <a:gd name="T27" fmla="*/ 47 h 212"/>
                  <a:gd name="T28" fmla="*/ 345 w 345"/>
                  <a:gd name="T29" fmla="*/ 210 h 212"/>
                  <a:gd name="T30" fmla="*/ 345 w 345"/>
                  <a:gd name="T31" fmla="*/ 210 h 212"/>
                  <a:gd name="T32" fmla="*/ 345 w 345"/>
                  <a:gd name="T33" fmla="*/ 212 h 212"/>
                  <a:gd name="T34" fmla="*/ 128 w 345"/>
                  <a:gd name="T35" fmla="*/ 189 h 212"/>
                  <a:gd name="T36" fmla="*/ 128 w 345"/>
                  <a:gd name="T37" fmla="*/ 189 h 212"/>
                  <a:gd name="T38" fmla="*/ 128 w 345"/>
                  <a:gd name="T39" fmla="*/ 18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5" h="212">
                    <a:moveTo>
                      <a:pt x="128" y="189"/>
                    </a:moveTo>
                    <a:lnTo>
                      <a:pt x="128" y="189"/>
                    </a:lnTo>
                    <a:lnTo>
                      <a:pt x="128" y="189"/>
                    </a:lnTo>
                    <a:lnTo>
                      <a:pt x="128" y="189"/>
                    </a:lnTo>
                    <a:lnTo>
                      <a:pt x="128" y="187"/>
                    </a:lnTo>
                    <a:lnTo>
                      <a:pt x="123" y="182"/>
                    </a:lnTo>
                    <a:lnTo>
                      <a:pt x="121" y="179"/>
                    </a:lnTo>
                    <a:lnTo>
                      <a:pt x="116" y="179"/>
                    </a:lnTo>
                    <a:lnTo>
                      <a:pt x="116" y="179"/>
                    </a:lnTo>
                    <a:lnTo>
                      <a:pt x="111" y="179"/>
                    </a:lnTo>
                    <a:lnTo>
                      <a:pt x="0" y="2"/>
                    </a:lnTo>
                    <a:lnTo>
                      <a:pt x="0" y="2"/>
                    </a:lnTo>
                    <a:lnTo>
                      <a:pt x="3" y="0"/>
                    </a:lnTo>
                    <a:lnTo>
                      <a:pt x="78" y="47"/>
                    </a:lnTo>
                    <a:lnTo>
                      <a:pt x="345" y="210"/>
                    </a:lnTo>
                    <a:lnTo>
                      <a:pt x="345" y="210"/>
                    </a:lnTo>
                    <a:lnTo>
                      <a:pt x="345" y="212"/>
                    </a:lnTo>
                    <a:lnTo>
                      <a:pt x="128" y="189"/>
                    </a:lnTo>
                    <a:lnTo>
                      <a:pt x="128" y="189"/>
                    </a:lnTo>
                    <a:lnTo>
                      <a:pt x="128" y="189"/>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1" name="Freeform 67"/>
              <p:cNvSpPr>
                <a:spLocks/>
              </p:cNvSpPr>
              <p:nvPr/>
            </p:nvSpPr>
            <p:spPr bwMode="auto">
              <a:xfrm>
                <a:off x="-2259013" y="6054725"/>
                <a:ext cx="600075" cy="168275"/>
              </a:xfrm>
              <a:custGeom>
                <a:avLst/>
                <a:gdLst>
                  <a:gd name="T0" fmla="*/ 206 w 378"/>
                  <a:gd name="T1" fmla="*/ 97 h 106"/>
                  <a:gd name="T2" fmla="*/ 206 w 378"/>
                  <a:gd name="T3" fmla="*/ 97 h 106"/>
                  <a:gd name="T4" fmla="*/ 201 w 378"/>
                  <a:gd name="T5" fmla="*/ 99 h 106"/>
                  <a:gd name="T6" fmla="*/ 199 w 378"/>
                  <a:gd name="T7" fmla="*/ 101 h 106"/>
                  <a:gd name="T8" fmla="*/ 196 w 378"/>
                  <a:gd name="T9" fmla="*/ 101 h 106"/>
                  <a:gd name="T10" fmla="*/ 196 w 378"/>
                  <a:gd name="T11" fmla="*/ 106 h 106"/>
                  <a:gd name="T12" fmla="*/ 0 w 378"/>
                  <a:gd name="T13" fmla="*/ 83 h 106"/>
                  <a:gd name="T14" fmla="*/ 0 w 378"/>
                  <a:gd name="T15" fmla="*/ 83 h 106"/>
                  <a:gd name="T16" fmla="*/ 0 w 378"/>
                  <a:gd name="T17" fmla="*/ 80 h 106"/>
                  <a:gd name="T18" fmla="*/ 0 w 378"/>
                  <a:gd name="T19" fmla="*/ 80 h 106"/>
                  <a:gd name="T20" fmla="*/ 0 w 378"/>
                  <a:gd name="T21" fmla="*/ 75 h 106"/>
                  <a:gd name="T22" fmla="*/ 338 w 378"/>
                  <a:gd name="T23" fmla="*/ 7 h 106"/>
                  <a:gd name="T24" fmla="*/ 378 w 378"/>
                  <a:gd name="T25" fmla="*/ 0 h 106"/>
                  <a:gd name="T26" fmla="*/ 378 w 378"/>
                  <a:gd name="T27" fmla="*/ 0 h 106"/>
                  <a:gd name="T28" fmla="*/ 378 w 378"/>
                  <a:gd name="T29" fmla="*/ 0 h 106"/>
                  <a:gd name="T30" fmla="*/ 215 w 378"/>
                  <a:gd name="T31" fmla="*/ 101 h 106"/>
                  <a:gd name="T32" fmla="*/ 215 w 378"/>
                  <a:gd name="T33" fmla="*/ 101 h 106"/>
                  <a:gd name="T34" fmla="*/ 210 w 378"/>
                  <a:gd name="T35" fmla="*/ 99 h 106"/>
                  <a:gd name="T36" fmla="*/ 206 w 378"/>
                  <a:gd name="T37" fmla="*/ 97 h 106"/>
                  <a:gd name="T38" fmla="*/ 206 w 378"/>
                  <a:gd name="T39" fmla="*/ 97 h 106"/>
                  <a:gd name="T40" fmla="*/ 206 w 378"/>
                  <a:gd name="T41" fmla="*/ 97 h 106"/>
                  <a:gd name="T42" fmla="*/ 206 w 378"/>
                  <a:gd name="T43"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106">
                    <a:moveTo>
                      <a:pt x="206" y="97"/>
                    </a:moveTo>
                    <a:lnTo>
                      <a:pt x="206" y="97"/>
                    </a:lnTo>
                    <a:lnTo>
                      <a:pt x="201" y="99"/>
                    </a:lnTo>
                    <a:lnTo>
                      <a:pt x="199" y="101"/>
                    </a:lnTo>
                    <a:lnTo>
                      <a:pt x="196" y="101"/>
                    </a:lnTo>
                    <a:lnTo>
                      <a:pt x="196" y="106"/>
                    </a:lnTo>
                    <a:lnTo>
                      <a:pt x="0" y="83"/>
                    </a:lnTo>
                    <a:lnTo>
                      <a:pt x="0" y="83"/>
                    </a:lnTo>
                    <a:lnTo>
                      <a:pt x="0" y="80"/>
                    </a:lnTo>
                    <a:lnTo>
                      <a:pt x="0" y="80"/>
                    </a:lnTo>
                    <a:lnTo>
                      <a:pt x="0" y="75"/>
                    </a:lnTo>
                    <a:lnTo>
                      <a:pt x="338" y="7"/>
                    </a:lnTo>
                    <a:lnTo>
                      <a:pt x="378" y="0"/>
                    </a:lnTo>
                    <a:lnTo>
                      <a:pt x="378" y="0"/>
                    </a:lnTo>
                    <a:lnTo>
                      <a:pt x="378" y="0"/>
                    </a:lnTo>
                    <a:lnTo>
                      <a:pt x="215" y="101"/>
                    </a:lnTo>
                    <a:lnTo>
                      <a:pt x="215" y="101"/>
                    </a:lnTo>
                    <a:lnTo>
                      <a:pt x="210" y="99"/>
                    </a:lnTo>
                    <a:lnTo>
                      <a:pt x="206" y="97"/>
                    </a:lnTo>
                    <a:lnTo>
                      <a:pt x="206" y="97"/>
                    </a:lnTo>
                    <a:lnTo>
                      <a:pt x="206" y="97"/>
                    </a:lnTo>
                    <a:lnTo>
                      <a:pt x="206" y="97"/>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2" name="Freeform 68"/>
              <p:cNvSpPr>
                <a:spLocks/>
              </p:cNvSpPr>
              <p:nvPr/>
            </p:nvSpPr>
            <p:spPr bwMode="auto">
              <a:xfrm>
                <a:off x="-1906588" y="5927725"/>
                <a:ext cx="596900" cy="284163"/>
              </a:xfrm>
              <a:custGeom>
                <a:avLst/>
                <a:gdLst>
                  <a:gd name="T0" fmla="*/ 0 w 376"/>
                  <a:gd name="T1" fmla="*/ 179 h 179"/>
                  <a:gd name="T2" fmla="*/ 158 w 376"/>
                  <a:gd name="T3" fmla="*/ 82 h 179"/>
                  <a:gd name="T4" fmla="*/ 158 w 376"/>
                  <a:gd name="T5" fmla="*/ 82 h 179"/>
                  <a:gd name="T6" fmla="*/ 161 w 376"/>
                  <a:gd name="T7" fmla="*/ 82 h 179"/>
                  <a:gd name="T8" fmla="*/ 161 w 376"/>
                  <a:gd name="T9" fmla="*/ 82 h 179"/>
                  <a:gd name="T10" fmla="*/ 168 w 376"/>
                  <a:gd name="T11" fmla="*/ 80 h 179"/>
                  <a:gd name="T12" fmla="*/ 173 w 376"/>
                  <a:gd name="T13" fmla="*/ 75 h 179"/>
                  <a:gd name="T14" fmla="*/ 376 w 376"/>
                  <a:gd name="T15" fmla="*/ 0 h 179"/>
                  <a:gd name="T16" fmla="*/ 0 w 376"/>
                  <a:gd name="T17" fmla="*/ 179 h 179"/>
                  <a:gd name="T18" fmla="*/ 0 w 376"/>
                  <a:gd name="T19" fmla="*/ 179 h 179"/>
                  <a:gd name="T20" fmla="*/ 0 w 376"/>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179">
                    <a:moveTo>
                      <a:pt x="0" y="179"/>
                    </a:moveTo>
                    <a:lnTo>
                      <a:pt x="158" y="82"/>
                    </a:lnTo>
                    <a:lnTo>
                      <a:pt x="158" y="82"/>
                    </a:lnTo>
                    <a:lnTo>
                      <a:pt x="161" y="82"/>
                    </a:lnTo>
                    <a:lnTo>
                      <a:pt x="161" y="82"/>
                    </a:lnTo>
                    <a:lnTo>
                      <a:pt x="168" y="80"/>
                    </a:lnTo>
                    <a:lnTo>
                      <a:pt x="173" y="75"/>
                    </a:lnTo>
                    <a:lnTo>
                      <a:pt x="376" y="0"/>
                    </a:lnTo>
                    <a:lnTo>
                      <a:pt x="0" y="179"/>
                    </a:lnTo>
                    <a:lnTo>
                      <a:pt x="0" y="179"/>
                    </a:lnTo>
                    <a:lnTo>
                      <a:pt x="0" y="179"/>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3" name="Freeform 69"/>
              <p:cNvSpPr>
                <a:spLocks/>
              </p:cNvSpPr>
              <p:nvPr/>
            </p:nvSpPr>
            <p:spPr bwMode="auto">
              <a:xfrm>
                <a:off x="-1631950" y="5638800"/>
                <a:ext cx="487363" cy="404813"/>
              </a:xfrm>
              <a:custGeom>
                <a:avLst/>
                <a:gdLst>
                  <a:gd name="T0" fmla="*/ 224 w 307"/>
                  <a:gd name="T1" fmla="*/ 170 h 255"/>
                  <a:gd name="T2" fmla="*/ 0 w 307"/>
                  <a:gd name="T3" fmla="*/ 255 h 255"/>
                  <a:gd name="T4" fmla="*/ 0 w 307"/>
                  <a:gd name="T5" fmla="*/ 255 h 255"/>
                  <a:gd name="T6" fmla="*/ 0 w 307"/>
                  <a:gd name="T7" fmla="*/ 255 h 255"/>
                  <a:gd name="T8" fmla="*/ 300 w 307"/>
                  <a:gd name="T9" fmla="*/ 0 h 255"/>
                  <a:gd name="T10" fmla="*/ 300 w 307"/>
                  <a:gd name="T11" fmla="*/ 0 h 255"/>
                  <a:gd name="T12" fmla="*/ 307 w 307"/>
                  <a:gd name="T13" fmla="*/ 7 h 255"/>
                  <a:gd name="T14" fmla="*/ 224 w 307"/>
                  <a:gd name="T15" fmla="*/ 170 h 255"/>
                  <a:gd name="T16" fmla="*/ 224 w 307"/>
                  <a:gd name="T17" fmla="*/ 170 h 255"/>
                  <a:gd name="T18" fmla="*/ 224 w 307"/>
                  <a:gd name="T19" fmla="*/ 17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55">
                    <a:moveTo>
                      <a:pt x="224" y="170"/>
                    </a:moveTo>
                    <a:lnTo>
                      <a:pt x="0" y="255"/>
                    </a:lnTo>
                    <a:lnTo>
                      <a:pt x="0" y="255"/>
                    </a:lnTo>
                    <a:lnTo>
                      <a:pt x="0" y="255"/>
                    </a:lnTo>
                    <a:lnTo>
                      <a:pt x="300" y="0"/>
                    </a:lnTo>
                    <a:lnTo>
                      <a:pt x="300" y="0"/>
                    </a:lnTo>
                    <a:lnTo>
                      <a:pt x="307" y="7"/>
                    </a:lnTo>
                    <a:lnTo>
                      <a:pt x="224" y="170"/>
                    </a:lnTo>
                    <a:lnTo>
                      <a:pt x="224" y="170"/>
                    </a:lnTo>
                    <a:lnTo>
                      <a:pt x="224" y="17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4" name="Freeform 70"/>
              <p:cNvSpPr>
                <a:spLocks/>
              </p:cNvSpPr>
              <p:nvPr/>
            </p:nvSpPr>
            <p:spPr bwMode="auto">
              <a:xfrm>
                <a:off x="-1111250" y="4606925"/>
                <a:ext cx="153988" cy="941388"/>
              </a:xfrm>
              <a:custGeom>
                <a:avLst/>
                <a:gdLst>
                  <a:gd name="T0" fmla="*/ 94 w 97"/>
                  <a:gd name="T1" fmla="*/ 423 h 593"/>
                  <a:gd name="T2" fmla="*/ 12 w 97"/>
                  <a:gd name="T3" fmla="*/ 593 h 593"/>
                  <a:gd name="T4" fmla="*/ 12 w 97"/>
                  <a:gd name="T5" fmla="*/ 593 h 593"/>
                  <a:gd name="T6" fmla="*/ 5 w 97"/>
                  <a:gd name="T7" fmla="*/ 591 h 593"/>
                  <a:gd name="T8" fmla="*/ 0 w 97"/>
                  <a:gd name="T9" fmla="*/ 588 h 593"/>
                  <a:gd name="T10" fmla="*/ 40 w 97"/>
                  <a:gd name="T11" fmla="*/ 203 h 593"/>
                  <a:gd name="T12" fmla="*/ 40 w 97"/>
                  <a:gd name="T13" fmla="*/ 203 h 593"/>
                  <a:gd name="T14" fmla="*/ 45 w 97"/>
                  <a:gd name="T15" fmla="*/ 203 h 593"/>
                  <a:gd name="T16" fmla="*/ 45 w 97"/>
                  <a:gd name="T17" fmla="*/ 201 h 593"/>
                  <a:gd name="T18" fmla="*/ 47 w 97"/>
                  <a:gd name="T19" fmla="*/ 199 h 593"/>
                  <a:gd name="T20" fmla="*/ 50 w 97"/>
                  <a:gd name="T21" fmla="*/ 194 h 593"/>
                  <a:gd name="T22" fmla="*/ 50 w 97"/>
                  <a:gd name="T23" fmla="*/ 194 h 593"/>
                  <a:gd name="T24" fmla="*/ 47 w 97"/>
                  <a:gd name="T25" fmla="*/ 191 h 593"/>
                  <a:gd name="T26" fmla="*/ 45 w 97"/>
                  <a:gd name="T27" fmla="*/ 187 h 593"/>
                  <a:gd name="T28" fmla="*/ 45 w 97"/>
                  <a:gd name="T29" fmla="*/ 184 h 593"/>
                  <a:gd name="T30" fmla="*/ 40 w 97"/>
                  <a:gd name="T31" fmla="*/ 184 h 593"/>
                  <a:gd name="T32" fmla="*/ 40 w 97"/>
                  <a:gd name="T33" fmla="*/ 0 h 593"/>
                  <a:gd name="T34" fmla="*/ 97 w 97"/>
                  <a:gd name="T35" fmla="*/ 406 h 593"/>
                  <a:gd name="T36" fmla="*/ 97 w 97"/>
                  <a:gd name="T37" fmla="*/ 406 h 593"/>
                  <a:gd name="T38" fmla="*/ 92 w 97"/>
                  <a:gd name="T39" fmla="*/ 409 h 593"/>
                  <a:gd name="T40" fmla="*/ 90 w 97"/>
                  <a:gd name="T41" fmla="*/ 413 h 593"/>
                  <a:gd name="T42" fmla="*/ 90 w 97"/>
                  <a:gd name="T43" fmla="*/ 416 h 593"/>
                  <a:gd name="T44" fmla="*/ 90 w 97"/>
                  <a:gd name="T45" fmla="*/ 416 h 593"/>
                  <a:gd name="T46" fmla="*/ 90 w 97"/>
                  <a:gd name="T47" fmla="*/ 421 h 593"/>
                  <a:gd name="T48" fmla="*/ 94 w 97"/>
                  <a:gd name="T49" fmla="*/ 423 h 593"/>
                  <a:gd name="T50" fmla="*/ 94 w 97"/>
                  <a:gd name="T51" fmla="*/ 423 h 593"/>
                  <a:gd name="T52" fmla="*/ 94 w 97"/>
                  <a:gd name="T53" fmla="*/ 423 h 593"/>
                  <a:gd name="T54" fmla="*/ 94 w 97"/>
                  <a:gd name="T55" fmla="*/ 423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593">
                    <a:moveTo>
                      <a:pt x="94" y="423"/>
                    </a:moveTo>
                    <a:lnTo>
                      <a:pt x="12" y="593"/>
                    </a:lnTo>
                    <a:lnTo>
                      <a:pt x="12" y="593"/>
                    </a:lnTo>
                    <a:lnTo>
                      <a:pt x="5" y="591"/>
                    </a:lnTo>
                    <a:lnTo>
                      <a:pt x="0" y="588"/>
                    </a:lnTo>
                    <a:lnTo>
                      <a:pt x="40" y="203"/>
                    </a:lnTo>
                    <a:lnTo>
                      <a:pt x="40" y="203"/>
                    </a:lnTo>
                    <a:lnTo>
                      <a:pt x="45" y="203"/>
                    </a:lnTo>
                    <a:lnTo>
                      <a:pt x="45" y="201"/>
                    </a:lnTo>
                    <a:lnTo>
                      <a:pt x="47" y="199"/>
                    </a:lnTo>
                    <a:lnTo>
                      <a:pt x="50" y="194"/>
                    </a:lnTo>
                    <a:lnTo>
                      <a:pt x="50" y="194"/>
                    </a:lnTo>
                    <a:lnTo>
                      <a:pt x="47" y="191"/>
                    </a:lnTo>
                    <a:lnTo>
                      <a:pt x="45" y="187"/>
                    </a:lnTo>
                    <a:lnTo>
                      <a:pt x="45" y="184"/>
                    </a:lnTo>
                    <a:lnTo>
                      <a:pt x="40" y="184"/>
                    </a:lnTo>
                    <a:lnTo>
                      <a:pt x="40" y="0"/>
                    </a:lnTo>
                    <a:lnTo>
                      <a:pt x="97" y="406"/>
                    </a:lnTo>
                    <a:lnTo>
                      <a:pt x="97" y="406"/>
                    </a:lnTo>
                    <a:lnTo>
                      <a:pt x="92" y="409"/>
                    </a:lnTo>
                    <a:lnTo>
                      <a:pt x="90" y="413"/>
                    </a:lnTo>
                    <a:lnTo>
                      <a:pt x="90" y="416"/>
                    </a:lnTo>
                    <a:lnTo>
                      <a:pt x="90" y="416"/>
                    </a:lnTo>
                    <a:lnTo>
                      <a:pt x="90" y="421"/>
                    </a:lnTo>
                    <a:lnTo>
                      <a:pt x="94" y="423"/>
                    </a:lnTo>
                    <a:lnTo>
                      <a:pt x="94" y="423"/>
                    </a:lnTo>
                    <a:lnTo>
                      <a:pt x="94" y="423"/>
                    </a:lnTo>
                    <a:lnTo>
                      <a:pt x="94" y="423"/>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5" name="Freeform 71"/>
              <p:cNvSpPr>
                <a:spLocks/>
              </p:cNvSpPr>
              <p:nvPr/>
            </p:nvSpPr>
            <p:spPr bwMode="auto">
              <a:xfrm>
                <a:off x="-1295400" y="4314825"/>
                <a:ext cx="247650" cy="584200"/>
              </a:xfrm>
              <a:custGeom>
                <a:avLst/>
                <a:gdLst>
                  <a:gd name="T0" fmla="*/ 156 w 156"/>
                  <a:gd name="T1" fmla="*/ 177 h 368"/>
                  <a:gd name="T2" fmla="*/ 156 w 156"/>
                  <a:gd name="T3" fmla="*/ 368 h 368"/>
                  <a:gd name="T4" fmla="*/ 156 w 156"/>
                  <a:gd name="T5" fmla="*/ 368 h 368"/>
                  <a:gd name="T6" fmla="*/ 151 w 156"/>
                  <a:gd name="T7" fmla="*/ 368 h 368"/>
                  <a:gd name="T8" fmla="*/ 0 w 156"/>
                  <a:gd name="T9" fmla="*/ 5 h 368"/>
                  <a:gd name="T10" fmla="*/ 0 w 156"/>
                  <a:gd name="T11" fmla="*/ 5 h 368"/>
                  <a:gd name="T12" fmla="*/ 3 w 156"/>
                  <a:gd name="T13" fmla="*/ 0 h 368"/>
                  <a:gd name="T14" fmla="*/ 149 w 156"/>
                  <a:gd name="T15" fmla="*/ 161 h 368"/>
                  <a:gd name="T16" fmla="*/ 149 w 156"/>
                  <a:gd name="T17" fmla="*/ 161 h 368"/>
                  <a:gd name="T18" fmla="*/ 144 w 156"/>
                  <a:gd name="T19" fmla="*/ 165 h 368"/>
                  <a:gd name="T20" fmla="*/ 144 w 156"/>
                  <a:gd name="T21" fmla="*/ 168 h 368"/>
                  <a:gd name="T22" fmla="*/ 144 w 156"/>
                  <a:gd name="T23" fmla="*/ 168 h 368"/>
                  <a:gd name="T24" fmla="*/ 144 w 156"/>
                  <a:gd name="T25" fmla="*/ 172 h 368"/>
                  <a:gd name="T26" fmla="*/ 149 w 156"/>
                  <a:gd name="T27" fmla="*/ 177 h 368"/>
                  <a:gd name="T28" fmla="*/ 151 w 156"/>
                  <a:gd name="T29" fmla="*/ 177 h 368"/>
                  <a:gd name="T30" fmla="*/ 156 w 156"/>
                  <a:gd name="T31" fmla="*/ 177 h 368"/>
                  <a:gd name="T32" fmla="*/ 156 w 156"/>
                  <a:gd name="T33" fmla="*/ 177 h 368"/>
                  <a:gd name="T34" fmla="*/ 156 w 156"/>
                  <a:gd name="T35" fmla="*/ 177 h 368"/>
                  <a:gd name="T36" fmla="*/ 156 w 156"/>
                  <a:gd name="T37" fmla="*/ 17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368">
                    <a:moveTo>
                      <a:pt x="156" y="177"/>
                    </a:moveTo>
                    <a:lnTo>
                      <a:pt x="156" y="368"/>
                    </a:lnTo>
                    <a:lnTo>
                      <a:pt x="156" y="368"/>
                    </a:lnTo>
                    <a:lnTo>
                      <a:pt x="151" y="368"/>
                    </a:lnTo>
                    <a:lnTo>
                      <a:pt x="0" y="5"/>
                    </a:lnTo>
                    <a:lnTo>
                      <a:pt x="0" y="5"/>
                    </a:lnTo>
                    <a:lnTo>
                      <a:pt x="3" y="0"/>
                    </a:lnTo>
                    <a:lnTo>
                      <a:pt x="149" y="161"/>
                    </a:lnTo>
                    <a:lnTo>
                      <a:pt x="149" y="161"/>
                    </a:lnTo>
                    <a:lnTo>
                      <a:pt x="144" y="165"/>
                    </a:lnTo>
                    <a:lnTo>
                      <a:pt x="144" y="168"/>
                    </a:lnTo>
                    <a:lnTo>
                      <a:pt x="144" y="168"/>
                    </a:lnTo>
                    <a:lnTo>
                      <a:pt x="144" y="172"/>
                    </a:lnTo>
                    <a:lnTo>
                      <a:pt x="149" y="177"/>
                    </a:lnTo>
                    <a:lnTo>
                      <a:pt x="151" y="177"/>
                    </a:lnTo>
                    <a:lnTo>
                      <a:pt x="156" y="177"/>
                    </a:lnTo>
                    <a:lnTo>
                      <a:pt x="156" y="177"/>
                    </a:lnTo>
                    <a:lnTo>
                      <a:pt x="156" y="177"/>
                    </a:lnTo>
                    <a:lnTo>
                      <a:pt x="156" y="177"/>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6" name="Freeform 72"/>
              <p:cNvSpPr>
                <a:spLocks/>
              </p:cNvSpPr>
              <p:nvPr/>
            </p:nvSpPr>
            <p:spPr bwMode="auto">
              <a:xfrm>
                <a:off x="-1920875" y="4003675"/>
                <a:ext cx="584200" cy="273050"/>
              </a:xfrm>
              <a:custGeom>
                <a:avLst/>
                <a:gdLst>
                  <a:gd name="T0" fmla="*/ 224 w 368"/>
                  <a:gd name="T1" fmla="*/ 33 h 172"/>
                  <a:gd name="T2" fmla="*/ 224 w 368"/>
                  <a:gd name="T3" fmla="*/ 33 h 172"/>
                  <a:gd name="T4" fmla="*/ 231 w 368"/>
                  <a:gd name="T5" fmla="*/ 31 h 172"/>
                  <a:gd name="T6" fmla="*/ 234 w 368"/>
                  <a:gd name="T7" fmla="*/ 28 h 172"/>
                  <a:gd name="T8" fmla="*/ 368 w 368"/>
                  <a:gd name="T9" fmla="*/ 168 h 172"/>
                  <a:gd name="T10" fmla="*/ 368 w 368"/>
                  <a:gd name="T11" fmla="*/ 168 h 172"/>
                  <a:gd name="T12" fmla="*/ 366 w 368"/>
                  <a:gd name="T13" fmla="*/ 172 h 172"/>
                  <a:gd name="T14" fmla="*/ 0 w 368"/>
                  <a:gd name="T15" fmla="*/ 2 h 172"/>
                  <a:gd name="T16" fmla="*/ 0 w 368"/>
                  <a:gd name="T17" fmla="*/ 2 h 172"/>
                  <a:gd name="T18" fmla="*/ 0 w 368"/>
                  <a:gd name="T19" fmla="*/ 0 h 172"/>
                  <a:gd name="T20" fmla="*/ 104 w 368"/>
                  <a:gd name="T21" fmla="*/ 12 h 172"/>
                  <a:gd name="T22" fmla="*/ 217 w 368"/>
                  <a:gd name="T23" fmla="*/ 19 h 172"/>
                  <a:gd name="T24" fmla="*/ 217 w 368"/>
                  <a:gd name="T25" fmla="*/ 19 h 172"/>
                  <a:gd name="T26" fmla="*/ 215 w 368"/>
                  <a:gd name="T27" fmla="*/ 21 h 172"/>
                  <a:gd name="T28" fmla="*/ 215 w 368"/>
                  <a:gd name="T29" fmla="*/ 21 h 172"/>
                  <a:gd name="T30" fmla="*/ 217 w 368"/>
                  <a:gd name="T31" fmla="*/ 26 h 172"/>
                  <a:gd name="T32" fmla="*/ 219 w 368"/>
                  <a:gd name="T33" fmla="*/ 28 h 172"/>
                  <a:gd name="T34" fmla="*/ 222 w 368"/>
                  <a:gd name="T35" fmla="*/ 31 h 172"/>
                  <a:gd name="T36" fmla="*/ 224 w 368"/>
                  <a:gd name="T37" fmla="*/ 33 h 172"/>
                  <a:gd name="T38" fmla="*/ 224 w 368"/>
                  <a:gd name="T39" fmla="*/ 33 h 172"/>
                  <a:gd name="T40" fmla="*/ 224 w 368"/>
                  <a:gd name="T41" fmla="*/ 33 h 172"/>
                  <a:gd name="T42" fmla="*/ 224 w 368"/>
                  <a:gd name="T43" fmla="*/ 3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172">
                    <a:moveTo>
                      <a:pt x="224" y="33"/>
                    </a:moveTo>
                    <a:lnTo>
                      <a:pt x="224" y="33"/>
                    </a:lnTo>
                    <a:lnTo>
                      <a:pt x="231" y="31"/>
                    </a:lnTo>
                    <a:lnTo>
                      <a:pt x="234" y="28"/>
                    </a:lnTo>
                    <a:lnTo>
                      <a:pt x="368" y="168"/>
                    </a:lnTo>
                    <a:lnTo>
                      <a:pt x="368" y="168"/>
                    </a:lnTo>
                    <a:lnTo>
                      <a:pt x="366" y="172"/>
                    </a:lnTo>
                    <a:lnTo>
                      <a:pt x="0" y="2"/>
                    </a:lnTo>
                    <a:lnTo>
                      <a:pt x="0" y="2"/>
                    </a:lnTo>
                    <a:lnTo>
                      <a:pt x="0" y="0"/>
                    </a:lnTo>
                    <a:lnTo>
                      <a:pt x="104" y="12"/>
                    </a:lnTo>
                    <a:lnTo>
                      <a:pt x="217" y="19"/>
                    </a:lnTo>
                    <a:lnTo>
                      <a:pt x="217" y="19"/>
                    </a:lnTo>
                    <a:lnTo>
                      <a:pt x="215" y="21"/>
                    </a:lnTo>
                    <a:lnTo>
                      <a:pt x="215" y="21"/>
                    </a:lnTo>
                    <a:lnTo>
                      <a:pt x="217" y="26"/>
                    </a:lnTo>
                    <a:lnTo>
                      <a:pt x="219" y="28"/>
                    </a:lnTo>
                    <a:lnTo>
                      <a:pt x="222" y="31"/>
                    </a:lnTo>
                    <a:lnTo>
                      <a:pt x="224" y="33"/>
                    </a:lnTo>
                    <a:lnTo>
                      <a:pt x="224" y="33"/>
                    </a:lnTo>
                    <a:lnTo>
                      <a:pt x="224" y="33"/>
                    </a:lnTo>
                    <a:lnTo>
                      <a:pt x="224" y="33"/>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7" name="Freeform 73"/>
              <p:cNvSpPr>
                <a:spLocks/>
              </p:cNvSpPr>
              <p:nvPr/>
            </p:nvSpPr>
            <p:spPr bwMode="auto">
              <a:xfrm>
                <a:off x="-2232025" y="3929063"/>
                <a:ext cx="625475" cy="100013"/>
              </a:xfrm>
              <a:custGeom>
                <a:avLst/>
                <a:gdLst>
                  <a:gd name="T0" fmla="*/ 394 w 394"/>
                  <a:gd name="T1" fmla="*/ 63 h 63"/>
                  <a:gd name="T2" fmla="*/ 196 w 394"/>
                  <a:gd name="T3" fmla="*/ 47 h 63"/>
                  <a:gd name="T4" fmla="*/ 196 w 394"/>
                  <a:gd name="T5" fmla="*/ 47 h 63"/>
                  <a:gd name="T6" fmla="*/ 193 w 394"/>
                  <a:gd name="T7" fmla="*/ 42 h 63"/>
                  <a:gd name="T8" fmla="*/ 193 w 394"/>
                  <a:gd name="T9" fmla="*/ 40 h 63"/>
                  <a:gd name="T10" fmla="*/ 189 w 394"/>
                  <a:gd name="T11" fmla="*/ 40 h 63"/>
                  <a:gd name="T12" fmla="*/ 186 w 394"/>
                  <a:gd name="T13" fmla="*/ 37 h 63"/>
                  <a:gd name="T14" fmla="*/ 186 w 394"/>
                  <a:gd name="T15" fmla="*/ 37 h 63"/>
                  <a:gd name="T16" fmla="*/ 179 w 394"/>
                  <a:gd name="T17" fmla="*/ 40 h 63"/>
                  <a:gd name="T18" fmla="*/ 177 w 394"/>
                  <a:gd name="T19" fmla="*/ 42 h 63"/>
                  <a:gd name="T20" fmla="*/ 0 w 394"/>
                  <a:gd name="T21" fmla="*/ 0 h 63"/>
                  <a:gd name="T22" fmla="*/ 394 w 394"/>
                  <a:gd name="T23" fmla="*/ 63 h 63"/>
                  <a:gd name="T24" fmla="*/ 394 w 394"/>
                  <a:gd name="T25" fmla="*/ 63 h 63"/>
                  <a:gd name="T26" fmla="*/ 394 w 394"/>
                  <a:gd name="T2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3">
                    <a:moveTo>
                      <a:pt x="394" y="63"/>
                    </a:moveTo>
                    <a:lnTo>
                      <a:pt x="196" y="47"/>
                    </a:lnTo>
                    <a:lnTo>
                      <a:pt x="196" y="47"/>
                    </a:lnTo>
                    <a:lnTo>
                      <a:pt x="193" y="42"/>
                    </a:lnTo>
                    <a:lnTo>
                      <a:pt x="193" y="40"/>
                    </a:lnTo>
                    <a:lnTo>
                      <a:pt x="189" y="40"/>
                    </a:lnTo>
                    <a:lnTo>
                      <a:pt x="186" y="37"/>
                    </a:lnTo>
                    <a:lnTo>
                      <a:pt x="186" y="37"/>
                    </a:lnTo>
                    <a:lnTo>
                      <a:pt x="179" y="40"/>
                    </a:lnTo>
                    <a:lnTo>
                      <a:pt x="177" y="42"/>
                    </a:lnTo>
                    <a:lnTo>
                      <a:pt x="0" y="0"/>
                    </a:lnTo>
                    <a:lnTo>
                      <a:pt x="394" y="63"/>
                    </a:lnTo>
                    <a:lnTo>
                      <a:pt x="394" y="63"/>
                    </a:lnTo>
                    <a:lnTo>
                      <a:pt x="394" y="63"/>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8" name="Freeform 74"/>
              <p:cNvSpPr>
                <a:spLocks/>
              </p:cNvSpPr>
              <p:nvPr/>
            </p:nvSpPr>
            <p:spPr bwMode="auto">
              <a:xfrm>
                <a:off x="-2589213" y="3924300"/>
                <a:ext cx="633413" cy="139700"/>
              </a:xfrm>
              <a:custGeom>
                <a:avLst/>
                <a:gdLst>
                  <a:gd name="T0" fmla="*/ 192 w 399"/>
                  <a:gd name="T1" fmla="*/ 0 h 88"/>
                  <a:gd name="T2" fmla="*/ 192 w 399"/>
                  <a:gd name="T3" fmla="*/ 0 h 88"/>
                  <a:gd name="T4" fmla="*/ 194 w 399"/>
                  <a:gd name="T5" fmla="*/ 5 h 88"/>
                  <a:gd name="T6" fmla="*/ 194 w 399"/>
                  <a:gd name="T7" fmla="*/ 5 h 88"/>
                  <a:gd name="T8" fmla="*/ 199 w 399"/>
                  <a:gd name="T9" fmla="*/ 7 h 88"/>
                  <a:gd name="T10" fmla="*/ 201 w 399"/>
                  <a:gd name="T11" fmla="*/ 10 h 88"/>
                  <a:gd name="T12" fmla="*/ 201 w 399"/>
                  <a:gd name="T13" fmla="*/ 10 h 88"/>
                  <a:gd name="T14" fmla="*/ 206 w 399"/>
                  <a:gd name="T15" fmla="*/ 7 h 88"/>
                  <a:gd name="T16" fmla="*/ 208 w 399"/>
                  <a:gd name="T17" fmla="*/ 5 h 88"/>
                  <a:gd name="T18" fmla="*/ 210 w 399"/>
                  <a:gd name="T19" fmla="*/ 5 h 88"/>
                  <a:gd name="T20" fmla="*/ 213 w 399"/>
                  <a:gd name="T21" fmla="*/ 0 h 88"/>
                  <a:gd name="T22" fmla="*/ 399 w 399"/>
                  <a:gd name="T23" fmla="*/ 47 h 88"/>
                  <a:gd name="T24" fmla="*/ 399 w 399"/>
                  <a:gd name="T25" fmla="*/ 47 h 88"/>
                  <a:gd name="T26" fmla="*/ 399 w 399"/>
                  <a:gd name="T27" fmla="*/ 50 h 88"/>
                  <a:gd name="T28" fmla="*/ 0 w 399"/>
                  <a:gd name="T29" fmla="*/ 88 h 88"/>
                  <a:gd name="T30" fmla="*/ 0 w 399"/>
                  <a:gd name="T31" fmla="*/ 88 h 88"/>
                  <a:gd name="T32" fmla="*/ 0 w 399"/>
                  <a:gd name="T33" fmla="*/ 83 h 88"/>
                  <a:gd name="T34" fmla="*/ 192 w 399"/>
                  <a:gd name="T35" fmla="*/ 0 h 88"/>
                  <a:gd name="T36" fmla="*/ 192 w 399"/>
                  <a:gd name="T37" fmla="*/ 0 h 88"/>
                  <a:gd name="T38" fmla="*/ 192 w 399"/>
                  <a:gd name="T3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88">
                    <a:moveTo>
                      <a:pt x="192" y="0"/>
                    </a:moveTo>
                    <a:lnTo>
                      <a:pt x="192" y="0"/>
                    </a:lnTo>
                    <a:lnTo>
                      <a:pt x="194" y="5"/>
                    </a:lnTo>
                    <a:lnTo>
                      <a:pt x="194" y="5"/>
                    </a:lnTo>
                    <a:lnTo>
                      <a:pt x="199" y="7"/>
                    </a:lnTo>
                    <a:lnTo>
                      <a:pt x="201" y="10"/>
                    </a:lnTo>
                    <a:lnTo>
                      <a:pt x="201" y="10"/>
                    </a:lnTo>
                    <a:lnTo>
                      <a:pt x="206" y="7"/>
                    </a:lnTo>
                    <a:lnTo>
                      <a:pt x="208" y="5"/>
                    </a:lnTo>
                    <a:lnTo>
                      <a:pt x="210" y="5"/>
                    </a:lnTo>
                    <a:lnTo>
                      <a:pt x="213" y="0"/>
                    </a:lnTo>
                    <a:lnTo>
                      <a:pt x="399" y="47"/>
                    </a:lnTo>
                    <a:lnTo>
                      <a:pt x="399" y="47"/>
                    </a:lnTo>
                    <a:lnTo>
                      <a:pt x="399" y="50"/>
                    </a:lnTo>
                    <a:lnTo>
                      <a:pt x="0" y="88"/>
                    </a:lnTo>
                    <a:lnTo>
                      <a:pt x="0" y="88"/>
                    </a:lnTo>
                    <a:lnTo>
                      <a:pt x="0" y="83"/>
                    </a:lnTo>
                    <a:lnTo>
                      <a:pt x="192" y="0"/>
                    </a:lnTo>
                    <a:lnTo>
                      <a:pt x="192" y="0"/>
                    </a:lnTo>
                    <a:lnTo>
                      <a:pt x="192"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9" name="Freeform 75"/>
              <p:cNvSpPr>
                <a:spLocks/>
              </p:cNvSpPr>
              <p:nvPr/>
            </p:nvSpPr>
            <p:spPr bwMode="auto">
              <a:xfrm>
                <a:off x="-3065463" y="4081463"/>
                <a:ext cx="431800" cy="476250"/>
              </a:xfrm>
              <a:custGeom>
                <a:avLst/>
                <a:gdLst>
                  <a:gd name="T0" fmla="*/ 83 w 272"/>
                  <a:gd name="T1" fmla="*/ 119 h 300"/>
                  <a:gd name="T2" fmla="*/ 83 w 272"/>
                  <a:gd name="T3" fmla="*/ 119 h 300"/>
                  <a:gd name="T4" fmla="*/ 88 w 272"/>
                  <a:gd name="T5" fmla="*/ 121 h 300"/>
                  <a:gd name="T6" fmla="*/ 88 w 272"/>
                  <a:gd name="T7" fmla="*/ 121 h 300"/>
                  <a:gd name="T8" fmla="*/ 90 w 272"/>
                  <a:gd name="T9" fmla="*/ 119 h 300"/>
                  <a:gd name="T10" fmla="*/ 95 w 272"/>
                  <a:gd name="T11" fmla="*/ 119 h 300"/>
                  <a:gd name="T12" fmla="*/ 97 w 272"/>
                  <a:gd name="T13" fmla="*/ 114 h 300"/>
                  <a:gd name="T14" fmla="*/ 97 w 272"/>
                  <a:gd name="T15" fmla="*/ 111 h 300"/>
                  <a:gd name="T16" fmla="*/ 97 w 272"/>
                  <a:gd name="T17" fmla="*/ 111 h 300"/>
                  <a:gd name="T18" fmla="*/ 95 w 272"/>
                  <a:gd name="T19" fmla="*/ 107 h 300"/>
                  <a:gd name="T20" fmla="*/ 270 w 272"/>
                  <a:gd name="T21" fmla="*/ 0 h 300"/>
                  <a:gd name="T22" fmla="*/ 270 w 272"/>
                  <a:gd name="T23" fmla="*/ 0 h 300"/>
                  <a:gd name="T24" fmla="*/ 272 w 272"/>
                  <a:gd name="T25" fmla="*/ 3 h 300"/>
                  <a:gd name="T26" fmla="*/ 229 w 272"/>
                  <a:gd name="T27" fmla="*/ 48 h 300"/>
                  <a:gd name="T28" fmla="*/ 0 w 272"/>
                  <a:gd name="T29" fmla="*/ 300 h 300"/>
                  <a:gd name="T30" fmla="*/ 0 w 272"/>
                  <a:gd name="T31" fmla="*/ 300 h 300"/>
                  <a:gd name="T32" fmla="*/ 0 w 272"/>
                  <a:gd name="T33" fmla="*/ 300 h 300"/>
                  <a:gd name="T34" fmla="*/ 83 w 272"/>
                  <a:gd name="T35" fmla="*/ 119 h 300"/>
                  <a:gd name="T36" fmla="*/ 83 w 272"/>
                  <a:gd name="T37" fmla="*/ 119 h 300"/>
                  <a:gd name="T38" fmla="*/ 83 w 272"/>
                  <a:gd name="T39" fmla="*/ 11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300">
                    <a:moveTo>
                      <a:pt x="83" y="119"/>
                    </a:moveTo>
                    <a:lnTo>
                      <a:pt x="83" y="119"/>
                    </a:lnTo>
                    <a:lnTo>
                      <a:pt x="88" y="121"/>
                    </a:lnTo>
                    <a:lnTo>
                      <a:pt x="88" y="121"/>
                    </a:lnTo>
                    <a:lnTo>
                      <a:pt x="90" y="119"/>
                    </a:lnTo>
                    <a:lnTo>
                      <a:pt x="95" y="119"/>
                    </a:lnTo>
                    <a:lnTo>
                      <a:pt x="97" y="114"/>
                    </a:lnTo>
                    <a:lnTo>
                      <a:pt x="97" y="111"/>
                    </a:lnTo>
                    <a:lnTo>
                      <a:pt x="97" y="111"/>
                    </a:lnTo>
                    <a:lnTo>
                      <a:pt x="95" y="107"/>
                    </a:lnTo>
                    <a:lnTo>
                      <a:pt x="270" y="0"/>
                    </a:lnTo>
                    <a:lnTo>
                      <a:pt x="270" y="0"/>
                    </a:lnTo>
                    <a:lnTo>
                      <a:pt x="272" y="3"/>
                    </a:lnTo>
                    <a:lnTo>
                      <a:pt x="229" y="48"/>
                    </a:lnTo>
                    <a:lnTo>
                      <a:pt x="0" y="300"/>
                    </a:lnTo>
                    <a:lnTo>
                      <a:pt x="0" y="300"/>
                    </a:lnTo>
                    <a:lnTo>
                      <a:pt x="0" y="300"/>
                    </a:lnTo>
                    <a:lnTo>
                      <a:pt x="83" y="119"/>
                    </a:lnTo>
                    <a:lnTo>
                      <a:pt x="83" y="119"/>
                    </a:lnTo>
                    <a:lnTo>
                      <a:pt x="83" y="119"/>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00" name="Freeform 76"/>
              <p:cNvSpPr>
                <a:spLocks/>
              </p:cNvSpPr>
              <p:nvPr/>
            </p:nvSpPr>
            <p:spPr bwMode="auto">
              <a:xfrm>
                <a:off x="-3236913" y="4614863"/>
                <a:ext cx="149225" cy="619125"/>
              </a:xfrm>
              <a:custGeom>
                <a:avLst/>
                <a:gdLst>
                  <a:gd name="T0" fmla="*/ 89 w 94"/>
                  <a:gd name="T1" fmla="*/ 0 h 390"/>
                  <a:gd name="T2" fmla="*/ 89 w 94"/>
                  <a:gd name="T3" fmla="*/ 0 h 390"/>
                  <a:gd name="T4" fmla="*/ 94 w 94"/>
                  <a:gd name="T5" fmla="*/ 2 h 390"/>
                  <a:gd name="T6" fmla="*/ 11 w 94"/>
                  <a:gd name="T7" fmla="*/ 390 h 390"/>
                  <a:gd name="T8" fmla="*/ 11 w 94"/>
                  <a:gd name="T9" fmla="*/ 390 h 390"/>
                  <a:gd name="T10" fmla="*/ 11 w 94"/>
                  <a:gd name="T11" fmla="*/ 390 h 390"/>
                  <a:gd name="T12" fmla="*/ 11 w 94"/>
                  <a:gd name="T13" fmla="*/ 390 h 390"/>
                  <a:gd name="T14" fmla="*/ 11 w 94"/>
                  <a:gd name="T15" fmla="*/ 390 h 390"/>
                  <a:gd name="T16" fmla="*/ 0 w 94"/>
                  <a:gd name="T17" fmla="*/ 177 h 390"/>
                  <a:gd name="T18" fmla="*/ 0 w 94"/>
                  <a:gd name="T19" fmla="*/ 177 h 390"/>
                  <a:gd name="T20" fmla="*/ 2 w 94"/>
                  <a:gd name="T21" fmla="*/ 175 h 390"/>
                  <a:gd name="T22" fmla="*/ 7 w 94"/>
                  <a:gd name="T23" fmla="*/ 172 h 390"/>
                  <a:gd name="T24" fmla="*/ 7 w 94"/>
                  <a:gd name="T25" fmla="*/ 170 h 390"/>
                  <a:gd name="T26" fmla="*/ 7 w 94"/>
                  <a:gd name="T27" fmla="*/ 165 h 390"/>
                  <a:gd name="T28" fmla="*/ 7 w 94"/>
                  <a:gd name="T29" fmla="*/ 165 h 390"/>
                  <a:gd name="T30" fmla="*/ 7 w 94"/>
                  <a:gd name="T31" fmla="*/ 161 h 390"/>
                  <a:gd name="T32" fmla="*/ 2 w 94"/>
                  <a:gd name="T33" fmla="*/ 156 h 390"/>
                  <a:gd name="T34" fmla="*/ 89 w 94"/>
                  <a:gd name="T35" fmla="*/ 0 h 390"/>
                  <a:gd name="T36" fmla="*/ 89 w 94"/>
                  <a:gd name="T37" fmla="*/ 0 h 390"/>
                  <a:gd name="T38" fmla="*/ 89 w 94"/>
                  <a:gd name="T3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90">
                    <a:moveTo>
                      <a:pt x="89" y="0"/>
                    </a:moveTo>
                    <a:lnTo>
                      <a:pt x="89" y="0"/>
                    </a:lnTo>
                    <a:lnTo>
                      <a:pt x="94" y="2"/>
                    </a:lnTo>
                    <a:lnTo>
                      <a:pt x="11" y="390"/>
                    </a:lnTo>
                    <a:lnTo>
                      <a:pt x="11" y="390"/>
                    </a:lnTo>
                    <a:lnTo>
                      <a:pt x="11" y="390"/>
                    </a:lnTo>
                    <a:lnTo>
                      <a:pt x="11" y="390"/>
                    </a:lnTo>
                    <a:lnTo>
                      <a:pt x="11" y="390"/>
                    </a:lnTo>
                    <a:lnTo>
                      <a:pt x="0" y="177"/>
                    </a:lnTo>
                    <a:lnTo>
                      <a:pt x="0" y="177"/>
                    </a:lnTo>
                    <a:lnTo>
                      <a:pt x="2" y="175"/>
                    </a:lnTo>
                    <a:lnTo>
                      <a:pt x="7" y="172"/>
                    </a:lnTo>
                    <a:lnTo>
                      <a:pt x="7" y="170"/>
                    </a:lnTo>
                    <a:lnTo>
                      <a:pt x="7" y="165"/>
                    </a:lnTo>
                    <a:lnTo>
                      <a:pt x="7" y="165"/>
                    </a:lnTo>
                    <a:lnTo>
                      <a:pt x="7" y="161"/>
                    </a:lnTo>
                    <a:lnTo>
                      <a:pt x="2" y="156"/>
                    </a:lnTo>
                    <a:lnTo>
                      <a:pt x="89" y="0"/>
                    </a:lnTo>
                    <a:lnTo>
                      <a:pt x="89" y="0"/>
                    </a:lnTo>
                    <a:lnTo>
                      <a:pt x="89"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01" name="Freeform 77"/>
              <p:cNvSpPr>
                <a:spLocks/>
              </p:cNvSpPr>
              <p:nvPr/>
            </p:nvSpPr>
            <p:spPr bwMode="auto">
              <a:xfrm>
                <a:off x="-3225800" y="4618038"/>
                <a:ext cx="1143000" cy="644525"/>
              </a:xfrm>
              <a:custGeom>
                <a:avLst/>
                <a:gdLst>
                  <a:gd name="T0" fmla="*/ 87 w 720"/>
                  <a:gd name="T1" fmla="*/ 0 h 406"/>
                  <a:gd name="T2" fmla="*/ 720 w 720"/>
                  <a:gd name="T3" fmla="*/ 274 h 406"/>
                  <a:gd name="T4" fmla="*/ 0 w 720"/>
                  <a:gd name="T5" fmla="*/ 406 h 406"/>
                </a:gdLst>
                <a:ahLst/>
                <a:cxnLst>
                  <a:cxn ang="0">
                    <a:pos x="T0" y="T1"/>
                  </a:cxn>
                  <a:cxn ang="0">
                    <a:pos x="T2" y="T3"/>
                  </a:cxn>
                  <a:cxn ang="0">
                    <a:pos x="T4" y="T5"/>
                  </a:cxn>
                </a:cxnLst>
                <a:rect l="0" t="0" r="r" b="b"/>
                <a:pathLst>
                  <a:path w="720" h="406">
                    <a:moveTo>
                      <a:pt x="87" y="0"/>
                    </a:moveTo>
                    <a:lnTo>
                      <a:pt x="720" y="274"/>
                    </a:lnTo>
                    <a:lnTo>
                      <a:pt x="0" y="406"/>
                    </a:lnTo>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02" name="Freeform 78"/>
              <p:cNvSpPr>
                <a:spLocks/>
              </p:cNvSpPr>
              <p:nvPr/>
            </p:nvSpPr>
            <p:spPr bwMode="auto">
              <a:xfrm>
                <a:off x="-2636838" y="4006850"/>
                <a:ext cx="1604963" cy="1042988"/>
              </a:xfrm>
              <a:custGeom>
                <a:avLst/>
                <a:gdLst>
                  <a:gd name="T0" fmla="*/ 0 w 1011"/>
                  <a:gd name="T1" fmla="*/ 47 h 657"/>
                  <a:gd name="T2" fmla="*/ 340 w 1011"/>
                  <a:gd name="T3" fmla="*/ 657 h 657"/>
                  <a:gd name="T4" fmla="*/ 451 w 1011"/>
                  <a:gd name="T5" fmla="*/ 0 h 657"/>
                  <a:gd name="T6" fmla="*/ 845 w 1011"/>
                  <a:gd name="T7" fmla="*/ 199 h 657"/>
                  <a:gd name="T8" fmla="*/ 340 w 1011"/>
                  <a:gd name="T9" fmla="*/ 654 h 657"/>
                  <a:gd name="T10" fmla="*/ 1011 w 1011"/>
                  <a:gd name="T11" fmla="*/ 572 h 657"/>
                </a:gdLst>
                <a:ahLst/>
                <a:cxnLst>
                  <a:cxn ang="0">
                    <a:pos x="T0" y="T1"/>
                  </a:cxn>
                  <a:cxn ang="0">
                    <a:pos x="T2" y="T3"/>
                  </a:cxn>
                  <a:cxn ang="0">
                    <a:pos x="T4" y="T5"/>
                  </a:cxn>
                  <a:cxn ang="0">
                    <a:pos x="T6" y="T7"/>
                  </a:cxn>
                  <a:cxn ang="0">
                    <a:pos x="T8" y="T9"/>
                  </a:cxn>
                  <a:cxn ang="0">
                    <a:pos x="T10" y="T11"/>
                  </a:cxn>
                </a:cxnLst>
                <a:rect l="0" t="0" r="r" b="b"/>
                <a:pathLst>
                  <a:path w="1011" h="657">
                    <a:moveTo>
                      <a:pt x="0" y="47"/>
                    </a:moveTo>
                    <a:lnTo>
                      <a:pt x="340" y="657"/>
                    </a:lnTo>
                    <a:lnTo>
                      <a:pt x="451" y="0"/>
                    </a:lnTo>
                    <a:lnTo>
                      <a:pt x="845" y="199"/>
                    </a:lnTo>
                    <a:lnTo>
                      <a:pt x="340" y="654"/>
                    </a:lnTo>
                    <a:lnTo>
                      <a:pt x="1011" y="572"/>
                    </a:lnTo>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03" name="Line 79"/>
              <p:cNvSpPr>
                <a:spLocks noChangeShapeType="1"/>
              </p:cNvSpPr>
              <p:nvPr/>
            </p:nvSpPr>
            <p:spPr bwMode="auto">
              <a:xfrm>
                <a:off x="-2097088" y="5049838"/>
                <a:ext cx="457200" cy="1004888"/>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04" name="Line 80"/>
              <p:cNvSpPr>
                <a:spLocks noChangeShapeType="1"/>
              </p:cNvSpPr>
              <p:nvPr/>
            </p:nvSpPr>
            <p:spPr bwMode="auto">
              <a:xfrm>
                <a:off x="-1647825" y="6043613"/>
                <a:ext cx="0" cy="0"/>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05" name="Line 81"/>
              <p:cNvSpPr>
                <a:spLocks noChangeShapeType="1"/>
              </p:cNvSpPr>
              <p:nvPr/>
            </p:nvSpPr>
            <p:spPr bwMode="auto">
              <a:xfrm>
                <a:off x="-2097088" y="5045075"/>
                <a:ext cx="0" cy="0"/>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06" name="Freeform 82"/>
              <p:cNvSpPr>
                <a:spLocks/>
              </p:cNvSpPr>
              <p:nvPr/>
            </p:nvSpPr>
            <p:spPr bwMode="auto">
              <a:xfrm>
                <a:off x="-2097088" y="4006850"/>
                <a:ext cx="985838" cy="1533525"/>
              </a:xfrm>
              <a:custGeom>
                <a:avLst/>
                <a:gdLst>
                  <a:gd name="T0" fmla="*/ 111 w 621"/>
                  <a:gd name="T1" fmla="*/ 0 h 966"/>
                  <a:gd name="T2" fmla="*/ 0 w 621"/>
                  <a:gd name="T3" fmla="*/ 654 h 966"/>
                  <a:gd name="T4" fmla="*/ 621 w 621"/>
                  <a:gd name="T5" fmla="*/ 966 h 966"/>
                </a:gdLst>
                <a:ahLst/>
                <a:cxnLst>
                  <a:cxn ang="0">
                    <a:pos x="T0" y="T1"/>
                  </a:cxn>
                  <a:cxn ang="0">
                    <a:pos x="T2" y="T3"/>
                  </a:cxn>
                  <a:cxn ang="0">
                    <a:pos x="T4" y="T5"/>
                  </a:cxn>
                </a:cxnLst>
                <a:rect l="0" t="0" r="r" b="b"/>
                <a:pathLst>
                  <a:path w="621" h="966">
                    <a:moveTo>
                      <a:pt x="111" y="0"/>
                    </a:moveTo>
                    <a:lnTo>
                      <a:pt x="0" y="654"/>
                    </a:lnTo>
                    <a:lnTo>
                      <a:pt x="621" y="966"/>
                    </a:lnTo>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07" name="Line 83"/>
              <p:cNvSpPr>
                <a:spLocks noChangeShapeType="1"/>
              </p:cNvSpPr>
              <p:nvPr/>
            </p:nvSpPr>
            <p:spPr bwMode="auto">
              <a:xfrm flipH="1">
                <a:off x="-2292350" y="5045075"/>
                <a:ext cx="195263" cy="1174750"/>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08" name="Line 84"/>
              <p:cNvSpPr>
                <a:spLocks noChangeShapeType="1"/>
              </p:cNvSpPr>
              <p:nvPr/>
            </p:nvSpPr>
            <p:spPr bwMode="auto">
              <a:xfrm flipH="1">
                <a:off x="-2881313" y="5057775"/>
                <a:ext cx="784225" cy="782638"/>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10" name="组合 200"/>
          <p:cNvGrpSpPr/>
          <p:nvPr/>
        </p:nvGrpSpPr>
        <p:grpSpPr>
          <a:xfrm>
            <a:off x="5190123" y="2231027"/>
            <a:ext cx="1728113" cy="625825"/>
            <a:chOff x="1057027" y="4747826"/>
            <a:chExt cx="5075277" cy="1001466"/>
          </a:xfrm>
        </p:grpSpPr>
        <p:pic>
          <p:nvPicPr>
            <p:cNvPr id="211" name="图片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027" y="4747826"/>
              <a:ext cx="5075277" cy="1001466"/>
            </a:xfrm>
            <a:prstGeom prst="rect">
              <a:avLst/>
            </a:prstGeom>
          </p:spPr>
        </p:pic>
        <p:grpSp>
          <p:nvGrpSpPr>
            <p:cNvPr id="212" name="组合 194"/>
            <p:cNvGrpSpPr/>
            <p:nvPr/>
          </p:nvGrpSpPr>
          <p:grpSpPr>
            <a:xfrm>
              <a:off x="2352811" y="5040974"/>
              <a:ext cx="2386836" cy="333035"/>
              <a:chOff x="-3260725" y="3905250"/>
              <a:chExt cx="2325688" cy="2336800"/>
            </a:xfrm>
          </p:grpSpPr>
          <p:sp>
            <p:nvSpPr>
              <p:cNvPr id="213" name="Freeform 63"/>
              <p:cNvSpPr>
                <a:spLocks/>
              </p:cNvSpPr>
              <p:nvPr/>
            </p:nvSpPr>
            <p:spPr bwMode="auto">
              <a:xfrm>
                <a:off x="-3260725" y="3905250"/>
                <a:ext cx="2325688" cy="2336800"/>
              </a:xfrm>
              <a:custGeom>
                <a:avLst/>
                <a:gdLst>
                  <a:gd name="T0" fmla="*/ 22 w 1465"/>
                  <a:gd name="T1" fmla="*/ 837 h 1472"/>
                  <a:gd name="T2" fmla="*/ 15 w 1465"/>
                  <a:gd name="T3" fmla="*/ 846 h 1472"/>
                  <a:gd name="T4" fmla="*/ 26 w 1465"/>
                  <a:gd name="T5" fmla="*/ 855 h 1472"/>
                  <a:gd name="T6" fmla="*/ 71 w 1465"/>
                  <a:gd name="T7" fmla="*/ 1061 h 1472"/>
                  <a:gd name="T8" fmla="*/ 64 w 1465"/>
                  <a:gd name="T9" fmla="*/ 1073 h 1472"/>
                  <a:gd name="T10" fmla="*/ 69 w 1465"/>
                  <a:gd name="T11" fmla="*/ 1082 h 1472"/>
                  <a:gd name="T12" fmla="*/ 78 w 1465"/>
                  <a:gd name="T13" fmla="*/ 1082 h 1472"/>
                  <a:gd name="T14" fmla="*/ 355 w 1465"/>
                  <a:gd name="T15" fmla="*/ 1406 h 1472"/>
                  <a:gd name="T16" fmla="*/ 362 w 1465"/>
                  <a:gd name="T17" fmla="*/ 1415 h 1472"/>
                  <a:gd name="T18" fmla="*/ 371 w 1465"/>
                  <a:gd name="T19" fmla="*/ 1415 h 1472"/>
                  <a:gd name="T20" fmla="*/ 593 w 1465"/>
                  <a:gd name="T21" fmla="*/ 1434 h 1472"/>
                  <a:gd name="T22" fmla="*/ 605 w 1465"/>
                  <a:gd name="T23" fmla="*/ 1453 h 1472"/>
                  <a:gd name="T24" fmla="*/ 624 w 1465"/>
                  <a:gd name="T25" fmla="*/ 1448 h 1472"/>
                  <a:gd name="T26" fmla="*/ 827 w 1465"/>
                  <a:gd name="T27" fmla="*/ 1463 h 1472"/>
                  <a:gd name="T28" fmla="*/ 837 w 1465"/>
                  <a:gd name="T29" fmla="*/ 1472 h 1472"/>
                  <a:gd name="T30" fmla="*/ 846 w 1465"/>
                  <a:gd name="T31" fmla="*/ 1467 h 1472"/>
                  <a:gd name="T32" fmla="*/ 1250 w 1465"/>
                  <a:gd name="T33" fmla="*/ 1264 h 1472"/>
                  <a:gd name="T34" fmla="*/ 1252 w 1465"/>
                  <a:gd name="T35" fmla="*/ 1264 h 1472"/>
                  <a:gd name="T36" fmla="*/ 1252 w 1465"/>
                  <a:gd name="T37" fmla="*/ 1264 h 1472"/>
                  <a:gd name="T38" fmla="*/ 1349 w 1465"/>
                  <a:gd name="T39" fmla="*/ 1101 h 1472"/>
                  <a:gd name="T40" fmla="*/ 1368 w 1465"/>
                  <a:gd name="T41" fmla="*/ 1094 h 1472"/>
                  <a:gd name="T42" fmla="*/ 1385 w 1465"/>
                  <a:gd name="T43" fmla="*/ 1073 h 1472"/>
                  <a:gd name="T44" fmla="*/ 1380 w 1465"/>
                  <a:gd name="T45" fmla="*/ 1049 h 1472"/>
                  <a:gd name="T46" fmla="*/ 1451 w 1465"/>
                  <a:gd name="T47" fmla="*/ 867 h 1472"/>
                  <a:gd name="T48" fmla="*/ 1463 w 1465"/>
                  <a:gd name="T49" fmla="*/ 865 h 1472"/>
                  <a:gd name="T50" fmla="*/ 1463 w 1465"/>
                  <a:gd name="T51" fmla="*/ 853 h 1472"/>
                  <a:gd name="T52" fmla="*/ 1455 w 1465"/>
                  <a:gd name="T53" fmla="*/ 848 h 1472"/>
                  <a:gd name="T54" fmla="*/ 1401 w 1465"/>
                  <a:gd name="T55" fmla="*/ 433 h 1472"/>
                  <a:gd name="T56" fmla="*/ 1399 w 1465"/>
                  <a:gd name="T57" fmla="*/ 419 h 1472"/>
                  <a:gd name="T58" fmla="*/ 1387 w 1465"/>
                  <a:gd name="T59" fmla="*/ 416 h 1472"/>
                  <a:gd name="T60" fmla="*/ 1248 w 1465"/>
                  <a:gd name="T61" fmla="*/ 244 h 1472"/>
                  <a:gd name="T62" fmla="*/ 1233 w 1465"/>
                  <a:gd name="T63" fmla="*/ 225 h 1472"/>
                  <a:gd name="T64" fmla="*/ 1215 w 1465"/>
                  <a:gd name="T65" fmla="*/ 227 h 1472"/>
                  <a:gd name="T66" fmla="*/ 1080 w 1465"/>
                  <a:gd name="T67" fmla="*/ 83 h 1472"/>
                  <a:gd name="T68" fmla="*/ 1068 w 1465"/>
                  <a:gd name="T69" fmla="*/ 74 h 1472"/>
                  <a:gd name="T70" fmla="*/ 636 w 1465"/>
                  <a:gd name="T71" fmla="*/ 10 h 1472"/>
                  <a:gd name="T72" fmla="*/ 629 w 1465"/>
                  <a:gd name="T73" fmla="*/ 0 h 1472"/>
                  <a:gd name="T74" fmla="*/ 617 w 1465"/>
                  <a:gd name="T75" fmla="*/ 3 h 1472"/>
                  <a:gd name="T76" fmla="*/ 423 w 1465"/>
                  <a:gd name="T77" fmla="*/ 95 h 1472"/>
                  <a:gd name="T78" fmla="*/ 407 w 1465"/>
                  <a:gd name="T79" fmla="*/ 83 h 1472"/>
                  <a:gd name="T80" fmla="*/ 390 w 1465"/>
                  <a:gd name="T81" fmla="*/ 95 h 1472"/>
                  <a:gd name="T82" fmla="*/ 393 w 1465"/>
                  <a:gd name="T83" fmla="*/ 109 h 1472"/>
                  <a:gd name="T84" fmla="*/ 211 w 1465"/>
                  <a:gd name="T85" fmla="*/ 211 h 1472"/>
                  <a:gd name="T86" fmla="*/ 201 w 1465"/>
                  <a:gd name="T87" fmla="*/ 218 h 1472"/>
                  <a:gd name="T88" fmla="*/ 206 w 1465"/>
                  <a:gd name="T89" fmla="*/ 230 h 1472"/>
                  <a:gd name="T90" fmla="*/ 114 w 1465"/>
                  <a:gd name="T91" fmla="*/ 409 h 1472"/>
                  <a:gd name="T92" fmla="*/ 93 w 1465"/>
                  <a:gd name="T93" fmla="*/ 430 h 1472"/>
                  <a:gd name="T94" fmla="*/ 102 w 1465"/>
                  <a:gd name="T95" fmla="*/ 447 h 1472"/>
                  <a:gd name="T96" fmla="*/ 12 w 1465"/>
                  <a:gd name="T97" fmla="*/ 603 h 1472"/>
                  <a:gd name="T98" fmla="*/ 0 w 1465"/>
                  <a:gd name="T99" fmla="*/ 612 h 1472"/>
                  <a:gd name="T100" fmla="*/ 7 w 1465"/>
                  <a:gd name="T101" fmla="*/ 622 h 1472"/>
                  <a:gd name="T102" fmla="*/ 10 w 1465"/>
                  <a:gd name="T103" fmla="*/ 622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5" h="1472">
                    <a:moveTo>
                      <a:pt x="10" y="622"/>
                    </a:moveTo>
                    <a:lnTo>
                      <a:pt x="22" y="837"/>
                    </a:lnTo>
                    <a:lnTo>
                      <a:pt x="22" y="837"/>
                    </a:lnTo>
                    <a:lnTo>
                      <a:pt x="22" y="837"/>
                    </a:lnTo>
                    <a:lnTo>
                      <a:pt x="17" y="839"/>
                    </a:lnTo>
                    <a:lnTo>
                      <a:pt x="15" y="844"/>
                    </a:lnTo>
                    <a:lnTo>
                      <a:pt x="15" y="846"/>
                    </a:lnTo>
                    <a:lnTo>
                      <a:pt x="15" y="846"/>
                    </a:lnTo>
                    <a:lnTo>
                      <a:pt x="15" y="848"/>
                    </a:lnTo>
                    <a:lnTo>
                      <a:pt x="19" y="853"/>
                    </a:lnTo>
                    <a:lnTo>
                      <a:pt x="22" y="855"/>
                    </a:lnTo>
                    <a:lnTo>
                      <a:pt x="26" y="855"/>
                    </a:lnTo>
                    <a:lnTo>
                      <a:pt x="26" y="855"/>
                    </a:lnTo>
                    <a:lnTo>
                      <a:pt x="26" y="855"/>
                    </a:lnTo>
                    <a:lnTo>
                      <a:pt x="71" y="1061"/>
                    </a:lnTo>
                    <a:lnTo>
                      <a:pt x="71" y="1061"/>
                    </a:lnTo>
                    <a:lnTo>
                      <a:pt x="67" y="1063"/>
                    </a:lnTo>
                    <a:lnTo>
                      <a:pt x="64" y="1066"/>
                    </a:lnTo>
                    <a:lnTo>
                      <a:pt x="64" y="1068"/>
                    </a:lnTo>
                    <a:lnTo>
                      <a:pt x="64" y="1073"/>
                    </a:lnTo>
                    <a:lnTo>
                      <a:pt x="64" y="1073"/>
                    </a:lnTo>
                    <a:lnTo>
                      <a:pt x="64" y="1078"/>
                    </a:lnTo>
                    <a:lnTo>
                      <a:pt x="64" y="1080"/>
                    </a:lnTo>
                    <a:lnTo>
                      <a:pt x="69" y="1082"/>
                    </a:lnTo>
                    <a:lnTo>
                      <a:pt x="74" y="1082"/>
                    </a:lnTo>
                    <a:lnTo>
                      <a:pt x="74" y="1082"/>
                    </a:lnTo>
                    <a:lnTo>
                      <a:pt x="78" y="1082"/>
                    </a:lnTo>
                    <a:lnTo>
                      <a:pt x="78" y="1082"/>
                    </a:lnTo>
                    <a:lnTo>
                      <a:pt x="357" y="1399"/>
                    </a:lnTo>
                    <a:lnTo>
                      <a:pt x="357" y="1399"/>
                    </a:lnTo>
                    <a:lnTo>
                      <a:pt x="355" y="1404"/>
                    </a:lnTo>
                    <a:lnTo>
                      <a:pt x="355" y="1406"/>
                    </a:lnTo>
                    <a:lnTo>
                      <a:pt x="355" y="1406"/>
                    </a:lnTo>
                    <a:lnTo>
                      <a:pt x="357" y="1411"/>
                    </a:lnTo>
                    <a:lnTo>
                      <a:pt x="357" y="1413"/>
                    </a:lnTo>
                    <a:lnTo>
                      <a:pt x="362" y="1415"/>
                    </a:lnTo>
                    <a:lnTo>
                      <a:pt x="364" y="1418"/>
                    </a:lnTo>
                    <a:lnTo>
                      <a:pt x="364" y="1418"/>
                    </a:lnTo>
                    <a:lnTo>
                      <a:pt x="369" y="1415"/>
                    </a:lnTo>
                    <a:lnTo>
                      <a:pt x="371" y="1415"/>
                    </a:lnTo>
                    <a:lnTo>
                      <a:pt x="376" y="1411"/>
                    </a:lnTo>
                    <a:lnTo>
                      <a:pt x="593" y="1432"/>
                    </a:lnTo>
                    <a:lnTo>
                      <a:pt x="593" y="1432"/>
                    </a:lnTo>
                    <a:lnTo>
                      <a:pt x="593" y="1434"/>
                    </a:lnTo>
                    <a:lnTo>
                      <a:pt x="593" y="1434"/>
                    </a:lnTo>
                    <a:lnTo>
                      <a:pt x="593" y="1441"/>
                    </a:lnTo>
                    <a:lnTo>
                      <a:pt x="598" y="1448"/>
                    </a:lnTo>
                    <a:lnTo>
                      <a:pt x="605" y="1453"/>
                    </a:lnTo>
                    <a:lnTo>
                      <a:pt x="612" y="1453"/>
                    </a:lnTo>
                    <a:lnTo>
                      <a:pt x="612" y="1453"/>
                    </a:lnTo>
                    <a:lnTo>
                      <a:pt x="617" y="1453"/>
                    </a:lnTo>
                    <a:lnTo>
                      <a:pt x="624" y="1448"/>
                    </a:lnTo>
                    <a:lnTo>
                      <a:pt x="629" y="1444"/>
                    </a:lnTo>
                    <a:lnTo>
                      <a:pt x="631" y="1437"/>
                    </a:lnTo>
                    <a:lnTo>
                      <a:pt x="827" y="1463"/>
                    </a:lnTo>
                    <a:lnTo>
                      <a:pt x="827" y="1463"/>
                    </a:lnTo>
                    <a:lnTo>
                      <a:pt x="827" y="1467"/>
                    </a:lnTo>
                    <a:lnTo>
                      <a:pt x="830" y="1470"/>
                    </a:lnTo>
                    <a:lnTo>
                      <a:pt x="832" y="1472"/>
                    </a:lnTo>
                    <a:lnTo>
                      <a:pt x="837" y="1472"/>
                    </a:lnTo>
                    <a:lnTo>
                      <a:pt x="837" y="1472"/>
                    </a:lnTo>
                    <a:lnTo>
                      <a:pt x="841" y="1472"/>
                    </a:lnTo>
                    <a:lnTo>
                      <a:pt x="844" y="1467"/>
                    </a:lnTo>
                    <a:lnTo>
                      <a:pt x="846" y="1467"/>
                    </a:lnTo>
                    <a:lnTo>
                      <a:pt x="846" y="1463"/>
                    </a:lnTo>
                    <a:lnTo>
                      <a:pt x="846" y="1463"/>
                    </a:lnTo>
                    <a:lnTo>
                      <a:pt x="846" y="1460"/>
                    </a:lnTo>
                    <a:lnTo>
                      <a:pt x="1250" y="1264"/>
                    </a:lnTo>
                    <a:lnTo>
                      <a:pt x="1250" y="1264"/>
                    </a:lnTo>
                    <a:lnTo>
                      <a:pt x="1250" y="1264"/>
                    </a:lnTo>
                    <a:lnTo>
                      <a:pt x="1250" y="1264"/>
                    </a:lnTo>
                    <a:lnTo>
                      <a:pt x="1252" y="1264"/>
                    </a:lnTo>
                    <a:lnTo>
                      <a:pt x="1252" y="1264"/>
                    </a:lnTo>
                    <a:lnTo>
                      <a:pt x="1252" y="1264"/>
                    </a:lnTo>
                    <a:lnTo>
                      <a:pt x="1252" y="1264"/>
                    </a:lnTo>
                    <a:lnTo>
                      <a:pt x="1252" y="1264"/>
                    </a:lnTo>
                    <a:lnTo>
                      <a:pt x="1335" y="1099"/>
                    </a:lnTo>
                    <a:lnTo>
                      <a:pt x="1335" y="1099"/>
                    </a:lnTo>
                    <a:lnTo>
                      <a:pt x="1342" y="1101"/>
                    </a:lnTo>
                    <a:lnTo>
                      <a:pt x="1349" y="1101"/>
                    </a:lnTo>
                    <a:lnTo>
                      <a:pt x="1349" y="1101"/>
                    </a:lnTo>
                    <a:lnTo>
                      <a:pt x="1356" y="1101"/>
                    </a:lnTo>
                    <a:lnTo>
                      <a:pt x="1363" y="1099"/>
                    </a:lnTo>
                    <a:lnTo>
                      <a:pt x="1368" y="1094"/>
                    </a:lnTo>
                    <a:lnTo>
                      <a:pt x="1375" y="1092"/>
                    </a:lnTo>
                    <a:lnTo>
                      <a:pt x="1380" y="1087"/>
                    </a:lnTo>
                    <a:lnTo>
                      <a:pt x="1380" y="1080"/>
                    </a:lnTo>
                    <a:lnTo>
                      <a:pt x="1385" y="1073"/>
                    </a:lnTo>
                    <a:lnTo>
                      <a:pt x="1385" y="1066"/>
                    </a:lnTo>
                    <a:lnTo>
                      <a:pt x="1385" y="1066"/>
                    </a:lnTo>
                    <a:lnTo>
                      <a:pt x="1382" y="1056"/>
                    </a:lnTo>
                    <a:lnTo>
                      <a:pt x="1380" y="1049"/>
                    </a:lnTo>
                    <a:lnTo>
                      <a:pt x="1375" y="1042"/>
                    </a:lnTo>
                    <a:lnTo>
                      <a:pt x="1368" y="1035"/>
                    </a:lnTo>
                    <a:lnTo>
                      <a:pt x="1451" y="867"/>
                    </a:lnTo>
                    <a:lnTo>
                      <a:pt x="1451" y="867"/>
                    </a:lnTo>
                    <a:lnTo>
                      <a:pt x="1455" y="867"/>
                    </a:lnTo>
                    <a:lnTo>
                      <a:pt x="1455" y="867"/>
                    </a:lnTo>
                    <a:lnTo>
                      <a:pt x="1458" y="867"/>
                    </a:lnTo>
                    <a:lnTo>
                      <a:pt x="1463" y="865"/>
                    </a:lnTo>
                    <a:lnTo>
                      <a:pt x="1463" y="863"/>
                    </a:lnTo>
                    <a:lnTo>
                      <a:pt x="1465" y="858"/>
                    </a:lnTo>
                    <a:lnTo>
                      <a:pt x="1465" y="858"/>
                    </a:lnTo>
                    <a:lnTo>
                      <a:pt x="1463" y="853"/>
                    </a:lnTo>
                    <a:lnTo>
                      <a:pt x="1463" y="848"/>
                    </a:lnTo>
                    <a:lnTo>
                      <a:pt x="1458" y="848"/>
                    </a:lnTo>
                    <a:lnTo>
                      <a:pt x="1455" y="848"/>
                    </a:lnTo>
                    <a:lnTo>
                      <a:pt x="1455" y="848"/>
                    </a:lnTo>
                    <a:lnTo>
                      <a:pt x="1453" y="848"/>
                    </a:lnTo>
                    <a:lnTo>
                      <a:pt x="1396" y="435"/>
                    </a:lnTo>
                    <a:lnTo>
                      <a:pt x="1396" y="435"/>
                    </a:lnTo>
                    <a:lnTo>
                      <a:pt x="1401" y="433"/>
                    </a:lnTo>
                    <a:lnTo>
                      <a:pt x="1404" y="426"/>
                    </a:lnTo>
                    <a:lnTo>
                      <a:pt x="1404" y="426"/>
                    </a:lnTo>
                    <a:lnTo>
                      <a:pt x="1401" y="423"/>
                    </a:lnTo>
                    <a:lnTo>
                      <a:pt x="1399" y="419"/>
                    </a:lnTo>
                    <a:lnTo>
                      <a:pt x="1396" y="416"/>
                    </a:lnTo>
                    <a:lnTo>
                      <a:pt x="1394" y="416"/>
                    </a:lnTo>
                    <a:lnTo>
                      <a:pt x="1394" y="416"/>
                    </a:lnTo>
                    <a:lnTo>
                      <a:pt x="1387" y="416"/>
                    </a:lnTo>
                    <a:lnTo>
                      <a:pt x="1243" y="256"/>
                    </a:lnTo>
                    <a:lnTo>
                      <a:pt x="1243" y="256"/>
                    </a:lnTo>
                    <a:lnTo>
                      <a:pt x="1248" y="251"/>
                    </a:lnTo>
                    <a:lnTo>
                      <a:pt x="1248" y="244"/>
                    </a:lnTo>
                    <a:lnTo>
                      <a:pt x="1248" y="244"/>
                    </a:lnTo>
                    <a:lnTo>
                      <a:pt x="1248" y="237"/>
                    </a:lnTo>
                    <a:lnTo>
                      <a:pt x="1241" y="230"/>
                    </a:lnTo>
                    <a:lnTo>
                      <a:pt x="1233" y="225"/>
                    </a:lnTo>
                    <a:lnTo>
                      <a:pt x="1229" y="222"/>
                    </a:lnTo>
                    <a:lnTo>
                      <a:pt x="1229" y="222"/>
                    </a:lnTo>
                    <a:lnTo>
                      <a:pt x="1222" y="222"/>
                    </a:lnTo>
                    <a:lnTo>
                      <a:pt x="1215" y="227"/>
                    </a:lnTo>
                    <a:lnTo>
                      <a:pt x="1078" y="88"/>
                    </a:lnTo>
                    <a:lnTo>
                      <a:pt x="1078" y="88"/>
                    </a:lnTo>
                    <a:lnTo>
                      <a:pt x="1080" y="83"/>
                    </a:lnTo>
                    <a:lnTo>
                      <a:pt x="1080" y="83"/>
                    </a:lnTo>
                    <a:lnTo>
                      <a:pt x="1080" y="78"/>
                    </a:lnTo>
                    <a:lnTo>
                      <a:pt x="1078" y="74"/>
                    </a:lnTo>
                    <a:lnTo>
                      <a:pt x="1075" y="74"/>
                    </a:lnTo>
                    <a:lnTo>
                      <a:pt x="1068" y="74"/>
                    </a:lnTo>
                    <a:lnTo>
                      <a:pt x="1068" y="74"/>
                    </a:lnTo>
                    <a:lnTo>
                      <a:pt x="1063" y="74"/>
                    </a:lnTo>
                    <a:lnTo>
                      <a:pt x="1061" y="78"/>
                    </a:lnTo>
                    <a:lnTo>
                      <a:pt x="636" y="10"/>
                    </a:lnTo>
                    <a:lnTo>
                      <a:pt x="636" y="10"/>
                    </a:lnTo>
                    <a:lnTo>
                      <a:pt x="633" y="5"/>
                    </a:lnTo>
                    <a:lnTo>
                      <a:pt x="631" y="3"/>
                    </a:lnTo>
                    <a:lnTo>
                      <a:pt x="629" y="0"/>
                    </a:lnTo>
                    <a:lnTo>
                      <a:pt x="624" y="0"/>
                    </a:lnTo>
                    <a:lnTo>
                      <a:pt x="624" y="0"/>
                    </a:lnTo>
                    <a:lnTo>
                      <a:pt x="622" y="0"/>
                    </a:lnTo>
                    <a:lnTo>
                      <a:pt x="617" y="3"/>
                    </a:lnTo>
                    <a:lnTo>
                      <a:pt x="615" y="5"/>
                    </a:lnTo>
                    <a:lnTo>
                      <a:pt x="615" y="10"/>
                    </a:lnTo>
                    <a:lnTo>
                      <a:pt x="423" y="95"/>
                    </a:lnTo>
                    <a:lnTo>
                      <a:pt x="423" y="95"/>
                    </a:lnTo>
                    <a:lnTo>
                      <a:pt x="421" y="88"/>
                    </a:lnTo>
                    <a:lnTo>
                      <a:pt x="416" y="85"/>
                    </a:lnTo>
                    <a:lnTo>
                      <a:pt x="411" y="83"/>
                    </a:lnTo>
                    <a:lnTo>
                      <a:pt x="407" y="83"/>
                    </a:lnTo>
                    <a:lnTo>
                      <a:pt x="407" y="83"/>
                    </a:lnTo>
                    <a:lnTo>
                      <a:pt x="400" y="83"/>
                    </a:lnTo>
                    <a:lnTo>
                      <a:pt x="395" y="88"/>
                    </a:lnTo>
                    <a:lnTo>
                      <a:pt x="390" y="95"/>
                    </a:lnTo>
                    <a:lnTo>
                      <a:pt x="390" y="100"/>
                    </a:lnTo>
                    <a:lnTo>
                      <a:pt x="390" y="100"/>
                    </a:lnTo>
                    <a:lnTo>
                      <a:pt x="390" y="107"/>
                    </a:lnTo>
                    <a:lnTo>
                      <a:pt x="393" y="109"/>
                    </a:lnTo>
                    <a:lnTo>
                      <a:pt x="218" y="215"/>
                    </a:lnTo>
                    <a:lnTo>
                      <a:pt x="218" y="215"/>
                    </a:lnTo>
                    <a:lnTo>
                      <a:pt x="215" y="211"/>
                    </a:lnTo>
                    <a:lnTo>
                      <a:pt x="211" y="211"/>
                    </a:lnTo>
                    <a:lnTo>
                      <a:pt x="211" y="211"/>
                    </a:lnTo>
                    <a:lnTo>
                      <a:pt x="206" y="211"/>
                    </a:lnTo>
                    <a:lnTo>
                      <a:pt x="204" y="215"/>
                    </a:lnTo>
                    <a:lnTo>
                      <a:pt x="201" y="218"/>
                    </a:lnTo>
                    <a:lnTo>
                      <a:pt x="199" y="222"/>
                    </a:lnTo>
                    <a:lnTo>
                      <a:pt x="199" y="222"/>
                    </a:lnTo>
                    <a:lnTo>
                      <a:pt x="201" y="225"/>
                    </a:lnTo>
                    <a:lnTo>
                      <a:pt x="206" y="230"/>
                    </a:lnTo>
                    <a:lnTo>
                      <a:pt x="121" y="411"/>
                    </a:lnTo>
                    <a:lnTo>
                      <a:pt x="121" y="411"/>
                    </a:lnTo>
                    <a:lnTo>
                      <a:pt x="114" y="409"/>
                    </a:lnTo>
                    <a:lnTo>
                      <a:pt x="114" y="409"/>
                    </a:lnTo>
                    <a:lnTo>
                      <a:pt x="107" y="411"/>
                    </a:lnTo>
                    <a:lnTo>
                      <a:pt x="100" y="416"/>
                    </a:lnTo>
                    <a:lnTo>
                      <a:pt x="95" y="423"/>
                    </a:lnTo>
                    <a:lnTo>
                      <a:pt x="93" y="430"/>
                    </a:lnTo>
                    <a:lnTo>
                      <a:pt x="93" y="430"/>
                    </a:lnTo>
                    <a:lnTo>
                      <a:pt x="95" y="435"/>
                    </a:lnTo>
                    <a:lnTo>
                      <a:pt x="97" y="440"/>
                    </a:lnTo>
                    <a:lnTo>
                      <a:pt x="102" y="447"/>
                    </a:lnTo>
                    <a:lnTo>
                      <a:pt x="15" y="603"/>
                    </a:lnTo>
                    <a:lnTo>
                      <a:pt x="15" y="603"/>
                    </a:lnTo>
                    <a:lnTo>
                      <a:pt x="12" y="603"/>
                    </a:lnTo>
                    <a:lnTo>
                      <a:pt x="12" y="603"/>
                    </a:lnTo>
                    <a:lnTo>
                      <a:pt x="7" y="603"/>
                    </a:lnTo>
                    <a:lnTo>
                      <a:pt x="5" y="603"/>
                    </a:lnTo>
                    <a:lnTo>
                      <a:pt x="3" y="608"/>
                    </a:lnTo>
                    <a:lnTo>
                      <a:pt x="0" y="612"/>
                    </a:lnTo>
                    <a:lnTo>
                      <a:pt x="0" y="612"/>
                    </a:lnTo>
                    <a:lnTo>
                      <a:pt x="3" y="617"/>
                    </a:lnTo>
                    <a:lnTo>
                      <a:pt x="5" y="617"/>
                    </a:lnTo>
                    <a:lnTo>
                      <a:pt x="7" y="622"/>
                    </a:lnTo>
                    <a:lnTo>
                      <a:pt x="10" y="622"/>
                    </a:lnTo>
                    <a:lnTo>
                      <a:pt x="10" y="622"/>
                    </a:lnTo>
                    <a:lnTo>
                      <a:pt x="10" y="622"/>
                    </a:lnTo>
                    <a:lnTo>
                      <a:pt x="10" y="622"/>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14" name="Freeform 64"/>
              <p:cNvSpPr>
                <a:spLocks/>
              </p:cNvSpPr>
              <p:nvPr/>
            </p:nvSpPr>
            <p:spPr bwMode="auto">
              <a:xfrm>
                <a:off x="-3219450" y="5262563"/>
                <a:ext cx="334963" cy="552450"/>
              </a:xfrm>
              <a:custGeom>
                <a:avLst/>
                <a:gdLst>
                  <a:gd name="T0" fmla="*/ 0 w 211"/>
                  <a:gd name="T1" fmla="*/ 0 h 348"/>
                  <a:gd name="T2" fmla="*/ 0 w 211"/>
                  <a:gd name="T3" fmla="*/ 0 h 348"/>
                  <a:gd name="T4" fmla="*/ 3 w 211"/>
                  <a:gd name="T5" fmla="*/ 0 h 348"/>
                  <a:gd name="T6" fmla="*/ 33 w 211"/>
                  <a:gd name="T7" fmla="*/ 48 h 348"/>
                  <a:gd name="T8" fmla="*/ 211 w 211"/>
                  <a:gd name="T9" fmla="*/ 348 h 348"/>
                  <a:gd name="T10" fmla="*/ 211 w 211"/>
                  <a:gd name="T11" fmla="*/ 348 h 348"/>
                  <a:gd name="T12" fmla="*/ 211 w 211"/>
                  <a:gd name="T13" fmla="*/ 348 h 348"/>
                  <a:gd name="T14" fmla="*/ 57 w 211"/>
                  <a:gd name="T15" fmla="*/ 223 h 348"/>
                  <a:gd name="T16" fmla="*/ 57 w 211"/>
                  <a:gd name="T17" fmla="*/ 223 h 348"/>
                  <a:gd name="T18" fmla="*/ 57 w 211"/>
                  <a:gd name="T19" fmla="*/ 218 h 348"/>
                  <a:gd name="T20" fmla="*/ 57 w 211"/>
                  <a:gd name="T21" fmla="*/ 218 h 348"/>
                  <a:gd name="T22" fmla="*/ 57 w 211"/>
                  <a:gd name="T23" fmla="*/ 213 h 348"/>
                  <a:gd name="T24" fmla="*/ 55 w 211"/>
                  <a:gd name="T25" fmla="*/ 211 h 348"/>
                  <a:gd name="T26" fmla="*/ 52 w 211"/>
                  <a:gd name="T27" fmla="*/ 208 h 348"/>
                  <a:gd name="T28" fmla="*/ 48 w 211"/>
                  <a:gd name="T29" fmla="*/ 206 h 348"/>
                  <a:gd name="T30" fmla="*/ 48 w 211"/>
                  <a:gd name="T31" fmla="*/ 206 h 348"/>
                  <a:gd name="T32" fmla="*/ 45 w 211"/>
                  <a:gd name="T33" fmla="*/ 206 h 348"/>
                  <a:gd name="T34" fmla="*/ 0 w 211"/>
                  <a:gd name="T35" fmla="*/ 0 h 348"/>
                  <a:gd name="T36" fmla="*/ 0 w 211"/>
                  <a:gd name="T37" fmla="*/ 0 h 348"/>
                  <a:gd name="T38" fmla="*/ 0 w 211"/>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348">
                    <a:moveTo>
                      <a:pt x="0" y="0"/>
                    </a:moveTo>
                    <a:lnTo>
                      <a:pt x="0" y="0"/>
                    </a:lnTo>
                    <a:lnTo>
                      <a:pt x="3" y="0"/>
                    </a:lnTo>
                    <a:lnTo>
                      <a:pt x="33" y="48"/>
                    </a:lnTo>
                    <a:lnTo>
                      <a:pt x="211" y="348"/>
                    </a:lnTo>
                    <a:lnTo>
                      <a:pt x="211" y="348"/>
                    </a:lnTo>
                    <a:lnTo>
                      <a:pt x="211" y="348"/>
                    </a:lnTo>
                    <a:lnTo>
                      <a:pt x="57" y="223"/>
                    </a:lnTo>
                    <a:lnTo>
                      <a:pt x="57" y="223"/>
                    </a:lnTo>
                    <a:lnTo>
                      <a:pt x="57" y="218"/>
                    </a:lnTo>
                    <a:lnTo>
                      <a:pt x="57" y="218"/>
                    </a:lnTo>
                    <a:lnTo>
                      <a:pt x="57" y="213"/>
                    </a:lnTo>
                    <a:lnTo>
                      <a:pt x="55" y="211"/>
                    </a:lnTo>
                    <a:lnTo>
                      <a:pt x="52" y="208"/>
                    </a:lnTo>
                    <a:lnTo>
                      <a:pt x="48" y="206"/>
                    </a:lnTo>
                    <a:lnTo>
                      <a:pt x="48" y="206"/>
                    </a:lnTo>
                    <a:lnTo>
                      <a:pt x="45" y="206"/>
                    </a:lnTo>
                    <a:lnTo>
                      <a:pt x="0" y="0"/>
                    </a:lnTo>
                    <a:lnTo>
                      <a:pt x="0" y="0"/>
                    </a:lnTo>
                    <a:lnTo>
                      <a:pt x="0"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15" name="Freeform 65"/>
              <p:cNvSpPr>
                <a:spLocks/>
              </p:cNvSpPr>
              <p:nvPr/>
            </p:nvSpPr>
            <p:spPr bwMode="auto">
              <a:xfrm>
                <a:off x="-3128963" y="5622925"/>
                <a:ext cx="434975" cy="498475"/>
              </a:xfrm>
              <a:custGeom>
                <a:avLst/>
                <a:gdLst>
                  <a:gd name="T0" fmla="*/ 0 w 274"/>
                  <a:gd name="T1" fmla="*/ 0 h 314"/>
                  <a:gd name="T2" fmla="*/ 151 w 274"/>
                  <a:gd name="T3" fmla="*/ 123 h 314"/>
                  <a:gd name="T4" fmla="*/ 151 w 274"/>
                  <a:gd name="T5" fmla="*/ 123 h 314"/>
                  <a:gd name="T6" fmla="*/ 149 w 274"/>
                  <a:gd name="T7" fmla="*/ 128 h 314"/>
                  <a:gd name="T8" fmla="*/ 149 w 274"/>
                  <a:gd name="T9" fmla="*/ 128 h 314"/>
                  <a:gd name="T10" fmla="*/ 151 w 274"/>
                  <a:gd name="T11" fmla="*/ 133 h 314"/>
                  <a:gd name="T12" fmla="*/ 154 w 274"/>
                  <a:gd name="T13" fmla="*/ 135 h 314"/>
                  <a:gd name="T14" fmla="*/ 156 w 274"/>
                  <a:gd name="T15" fmla="*/ 137 h 314"/>
                  <a:gd name="T16" fmla="*/ 161 w 274"/>
                  <a:gd name="T17" fmla="*/ 140 h 314"/>
                  <a:gd name="T18" fmla="*/ 161 w 274"/>
                  <a:gd name="T19" fmla="*/ 140 h 314"/>
                  <a:gd name="T20" fmla="*/ 163 w 274"/>
                  <a:gd name="T21" fmla="*/ 137 h 314"/>
                  <a:gd name="T22" fmla="*/ 267 w 274"/>
                  <a:gd name="T23" fmla="*/ 305 h 314"/>
                  <a:gd name="T24" fmla="*/ 274 w 274"/>
                  <a:gd name="T25" fmla="*/ 314 h 314"/>
                  <a:gd name="T26" fmla="*/ 0 w 274"/>
                  <a:gd name="T27" fmla="*/ 0 h 314"/>
                  <a:gd name="T28" fmla="*/ 0 w 274"/>
                  <a:gd name="T29" fmla="*/ 0 h 314"/>
                  <a:gd name="T30" fmla="*/ 0 w 274"/>
                  <a:gd name="T31"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314">
                    <a:moveTo>
                      <a:pt x="0" y="0"/>
                    </a:moveTo>
                    <a:lnTo>
                      <a:pt x="151" y="123"/>
                    </a:lnTo>
                    <a:lnTo>
                      <a:pt x="151" y="123"/>
                    </a:lnTo>
                    <a:lnTo>
                      <a:pt x="149" y="128"/>
                    </a:lnTo>
                    <a:lnTo>
                      <a:pt x="149" y="128"/>
                    </a:lnTo>
                    <a:lnTo>
                      <a:pt x="151" y="133"/>
                    </a:lnTo>
                    <a:lnTo>
                      <a:pt x="154" y="135"/>
                    </a:lnTo>
                    <a:lnTo>
                      <a:pt x="156" y="137"/>
                    </a:lnTo>
                    <a:lnTo>
                      <a:pt x="161" y="140"/>
                    </a:lnTo>
                    <a:lnTo>
                      <a:pt x="161" y="140"/>
                    </a:lnTo>
                    <a:lnTo>
                      <a:pt x="163" y="137"/>
                    </a:lnTo>
                    <a:lnTo>
                      <a:pt x="267" y="305"/>
                    </a:lnTo>
                    <a:lnTo>
                      <a:pt x="274" y="314"/>
                    </a:lnTo>
                    <a:lnTo>
                      <a:pt x="0" y="0"/>
                    </a:lnTo>
                    <a:lnTo>
                      <a:pt x="0" y="0"/>
                    </a:lnTo>
                    <a:lnTo>
                      <a:pt x="0"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16" name="Freeform 66"/>
              <p:cNvSpPr>
                <a:spLocks/>
              </p:cNvSpPr>
              <p:nvPr/>
            </p:nvSpPr>
            <p:spPr bwMode="auto">
              <a:xfrm>
                <a:off x="-2867025" y="5837238"/>
                <a:ext cx="547688" cy="336550"/>
              </a:xfrm>
              <a:custGeom>
                <a:avLst/>
                <a:gdLst>
                  <a:gd name="T0" fmla="*/ 128 w 345"/>
                  <a:gd name="T1" fmla="*/ 189 h 212"/>
                  <a:gd name="T2" fmla="*/ 128 w 345"/>
                  <a:gd name="T3" fmla="*/ 189 h 212"/>
                  <a:gd name="T4" fmla="*/ 128 w 345"/>
                  <a:gd name="T5" fmla="*/ 189 h 212"/>
                  <a:gd name="T6" fmla="*/ 128 w 345"/>
                  <a:gd name="T7" fmla="*/ 189 h 212"/>
                  <a:gd name="T8" fmla="*/ 128 w 345"/>
                  <a:gd name="T9" fmla="*/ 187 h 212"/>
                  <a:gd name="T10" fmla="*/ 123 w 345"/>
                  <a:gd name="T11" fmla="*/ 182 h 212"/>
                  <a:gd name="T12" fmla="*/ 121 w 345"/>
                  <a:gd name="T13" fmla="*/ 179 h 212"/>
                  <a:gd name="T14" fmla="*/ 116 w 345"/>
                  <a:gd name="T15" fmla="*/ 179 h 212"/>
                  <a:gd name="T16" fmla="*/ 116 w 345"/>
                  <a:gd name="T17" fmla="*/ 179 h 212"/>
                  <a:gd name="T18" fmla="*/ 111 w 345"/>
                  <a:gd name="T19" fmla="*/ 179 h 212"/>
                  <a:gd name="T20" fmla="*/ 0 w 345"/>
                  <a:gd name="T21" fmla="*/ 2 h 212"/>
                  <a:gd name="T22" fmla="*/ 0 w 345"/>
                  <a:gd name="T23" fmla="*/ 2 h 212"/>
                  <a:gd name="T24" fmla="*/ 3 w 345"/>
                  <a:gd name="T25" fmla="*/ 0 h 212"/>
                  <a:gd name="T26" fmla="*/ 78 w 345"/>
                  <a:gd name="T27" fmla="*/ 47 h 212"/>
                  <a:gd name="T28" fmla="*/ 345 w 345"/>
                  <a:gd name="T29" fmla="*/ 210 h 212"/>
                  <a:gd name="T30" fmla="*/ 345 w 345"/>
                  <a:gd name="T31" fmla="*/ 210 h 212"/>
                  <a:gd name="T32" fmla="*/ 345 w 345"/>
                  <a:gd name="T33" fmla="*/ 212 h 212"/>
                  <a:gd name="T34" fmla="*/ 128 w 345"/>
                  <a:gd name="T35" fmla="*/ 189 h 212"/>
                  <a:gd name="T36" fmla="*/ 128 w 345"/>
                  <a:gd name="T37" fmla="*/ 189 h 212"/>
                  <a:gd name="T38" fmla="*/ 128 w 345"/>
                  <a:gd name="T39" fmla="*/ 18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5" h="212">
                    <a:moveTo>
                      <a:pt x="128" y="189"/>
                    </a:moveTo>
                    <a:lnTo>
                      <a:pt x="128" y="189"/>
                    </a:lnTo>
                    <a:lnTo>
                      <a:pt x="128" y="189"/>
                    </a:lnTo>
                    <a:lnTo>
                      <a:pt x="128" y="189"/>
                    </a:lnTo>
                    <a:lnTo>
                      <a:pt x="128" y="187"/>
                    </a:lnTo>
                    <a:lnTo>
                      <a:pt x="123" y="182"/>
                    </a:lnTo>
                    <a:lnTo>
                      <a:pt x="121" y="179"/>
                    </a:lnTo>
                    <a:lnTo>
                      <a:pt x="116" y="179"/>
                    </a:lnTo>
                    <a:lnTo>
                      <a:pt x="116" y="179"/>
                    </a:lnTo>
                    <a:lnTo>
                      <a:pt x="111" y="179"/>
                    </a:lnTo>
                    <a:lnTo>
                      <a:pt x="0" y="2"/>
                    </a:lnTo>
                    <a:lnTo>
                      <a:pt x="0" y="2"/>
                    </a:lnTo>
                    <a:lnTo>
                      <a:pt x="3" y="0"/>
                    </a:lnTo>
                    <a:lnTo>
                      <a:pt x="78" y="47"/>
                    </a:lnTo>
                    <a:lnTo>
                      <a:pt x="345" y="210"/>
                    </a:lnTo>
                    <a:lnTo>
                      <a:pt x="345" y="210"/>
                    </a:lnTo>
                    <a:lnTo>
                      <a:pt x="345" y="212"/>
                    </a:lnTo>
                    <a:lnTo>
                      <a:pt x="128" y="189"/>
                    </a:lnTo>
                    <a:lnTo>
                      <a:pt x="128" y="189"/>
                    </a:lnTo>
                    <a:lnTo>
                      <a:pt x="128" y="189"/>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17" name="Freeform 67"/>
              <p:cNvSpPr>
                <a:spLocks/>
              </p:cNvSpPr>
              <p:nvPr/>
            </p:nvSpPr>
            <p:spPr bwMode="auto">
              <a:xfrm>
                <a:off x="-2259013" y="6054725"/>
                <a:ext cx="600075" cy="168275"/>
              </a:xfrm>
              <a:custGeom>
                <a:avLst/>
                <a:gdLst>
                  <a:gd name="T0" fmla="*/ 206 w 378"/>
                  <a:gd name="T1" fmla="*/ 97 h 106"/>
                  <a:gd name="T2" fmla="*/ 206 w 378"/>
                  <a:gd name="T3" fmla="*/ 97 h 106"/>
                  <a:gd name="T4" fmla="*/ 201 w 378"/>
                  <a:gd name="T5" fmla="*/ 99 h 106"/>
                  <a:gd name="T6" fmla="*/ 199 w 378"/>
                  <a:gd name="T7" fmla="*/ 101 h 106"/>
                  <a:gd name="T8" fmla="*/ 196 w 378"/>
                  <a:gd name="T9" fmla="*/ 101 h 106"/>
                  <a:gd name="T10" fmla="*/ 196 w 378"/>
                  <a:gd name="T11" fmla="*/ 106 h 106"/>
                  <a:gd name="T12" fmla="*/ 0 w 378"/>
                  <a:gd name="T13" fmla="*/ 83 h 106"/>
                  <a:gd name="T14" fmla="*/ 0 w 378"/>
                  <a:gd name="T15" fmla="*/ 83 h 106"/>
                  <a:gd name="T16" fmla="*/ 0 w 378"/>
                  <a:gd name="T17" fmla="*/ 80 h 106"/>
                  <a:gd name="T18" fmla="*/ 0 w 378"/>
                  <a:gd name="T19" fmla="*/ 80 h 106"/>
                  <a:gd name="T20" fmla="*/ 0 w 378"/>
                  <a:gd name="T21" fmla="*/ 75 h 106"/>
                  <a:gd name="T22" fmla="*/ 338 w 378"/>
                  <a:gd name="T23" fmla="*/ 7 h 106"/>
                  <a:gd name="T24" fmla="*/ 378 w 378"/>
                  <a:gd name="T25" fmla="*/ 0 h 106"/>
                  <a:gd name="T26" fmla="*/ 378 w 378"/>
                  <a:gd name="T27" fmla="*/ 0 h 106"/>
                  <a:gd name="T28" fmla="*/ 378 w 378"/>
                  <a:gd name="T29" fmla="*/ 0 h 106"/>
                  <a:gd name="T30" fmla="*/ 215 w 378"/>
                  <a:gd name="T31" fmla="*/ 101 h 106"/>
                  <a:gd name="T32" fmla="*/ 215 w 378"/>
                  <a:gd name="T33" fmla="*/ 101 h 106"/>
                  <a:gd name="T34" fmla="*/ 210 w 378"/>
                  <a:gd name="T35" fmla="*/ 99 h 106"/>
                  <a:gd name="T36" fmla="*/ 206 w 378"/>
                  <a:gd name="T37" fmla="*/ 97 h 106"/>
                  <a:gd name="T38" fmla="*/ 206 w 378"/>
                  <a:gd name="T39" fmla="*/ 97 h 106"/>
                  <a:gd name="T40" fmla="*/ 206 w 378"/>
                  <a:gd name="T41" fmla="*/ 97 h 106"/>
                  <a:gd name="T42" fmla="*/ 206 w 378"/>
                  <a:gd name="T43"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106">
                    <a:moveTo>
                      <a:pt x="206" y="97"/>
                    </a:moveTo>
                    <a:lnTo>
                      <a:pt x="206" y="97"/>
                    </a:lnTo>
                    <a:lnTo>
                      <a:pt x="201" y="99"/>
                    </a:lnTo>
                    <a:lnTo>
                      <a:pt x="199" y="101"/>
                    </a:lnTo>
                    <a:lnTo>
                      <a:pt x="196" y="101"/>
                    </a:lnTo>
                    <a:lnTo>
                      <a:pt x="196" y="106"/>
                    </a:lnTo>
                    <a:lnTo>
                      <a:pt x="0" y="83"/>
                    </a:lnTo>
                    <a:lnTo>
                      <a:pt x="0" y="83"/>
                    </a:lnTo>
                    <a:lnTo>
                      <a:pt x="0" y="80"/>
                    </a:lnTo>
                    <a:lnTo>
                      <a:pt x="0" y="80"/>
                    </a:lnTo>
                    <a:lnTo>
                      <a:pt x="0" y="75"/>
                    </a:lnTo>
                    <a:lnTo>
                      <a:pt x="338" y="7"/>
                    </a:lnTo>
                    <a:lnTo>
                      <a:pt x="378" y="0"/>
                    </a:lnTo>
                    <a:lnTo>
                      <a:pt x="378" y="0"/>
                    </a:lnTo>
                    <a:lnTo>
                      <a:pt x="378" y="0"/>
                    </a:lnTo>
                    <a:lnTo>
                      <a:pt x="215" y="101"/>
                    </a:lnTo>
                    <a:lnTo>
                      <a:pt x="215" y="101"/>
                    </a:lnTo>
                    <a:lnTo>
                      <a:pt x="210" y="99"/>
                    </a:lnTo>
                    <a:lnTo>
                      <a:pt x="206" y="97"/>
                    </a:lnTo>
                    <a:lnTo>
                      <a:pt x="206" y="97"/>
                    </a:lnTo>
                    <a:lnTo>
                      <a:pt x="206" y="97"/>
                    </a:lnTo>
                    <a:lnTo>
                      <a:pt x="206" y="97"/>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18" name="Freeform 68"/>
              <p:cNvSpPr>
                <a:spLocks/>
              </p:cNvSpPr>
              <p:nvPr/>
            </p:nvSpPr>
            <p:spPr bwMode="auto">
              <a:xfrm>
                <a:off x="-1906588" y="5927725"/>
                <a:ext cx="596900" cy="284163"/>
              </a:xfrm>
              <a:custGeom>
                <a:avLst/>
                <a:gdLst>
                  <a:gd name="T0" fmla="*/ 0 w 376"/>
                  <a:gd name="T1" fmla="*/ 179 h 179"/>
                  <a:gd name="T2" fmla="*/ 158 w 376"/>
                  <a:gd name="T3" fmla="*/ 82 h 179"/>
                  <a:gd name="T4" fmla="*/ 158 w 376"/>
                  <a:gd name="T5" fmla="*/ 82 h 179"/>
                  <a:gd name="T6" fmla="*/ 161 w 376"/>
                  <a:gd name="T7" fmla="*/ 82 h 179"/>
                  <a:gd name="T8" fmla="*/ 161 w 376"/>
                  <a:gd name="T9" fmla="*/ 82 h 179"/>
                  <a:gd name="T10" fmla="*/ 168 w 376"/>
                  <a:gd name="T11" fmla="*/ 80 h 179"/>
                  <a:gd name="T12" fmla="*/ 173 w 376"/>
                  <a:gd name="T13" fmla="*/ 75 h 179"/>
                  <a:gd name="T14" fmla="*/ 376 w 376"/>
                  <a:gd name="T15" fmla="*/ 0 h 179"/>
                  <a:gd name="T16" fmla="*/ 0 w 376"/>
                  <a:gd name="T17" fmla="*/ 179 h 179"/>
                  <a:gd name="T18" fmla="*/ 0 w 376"/>
                  <a:gd name="T19" fmla="*/ 179 h 179"/>
                  <a:gd name="T20" fmla="*/ 0 w 376"/>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179">
                    <a:moveTo>
                      <a:pt x="0" y="179"/>
                    </a:moveTo>
                    <a:lnTo>
                      <a:pt x="158" y="82"/>
                    </a:lnTo>
                    <a:lnTo>
                      <a:pt x="158" y="82"/>
                    </a:lnTo>
                    <a:lnTo>
                      <a:pt x="161" y="82"/>
                    </a:lnTo>
                    <a:lnTo>
                      <a:pt x="161" y="82"/>
                    </a:lnTo>
                    <a:lnTo>
                      <a:pt x="168" y="80"/>
                    </a:lnTo>
                    <a:lnTo>
                      <a:pt x="173" y="75"/>
                    </a:lnTo>
                    <a:lnTo>
                      <a:pt x="376" y="0"/>
                    </a:lnTo>
                    <a:lnTo>
                      <a:pt x="0" y="179"/>
                    </a:lnTo>
                    <a:lnTo>
                      <a:pt x="0" y="179"/>
                    </a:lnTo>
                    <a:lnTo>
                      <a:pt x="0" y="179"/>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19" name="Freeform 69"/>
              <p:cNvSpPr>
                <a:spLocks/>
              </p:cNvSpPr>
              <p:nvPr/>
            </p:nvSpPr>
            <p:spPr bwMode="auto">
              <a:xfrm>
                <a:off x="-1631950" y="5638800"/>
                <a:ext cx="487363" cy="404813"/>
              </a:xfrm>
              <a:custGeom>
                <a:avLst/>
                <a:gdLst>
                  <a:gd name="T0" fmla="*/ 224 w 307"/>
                  <a:gd name="T1" fmla="*/ 170 h 255"/>
                  <a:gd name="T2" fmla="*/ 0 w 307"/>
                  <a:gd name="T3" fmla="*/ 255 h 255"/>
                  <a:gd name="T4" fmla="*/ 0 w 307"/>
                  <a:gd name="T5" fmla="*/ 255 h 255"/>
                  <a:gd name="T6" fmla="*/ 0 w 307"/>
                  <a:gd name="T7" fmla="*/ 255 h 255"/>
                  <a:gd name="T8" fmla="*/ 300 w 307"/>
                  <a:gd name="T9" fmla="*/ 0 h 255"/>
                  <a:gd name="T10" fmla="*/ 300 w 307"/>
                  <a:gd name="T11" fmla="*/ 0 h 255"/>
                  <a:gd name="T12" fmla="*/ 307 w 307"/>
                  <a:gd name="T13" fmla="*/ 7 h 255"/>
                  <a:gd name="T14" fmla="*/ 224 w 307"/>
                  <a:gd name="T15" fmla="*/ 170 h 255"/>
                  <a:gd name="T16" fmla="*/ 224 w 307"/>
                  <a:gd name="T17" fmla="*/ 170 h 255"/>
                  <a:gd name="T18" fmla="*/ 224 w 307"/>
                  <a:gd name="T19" fmla="*/ 17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55">
                    <a:moveTo>
                      <a:pt x="224" y="170"/>
                    </a:moveTo>
                    <a:lnTo>
                      <a:pt x="0" y="255"/>
                    </a:lnTo>
                    <a:lnTo>
                      <a:pt x="0" y="255"/>
                    </a:lnTo>
                    <a:lnTo>
                      <a:pt x="0" y="255"/>
                    </a:lnTo>
                    <a:lnTo>
                      <a:pt x="300" y="0"/>
                    </a:lnTo>
                    <a:lnTo>
                      <a:pt x="300" y="0"/>
                    </a:lnTo>
                    <a:lnTo>
                      <a:pt x="307" y="7"/>
                    </a:lnTo>
                    <a:lnTo>
                      <a:pt x="224" y="170"/>
                    </a:lnTo>
                    <a:lnTo>
                      <a:pt x="224" y="170"/>
                    </a:lnTo>
                    <a:lnTo>
                      <a:pt x="224" y="17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20" name="Freeform 70"/>
              <p:cNvSpPr>
                <a:spLocks/>
              </p:cNvSpPr>
              <p:nvPr/>
            </p:nvSpPr>
            <p:spPr bwMode="auto">
              <a:xfrm>
                <a:off x="-1111250" y="4606925"/>
                <a:ext cx="153988" cy="941388"/>
              </a:xfrm>
              <a:custGeom>
                <a:avLst/>
                <a:gdLst>
                  <a:gd name="T0" fmla="*/ 94 w 97"/>
                  <a:gd name="T1" fmla="*/ 423 h 593"/>
                  <a:gd name="T2" fmla="*/ 12 w 97"/>
                  <a:gd name="T3" fmla="*/ 593 h 593"/>
                  <a:gd name="T4" fmla="*/ 12 w 97"/>
                  <a:gd name="T5" fmla="*/ 593 h 593"/>
                  <a:gd name="T6" fmla="*/ 5 w 97"/>
                  <a:gd name="T7" fmla="*/ 591 h 593"/>
                  <a:gd name="T8" fmla="*/ 0 w 97"/>
                  <a:gd name="T9" fmla="*/ 588 h 593"/>
                  <a:gd name="T10" fmla="*/ 40 w 97"/>
                  <a:gd name="T11" fmla="*/ 203 h 593"/>
                  <a:gd name="T12" fmla="*/ 40 w 97"/>
                  <a:gd name="T13" fmla="*/ 203 h 593"/>
                  <a:gd name="T14" fmla="*/ 45 w 97"/>
                  <a:gd name="T15" fmla="*/ 203 h 593"/>
                  <a:gd name="T16" fmla="*/ 45 w 97"/>
                  <a:gd name="T17" fmla="*/ 201 h 593"/>
                  <a:gd name="T18" fmla="*/ 47 w 97"/>
                  <a:gd name="T19" fmla="*/ 199 h 593"/>
                  <a:gd name="T20" fmla="*/ 50 w 97"/>
                  <a:gd name="T21" fmla="*/ 194 h 593"/>
                  <a:gd name="T22" fmla="*/ 50 w 97"/>
                  <a:gd name="T23" fmla="*/ 194 h 593"/>
                  <a:gd name="T24" fmla="*/ 47 w 97"/>
                  <a:gd name="T25" fmla="*/ 191 h 593"/>
                  <a:gd name="T26" fmla="*/ 45 w 97"/>
                  <a:gd name="T27" fmla="*/ 187 h 593"/>
                  <a:gd name="T28" fmla="*/ 45 w 97"/>
                  <a:gd name="T29" fmla="*/ 184 h 593"/>
                  <a:gd name="T30" fmla="*/ 40 w 97"/>
                  <a:gd name="T31" fmla="*/ 184 h 593"/>
                  <a:gd name="T32" fmla="*/ 40 w 97"/>
                  <a:gd name="T33" fmla="*/ 0 h 593"/>
                  <a:gd name="T34" fmla="*/ 97 w 97"/>
                  <a:gd name="T35" fmla="*/ 406 h 593"/>
                  <a:gd name="T36" fmla="*/ 97 w 97"/>
                  <a:gd name="T37" fmla="*/ 406 h 593"/>
                  <a:gd name="T38" fmla="*/ 92 w 97"/>
                  <a:gd name="T39" fmla="*/ 409 h 593"/>
                  <a:gd name="T40" fmla="*/ 90 w 97"/>
                  <a:gd name="T41" fmla="*/ 413 h 593"/>
                  <a:gd name="T42" fmla="*/ 90 w 97"/>
                  <a:gd name="T43" fmla="*/ 416 h 593"/>
                  <a:gd name="T44" fmla="*/ 90 w 97"/>
                  <a:gd name="T45" fmla="*/ 416 h 593"/>
                  <a:gd name="T46" fmla="*/ 90 w 97"/>
                  <a:gd name="T47" fmla="*/ 421 h 593"/>
                  <a:gd name="T48" fmla="*/ 94 w 97"/>
                  <a:gd name="T49" fmla="*/ 423 h 593"/>
                  <a:gd name="T50" fmla="*/ 94 w 97"/>
                  <a:gd name="T51" fmla="*/ 423 h 593"/>
                  <a:gd name="T52" fmla="*/ 94 w 97"/>
                  <a:gd name="T53" fmla="*/ 423 h 593"/>
                  <a:gd name="T54" fmla="*/ 94 w 97"/>
                  <a:gd name="T55" fmla="*/ 423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593">
                    <a:moveTo>
                      <a:pt x="94" y="423"/>
                    </a:moveTo>
                    <a:lnTo>
                      <a:pt x="12" y="593"/>
                    </a:lnTo>
                    <a:lnTo>
                      <a:pt x="12" y="593"/>
                    </a:lnTo>
                    <a:lnTo>
                      <a:pt x="5" y="591"/>
                    </a:lnTo>
                    <a:lnTo>
                      <a:pt x="0" y="588"/>
                    </a:lnTo>
                    <a:lnTo>
                      <a:pt x="40" y="203"/>
                    </a:lnTo>
                    <a:lnTo>
                      <a:pt x="40" y="203"/>
                    </a:lnTo>
                    <a:lnTo>
                      <a:pt x="45" y="203"/>
                    </a:lnTo>
                    <a:lnTo>
                      <a:pt x="45" y="201"/>
                    </a:lnTo>
                    <a:lnTo>
                      <a:pt x="47" y="199"/>
                    </a:lnTo>
                    <a:lnTo>
                      <a:pt x="50" y="194"/>
                    </a:lnTo>
                    <a:lnTo>
                      <a:pt x="50" y="194"/>
                    </a:lnTo>
                    <a:lnTo>
                      <a:pt x="47" y="191"/>
                    </a:lnTo>
                    <a:lnTo>
                      <a:pt x="45" y="187"/>
                    </a:lnTo>
                    <a:lnTo>
                      <a:pt x="45" y="184"/>
                    </a:lnTo>
                    <a:lnTo>
                      <a:pt x="40" y="184"/>
                    </a:lnTo>
                    <a:lnTo>
                      <a:pt x="40" y="0"/>
                    </a:lnTo>
                    <a:lnTo>
                      <a:pt x="97" y="406"/>
                    </a:lnTo>
                    <a:lnTo>
                      <a:pt x="97" y="406"/>
                    </a:lnTo>
                    <a:lnTo>
                      <a:pt x="92" y="409"/>
                    </a:lnTo>
                    <a:lnTo>
                      <a:pt x="90" y="413"/>
                    </a:lnTo>
                    <a:lnTo>
                      <a:pt x="90" y="416"/>
                    </a:lnTo>
                    <a:lnTo>
                      <a:pt x="90" y="416"/>
                    </a:lnTo>
                    <a:lnTo>
                      <a:pt x="90" y="421"/>
                    </a:lnTo>
                    <a:lnTo>
                      <a:pt x="94" y="423"/>
                    </a:lnTo>
                    <a:lnTo>
                      <a:pt x="94" y="423"/>
                    </a:lnTo>
                    <a:lnTo>
                      <a:pt x="94" y="423"/>
                    </a:lnTo>
                    <a:lnTo>
                      <a:pt x="94" y="423"/>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21" name="Freeform 71"/>
              <p:cNvSpPr>
                <a:spLocks/>
              </p:cNvSpPr>
              <p:nvPr/>
            </p:nvSpPr>
            <p:spPr bwMode="auto">
              <a:xfrm>
                <a:off x="-1295400" y="4314825"/>
                <a:ext cx="247650" cy="584200"/>
              </a:xfrm>
              <a:custGeom>
                <a:avLst/>
                <a:gdLst>
                  <a:gd name="T0" fmla="*/ 156 w 156"/>
                  <a:gd name="T1" fmla="*/ 177 h 368"/>
                  <a:gd name="T2" fmla="*/ 156 w 156"/>
                  <a:gd name="T3" fmla="*/ 368 h 368"/>
                  <a:gd name="T4" fmla="*/ 156 w 156"/>
                  <a:gd name="T5" fmla="*/ 368 h 368"/>
                  <a:gd name="T6" fmla="*/ 151 w 156"/>
                  <a:gd name="T7" fmla="*/ 368 h 368"/>
                  <a:gd name="T8" fmla="*/ 0 w 156"/>
                  <a:gd name="T9" fmla="*/ 5 h 368"/>
                  <a:gd name="T10" fmla="*/ 0 w 156"/>
                  <a:gd name="T11" fmla="*/ 5 h 368"/>
                  <a:gd name="T12" fmla="*/ 3 w 156"/>
                  <a:gd name="T13" fmla="*/ 0 h 368"/>
                  <a:gd name="T14" fmla="*/ 149 w 156"/>
                  <a:gd name="T15" fmla="*/ 161 h 368"/>
                  <a:gd name="T16" fmla="*/ 149 w 156"/>
                  <a:gd name="T17" fmla="*/ 161 h 368"/>
                  <a:gd name="T18" fmla="*/ 144 w 156"/>
                  <a:gd name="T19" fmla="*/ 165 h 368"/>
                  <a:gd name="T20" fmla="*/ 144 w 156"/>
                  <a:gd name="T21" fmla="*/ 168 h 368"/>
                  <a:gd name="T22" fmla="*/ 144 w 156"/>
                  <a:gd name="T23" fmla="*/ 168 h 368"/>
                  <a:gd name="T24" fmla="*/ 144 w 156"/>
                  <a:gd name="T25" fmla="*/ 172 h 368"/>
                  <a:gd name="T26" fmla="*/ 149 w 156"/>
                  <a:gd name="T27" fmla="*/ 177 h 368"/>
                  <a:gd name="T28" fmla="*/ 151 w 156"/>
                  <a:gd name="T29" fmla="*/ 177 h 368"/>
                  <a:gd name="T30" fmla="*/ 156 w 156"/>
                  <a:gd name="T31" fmla="*/ 177 h 368"/>
                  <a:gd name="T32" fmla="*/ 156 w 156"/>
                  <a:gd name="T33" fmla="*/ 177 h 368"/>
                  <a:gd name="T34" fmla="*/ 156 w 156"/>
                  <a:gd name="T35" fmla="*/ 177 h 368"/>
                  <a:gd name="T36" fmla="*/ 156 w 156"/>
                  <a:gd name="T37" fmla="*/ 17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368">
                    <a:moveTo>
                      <a:pt x="156" y="177"/>
                    </a:moveTo>
                    <a:lnTo>
                      <a:pt x="156" y="368"/>
                    </a:lnTo>
                    <a:lnTo>
                      <a:pt x="156" y="368"/>
                    </a:lnTo>
                    <a:lnTo>
                      <a:pt x="151" y="368"/>
                    </a:lnTo>
                    <a:lnTo>
                      <a:pt x="0" y="5"/>
                    </a:lnTo>
                    <a:lnTo>
                      <a:pt x="0" y="5"/>
                    </a:lnTo>
                    <a:lnTo>
                      <a:pt x="3" y="0"/>
                    </a:lnTo>
                    <a:lnTo>
                      <a:pt x="149" y="161"/>
                    </a:lnTo>
                    <a:lnTo>
                      <a:pt x="149" y="161"/>
                    </a:lnTo>
                    <a:lnTo>
                      <a:pt x="144" y="165"/>
                    </a:lnTo>
                    <a:lnTo>
                      <a:pt x="144" y="168"/>
                    </a:lnTo>
                    <a:lnTo>
                      <a:pt x="144" y="168"/>
                    </a:lnTo>
                    <a:lnTo>
                      <a:pt x="144" y="172"/>
                    </a:lnTo>
                    <a:lnTo>
                      <a:pt x="149" y="177"/>
                    </a:lnTo>
                    <a:lnTo>
                      <a:pt x="151" y="177"/>
                    </a:lnTo>
                    <a:lnTo>
                      <a:pt x="156" y="177"/>
                    </a:lnTo>
                    <a:lnTo>
                      <a:pt x="156" y="177"/>
                    </a:lnTo>
                    <a:lnTo>
                      <a:pt x="156" y="177"/>
                    </a:lnTo>
                    <a:lnTo>
                      <a:pt x="156" y="177"/>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22" name="Freeform 72"/>
              <p:cNvSpPr>
                <a:spLocks/>
              </p:cNvSpPr>
              <p:nvPr/>
            </p:nvSpPr>
            <p:spPr bwMode="auto">
              <a:xfrm>
                <a:off x="-1920875" y="4003675"/>
                <a:ext cx="584200" cy="273050"/>
              </a:xfrm>
              <a:custGeom>
                <a:avLst/>
                <a:gdLst>
                  <a:gd name="T0" fmla="*/ 224 w 368"/>
                  <a:gd name="T1" fmla="*/ 33 h 172"/>
                  <a:gd name="T2" fmla="*/ 224 w 368"/>
                  <a:gd name="T3" fmla="*/ 33 h 172"/>
                  <a:gd name="T4" fmla="*/ 231 w 368"/>
                  <a:gd name="T5" fmla="*/ 31 h 172"/>
                  <a:gd name="T6" fmla="*/ 234 w 368"/>
                  <a:gd name="T7" fmla="*/ 28 h 172"/>
                  <a:gd name="T8" fmla="*/ 368 w 368"/>
                  <a:gd name="T9" fmla="*/ 168 h 172"/>
                  <a:gd name="T10" fmla="*/ 368 w 368"/>
                  <a:gd name="T11" fmla="*/ 168 h 172"/>
                  <a:gd name="T12" fmla="*/ 366 w 368"/>
                  <a:gd name="T13" fmla="*/ 172 h 172"/>
                  <a:gd name="T14" fmla="*/ 0 w 368"/>
                  <a:gd name="T15" fmla="*/ 2 h 172"/>
                  <a:gd name="T16" fmla="*/ 0 w 368"/>
                  <a:gd name="T17" fmla="*/ 2 h 172"/>
                  <a:gd name="T18" fmla="*/ 0 w 368"/>
                  <a:gd name="T19" fmla="*/ 0 h 172"/>
                  <a:gd name="T20" fmla="*/ 104 w 368"/>
                  <a:gd name="T21" fmla="*/ 12 h 172"/>
                  <a:gd name="T22" fmla="*/ 217 w 368"/>
                  <a:gd name="T23" fmla="*/ 19 h 172"/>
                  <a:gd name="T24" fmla="*/ 217 w 368"/>
                  <a:gd name="T25" fmla="*/ 19 h 172"/>
                  <a:gd name="T26" fmla="*/ 215 w 368"/>
                  <a:gd name="T27" fmla="*/ 21 h 172"/>
                  <a:gd name="T28" fmla="*/ 215 w 368"/>
                  <a:gd name="T29" fmla="*/ 21 h 172"/>
                  <a:gd name="T30" fmla="*/ 217 w 368"/>
                  <a:gd name="T31" fmla="*/ 26 h 172"/>
                  <a:gd name="T32" fmla="*/ 219 w 368"/>
                  <a:gd name="T33" fmla="*/ 28 h 172"/>
                  <a:gd name="T34" fmla="*/ 222 w 368"/>
                  <a:gd name="T35" fmla="*/ 31 h 172"/>
                  <a:gd name="T36" fmla="*/ 224 w 368"/>
                  <a:gd name="T37" fmla="*/ 33 h 172"/>
                  <a:gd name="T38" fmla="*/ 224 w 368"/>
                  <a:gd name="T39" fmla="*/ 33 h 172"/>
                  <a:gd name="T40" fmla="*/ 224 w 368"/>
                  <a:gd name="T41" fmla="*/ 33 h 172"/>
                  <a:gd name="T42" fmla="*/ 224 w 368"/>
                  <a:gd name="T43" fmla="*/ 3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172">
                    <a:moveTo>
                      <a:pt x="224" y="33"/>
                    </a:moveTo>
                    <a:lnTo>
                      <a:pt x="224" y="33"/>
                    </a:lnTo>
                    <a:lnTo>
                      <a:pt x="231" y="31"/>
                    </a:lnTo>
                    <a:lnTo>
                      <a:pt x="234" y="28"/>
                    </a:lnTo>
                    <a:lnTo>
                      <a:pt x="368" y="168"/>
                    </a:lnTo>
                    <a:lnTo>
                      <a:pt x="368" y="168"/>
                    </a:lnTo>
                    <a:lnTo>
                      <a:pt x="366" y="172"/>
                    </a:lnTo>
                    <a:lnTo>
                      <a:pt x="0" y="2"/>
                    </a:lnTo>
                    <a:lnTo>
                      <a:pt x="0" y="2"/>
                    </a:lnTo>
                    <a:lnTo>
                      <a:pt x="0" y="0"/>
                    </a:lnTo>
                    <a:lnTo>
                      <a:pt x="104" y="12"/>
                    </a:lnTo>
                    <a:lnTo>
                      <a:pt x="217" y="19"/>
                    </a:lnTo>
                    <a:lnTo>
                      <a:pt x="217" y="19"/>
                    </a:lnTo>
                    <a:lnTo>
                      <a:pt x="215" y="21"/>
                    </a:lnTo>
                    <a:lnTo>
                      <a:pt x="215" y="21"/>
                    </a:lnTo>
                    <a:lnTo>
                      <a:pt x="217" y="26"/>
                    </a:lnTo>
                    <a:lnTo>
                      <a:pt x="219" y="28"/>
                    </a:lnTo>
                    <a:lnTo>
                      <a:pt x="222" y="31"/>
                    </a:lnTo>
                    <a:lnTo>
                      <a:pt x="224" y="33"/>
                    </a:lnTo>
                    <a:lnTo>
                      <a:pt x="224" y="33"/>
                    </a:lnTo>
                    <a:lnTo>
                      <a:pt x="224" y="33"/>
                    </a:lnTo>
                    <a:lnTo>
                      <a:pt x="224" y="33"/>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02" name="Freeform 73"/>
              <p:cNvSpPr>
                <a:spLocks/>
              </p:cNvSpPr>
              <p:nvPr/>
            </p:nvSpPr>
            <p:spPr bwMode="auto">
              <a:xfrm>
                <a:off x="-2232025" y="3929063"/>
                <a:ext cx="625475" cy="100013"/>
              </a:xfrm>
              <a:custGeom>
                <a:avLst/>
                <a:gdLst>
                  <a:gd name="T0" fmla="*/ 394 w 394"/>
                  <a:gd name="T1" fmla="*/ 63 h 63"/>
                  <a:gd name="T2" fmla="*/ 196 w 394"/>
                  <a:gd name="T3" fmla="*/ 47 h 63"/>
                  <a:gd name="T4" fmla="*/ 196 w 394"/>
                  <a:gd name="T5" fmla="*/ 47 h 63"/>
                  <a:gd name="T6" fmla="*/ 193 w 394"/>
                  <a:gd name="T7" fmla="*/ 42 h 63"/>
                  <a:gd name="T8" fmla="*/ 193 w 394"/>
                  <a:gd name="T9" fmla="*/ 40 h 63"/>
                  <a:gd name="T10" fmla="*/ 189 w 394"/>
                  <a:gd name="T11" fmla="*/ 40 h 63"/>
                  <a:gd name="T12" fmla="*/ 186 w 394"/>
                  <a:gd name="T13" fmla="*/ 37 h 63"/>
                  <a:gd name="T14" fmla="*/ 186 w 394"/>
                  <a:gd name="T15" fmla="*/ 37 h 63"/>
                  <a:gd name="T16" fmla="*/ 179 w 394"/>
                  <a:gd name="T17" fmla="*/ 40 h 63"/>
                  <a:gd name="T18" fmla="*/ 177 w 394"/>
                  <a:gd name="T19" fmla="*/ 42 h 63"/>
                  <a:gd name="T20" fmla="*/ 0 w 394"/>
                  <a:gd name="T21" fmla="*/ 0 h 63"/>
                  <a:gd name="T22" fmla="*/ 394 w 394"/>
                  <a:gd name="T23" fmla="*/ 63 h 63"/>
                  <a:gd name="T24" fmla="*/ 394 w 394"/>
                  <a:gd name="T25" fmla="*/ 63 h 63"/>
                  <a:gd name="T26" fmla="*/ 394 w 394"/>
                  <a:gd name="T2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3">
                    <a:moveTo>
                      <a:pt x="394" y="63"/>
                    </a:moveTo>
                    <a:lnTo>
                      <a:pt x="196" y="47"/>
                    </a:lnTo>
                    <a:lnTo>
                      <a:pt x="196" y="47"/>
                    </a:lnTo>
                    <a:lnTo>
                      <a:pt x="193" y="42"/>
                    </a:lnTo>
                    <a:lnTo>
                      <a:pt x="193" y="40"/>
                    </a:lnTo>
                    <a:lnTo>
                      <a:pt x="189" y="40"/>
                    </a:lnTo>
                    <a:lnTo>
                      <a:pt x="186" y="37"/>
                    </a:lnTo>
                    <a:lnTo>
                      <a:pt x="186" y="37"/>
                    </a:lnTo>
                    <a:lnTo>
                      <a:pt x="179" y="40"/>
                    </a:lnTo>
                    <a:lnTo>
                      <a:pt x="177" y="42"/>
                    </a:lnTo>
                    <a:lnTo>
                      <a:pt x="0" y="0"/>
                    </a:lnTo>
                    <a:lnTo>
                      <a:pt x="394" y="63"/>
                    </a:lnTo>
                    <a:lnTo>
                      <a:pt x="394" y="63"/>
                    </a:lnTo>
                    <a:lnTo>
                      <a:pt x="394" y="63"/>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03" name="Freeform 74"/>
              <p:cNvSpPr>
                <a:spLocks/>
              </p:cNvSpPr>
              <p:nvPr/>
            </p:nvSpPr>
            <p:spPr bwMode="auto">
              <a:xfrm>
                <a:off x="-2589213" y="3924300"/>
                <a:ext cx="633413" cy="139700"/>
              </a:xfrm>
              <a:custGeom>
                <a:avLst/>
                <a:gdLst>
                  <a:gd name="T0" fmla="*/ 192 w 399"/>
                  <a:gd name="T1" fmla="*/ 0 h 88"/>
                  <a:gd name="T2" fmla="*/ 192 w 399"/>
                  <a:gd name="T3" fmla="*/ 0 h 88"/>
                  <a:gd name="T4" fmla="*/ 194 w 399"/>
                  <a:gd name="T5" fmla="*/ 5 h 88"/>
                  <a:gd name="T6" fmla="*/ 194 w 399"/>
                  <a:gd name="T7" fmla="*/ 5 h 88"/>
                  <a:gd name="T8" fmla="*/ 199 w 399"/>
                  <a:gd name="T9" fmla="*/ 7 h 88"/>
                  <a:gd name="T10" fmla="*/ 201 w 399"/>
                  <a:gd name="T11" fmla="*/ 10 h 88"/>
                  <a:gd name="T12" fmla="*/ 201 w 399"/>
                  <a:gd name="T13" fmla="*/ 10 h 88"/>
                  <a:gd name="T14" fmla="*/ 206 w 399"/>
                  <a:gd name="T15" fmla="*/ 7 h 88"/>
                  <a:gd name="T16" fmla="*/ 208 w 399"/>
                  <a:gd name="T17" fmla="*/ 5 h 88"/>
                  <a:gd name="T18" fmla="*/ 210 w 399"/>
                  <a:gd name="T19" fmla="*/ 5 h 88"/>
                  <a:gd name="T20" fmla="*/ 213 w 399"/>
                  <a:gd name="T21" fmla="*/ 0 h 88"/>
                  <a:gd name="T22" fmla="*/ 399 w 399"/>
                  <a:gd name="T23" fmla="*/ 47 h 88"/>
                  <a:gd name="T24" fmla="*/ 399 w 399"/>
                  <a:gd name="T25" fmla="*/ 47 h 88"/>
                  <a:gd name="T26" fmla="*/ 399 w 399"/>
                  <a:gd name="T27" fmla="*/ 50 h 88"/>
                  <a:gd name="T28" fmla="*/ 0 w 399"/>
                  <a:gd name="T29" fmla="*/ 88 h 88"/>
                  <a:gd name="T30" fmla="*/ 0 w 399"/>
                  <a:gd name="T31" fmla="*/ 88 h 88"/>
                  <a:gd name="T32" fmla="*/ 0 w 399"/>
                  <a:gd name="T33" fmla="*/ 83 h 88"/>
                  <a:gd name="T34" fmla="*/ 192 w 399"/>
                  <a:gd name="T35" fmla="*/ 0 h 88"/>
                  <a:gd name="T36" fmla="*/ 192 w 399"/>
                  <a:gd name="T37" fmla="*/ 0 h 88"/>
                  <a:gd name="T38" fmla="*/ 192 w 399"/>
                  <a:gd name="T3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88">
                    <a:moveTo>
                      <a:pt x="192" y="0"/>
                    </a:moveTo>
                    <a:lnTo>
                      <a:pt x="192" y="0"/>
                    </a:lnTo>
                    <a:lnTo>
                      <a:pt x="194" y="5"/>
                    </a:lnTo>
                    <a:lnTo>
                      <a:pt x="194" y="5"/>
                    </a:lnTo>
                    <a:lnTo>
                      <a:pt x="199" y="7"/>
                    </a:lnTo>
                    <a:lnTo>
                      <a:pt x="201" y="10"/>
                    </a:lnTo>
                    <a:lnTo>
                      <a:pt x="201" y="10"/>
                    </a:lnTo>
                    <a:lnTo>
                      <a:pt x="206" y="7"/>
                    </a:lnTo>
                    <a:lnTo>
                      <a:pt x="208" y="5"/>
                    </a:lnTo>
                    <a:lnTo>
                      <a:pt x="210" y="5"/>
                    </a:lnTo>
                    <a:lnTo>
                      <a:pt x="213" y="0"/>
                    </a:lnTo>
                    <a:lnTo>
                      <a:pt x="399" y="47"/>
                    </a:lnTo>
                    <a:lnTo>
                      <a:pt x="399" y="47"/>
                    </a:lnTo>
                    <a:lnTo>
                      <a:pt x="399" y="50"/>
                    </a:lnTo>
                    <a:lnTo>
                      <a:pt x="0" y="88"/>
                    </a:lnTo>
                    <a:lnTo>
                      <a:pt x="0" y="88"/>
                    </a:lnTo>
                    <a:lnTo>
                      <a:pt x="0" y="83"/>
                    </a:lnTo>
                    <a:lnTo>
                      <a:pt x="192" y="0"/>
                    </a:lnTo>
                    <a:lnTo>
                      <a:pt x="192" y="0"/>
                    </a:lnTo>
                    <a:lnTo>
                      <a:pt x="192"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04" name="Freeform 75"/>
              <p:cNvSpPr>
                <a:spLocks/>
              </p:cNvSpPr>
              <p:nvPr/>
            </p:nvSpPr>
            <p:spPr bwMode="auto">
              <a:xfrm>
                <a:off x="-3065463" y="4081463"/>
                <a:ext cx="431800" cy="476250"/>
              </a:xfrm>
              <a:custGeom>
                <a:avLst/>
                <a:gdLst>
                  <a:gd name="T0" fmla="*/ 83 w 272"/>
                  <a:gd name="T1" fmla="*/ 119 h 300"/>
                  <a:gd name="T2" fmla="*/ 83 w 272"/>
                  <a:gd name="T3" fmla="*/ 119 h 300"/>
                  <a:gd name="T4" fmla="*/ 88 w 272"/>
                  <a:gd name="T5" fmla="*/ 121 h 300"/>
                  <a:gd name="T6" fmla="*/ 88 w 272"/>
                  <a:gd name="T7" fmla="*/ 121 h 300"/>
                  <a:gd name="T8" fmla="*/ 90 w 272"/>
                  <a:gd name="T9" fmla="*/ 119 h 300"/>
                  <a:gd name="T10" fmla="*/ 95 w 272"/>
                  <a:gd name="T11" fmla="*/ 119 h 300"/>
                  <a:gd name="T12" fmla="*/ 97 w 272"/>
                  <a:gd name="T13" fmla="*/ 114 h 300"/>
                  <a:gd name="T14" fmla="*/ 97 w 272"/>
                  <a:gd name="T15" fmla="*/ 111 h 300"/>
                  <a:gd name="T16" fmla="*/ 97 w 272"/>
                  <a:gd name="T17" fmla="*/ 111 h 300"/>
                  <a:gd name="T18" fmla="*/ 95 w 272"/>
                  <a:gd name="T19" fmla="*/ 107 h 300"/>
                  <a:gd name="T20" fmla="*/ 270 w 272"/>
                  <a:gd name="T21" fmla="*/ 0 h 300"/>
                  <a:gd name="T22" fmla="*/ 270 w 272"/>
                  <a:gd name="T23" fmla="*/ 0 h 300"/>
                  <a:gd name="T24" fmla="*/ 272 w 272"/>
                  <a:gd name="T25" fmla="*/ 3 h 300"/>
                  <a:gd name="T26" fmla="*/ 229 w 272"/>
                  <a:gd name="T27" fmla="*/ 48 h 300"/>
                  <a:gd name="T28" fmla="*/ 0 w 272"/>
                  <a:gd name="T29" fmla="*/ 300 h 300"/>
                  <a:gd name="T30" fmla="*/ 0 w 272"/>
                  <a:gd name="T31" fmla="*/ 300 h 300"/>
                  <a:gd name="T32" fmla="*/ 0 w 272"/>
                  <a:gd name="T33" fmla="*/ 300 h 300"/>
                  <a:gd name="T34" fmla="*/ 83 w 272"/>
                  <a:gd name="T35" fmla="*/ 119 h 300"/>
                  <a:gd name="T36" fmla="*/ 83 w 272"/>
                  <a:gd name="T37" fmla="*/ 119 h 300"/>
                  <a:gd name="T38" fmla="*/ 83 w 272"/>
                  <a:gd name="T39" fmla="*/ 11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300">
                    <a:moveTo>
                      <a:pt x="83" y="119"/>
                    </a:moveTo>
                    <a:lnTo>
                      <a:pt x="83" y="119"/>
                    </a:lnTo>
                    <a:lnTo>
                      <a:pt x="88" y="121"/>
                    </a:lnTo>
                    <a:lnTo>
                      <a:pt x="88" y="121"/>
                    </a:lnTo>
                    <a:lnTo>
                      <a:pt x="90" y="119"/>
                    </a:lnTo>
                    <a:lnTo>
                      <a:pt x="95" y="119"/>
                    </a:lnTo>
                    <a:lnTo>
                      <a:pt x="97" y="114"/>
                    </a:lnTo>
                    <a:lnTo>
                      <a:pt x="97" y="111"/>
                    </a:lnTo>
                    <a:lnTo>
                      <a:pt x="97" y="111"/>
                    </a:lnTo>
                    <a:lnTo>
                      <a:pt x="95" y="107"/>
                    </a:lnTo>
                    <a:lnTo>
                      <a:pt x="270" y="0"/>
                    </a:lnTo>
                    <a:lnTo>
                      <a:pt x="270" y="0"/>
                    </a:lnTo>
                    <a:lnTo>
                      <a:pt x="272" y="3"/>
                    </a:lnTo>
                    <a:lnTo>
                      <a:pt x="229" y="48"/>
                    </a:lnTo>
                    <a:lnTo>
                      <a:pt x="0" y="300"/>
                    </a:lnTo>
                    <a:lnTo>
                      <a:pt x="0" y="300"/>
                    </a:lnTo>
                    <a:lnTo>
                      <a:pt x="0" y="300"/>
                    </a:lnTo>
                    <a:lnTo>
                      <a:pt x="83" y="119"/>
                    </a:lnTo>
                    <a:lnTo>
                      <a:pt x="83" y="119"/>
                    </a:lnTo>
                    <a:lnTo>
                      <a:pt x="83" y="119"/>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05" name="Freeform 76"/>
              <p:cNvSpPr>
                <a:spLocks/>
              </p:cNvSpPr>
              <p:nvPr/>
            </p:nvSpPr>
            <p:spPr bwMode="auto">
              <a:xfrm>
                <a:off x="-3236913" y="4614863"/>
                <a:ext cx="149225" cy="619125"/>
              </a:xfrm>
              <a:custGeom>
                <a:avLst/>
                <a:gdLst>
                  <a:gd name="T0" fmla="*/ 89 w 94"/>
                  <a:gd name="T1" fmla="*/ 0 h 390"/>
                  <a:gd name="T2" fmla="*/ 89 w 94"/>
                  <a:gd name="T3" fmla="*/ 0 h 390"/>
                  <a:gd name="T4" fmla="*/ 94 w 94"/>
                  <a:gd name="T5" fmla="*/ 2 h 390"/>
                  <a:gd name="T6" fmla="*/ 11 w 94"/>
                  <a:gd name="T7" fmla="*/ 390 h 390"/>
                  <a:gd name="T8" fmla="*/ 11 w 94"/>
                  <a:gd name="T9" fmla="*/ 390 h 390"/>
                  <a:gd name="T10" fmla="*/ 11 w 94"/>
                  <a:gd name="T11" fmla="*/ 390 h 390"/>
                  <a:gd name="T12" fmla="*/ 11 w 94"/>
                  <a:gd name="T13" fmla="*/ 390 h 390"/>
                  <a:gd name="T14" fmla="*/ 11 w 94"/>
                  <a:gd name="T15" fmla="*/ 390 h 390"/>
                  <a:gd name="T16" fmla="*/ 0 w 94"/>
                  <a:gd name="T17" fmla="*/ 177 h 390"/>
                  <a:gd name="T18" fmla="*/ 0 w 94"/>
                  <a:gd name="T19" fmla="*/ 177 h 390"/>
                  <a:gd name="T20" fmla="*/ 2 w 94"/>
                  <a:gd name="T21" fmla="*/ 175 h 390"/>
                  <a:gd name="T22" fmla="*/ 7 w 94"/>
                  <a:gd name="T23" fmla="*/ 172 h 390"/>
                  <a:gd name="T24" fmla="*/ 7 w 94"/>
                  <a:gd name="T25" fmla="*/ 170 h 390"/>
                  <a:gd name="T26" fmla="*/ 7 w 94"/>
                  <a:gd name="T27" fmla="*/ 165 h 390"/>
                  <a:gd name="T28" fmla="*/ 7 w 94"/>
                  <a:gd name="T29" fmla="*/ 165 h 390"/>
                  <a:gd name="T30" fmla="*/ 7 w 94"/>
                  <a:gd name="T31" fmla="*/ 161 h 390"/>
                  <a:gd name="T32" fmla="*/ 2 w 94"/>
                  <a:gd name="T33" fmla="*/ 156 h 390"/>
                  <a:gd name="T34" fmla="*/ 89 w 94"/>
                  <a:gd name="T35" fmla="*/ 0 h 390"/>
                  <a:gd name="T36" fmla="*/ 89 w 94"/>
                  <a:gd name="T37" fmla="*/ 0 h 390"/>
                  <a:gd name="T38" fmla="*/ 89 w 94"/>
                  <a:gd name="T3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90">
                    <a:moveTo>
                      <a:pt x="89" y="0"/>
                    </a:moveTo>
                    <a:lnTo>
                      <a:pt x="89" y="0"/>
                    </a:lnTo>
                    <a:lnTo>
                      <a:pt x="94" y="2"/>
                    </a:lnTo>
                    <a:lnTo>
                      <a:pt x="11" y="390"/>
                    </a:lnTo>
                    <a:lnTo>
                      <a:pt x="11" y="390"/>
                    </a:lnTo>
                    <a:lnTo>
                      <a:pt x="11" y="390"/>
                    </a:lnTo>
                    <a:lnTo>
                      <a:pt x="11" y="390"/>
                    </a:lnTo>
                    <a:lnTo>
                      <a:pt x="11" y="390"/>
                    </a:lnTo>
                    <a:lnTo>
                      <a:pt x="0" y="177"/>
                    </a:lnTo>
                    <a:lnTo>
                      <a:pt x="0" y="177"/>
                    </a:lnTo>
                    <a:lnTo>
                      <a:pt x="2" y="175"/>
                    </a:lnTo>
                    <a:lnTo>
                      <a:pt x="7" y="172"/>
                    </a:lnTo>
                    <a:lnTo>
                      <a:pt x="7" y="170"/>
                    </a:lnTo>
                    <a:lnTo>
                      <a:pt x="7" y="165"/>
                    </a:lnTo>
                    <a:lnTo>
                      <a:pt x="7" y="165"/>
                    </a:lnTo>
                    <a:lnTo>
                      <a:pt x="7" y="161"/>
                    </a:lnTo>
                    <a:lnTo>
                      <a:pt x="2" y="156"/>
                    </a:lnTo>
                    <a:lnTo>
                      <a:pt x="89" y="0"/>
                    </a:lnTo>
                    <a:lnTo>
                      <a:pt x="89" y="0"/>
                    </a:lnTo>
                    <a:lnTo>
                      <a:pt x="89"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06" name="Freeform 77"/>
              <p:cNvSpPr>
                <a:spLocks/>
              </p:cNvSpPr>
              <p:nvPr/>
            </p:nvSpPr>
            <p:spPr bwMode="auto">
              <a:xfrm>
                <a:off x="-3225800" y="4618038"/>
                <a:ext cx="1143000" cy="644525"/>
              </a:xfrm>
              <a:custGeom>
                <a:avLst/>
                <a:gdLst>
                  <a:gd name="T0" fmla="*/ 87 w 720"/>
                  <a:gd name="T1" fmla="*/ 0 h 406"/>
                  <a:gd name="T2" fmla="*/ 720 w 720"/>
                  <a:gd name="T3" fmla="*/ 274 h 406"/>
                  <a:gd name="T4" fmla="*/ 0 w 720"/>
                  <a:gd name="T5" fmla="*/ 406 h 406"/>
                </a:gdLst>
                <a:ahLst/>
                <a:cxnLst>
                  <a:cxn ang="0">
                    <a:pos x="T0" y="T1"/>
                  </a:cxn>
                  <a:cxn ang="0">
                    <a:pos x="T2" y="T3"/>
                  </a:cxn>
                  <a:cxn ang="0">
                    <a:pos x="T4" y="T5"/>
                  </a:cxn>
                </a:cxnLst>
                <a:rect l="0" t="0" r="r" b="b"/>
                <a:pathLst>
                  <a:path w="720" h="406">
                    <a:moveTo>
                      <a:pt x="87" y="0"/>
                    </a:moveTo>
                    <a:lnTo>
                      <a:pt x="720" y="274"/>
                    </a:lnTo>
                    <a:lnTo>
                      <a:pt x="0" y="406"/>
                    </a:lnTo>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07" name="Freeform 78"/>
              <p:cNvSpPr>
                <a:spLocks/>
              </p:cNvSpPr>
              <p:nvPr/>
            </p:nvSpPr>
            <p:spPr bwMode="auto">
              <a:xfrm>
                <a:off x="-2636838" y="4006850"/>
                <a:ext cx="1604963" cy="1042988"/>
              </a:xfrm>
              <a:custGeom>
                <a:avLst/>
                <a:gdLst>
                  <a:gd name="T0" fmla="*/ 0 w 1011"/>
                  <a:gd name="T1" fmla="*/ 47 h 657"/>
                  <a:gd name="T2" fmla="*/ 340 w 1011"/>
                  <a:gd name="T3" fmla="*/ 657 h 657"/>
                  <a:gd name="T4" fmla="*/ 451 w 1011"/>
                  <a:gd name="T5" fmla="*/ 0 h 657"/>
                  <a:gd name="T6" fmla="*/ 845 w 1011"/>
                  <a:gd name="T7" fmla="*/ 199 h 657"/>
                  <a:gd name="T8" fmla="*/ 340 w 1011"/>
                  <a:gd name="T9" fmla="*/ 654 h 657"/>
                  <a:gd name="T10" fmla="*/ 1011 w 1011"/>
                  <a:gd name="T11" fmla="*/ 572 h 657"/>
                </a:gdLst>
                <a:ahLst/>
                <a:cxnLst>
                  <a:cxn ang="0">
                    <a:pos x="T0" y="T1"/>
                  </a:cxn>
                  <a:cxn ang="0">
                    <a:pos x="T2" y="T3"/>
                  </a:cxn>
                  <a:cxn ang="0">
                    <a:pos x="T4" y="T5"/>
                  </a:cxn>
                  <a:cxn ang="0">
                    <a:pos x="T6" y="T7"/>
                  </a:cxn>
                  <a:cxn ang="0">
                    <a:pos x="T8" y="T9"/>
                  </a:cxn>
                  <a:cxn ang="0">
                    <a:pos x="T10" y="T11"/>
                  </a:cxn>
                </a:cxnLst>
                <a:rect l="0" t="0" r="r" b="b"/>
                <a:pathLst>
                  <a:path w="1011" h="657">
                    <a:moveTo>
                      <a:pt x="0" y="47"/>
                    </a:moveTo>
                    <a:lnTo>
                      <a:pt x="340" y="657"/>
                    </a:lnTo>
                    <a:lnTo>
                      <a:pt x="451" y="0"/>
                    </a:lnTo>
                    <a:lnTo>
                      <a:pt x="845" y="199"/>
                    </a:lnTo>
                    <a:lnTo>
                      <a:pt x="340" y="654"/>
                    </a:lnTo>
                    <a:lnTo>
                      <a:pt x="1011" y="572"/>
                    </a:lnTo>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08" name="Line 79"/>
              <p:cNvSpPr>
                <a:spLocks noChangeShapeType="1"/>
              </p:cNvSpPr>
              <p:nvPr/>
            </p:nvSpPr>
            <p:spPr bwMode="auto">
              <a:xfrm>
                <a:off x="-2097088" y="5049838"/>
                <a:ext cx="457200" cy="1004888"/>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09" name="Line 80"/>
              <p:cNvSpPr>
                <a:spLocks noChangeShapeType="1"/>
              </p:cNvSpPr>
              <p:nvPr/>
            </p:nvSpPr>
            <p:spPr bwMode="auto">
              <a:xfrm>
                <a:off x="-1647825" y="6043613"/>
                <a:ext cx="0" cy="0"/>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10" name="Line 81"/>
              <p:cNvSpPr>
                <a:spLocks noChangeShapeType="1"/>
              </p:cNvSpPr>
              <p:nvPr/>
            </p:nvSpPr>
            <p:spPr bwMode="auto">
              <a:xfrm>
                <a:off x="-2097088" y="5045075"/>
                <a:ext cx="0" cy="0"/>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11" name="Freeform 82"/>
              <p:cNvSpPr>
                <a:spLocks/>
              </p:cNvSpPr>
              <p:nvPr/>
            </p:nvSpPr>
            <p:spPr bwMode="auto">
              <a:xfrm>
                <a:off x="-2097088" y="4006850"/>
                <a:ext cx="985838" cy="1533525"/>
              </a:xfrm>
              <a:custGeom>
                <a:avLst/>
                <a:gdLst>
                  <a:gd name="T0" fmla="*/ 111 w 621"/>
                  <a:gd name="T1" fmla="*/ 0 h 966"/>
                  <a:gd name="T2" fmla="*/ 0 w 621"/>
                  <a:gd name="T3" fmla="*/ 654 h 966"/>
                  <a:gd name="T4" fmla="*/ 621 w 621"/>
                  <a:gd name="T5" fmla="*/ 966 h 966"/>
                </a:gdLst>
                <a:ahLst/>
                <a:cxnLst>
                  <a:cxn ang="0">
                    <a:pos x="T0" y="T1"/>
                  </a:cxn>
                  <a:cxn ang="0">
                    <a:pos x="T2" y="T3"/>
                  </a:cxn>
                  <a:cxn ang="0">
                    <a:pos x="T4" y="T5"/>
                  </a:cxn>
                </a:cxnLst>
                <a:rect l="0" t="0" r="r" b="b"/>
                <a:pathLst>
                  <a:path w="621" h="966">
                    <a:moveTo>
                      <a:pt x="111" y="0"/>
                    </a:moveTo>
                    <a:lnTo>
                      <a:pt x="0" y="654"/>
                    </a:lnTo>
                    <a:lnTo>
                      <a:pt x="621" y="966"/>
                    </a:lnTo>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12" name="Line 83"/>
              <p:cNvSpPr>
                <a:spLocks noChangeShapeType="1"/>
              </p:cNvSpPr>
              <p:nvPr/>
            </p:nvSpPr>
            <p:spPr bwMode="auto">
              <a:xfrm flipH="1">
                <a:off x="-2292350" y="5045075"/>
                <a:ext cx="195263" cy="1174750"/>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13" name="Line 84"/>
              <p:cNvSpPr>
                <a:spLocks noChangeShapeType="1"/>
              </p:cNvSpPr>
              <p:nvPr/>
            </p:nvSpPr>
            <p:spPr bwMode="auto">
              <a:xfrm flipH="1">
                <a:off x="-2881313" y="5057775"/>
                <a:ext cx="784225" cy="782638"/>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15" name="组合 200"/>
          <p:cNvGrpSpPr/>
          <p:nvPr/>
        </p:nvGrpSpPr>
        <p:grpSpPr>
          <a:xfrm>
            <a:off x="9531974" y="2233341"/>
            <a:ext cx="1728113" cy="625825"/>
            <a:chOff x="1057027" y="4747826"/>
            <a:chExt cx="5075277" cy="1001466"/>
          </a:xfrm>
        </p:grpSpPr>
        <p:pic>
          <p:nvPicPr>
            <p:cNvPr id="316" name="图片 3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027" y="4747826"/>
              <a:ext cx="5075277" cy="1001466"/>
            </a:xfrm>
            <a:prstGeom prst="rect">
              <a:avLst/>
            </a:prstGeom>
          </p:spPr>
        </p:pic>
        <p:grpSp>
          <p:nvGrpSpPr>
            <p:cNvPr id="317" name="组合 194"/>
            <p:cNvGrpSpPr/>
            <p:nvPr/>
          </p:nvGrpSpPr>
          <p:grpSpPr>
            <a:xfrm>
              <a:off x="2352811" y="5040974"/>
              <a:ext cx="2386836" cy="333035"/>
              <a:chOff x="-3260725" y="3905250"/>
              <a:chExt cx="2325688" cy="2336800"/>
            </a:xfrm>
          </p:grpSpPr>
          <p:sp>
            <p:nvSpPr>
              <p:cNvPr id="318" name="Freeform 63"/>
              <p:cNvSpPr>
                <a:spLocks/>
              </p:cNvSpPr>
              <p:nvPr/>
            </p:nvSpPr>
            <p:spPr bwMode="auto">
              <a:xfrm>
                <a:off x="-3260725" y="3905250"/>
                <a:ext cx="2325688" cy="2336800"/>
              </a:xfrm>
              <a:custGeom>
                <a:avLst/>
                <a:gdLst>
                  <a:gd name="T0" fmla="*/ 22 w 1465"/>
                  <a:gd name="T1" fmla="*/ 837 h 1472"/>
                  <a:gd name="T2" fmla="*/ 15 w 1465"/>
                  <a:gd name="T3" fmla="*/ 846 h 1472"/>
                  <a:gd name="T4" fmla="*/ 26 w 1465"/>
                  <a:gd name="T5" fmla="*/ 855 h 1472"/>
                  <a:gd name="T6" fmla="*/ 71 w 1465"/>
                  <a:gd name="T7" fmla="*/ 1061 h 1472"/>
                  <a:gd name="T8" fmla="*/ 64 w 1465"/>
                  <a:gd name="T9" fmla="*/ 1073 h 1472"/>
                  <a:gd name="T10" fmla="*/ 69 w 1465"/>
                  <a:gd name="T11" fmla="*/ 1082 h 1472"/>
                  <a:gd name="T12" fmla="*/ 78 w 1465"/>
                  <a:gd name="T13" fmla="*/ 1082 h 1472"/>
                  <a:gd name="T14" fmla="*/ 355 w 1465"/>
                  <a:gd name="T15" fmla="*/ 1406 h 1472"/>
                  <a:gd name="T16" fmla="*/ 362 w 1465"/>
                  <a:gd name="T17" fmla="*/ 1415 h 1472"/>
                  <a:gd name="T18" fmla="*/ 371 w 1465"/>
                  <a:gd name="T19" fmla="*/ 1415 h 1472"/>
                  <a:gd name="T20" fmla="*/ 593 w 1465"/>
                  <a:gd name="T21" fmla="*/ 1434 h 1472"/>
                  <a:gd name="T22" fmla="*/ 605 w 1465"/>
                  <a:gd name="T23" fmla="*/ 1453 h 1472"/>
                  <a:gd name="T24" fmla="*/ 624 w 1465"/>
                  <a:gd name="T25" fmla="*/ 1448 h 1472"/>
                  <a:gd name="T26" fmla="*/ 827 w 1465"/>
                  <a:gd name="T27" fmla="*/ 1463 h 1472"/>
                  <a:gd name="T28" fmla="*/ 837 w 1465"/>
                  <a:gd name="T29" fmla="*/ 1472 h 1472"/>
                  <a:gd name="T30" fmla="*/ 846 w 1465"/>
                  <a:gd name="T31" fmla="*/ 1467 h 1472"/>
                  <a:gd name="T32" fmla="*/ 1250 w 1465"/>
                  <a:gd name="T33" fmla="*/ 1264 h 1472"/>
                  <a:gd name="T34" fmla="*/ 1252 w 1465"/>
                  <a:gd name="T35" fmla="*/ 1264 h 1472"/>
                  <a:gd name="T36" fmla="*/ 1252 w 1465"/>
                  <a:gd name="T37" fmla="*/ 1264 h 1472"/>
                  <a:gd name="T38" fmla="*/ 1349 w 1465"/>
                  <a:gd name="T39" fmla="*/ 1101 h 1472"/>
                  <a:gd name="T40" fmla="*/ 1368 w 1465"/>
                  <a:gd name="T41" fmla="*/ 1094 h 1472"/>
                  <a:gd name="T42" fmla="*/ 1385 w 1465"/>
                  <a:gd name="T43" fmla="*/ 1073 h 1472"/>
                  <a:gd name="T44" fmla="*/ 1380 w 1465"/>
                  <a:gd name="T45" fmla="*/ 1049 h 1472"/>
                  <a:gd name="T46" fmla="*/ 1451 w 1465"/>
                  <a:gd name="T47" fmla="*/ 867 h 1472"/>
                  <a:gd name="T48" fmla="*/ 1463 w 1465"/>
                  <a:gd name="T49" fmla="*/ 865 h 1472"/>
                  <a:gd name="T50" fmla="*/ 1463 w 1465"/>
                  <a:gd name="T51" fmla="*/ 853 h 1472"/>
                  <a:gd name="T52" fmla="*/ 1455 w 1465"/>
                  <a:gd name="T53" fmla="*/ 848 h 1472"/>
                  <a:gd name="T54" fmla="*/ 1401 w 1465"/>
                  <a:gd name="T55" fmla="*/ 433 h 1472"/>
                  <a:gd name="T56" fmla="*/ 1399 w 1465"/>
                  <a:gd name="T57" fmla="*/ 419 h 1472"/>
                  <a:gd name="T58" fmla="*/ 1387 w 1465"/>
                  <a:gd name="T59" fmla="*/ 416 h 1472"/>
                  <a:gd name="T60" fmla="*/ 1248 w 1465"/>
                  <a:gd name="T61" fmla="*/ 244 h 1472"/>
                  <a:gd name="T62" fmla="*/ 1233 w 1465"/>
                  <a:gd name="T63" fmla="*/ 225 h 1472"/>
                  <a:gd name="T64" fmla="*/ 1215 w 1465"/>
                  <a:gd name="T65" fmla="*/ 227 h 1472"/>
                  <a:gd name="T66" fmla="*/ 1080 w 1465"/>
                  <a:gd name="T67" fmla="*/ 83 h 1472"/>
                  <a:gd name="T68" fmla="*/ 1068 w 1465"/>
                  <a:gd name="T69" fmla="*/ 74 h 1472"/>
                  <a:gd name="T70" fmla="*/ 636 w 1465"/>
                  <a:gd name="T71" fmla="*/ 10 h 1472"/>
                  <a:gd name="T72" fmla="*/ 629 w 1465"/>
                  <a:gd name="T73" fmla="*/ 0 h 1472"/>
                  <a:gd name="T74" fmla="*/ 617 w 1465"/>
                  <a:gd name="T75" fmla="*/ 3 h 1472"/>
                  <a:gd name="T76" fmla="*/ 423 w 1465"/>
                  <a:gd name="T77" fmla="*/ 95 h 1472"/>
                  <a:gd name="T78" fmla="*/ 407 w 1465"/>
                  <a:gd name="T79" fmla="*/ 83 h 1472"/>
                  <a:gd name="T80" fmla="*/ 390 w 1465"/>
                  <a:gd name="T81" fmla="*/ 95 h 1472"/>
                  <a:gd name="T82" fmla="*/ 393 w 1465"/>
                  <a:gd name="T83" fmla="*/ 109 h 1472"/>
                  <a:gd name="T84" fmla="*/ 211 w 1465"/>
                  <a:gd name="T85" fmla="*/ 211 h 1472"/>
                  <a:gd name="T86" fmla="*/ 201 w 1465"/>
                  <a:gd name="T87" fmla="*/ 218 h 1472"/>
                  <a:gd name="T88" fmla="*/ 206 w 1465"/>
                  <a:gd name="T89" fmla="*/ 230 h 1472"/>
                  <a:gd name="T90" fmla="*/ 114 w 1465"/>
                  <a:gd name="T91" fmla="*/ 409 h 1472"/>
                  <a:gd name="T92" fmla="*/ 93 w 1465"/>
                  <a:gd name="T93" fmla="*/ 430 h 1472"/>
                  <a:gd name="T94" fmla="*/ 102 w 1465"/>
                  <a:gd name="T95" fmla="*/ 447 h 1472"/>
                  <a:gd name="T96" fmla="*/ 12 w 1465"/>
                  <a:gd name="T97" fmla="*/ 603 h 1472"/>
                  <a:gd name="T98" fmla="*/ 0 w 1465"/>
                  <a:gd name="T99" fmla="*/ 612 h 1472"/>
                  <a:gd name="T100" fmla="*/ 7 w 1465"/>
                  <a:gd name="T101" fmla="*/ 622 h 1472"/>
                  <a:gd name="T102" fmla="*/ 10 w 1465"/>
                  <a:gd name="T103" fmla="*/ 622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5" h="1472">
                    <a:moveTo>
                      <a:pt x="10" y="622"/>
                    </a:moveTo>
                    <a:lnTo>
                      <a:pt x="22" y="837"/>
                    </a:lnTo>
                    <a:lnTo>
                      <a:pt x="22" y="837"/>
                    </a:lnTo>
                    <a:lnTo>
                      <a:pt x="22" y="837"/>
                    </a:lnTo>
                    <a:lnTo>
                      <a:pt x="17" y="839"/>
                    </a:lnTo>
                    <a:lnTo>
                      <a:pt x="15" y="844"/>
                    </a:lnTo>
                    <a:lnTo>
                      <a:pt x="15" y="846"/>
                    </a:lnTo>
                    <a:lnTo>
                      <a:pt x="15" y="846"/>
                    </a:lnTo>
                    <a:lnTo>
                      <a:pt x="15" y="848"/>
                    </a:lnTo>
                    <a:lnTo>
                      <a:pt x="19" y="853"/>
                    </a:lnTo>
                    <a:lnTo>
                      <a:pt x="22" y="855"/>
                    </a:lnTo>
                    <a:lnTo>
                      <a:pt x="26" y="855"/>
                    </a:lnTo>
                    <a:lnTo>
                      <a:pt x="26" y="855"/>
                    </a:lnTo>
                    <a:lnTo>
                      <a:pt x="26" y="855"/>
                    </a:lnTo>
                    <a:lnTo>
                      <a:pt x="71" y="1061"/>
                    </a:lnTo>
                    <a:lnTo>
                      <a:pt x="71" y="1061"/>
                    </a:lnTo>
                    <a:lnTo>
                      <a:pt x="67" y="1063"/>
                    </a:lnTo>
                    <a:lnTo>
                      <a:pt x="64" y="1066"/>
                    </a:lnTo>
                    <a:lnTo>
                      <a:pt x="64" y="1068"/>
                    </a:lnTo>
                    <a:lnTo>
                      <a:pt x="64" y="1073"/>
                    </a:lnTo>
                    <a:lnTo>
                      <a:pt x="64" y="1073"/>
                    </a:lnTo>
                    <a:lnTo>
                      <a:pt x="64" y="1078"/>
                    </a:lnTo>
                    <a:lnTo>
                      <a:pt x="64" y="1080"/>
                    </a:lnTo>
                    <a:lnTo>
                      <a:pt x="69" y="1082"/>
                    </a:lnTo>
                    <a:lnTo>
                      <a:pt x="74" y="1082"/>
                    </a:lnTo>
                    <a:lnTo>
                      <a:pt x="74" y="1082"/>
                    </a:lnTo>
                    <a:lnTo>
                      <a:pt x="78" y="1082"/>
                    </a:lnTo>
                    <a:lnTo>
                      <a:pt x="78" y="1082"/>
                    </a:lnTo>
                    <a:lnTo>
                      <a:pt x="357" y="1399"/>
                    </a:lnTo>
                    <a:lnTo>
                      <a:pt x="357" y="1399"/>
                    </a:lnTo>
                    <a:lnTo>
                      <a:pt x="355" y="1404"/>
                    </a:lnTo>
                    <a:lnTo>
                      <a:pt x="355" y="1406"/>
                    </a:lnTo>
                    <a:lnTo>
                      <a:pt x="355" y="1406"/>
                    </a:lnTo>
                    <a:lnTo>
                      <a:pt x="357" y="1411"/>
                    </a:lnTo>
                    <a:lnTo>
                      <a:pt x="357" y="1413"/>
                    </a:lnTo>
                    <a:lnTo>
                      <a:pt x="362" y="1415"/>
                    </a:lnTo>
                    <a:lnTo>
                      <a:pt x="364" y="1418"/>
                    </a:lnTo>
                    <a:lnTo>
                      <a:pt x="364" y="1418"/>
                    </a:lnTo>
                    <a:lnTo>
                      <a:pt x="369" y="1415"/>
                    </a:lnTo>
                    <a:lnTo>
                      <a:pt x="371" y="1415"/>
                    </a:lnTo>
                    <a:lnTo>
                      <a:pt x="376" y="1411"/>
                    </a:lnTo>
                    <a:lnTo>
                      <a:pt x="593" y="1432"/>
                    </a:lnTo>
                    <a:lnTo>
                      <a:pt x="593" y="1432"/>
                    </a:lnTo>
                    <a:lnTo>
                      <a:pt x="593" y="1434"/>
                    </a:lnTo>
                    <a:lnTo>
                      <a:pt x="593" y="1434"/>
                    </a:lnTo>
                    <a:lnTo>
                      <a:pt x="593" y="1441"/>
                    </a:lnTo>
                    <a:lnTo>
                      <a:pt x="598" y="1448"/>
                    </a:lnTo>
                    <a:lnTo>
                      <a:pt x="605" y="1453"/>
                    </a:lnTo>
                    <a:lnTo>
                      <a:pt x="612" y="1453"/>
                    </a:lnTo>
                    <a:lnTo>
                      <a:pt x="612" y="1453"/>
                    </a:lnTo>
                    <a:lnTo>
                      <a:pt x="617" y="1453"/>
                    </a:lnTo>
                    <a:lnTo>
                      <a:pt x="624" y="1448"/>
                    </a:lnTo>
                    <a:lnTo>
                      <a:pt x="629" y="1444"/>
                    </a:lnTo>
                    <a:lnTo>
                      <a:pt x="631" y="1437"/>
                    </a:lnTo>
                    <a:lnTo>
                      <a:pt x="827" y="1463"/>
                    </a:lnTo>
                    <a:lnTo>
                      <a:pt x="827" y="1463"/>
                    </a:lnTo>
                    <a:lnTo>
                      <a:pt x="827" y="1467"/>
                    </a:lnTo>
                    <a:lnTo>
                      <a:pt x="830" y="1470"/>
                    </a:lnTo>
                    <a:lnTo>
                      <a:pt x="832" y="1472"/>
                    </a:lnTo>
                    <a:lnTo>
                      <a:pt x="837" y="1472"/>
                    </a:lnTo>
                    <a:lnTo>
                      <a:pt x="837" y="1472"/>
                    </a:lnTo>
                    <a:lnTo>
                      <a:pt x="841" y="1472"/>
                    </a:lnTo>
                    <a:lnTo>
                      <a:pt x="844" y="1467"/>
                    </a:lnTo>
                    <a:lnTo>
                      <a:pt x="846" y="1467"/>
                    </a:lnTo>
                    <a:lnTo>
                      <a:pt x="846" y="1463"/>
                    </a:lnTo>
                    <a:lnTo>
                      <a:pt x="846" y="1463"/>
                    </a:lnTo>
                    <a:lnTo>
                      <a:pt x="846" y="1460"/>
                    </a:lnTo>
                    <a:lnTo>
                      <a:pt x="1250" y="1264"/>
                    </a:lnTo>
                    <a:lnTo>
                      <a:pt x="1250" y="1264"/>
                    </a:lnTo>
                    <a:lnTo>
                      <a:pt x="1250" y="1264"/>
                    </a:lnTo>
                    <a:lnTo>
                      <a:pt x="1250" y="1264"/>
                    </a:lnTo>
                    <a:lnTo>
                      <a:pt x="1252" y="1264"/>
                    </a:lnTo>
                    <a:lnTo>
                      <a:pt x="1252" y="1264"/>
                    </a:lnTo>
                    <a:lnTo>
                      <a:pt x="1252" y="1264"/>
                    </a:lnTo>
                    <a:lnTo>
                      <a:pt x="1252" y="1264"/>
                    </a:lnTo>
                    <a:lnTo>
                      <a:pt x="1252" y="1264"/>
                    </a:lnTo>
                    <a:lnTo>
                      <a:pt x="1335" y="1099"/>
                    </a:lnTo>
                    <a:lnTo>
                      <a:pt x="1335" y="1099"/>
                    </a:lnTo>
                    <a:lnTo>
                      <a:pt x="1342" y="1101"/>
                    </a:lnTo>
                    <a:lnTo>
                      <a:pt x="1349" y="1101"/>
                    </a:lnTo>
                    <a:lnTo>
                      <a:pt x="1349" y="1101"/>
                    </a:lnTo>
                    <a:lnTo>
                      <a:pt x="1356" y="1101"/>
                    </a:lnTo>
                    <a:lnTo>
                      <a:pt x="1363" y="1099"/>
                    </a:lnTo>
                    <a:lnTo>
                      <a:pt x="1368" y="1094"/>
                    </a:lnTo>
                    <a:lnTo>
                      <a:pt x="1375" y="1092"/>
                    </a:lnTo>
                    <a:lnTo>
                      <a:pt x="1380" y="1087"/>
                    </a:lnTo>
                    <a:lnTo>
                      <a:pt x="1380" y="1080"/>
                    </a:lnTo>
                    <a:lnTo>
                      <a:pt x="1385" y="1073"/>
                    </a:lnTo>
                    <a:lnTo>
                      <a:pt x="1385" y="1066"/>
                    </a:lnTo>
                    <a:lnTo>
                      <a:pt x="1385" y="1066"/>
                    </a:lnTo>
                    <a:lnTo>
                      <a:pt x="1382" y="1056"/>
                    </a:lnTo>
                    <a:lnTo>
                      <a:pt x="1380" y="1049"/>
                    </a:lnTo>
                    <a:lnTo>
                      <a:pt x="1375" y="1042"/>
                    </a:lnTo>
                    <a:lnTo>
                      <a:pt x="1368" y="1035"/>
                    </a:lnTo>
                    <a:lnTo>
                      <a:pt x="1451" y="867"/>
                    </a:lnTo>
                    <a:lnTo>
                      <a:pt x="1451" y="867"/>
                    </a:lnTo>
                    <a:lnTo>
                      <a:pt x="1455" y="867"/>
                    </a:lnTo>
                    <a:lnTo>
                      <a:pt x="1455" y="867"/>
                    </a:lnTo>
                    <a:lnTo>
                      <a:pt x="1458" y="867"/>
                    </a:lnTo>
                    <a:lnTo>
                      <a:pt x="1463" y="865"/>
                    </a:lnTo>
                    <a:lnTo>
                      <a:pt x="1463" y="863"/>
                    </a:lnTo>
                    <a:lnTo>
                      <a:pt x="1465" y="858"/>
                    </a:lnTo>
                    <a:lnTo>
                      <a:pt x="1465" y="858"/>
                    </a:lnTo>
                    <a:lnTo>
                      <a:pt x="1463" y="853"/>
                    </a:lnTo>
                    <a:lnTo>
                      <a:pt x="1463" y="848"/>
                    </a:lnTo>
                    <a:lnTo>
                      <a:pt x="1458" y="848"/>
                    </a:lnTo>
                    <a:lnTo>
                      <a:pt x="1455" y="848"/>
                    </a:lnTo>
                    <a:lnTo>
                      <a:pt x="1455" y="848"/>
                    </a:lnTo>
                    <a:lnTo>
                      <a:pt x="1453" y="848"/>
                    </a:lnTo>
                    <a:lnTo>
                      <a:pt x="1396" y="435"/>
                    </a:lnTo>
                    <a:lnTo>
                      <a:pt x="1396" y="435"/>
                    </a:lnTo>
                    <a:lnTo>
                      <a:pt x="1401" y="433"/>
                    </a:lnTo>
                    <a:lnTo>
                      <a:pt x="1404" y="426"/>
                    </a:lnTo>
                    <a:lnTo>
                      <a:pt x="1404" y="426"/>
                    </a:lnTo>
                    <a:lnTo>
                      <a:pt x="1401" y="423"/>
                    </a:lnTo>
                    <a:lnTo>
                      <a:pt x="1399" y="419"/>
                    </a:lnTo>
                    <a:lnTo>
                      <a:pt x="1396" y="416"/>
                    </a:lnTo>
                    <a:lnTo>
                      <a:pt x="1394" y="416"/>
                    </a:lnTo>
                    <a:lnTo>
                      <a:pt x="1394" y="416"/>
                    </a:lnTo>
                    <a:lnTo>
                      <a:pt x="1387" y="416"/>
                    </a:lnTo>
                    <a:lnTo>
                      <a:pt x="1243" y="256"/>
                    </a:lnTo>
                    <a:lnTo>
                      <a:pt x="1243" y="256"/>
                    </a:lnTo>
                    <a:lnTo>
                      <a:pt x="1248" y="251"/>
                    </a:lnTo>
                    <a:lnTo>
                      <a:pt x="1248" y="244"/>
                    </a:lnTo>
                    <a:lnTo>
                      <a:pt x="1248" y="244"/>
                    </a:lnTo>
                    <a:lnTo>
                      <a:pt x="1248" y="237"/>
                    </a:lnTo>
                    <a:lnTo>
                      <a:pt x="1241" y="230"/>
                    </a:lnTo>
                    <a:lnTo>
                      <a:pt x="1233" y="225"/>
                    </a:lnTo>
                    <a:lnTo>
                      <a:pt x="1229" y="222"/>
                    </a:lnTo>
                    <a:lnTo>
                      <a:pt x="1229" y="222"/>
                    </a:lnTo>
                    <a:lnTo>
                      <a:pt x="1222" y="222"/>
                    </a:lnTo>
                    <a:lnTo>
                      <a:pt x="1215" y="227"/>
                    </a:lnTo>
                    <a:lnTo>
                      <a:pt x="1078" y="88"/>
                    </a:lnTo>
                    <a:lnTo>
                      <a:pt x="1078" y="88"/>
                    </a:lnTo>
                    <a:lnTo>
                      <a:pt x="1080" y="83"/>
                    </a:lnTo>
                    <a:lnTo>
                      <a:pt x="1080" y="83"/>
                    </a:lnTo>
                    <a:lnTo>
                      <a:pt x="1080" y="78"/>
                    </a:lnTo>
                    <a:lnTo>
                      <a:pt x="1078" y="74"/>
                    </a:lnTo>
                    <a:lnTo>
                      <a:pt x="1075" y="74"/>
                    </a:lnTo>
                    <a:lnTo>
                      <a:pt x="1068" y="74"/>
                    </a:lnTo>
                    <a:lnTo>
                      <a:pt x="1068" y="74"/>
                    </a:lnTo>
                    <a:lnTo>
                      <a:pt x="1063" y="74"/>
                    </a:lnTo>
                    <a:lnTo>
                      <a:pt x="1061" y="78"/>
                    </a:lnTo>
                    <a:lnTo>
                      <a:pt x="636" y="10"/>
                    </a:lnTo>
                    <a:lnTo>
                      <a:pt x="636" y="10"/>
                    </a:lnTo>
                    <a:lnTo>
                      <a:pt x="633" y="5"/>
                    </a:lnTo>
                    <a:lnTo>
                      <a:pt x="631" y="3"/>
                    </a:lnTo>
                    <a:lnTo>
                      <a:pt x="629" y="0"/>
                    </a:lnTo>
                    <a:lnTo>
                      <a:pt x="624" y="0"/>
                    </a:lnTo>
                    <a:lnTo>
                      <a:pt x="624" y="0"/>
                    </a:lnTo>
                    <a:lnTo>
                      <a:pt x="622" y="0"/>
                    </a:lnTo>
                    <a:lnTo>
                      <a:pt x="617" y="3"/>
                    </a:lnTo>
                    <a:lnTo>
                      <a:pt x="615" y="5"/>
                    </a:lnTo>
                    <a:lnTo>
                      <a:pt x="615" y="10"/>
                    </a:lnTo>
                    <a:lnTo>
                      <a:pt x="423" y="95"/>
                    </a:lnTo>
                    <a:lnTo>
                      <a:pt x="423" y="95"/>
                    </a:lnTo>
                    <a:lnTo>
                      <a:pt x="421" y="88"/>
                    </a:lnTo>
                    <a:lnTo>
                      <a:pt x="416" y="85"/>
                    </a:lnTo>
                    <a:lnTo>
                      <a:pt x="411" y="83"/>
                    </a:lnTo>
                    <a:lnTo>
                      <a:pt x="407" y="83"/>
                    </a:lnTo>
                    <a:lnTo>
                      <a:pt x="407" y="83"/>
                    </a:lnTo>
                    <a:lnTo>
                      <a:pt x="400" y="83"/>
                    </a:lnTo>
                    <a:lnTo>
                      <a:pt x="395" y="88"/>
                    </a:lnTo>
                    <a:lnTo>
                      <a:pt x="390" y="95"/>
                    </a:lnTo>
                    <a:lnTo>
                      <a:pt x="390" y="100"/>
                    </a:lnTo>
                    <a:lnTo>
                      <a:pt x="390" y="100"/>
                    </a:lnTo>
                    <a:lnTo>
                      <a:pt x="390" y="107"/>
                    </a:lnTo>
                    <a:lnTo>
                      <a:pt x="393" y="109"/>
                    </a:lnTo>
                    <a:lnTo>
                      <a:pt x="218" y="215"/>
                    </a:lnTo>
                    <a:lnTo>
                      <a:pt x="218" y="215"/>
                    </a:lnTo>
                    <a:lnTo>
                      <a:pt x="215" y="211"/>
                    </a:lnTo>
                    <a:lnTo>
                      <a:pt x="211" y="211"/>
                    </a:lnTo>
                    <a:lnTo>
                      <a:pt x="211" y="211"/>
                    </a:lnTo>
                    <a:lnTo>
                      <a:pt x="206" y="211"/>
                    </a:lnTo>
                    <a:lnTo>
                      <a:pt x="204" y="215"/>
                    </a:lnTo>
                    <a:lnTo>
                      <a:pt x="201" y="218"/>
                    </a:lnTo>
                    <a:lnTo>
                      <a:pt x="199" y="222"/>
                    </a:lnTo>
                    <a:lnTo>
                      <a:pt x="199" y="222"/>
                    </a:lnTo>
                    <a:lnTo>
                      <a:pt x="201" y="225"/>
                    </a:lnTo>
                    <a:lnTo>
                      <a:pt x="206" y="230"/>
                    </a:lnTo>
                    <a:lnTo>
                      <a:pt x="121" y="411"/>
                    </a:lnTo>
                    <a:lnTo>
                      <a:pt x="121" y="411"/>
                    </a:lnTo>
                    <a:lnTo>
                      <a:pt x="114" y="409"/>
                    </a:lnTo>
                    <a:lnTo>
                      <a:pt x="114" y="409"/>
                    </a:lnTo>
                    <a:lnTo>
                      <a:pt x="107" y="411"/>
                    </a:lnTo>
                    <a:lnTo>
                      <a:pt x="100" y="416"/>
                    </a:lnTo>
                    <a:lnTo>
                      <a:pt x="95" y="423"/>
                    </a:lnTo>
                    <a:lnTo>
                      <a:pt x="93" y="430"/>
                    </a:lnTo>
                    <a:lnTo>
                      <a:pt x="93" y="430"/>
                    </a:lnTo>
                    <a:lnTo>
                      <a:pt x="95" y="435"/>
                    </a:lnTo>
                    <a:lnTo>
                      <a:pt x="97" y="440"/>
                    </a:lnTo>
                    <a:lnTo>
                      <a:pt x="102" y="447"/>
                    </a:lnTo>
                    <a:lnTo>
                      <a:pt x="15" y="603"/>
                    </a:lnTo>
                    <a:lnTo>
                      <a:pt x="15" y="603"/>
                    </a:lnTo>
                    <a:lnTo>
                      <a:pt x="12" y="603"/>
                    </a:lnTo>
                    <a:lnTo>
                      <a:pt x="12" y="603"/>
                    </a:lnTo>
                    <a:lnTo>
                      <a:pt x="7" y="603"/>
                    </a:lnTo>
                    <a:lnTo>
                      <a:pt x="5" y="603"/>
                    </a:lnTo>
                    <a:lnTo>
                      <a:pt x="3" y="608"/>
                    </a:lnTo>
                    <a:lnTo>
                      <a:pt x="0" y="612"/>
                    </a:lnTo>
                    <a:lnTo>
                      <a:pt x="0" y="612"/>
                    </a:lnTo>
                    <a:lnTo>
                      <a:pt x="3" y="617"/>
                    </a:lnTo>
                    <a:lnTo>
                      <a:pt x="5" y="617"/>
                    </a:lnTo>
                    <a:lnTo>
                      <a:pt x="7" y="622"/>
                    </a:lnTo>
                    <a:lnTo>
                      <a:pt x="10" y="622"/>
                    </a:lnTo>
                    <a:lnTo>
                      <a:pt x="10" y="622"/>
                    </a:lnTo>
                    <a:lnTo>
                      <a:pt x="10" y="622"/>
                    </a:lnTo>
                    <a:lnTo>
                      <a:pt x="10" y="622"/>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19" name="Freeform 64"/>
              <p:cNvSpPr>
                <a:spLocks/>
              </p:cNvSpPr>
              <p:nvPr/>
            </p:nvSpPr>
            <p:spPr bwMode="auto">
              <a:xfrm>
                <a:off x="-3219450" y="5262563"/>
                <a:ext cx="334963" cy="552450"/>
              </a:xfrm>
              <a:custGeom>
                <a:avLst/>
                <a:gdLst>
                  <a:gd name="T0" fmla="*/ 0 w 211"/>
                  <a:gd name="T1" fmla="*/ 0 h 348"/>
                  <a:gd name="T2" fmla="*/ 0 w 211"/>
                  <a:gd name="T3" fmla="*/ 0 h 348"/>
                  <a:gd name="T4" fmla="*/ 3 w 211"/>
                  <a:gd name="T5" fmla="*/ 0 h 348"/>
                  <a:gd name="T6" fmla="*/ 33 w 211"/>
                  <a:gd name="T7" fmla="*/ 48 h 348"/>
                  <a:gd name="T8" fmla="*/ 211 w 211"/>
                  <a:gd name="T9" fmla="*/ 348 h 348"/>
                  <a:gd name="T10" fmla="*/ 211 w 211"/>
                  <a:gd name="T11" fmla="*/ 348 h 348"/>
                  <a:gd name="T12" fmla="*/ 211 w 211"/>
                  <a:gd name="T13" fmla="*/ 348 h 348"/>
                  <a:gd name="T14" fmla="*/ 57 w 211"/>
                  <a:gd name="T15" fmla="*/ 223 h 348"/>
                  <a:gd name="T16" fmla="*/ 57 w 211"/>
                  <a:gd name="T17" fmla="*/ 223 h 348"/>
                  <a:gd name="T18" fmla="*/ 57 w 211"/>
                  <a:gd name="T19" fmla="*/ 218 h 348"/>
                  <a:gd name="T20" fmla="*/ 57 w 211"/>
                  <a:gd name="T21" fmla="*/ 218 h 348"/>
                  <a:gd name="T22" fmla="*/ 57 w 211"/>
                  <a:gd name="T23" fmla="*/ 213 h 348"/>
                  <a:gd name="T24" fmla="*/ 55 w 211"/>
                  <a:gd name="T25" fmla="*/ 211 h 348"/>
                  <a:gd name="T26" fmla="*/ 52 w 211"/>
                  <a:gd name="T27" fmla="*/ 208 h 348"/>
                  <a:gd name="T28" fmla="*/ 48 w 211"/>
                  <a:gd name="T29" fmla="*/ 206 h 348"/>
                  <a:gd name="T30" fmla="*/ 48 w 211"/>
                  <a:gd name="T31" fmla="*/ 206 h 348"/>
                  <a:gd name="T32" fmla="*/ 45 w 211"/>
                  <a:gd name="T33" fmla="*/ 206 h 348"/>
                  <a:gd name="T34" fmla="*/ 0 w 211"/>
                  <a:gd name="T35" fmla="*/ 0 h 348"/>
                  <a:gd name="T36" fmla="*/ 0 w 211"/>
                  <a:gd name="T37" fmla="*/ 0 h 348"/>
                  <a:gd name="T38" fmla="*/ 0 w 211"/>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348">
                    <a:moveTo>
                      <a:pt x="0" y="0"/>
                    </a:moveTo>
                    <a:lnTo>
                      <a:pt x="0" y="0"/>
                    </a:lnTo>
                    <a:lnTo>
                      <a:pt x="3" y="0"/>
                    </a:lnTo>
                    <a:lnTo>
                      <a:pt x="33" y="48"/>
                    </a:lnTo>
                    <a:lnTo>
                      <a:pt x="211" y="348"/>
                    </a:lnTo>
                    <a:lnTo>
                      <a:pt x="211" y="348"/>
                    </a:lnTo>
                    <a:lnTo>
                      <a:pt x="211" y="348"/>
                    </a:lnTo>
                    <a:lnTo>
                      <a:pt x="57" y="223"/>
                    </a:lnTo>
                    <a:lnTo>
                      <a:pt x="57" y="223"/>
                    </a:lnTo>
                    <a:lnTo>
                      <a:pt x="57" y="218"/>
                    </a:lnTo>
                    <a:lnTo>
                      <a:pt x="57" y="218"/>
                    </a:lnTo>
                    <a:lnTo>
                      <a:pt x="57" y="213"/>
                    </a:lnTo>
                    <a:lnTo>
                      <a:pt x="55" y="211"/>
                    </a:lnTo>
                    <a:lnTo>
                      <a:pt x="52" y="208"/>
                    </a:lnTo>
                    <a:lnTo>
                      <a:pt x="48" y="206"/>
                    </a:lnTo>
                    <a:lnTo>
                      <a:pt x="48" y="206"/>
                    </a:lnTo>
                    <a:lnTo>
                      <a:pt x="45" y="206"/>
                    </a:lnTo>
                    <a:lnTo>
                      <a:pt x="0" y="0"/>
                    </a:lnTo>
                    <a:lnTo>
                      <a:pt x="0" y="0"/>
                    </a:lnTo>
                    <a:lnTo>
                      <a:pt x="0"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0" name="Freeform 65"/>
              <p:cNvSpPr>
                <a:spLocks/>
              </p:cNvSpPr>
              <p:nvPr/>
            </p:nvSpPr>
            <p:spPr bwMode="auto">
              <a:xfrm>
                <a:off x="-3128963" y="5622925"/>
                <a:ext cx="434975" cy="498475"/>
              </a:xfrm>
              <a:custGeom>
                <a:avLst/>
                <a:gdLst>
                  <a:gd name="T0" fmla="*/ 0 w 274"/>
                  <a:gd name="T1" fmla="*/ 0 h 314"/>
                  <a:gd name="T2" fmla="*/ 151 w 274"/>
                  <a:gd name="T3" fmla="*/ 123 h 314"/>
                  <a:gd name="T4" fmla="*/ 151 w 274"/>
                  <a:gd name="T5" fmla="*/ 123 h 314"/>
                  <a:gd name="T6" fmla="*/ 149 w 274"/>
                  <a:gd name="T7" fmla="*/ 128 h 314"/>
                  <a:gd name="T8" fmla="*/ 149 w 274"/>
                  <a:gd name="T9" fmla="*/ 128 h 314"/>
                  <a:gd name="T10" fmla="*/ 151 w 274"/>
                  <a:gd name="T11" fmla="*/ 133 h 314"/>
                  <a:gd name="T12" fmla="*/ 154 w 274"/>
                  <a:gd name="T13" fmla="*/ 135 h 314"/>
                  <a:gd name="T14" fmla="*/ 156 w 274"/>
                  <a:gd name="T15" fmla="*/ 137 h 314"/>
                  <a:gd name="T16" fmla="*/ 161 w 274"/>
                  <a:gd name="T17" fmla="*/ 140 h 314"/>
                  <a:gd name="T18" fmla="*/ 161 w 274"/>
                  <a:gd name="T19" fmla="*/ 140 h 314"/>
                  <a:gd name="T20" fmla="*/ 163 w 274"/>
                  <a:gd name="T21" fmla="*/ 137 h 314"/>
                  <a:gd name="T22" fmla="*/ 267 w 274"/>
                  <a:gd name="T23" fmla="*/ 305 h 314"/>
                  <a:gd name="T24" fmla="*/ 274 w 274"/>
                  <a:gd name="T25" fmla="*/ 314 h 314"/>
                  <a:gd name="T26" fmla="*/ 0 w 274"/>
                  <a:gd name="T27" fmla="*/ 0 h 314"/>
                  <a:gd name="T28" fmla="*/ 0 w 274"/>
                  <a:gd name="T29" fmla="*/ 0 h 314"/>
                  <a:gd name="T30" fmla="*/ 0 w 274"/>
                  <a:gd name="T31"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314">
                    <a:moveTo>
                      <a:pt x="0" y="0"/>
                    </a:moveTo>
                    <a:lnTo>
                      <a:pt x="151" y="123"/>
                    </a:lnTo>
                    <a:lnTo>
                      <a:pt x="151" y="123"/>
                    </a:lnTo>
                    <a:lnTo>
                      <a:pt x="149" y="128"/>
                    </a:lnTo>
                    <a:lnTo>
                      <a:pt x="149" y="128"/>
                    </a:lnTo>
                    <a:lnTo>
                      <a:pt x="151" y="133"/>
                    </a:lnTo>
                    <a:lnTo>
                      <a:pt x="154" y="135"/>
                    </a:lnTo>
                    <a:lnTo>
                      <a:pt x="156" y="137"/>
                    </a:lnTo>
                    <a:lnTo>
                      <a:pt x="161" y="140"/>
                    </a:lnTo>
                    <a:lnTo>
                      <a:pt x="161" y="140"/>
                    </a:lnTo>
                    <a:lnTo>
                      <a:pt x="163" y="137"/>
                    </a:lnTo>
                    <a:lnTo>
                      <a:pt x="267" y="305"/>
                    </a:lnTo>
                    <a:lnTo>
                      <a:pt x="274" y="314"/>
                    </a:lnTo>
                    <a:lnTo>
                      <a:pt x="0" y="0"/>
                    </a:lnTo>
                    <a:lnTo>
                      <a:pt x="0" y="0"/>
                    </a:lnTo>
                    <a:lnTo>
                      <a:pt x="0"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1" name="Freeform 66"/>
              <p:cNvSpPr>
                <a:spLocks/>
              </p:cNvSpPr>
              <p:nvPr/>
            </p:nvSpPr>
            <p:spPr bwMode="auto">
              <a:xfrm>
                <a:off x="-2867025" y="5837238"/>
                <a:ext cx="547688" cy="336550"/>
              </a:xfrm>
              <a:custGeom>
                <a:avLst/>
                <a:gdLst>
                  <a:gd name="T0" fmla="*/ 128 w 345"/>
                  <a:gd name="T1" fmla="*/ 189 h 212"/>
                  <a:gd name="T2" fmla="*/ 128 w 345"/>
                  <a:gd name="T3" fmla="*/ 189 h 212"/>
                  <a:gd name="T4" fmla="*/ 128 w 345"/>
                  <a:gd name="T5" fmla="*/ 189 h 212"/>
                  <a:gd name="T6" fmla="*/ 128 w 345"/>
                  <a:gd name="T7" fmla="*/ 189 h 212"/>
                  <a:gd name="T8" fmla="*/ 128 w 345"/>
                  <a:gd name="T9" fmla="*/ 187 h 212"/>
                  <a:gd name="T10" fmla="*/ 123 w 345"/>
                  <a:gd name="T11" fmla="*/ 182 h 212"/>
                  <a:gd name="T12" fmla="*/ 121 w 345"/>
                  <a:gd name="T13" fmla="*/ 179 h 212"/>
                  <a:gd name="T14" fmla="*/ 116 w 345"/>
                  <a:gd name="T15" fmla="*/ 179 h 212"/>
                  <a:gd name="T16" fmla="*/ 116 w 345"/>
                  <a:gd name="T17" fmla="*/ 179 h 212"/>
                  <a:gd name="T18" fmla="*/ 111 w 345"/>
                  <a:gd name="T19" fmla="*/ 179 h 212"/>
                  <a:gd name="T20" fmla="*/ 0 w 345"/>
                  <a:gd name="T21" fmla="*/ 2 h 212"/>
                  <a:gd name="T22" fmla="*/ 0 w 345"/>
                  <a:gd name="T23" fmla="*/ 2 h 212"/>
                  <a:gd name="T24" fmla="*/ 3 w 345"/>
                  <a:gd name="T25" fmla="*/ 0 h 212"/>
                  <a:gd name="T26" fmla="*/ 78 w 345"/>
                  <a:gd name="T27" fmla="*/ 47 h 212"/>
                  <a:gd name="T28" fmla="*/ 345 w 345"/>
                  <a:gd name="T29" fmla="*/ 210 h 212"/>
                  <a:gd name="T30" fmla="*/ 345 w 345"/>
                  <a:gd name="T31" fmla="*/ 210 h 212"/>
                  <a:gd name="T32" fmla="*/ 345 w 345"/>
                  <a:gd name="T33" fmla="*/ 212 h 212"/>
                  <a:gd name="T34" fmla="*/ 128 w 345"/>
                  <a:gd name="T35" fmla="*/ 189 h 212"/>
                  <a:gd name="T36" fmla="*/ 128 w 345"/>
                  <a:gd name="T37" fmla="*/ 189 h 212"/>
                  <a:gd name="T38" fmla="*/ 128 w 345"/>
                  <a:gd name="T39" fmla="*/ 18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5" h="212">
                    <a:moveTo>
                      <a:pt x="128" y="189"/>
                    </a:moveTo>
                    <a:lnTo>
                      <a:pt x="128" y="189"/>
                    </a:lnTo>
                    <a:lnTo>
                      <a:pt x="128" y="189"/>
                    </a:lnTo>
                    <a:lnTo>
                      <a:pt x="128" y="189"/>
                    </a:lnTo>
                    <a:lnTo>
                      <a:pt x="128" y="187"/>
                    </a:lnTo>
                    <a:lnTo>
                      <a:pt x="123" y="182"/>
                    </a:lnTo>
                    <a:lnTo>
                      <a:pt x="121" y="179"/>
                    </a:lnTo>
                    <a:lnTo>
                      <a:pt x="116" y="179"/>
                    </a:lnTo>
                    <a:lnTo>
                      <a:pt x="116" y="179"/>
                    </a:lnTo>
                    <a:lnTo>
                      <a:pt x="111" y="179"/>
                    </a:lnTo>
                    <a:lnTo>
                      <a:pt x="0" y="2"/>
                    </a:lnTo>
                    <a:lnTo>
                      <a:pt x="0" y="2"/>
                    </a:lnTo>
                    <a:lnTo>
                      <a:pt x="3" y="0"/>
                    </a:lnTo>
                    <a:lnTo>
                      <a:pt x="78" y="47"/>
                    </a:lnTo>
                    <a:lnTo>
                      <a:pt x="345" y="210"/>
                    </a:lnTo>
                    <a:lnTo>
                      <a:pt x="345" y="210"/>
                    </a:lnTo>
                    <a:lnTo>
                      <a:pt x="345" y="212"/>
                    </a:lnTo>
                    <a:lnTo>
                      <a:pt x="128" y="189"/>
                    </a:lnTo>
                    <a:lnTo>
                      <a:pt x="128" y="189"/>
                    </a:lnTo>
                    <a:lnTo>
                      <a:pt x="128" y="189"/>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2" name="Freeform 67"/>
              <p:cNvSpPr>
                <a:spLocks/>
              </p:cNvSpPr>
              <p:nvPr/>
            </p:nvSpPr>
            <p:spPr bwMode="auto">
              <a:xfrm>
                <a:off x="-2259013" y="6054725"/>
                <a:ext cx="600075" cy="168275"/>
              </a:xfrm>
              <a:custGeom>
                <a:avLst/>
                <a:gdLst>
                  <a:gd name="T0" fmla="*/ 206 w 378"/>
                  <a:gd name="T1" fmla="*/ 97 h 106"/>
                  <a:gd name="T2" fmla="*/ 206 w 378"/>
                  <a:gd name="T3" fmla="*/ 97 h 106"/>
                  <a:gd name="T4" fmla="*/ 201 w 378"/>
                  <a:gd name="T5" fmla="*/ 99 h 106"/>
                  <a:gd name="T6" fmla="*/ 199 w 378"/>
                  <a:gd name="T7" fmla="*/ 101 h 106"/>
                  <a:gd name="T8" fmla="*/ 196 w 378"/>
                  <a:gd name="T9" fmla="*/ 101 h 106"/>
                  <a:gd name="T10" fmla="*/ 196 w 378"/>
                  <a:gd name="T11" fmla="*/ 106 h 106"/>
                  <a:gd name="T12" fmla="*/ 0 w 378"/>
                  <a:gd name="T13" fmla="*/ 83 h 106"/>
                  <a:gd name="T14" fmla="*/ 0 w 378"/>
                  <a:gd name="T15" fmla="*/ 83 h 106"/>
                  <a:gd name="T16" fmla="*/ 0 w 378"/>
                  <a:gd name="T17" fmla="*/ 80 h 106"/>
                  <a:gd name="T18" fmla="*/ 0 w 378"/>
                  <a:gd name="T19" fmla="*/ 80 h 106"/>
                  <a:gd name="T20" fmla="*/ 0 w 378"/>
                  <a:gd name="T21" fmla="*/ 75 h 106"/>
                  <a:gd name="T22" fmla="*/ 338 w 378"/>
                  <a:gd name="T23" fmla="*/ 7 h 106"/>
                  <a:gd name="T24" fmla="*/ 378 w 378"/>
                  <a:gd name="T25" fmla="*/ 0 h 106"/>
                  <a:gd name="T26" fmla="*/ 378 w 378"/>
                  <a:gd name="T27" fmla="*/ 0 h 106"/>
                  <a:gd name="T28" fmla="*/ 378 w 378"/>
                  <a:gd name="T29" fmla="*/ 0 h 106"/>
                  <a:gd name="T30" fmla="*/ 215 w 378"/>
                  <a:gd name="T31" fmla="*/ 101 h 106"/>
                  <a:gd name="T32" fmla="*/ 215 w 378"/>
                  <a:gd name="T33" fmla="*/ 101 h 106"/>
                  <a:gd name="T34" fmla="*/ 210 w 378"/>
                  <a:gd name="T35" fmla="*/ 99 h 106"/>
                  <a:gd name="T36" fmla="*/ 206 w 378"/>
                  <a:gd name="T37" fmla="*/ 97 h 106"/>
                  <a:gd name="T38" fmla="*/ 206 w 378"/>
                  <a:gd name="T39" fmla="*/ 97 h 106"/>
                  <a:gd name="T40" fmla="*/ 206 w 378"/>
                  <a:gd name="T41" fmla="*/ 97 h 106"/>
                  <a:gd name="T42" fmla="*/ 206 w 378"/>
                  <a:gd name="T43"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106">
                    <a:moveTo>
                      <a:pt x="206" y="97"/>
                    </a:moveTo>
                    <a:lnTo>
                      <a:pt x="206" y="97"/>
                    </a:lnTo>
                    <a:lnTo>
                      <a:pt x="201" y="99"/>
                    </a:lnTo>
                    <a:lnTo>
                      <a:pt x="199" y="101"/>
                    </a:lnTo>
                    <a:lnTo>
                      <a:pt x="196" y="101"/>
                    </a:lnTo>
                    <a:lnTo>
                      <a:pt x="196" y="106"/>
                    </a:lnTo>
                    <a:lnTo>
                      <a:pt x="0" y="83"/>
                    </a:lnTo>
                    <a:lnTo>
                      <a:pt x="0" y="83"/>
                    </a:lnTo>
                    <a:lnTo>
                      <a:pt x="0" y="80"/>
                    </a:lnTo>
                    <a:lnTo>
                      <a:pt x="0" y="80"/>
                    </a:lnTo>
                    <a:lnTo>
                      <a:pt x="0" y="75"/>
                    </a:lnTo>
                    <a:lnTo>
                      <a:pt x="338" y="7"/>
                    </a:lnTo>
                    <a:lnTo>
                      <a:pt x="378" y="0"/>
                    </a:lnTo>
                    <a:lnTo>
                      <a:pt x="378" y="0"/>
                    </a:lnTo>
                    <a:lnTo>
                      <a:pt x="378" y="0"/>
                    </a:lnTo>
                    <a:lnTo>
                      <a:pt x="215" y="101"/>
                    </a:lnTo>
                    <a:lnTo>
                      <a:pt x="215" y="101"/>
                    </a:lnTo>
                    <a:lnTo>
                      <a:pt x="210" y="99"/>
                    </a:lnTo>
                    <a:lnTo>
                      <a:pt x="206" y="97"/>
                    </a:lnTo>
                    <a:lnTo>
                      <a:pt x="206" y="97"/>
                    </a:lnTo>
                    <a:lnTo>
                      <a:pt x="206" y="97"/>
                    </a:lnTo>
                    <a:lnTo>
                      <a:pt x="206" y="97"/>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3" name="Freeform 68"/>
              <p:cNvSpPr>
                <a:spLocks/>
              </p:cNvSpPr>
              <p:nvPr/>
            </p:nvSpPr>
            <p:spPr bwMode="auto">
              <a:xfrm>
                <a:off x="-1906588" y="5927725"/>
                <a:ext cx="596900" cy="284163"/>
              </a:xfrm>
              <a:custGeom>
                <a:avLst/>
                <a:gdLst>
                  <a:gd name="T0" fmla="*/ 0 w 376"/>
                  <a:gd name="T1" fmla="*/ 179 h 179"/>
                  <a:gd name="T2" fmla="*/ 158 w 376"/>
                  <a:gd name="T3" fmla="*/ 82 h 179"/>
                  <a:gd name="T4" fmla="*/ 158 w 376"/>
                  <a:gd name="T5" fmla="*/ 82 h 179"/>
                  <a:gd name="T6" fmla="*/ 161 w 376"/>
                  <a:gd name="T7" fmla="*/ 82 h 179"/>
                  <a:gd name="T8" fmla="*/ 161 w 376"/>
                  <a:gd name="T9" fmla="*/ 82 h 179"/>
                  <a:gd name="T10" fmla="*/ 168 w 376"/>
                  <a:gd name="T11" fmla="*/ 80 h 179"/>
                  <a:gd name="T12" fmla="*/ 173 w 376"/>
                  <a:gd name="T13" fmla="*/ 75 h 179"/>
                  <a:gd name="T14" fmla="*/ 376 w 376"/>
                  <a:gd name="T15" fmla="*/ 0 h 179"/>
                  <a:gd name="T16" fmla="*/ 0 w 376"/>
                  <a:gd name="T17" fmla="*/ 179 h 179"/>
                  <a:gd name="T18" fmla="*/ 0 w 376"/>
                  <a:gd name="T19" fmla="*/ 179 h 179"/>
                  <a:gd name="T20" fmla="*/ 0 w 376"/>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179">
                    <a:moveTo>
                      <a:pt x="0" y="179"/>
                    </a:moveTo>
                    <a:lnTo>
                      <a:pt x="158" y="82"/>
                    </a:lnTo>
                    <a:lnTo>
                      <a:pt x="158" y="82"/>
                    </a:lnTo>
                    <a:lnTo>
                      <a:pt x="161" y="82"/>
                    </a:lnTo>
                    <a:lnTo>
                      <a:pt x="161" y="82"/>
                    </a:lnTo>
                    <a:lnTo>
                      <a:pt x="168" y="80"/>
                    </a:lnTo>
                    <a:lnTo>
                      <a:pt x="173" y="75"/>
                    </a:lnTo>
                    <a:lnTo>
                      <a:pt x="376" y="0"/>
                    </a:lnTo>
                    <a:lnTo>
                      <a:pt x="0" y="179"/>
                    </a:lnTo>
                    <a:lnTo>
                      <a:pt x="0" y="179"/>
                    </a:lnTo>
                    <a:lnTo>
                      <a:pt x="0" y="179"/>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4" name="Freeform 69"/>
              <p:cNvSpPr>
                <a:spLocks/>
              </p:cNvSpPr>
              <p:nvPr/>
            </p:nvSpPr>
            <p:spPr bwMode="auto">
              <a:xfrm>
                <a:off x="-1631950" y="5638800"/>
                <a:ext cx="487363" cy="404813"/>
              </a:xfrm>
              <a:custGeom>
                <a:avLst/>
                <a:gdLst>
                  <a:gd name="T0" fmla="*/ 224 w 307"/>
                  <a:gd name="T1" fmla="*/ 170 h 255"/>
                  <a:gd name="T2" fmla="*/ 0 w 307"/>
                  <a:gd name="T3" fmla="*/ 255 h 255"/>
                  <a:gd name="T4" fmla="*/ 0 w 307"/>
                  <a:gd name="T5" fmla="*/ 255 h 255"/>
                  <a:gd name="T6" fmla="*/ 0 w 307"/>
                  <a:gd name="T7" fmla="*/ 255 h 255"/>
                  <a:gd name="T8" fmla="*/ 300 w 307"/>
                  <a:gd name="T9" fmla="*/ 0 h 255"/>
                  <a:gd name="T10" fmla="*/ 300 w 307"/>
                  <a:gd name="T11" fmla="*/ 0 h 255"/>
                  <a:gd name="T12" fmla="*/ 307 w 307"/>
                  <a:gd name="T13" fmla="*/ 7 h 255"/>
                  <a:gd name="T14" fmla="*/ 224 w 307"/>
                  <a:gd name="T15" fmla="*/ 170 h 255"/>
                  <a:gd name="T16" fmla="*/ 224 w 307"/>
                  <a:gd name="T17" fmla="*/ 170 h 255"/>
                  <a:gd name="T18" fmla="*/ 224 w 307"/>
                  <a:gd name="T19" fmla="*/ 17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55">
                    <a:moveTo>
                      <a:pt x="224" y="170"/>
                    </a:moveTo>
                    <a:lnTo>
                      <a:pt x="0" y="255"/>
                    </a:lnTo>
                    <a:lnTo>
                      <a:pt x="0" y="255"/>
                    </a:lnTo>
                    <a:lnTo>
                      <a:pt x="0" y="255"/>
                    </a:lnTo>
                    <a:lnTo>
                      <a:pt x="300" y="0"/>
                    </a:lnTo>
                    <a:lnTo>
                      <a:pt x="300" y="0"/>
                    </a:lnTo>
                    <a:lnTo>
                      <a:pt x="307" y="7"/>
                    </a:lnTo>
                    <a:lnTo>
                      <a:pt x="224" y="170"/>
                    </a:lnTo>
                    <a:lnTo>
                      <a:pt x="224" y="170"/>
                    </a:lnTo>
                    <a:lnTo>
                      <a:pt x="224" y="17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5" name="Freeform 70"/>
              <p:cNvSpPr>
                <a:spLocks/>
              </p:cNvSpPr>
              <p:nvPr/>
            </p:nvSpPr>
            <p:spPr bwMode="auto">
              <a:xfrm>
                <a:off x="-1111250" y="4606925"/>
                <a:ext cx="153988" cy="941388"/>
              </a:xfrm>
              <a:custGeom>
                <a:avLst/>
                <a:gdLst>
                  <a:gd name="T0" fmla="*/ 94 w 97"/>
                  <a:gd name="T1" fmla="*/ 423 h 593"/>
                  <a:gd name="T2" fmla="*/ 12 w 97"/>
                  <a:gd name="T3" fmla="*/ 593 h 593"/>
                  <a:gd name="T4" fmla="*/ 12 w 97"/>
                  <a:gd name="T5" fmla="*/ 593 h 593"/>
                  <a:gd name="T6" fmla="*/ 5 w 97"/>
                  <a:gd name="T7" fmla="*/ 591 h 593"/>
                  <a:gd name="T8" fmla="*/ 0 w 97"/>
                  <a:gd name="T9" fmla="*/ 588 h 593"/>
                  <a:gd name="T10" fmla="*/ 40 w 97"/>
                  <a:gd name="T11" fmla="*/ 203 h 593"/>
                  <a:gd name="T12" fmla="*/ 40 w 97"/>
                  <a:gd name="T13" fmla="*/ 203 h 593"/>
                  <a:gd name="T14" fmla="*/ 45 w 97"/>
                  <a:gd name="T15" fmla="*/ 203 h 593"/>
                  <a:gd name="T16" fmla="*/ 45 w 97"/>
                  <a:gd name="T17" fmla="*/ 201 h 593"/>
                  <a:gd name="T18" fmla="*/ 47 w 97"/>
                  <a:gd name="T19" fmla="*/ 199 h 593"/>
                  <a:gd name="T20" fmla="*/ 50 w 97"/>
                  <a:gd name="T21" fmla="*/ 194 h 593"/>
                  <a:gd name="T22" fmla="*/ 50 w 97"/>
                  <a:gd name="T23" fmla="*/ 194 h 593"/>
                  <a:gd name="T24" fmla="*/ 47 w 97"/>
                  <a:gd name="T25" fmla="*/ 191 h 593"/>
                  <a:gd name="T26" fmla="*/ 45 w 97"/>
                  <a:gd name="T27" fmla="*/ 187 h 593"/>
                  <a:gd name="T28" fmla="*/ 45 w 97"/>
                  <a:gd name="T29" fmla="*/ 184 h 593"/>
                  <a:gd name="T30" fmla="*/ 40 w 97"/>
                  <a:gd name="T31" fmla="*/ 184 h 593"/>
                  <a:gd name="T32" fmla="*/ 40 w 97"/>
                  <a:gd name="T33" fmla="*/ 0 h 593"/>
                  <a:gd name="T34" fmla="*/ 97 w 97"/>
                  <a:gd name="T35" fmla="*/ 406 h 593"/>
                  <a:gd name="T36" fmla="*/ 97 w 97"/>
                  <a:gd name="T37" fmla="*/ 406 h 593"/>
                  <a:gd name="T38" fmla="*/ 92 w 97"/>
                  <a:gd name="T39" fmla="*/ 409 h 593"/>
                  <a:gd name="T40" fmla="*/ 90 w 97"/>
                  <a:gd name="T41" fmla="*/ 413 h 593"/>
                  <a:gd name="T42" fmla="*/ 90 w 97"/>
                  <a:gd name="T43" fmla="*/ 416 h 593"/>
                  <a:gd name="T44" fmla="*/ 90 w 97"/>
                  <a:gd name="T45" fmla="*/ 416 h 593"/>
                  <a:gd name="T46" fmla="*/ 90 w 97"/>
                  <a:gd name="T47" fmla="*/ 421 h 593"/>
                  <a:gd name="T48" fmla="*/ 94 w 97"/>
                  <a:gd name="T49" fmla="*/ 423 h 593"/>
                  <a:gd name="T50" fmla="*/ 94 w 97"/>
                  <a:gd name="T51" fmla="*/ 423 h 593"/>
                  <a:gd name="T52" fmla="*/ 94 w 97"/>
                  <a:gd name="T53" fmla="*/ 423 h 593"/>
                  <a:gd name="T54" fmla="*/ 94 w 97"/>
                  <a:gd name="T55" fmla="*/ 423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593">
                    <a:moveTo>
                      <a:pt x="94" y="423"/>
                    </a:moveTo>
                    <a:lnTo>
                      <a:pt x="12" y="593"/>
                    </a:lnTo>
                    <a:lnTo>
                      <a:pt x="12" y="593"/>
                    </a:lnTo>
                    <a:lnTo>
                      <a:pt x="5" y="591"/>
                    </a:lnTo>
                    <a:lnTo>
                      <a:pt x="0" y="588"/>
                    </a:lnTo>
                    <a:lnTo>
                      <a:pt x="40" y="203"/>
                    </a:lnTo>
                    <a:lnTo>
                      <a:pt x="40" y="203"/>
                    </a:lnTo>
                    <a:lnTo>
                      <a:pt x="45" y="203"/>
                    </a:lnTo>
                    <a:lnTo>
                      <a:pt x="45" y="201"/>
                    </a:lnTo>
                    <a:lnTo>
                      <a:pt x="47" y="199"/>
                    </a:lnTo>
                    <a:lnTo>
                      <a:pt x="50" y="194"/>
                    </a:lnTo>
                    <a:lnTo>
                      <a:pt x="50" y="194"/>
                    </a:lnTo>
                    <a:lnTo>
                      <a:pt x="47" y="191"/>
                    </a:lnTo>
                    <a:lnTo>
                      <a:pt x="45" y="187"/>
                    </a:lnTo>
                    <a:lnTo>
                      <a:pt x="45" y="184"/>
                    </a:lnTo>
                    <a:lnTo>
                      <a:pt x="40" y="184"/>
                    </a:lnTo>
                    <a:lnTo>
                      <a:pt x="40" y="0"/>
                    </a:lnTo>
                    <a:lnTo>
                      <a:pt x="97" y="406"/>
                    </a:lnTo>
                    <a:lnTo>
                      <a:pt x="97" y="406"/>
                    </a:lnTo>
                    <a:lnTo>
                      <a:pt x="92" y="409"/>
                    </a:lnTo>
                    <a:lnTo>
                      <a:pt x="90" y="413"/>
                    </a:lnTo>
                    <a:lnTo>
                      <a:pt x="90" y="416"/>
                    </a:lnTo>
                    <a:lnTo>
                      <a:pt x="90" y="416"/>
                    </a:lnTo>
                    <a:lnTo>
                      <a:pt x="90" y="421"/>
                    </a:lnTo>
                    <a:lnTo>
                      <a:pt x="94" y="423"/>
                    </a:lnTo>
                    <a:lnTo>
                      <a:pt x="94" y="423"/>
                    </a:lnTo>
                    <a:lnTo>
                      <a:pt x="94" y="423"/>
                    </a:lnTo>
                    <a:lnTo>
                      <a:pt x="94" y="423"/>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6" name="Freeform 71"/>
              <p:cNvSpPr>
                <a:spLocks/>
              </p:cNvSpPr>
              <p:nvPr/>
            </p:nvSpPr>
            <p:spPr bwMode="auto">
              <a:xfrm>
                <a:off x="-1295400" y="4314825"/>
                <a:ext cx="247650" cy="584200"/>
              </a:xfrm>
              <a:custGeom>
                <a:avLst/>
                <a:gdLst>
                  <a:gd name="T0" fmla="*/ 156 w 156"/>
                  <a:gd name="T1" fmla="*/ 177 h 368"/>
                  <a:gd name="T2" fmla="*/ 156 w 156"/>
                  <a:gd name="T3" fmla="*/ 368 h 368"/>
                  <a:gd name="T4" fmla="*/ 156 w 156"/>
                  <a:gd name="T5" fmla="*/ 368 h 368"/>
                  <a:gd name="T6" fmla="*/ 151 w 156"/>
                  <a:gd name="T7" fmla="*/ 368 h 368"/>
                  <a:gd name="T8" fmla="*/ 0 w 156"/>
                  <a:gd name="T9" fmla="*/ 5 h 368"/>
                  <a:gd name="T10" fmla="*/ 0 w 156"/>
                  <a:gd name="T11" fmla="*/ 5 h 368"/>
                  <a:gd name="T12" fmla="*/ 3 w 156"/>
                  <a:gd name="T13" fmla="*/ 0 h 368"/>
                  <a:gd name="T14" fmla="*/ 149 w 156"/>
                  <a:gd name="T15" fmla="*/ 161 h 368"/>
                  <a:gd name="T16" fmla="*/ 149 w 156"/>
                  <a:gd name="T17" fmla="*/ 161 h 368"/>
                  <a:gd name="T18" fmla="*/ 144 w 156"/>
                  <a:gd name="T19" fmla="*/ 165 h 368"/>
                  <a:gd name="T20" fmla="*/ 144 w 156"/>
                  <a:gd name="T21" fmla="*/ 168 h 368"/>
                  <a:gd name="T22" fmla="*/ 144 w 156"/>
                  <a:gd name="T23" fmla="*/ 168 h 368"/>
                  <a:gd name="T24" fmla="*/ 144 w 156"/>
                  <a:gd name="T25" fmla="*/ 172 h 368"/>
                  <a:gd name="T26" fmla="*/ 149 w 156"/>
                  <a:gd name="T27" fmla="*/ 177 h 368"/>
                  <a:gd name="T28" fmla="*/ 151 w 156"/>
                  <a:gd name="T29" fmla="*/ 177 h 368"/>
                  <a:gd name="T30" fmla="*/ 156 w 156"/>
                  <a:gd name="T31" fmla="*/ 177 h 368"/>
                  <a:gd name="T32" fmla="*/ 156 w 156"/>
                  <a:gd name="T33" fmla="*/ 177 h 368"/>
                  <a:gd name="T34" fmla="*/ 156 w 156"/>
                  <a:gd name="T35" fmla="*/ 177 h 368"/>
                  <a:gd name="T36" fmla="*/ 156 w 156"/>
                  <a:gd name="T37" fmla="*/ 17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368">
                    <a:moveTo>
                      <a:pt x="156" y="177"/>
                    </a:moveTo>
                    <a:lnTo>
                      <a:pt x="156" y="368"/>
                    </a:lnTo>
                    <a:lnTo>
                      <a:pt x="156" y="368"/>
                    </a:lnTo>
                    <a:lnTo>
                      <a:pt x="151" y="368"/>
                    </a:lnTo>
                    <a:lnTo>
                      <a:pt x="0" y="5"/>
                    </a:lnTo>
                    <a:lnTo>
                      <a:pt x="0" y="5"/>
                    </a:lnTo>
                    <a:lnTo>
                      <a:pt x="3" y="0"/>
                    </a:lnTo>
                    <a:lnTo>
                      <a:pt x="149" y="161"/>
                    </a:lnTo>
                    <a:lnTo>
                      <a:pt x="149" y="161"/>
                    </a:lnTo>
                    <a:lnTo>
                      <a:pt x="144" y="165"/>
                    </a:lnTo>
                    <a:lnTo>
                      <a:pt x="144" y="168"/>
                    </a:lnTo>
                    <a:lnTo>
                      <a:pt x="144" y="168"/>
                    </a:lnTo>
                    <a:lnTo>
                      <a:pt x="144" y="172"/>
                    </a:lnTo>
                    <a:lnTo>
                      <a:pt x="149" y="177"/>
                    </a:lnTo>
                    <a:lnTo>
                      <a:pt x="151" y="177"/>
                    </a:lnTo>
                    <a:lnTo>
                      <a:pt x="156" y="177"/>
                    </a:lnTo>
                    <a:lnTo>
                      <a:pt x="156" y="177"/>
                    </a:lnTo>
                    <a:lnTo>
                      <a:pt x="156" y="177"/>
                    </a:lnTo>
                    <a:lnTo>
                      <a:pt x="156" y="177"/>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7" name="Freeform 72"/>
              <p:cNvSpPr>
                <a:spLocks/>
              </p:cNvSpPr>
              <p:nvPr/>
            </p:nvSpPr>
            <p:spPr bwMode="auto">
              <a:xfrm>
                <a:off x="-1920875" y="4003675"/>
                <a:ext cx="584200" cy="273050"/>
              </a:xfrm>
              <a:custGeom>
                <a:avLst/>
                <a:gdLst>
                  <a:gd name="T0" fmla="*/ 224 w 368"/>
                  <a:gd name="T1" fmla="*/ 33 h 172"/>
                  <a:gd name="T2" fmla="*/ 224 w 368"/>
                  <a:gd name="T3" fmla="*/ 33 h 172"/>
                  <a:gd name="T4" fmla="*/ 231 w 368"/>
                  <a:gd name="T5" fmla="*/ 31 h 172"/>
                  <a:gd name="T6" fmla="*/ 234 w 368"/>
                  <a:gd name="T7" fmla="*/ 28 h 172"/>
                  <a:gd name="T8" fmla="*/ 368 w 368"/>
                  <a:gd name="T9" fmla="*/ 168 h 172"/>
                  <a:gd name="T10" fmla="*/ 368 w 368"/>
                  <a:gd name="T11" fmla="*/ 168 h 172"/>
                  <a:gd name="T12" fmla="*/ 366 w 368"/>
                  <a:gd name="T13" fmla="*/ 172 h 172"/>
                  <a:gd name="T14" fmla="*/ 0 w 368"/>
                  <a:gd name="T15" fmla="*/ 2 h 172"/>
                  <a:gd name="T16" fmla="*/ 0 w 368"/>
                  <a:gd name="T17" fmla="*/ 2 h 172"/>
                  <a:gd name="T18" fmla="*/ 0 w 368"/>
                  <a:gd name="T19" fmla="*/ 0 h 172"/>
                  <a:gd name="T20" fmla="*/ 104 w 368"/>
                  <a:gd name="T21" fmla="*/ 12 h 172"/>
                  <a:gd name="T22" fmla="*/ 217 w 368"/>
                  <a:gd name="T23" fmla="*/ 19 h 172"/>
                  <a:gd name="T24" fmla="*/ 217 w 368"/>
                  <a:gd name="T25" fmla="*/ 19 h 172"/>
                  <a:gd name="T26" fmla="*/ 215 w 368"/>
                  <a:gd name="T27" fmla="*/ 21 h 172"/>
                  <a:gd name="T28" fmla="*/ 215 w 368"/>
                  <a:gd name="T29" fmla="*/ 21 h 172"/>
                  <a:gd name="T30" fmla="*/ 217 w 368"/>
                  <a:gd name="T31" fmla="*/ 26 h 172"/>
                  <a:gd name="T32" fmla="*/ 219 w 368"/>
                  <a:gd name="T33" fmla="*/ 28 h 172"/>
                  <a:gd name="T34" fmla="*/ 222 w 368"/>
                  <a:gd name="T35" fmla="*/ 31 h 172"/>
                  <a:gd name="T36" fmla="*/ 224 w 368"/>
                  <a:gd name="T37" fmla="*/ 33 h 172"/>
                  <a:gd name="T38" fmla="*/ 224 w 368"/>
                  <a:gd name="T39" fmla="*/ 33 h 172"/>
                  <a:gd name="T40" fmla="*/ 224 w 368"/>
                  <a:gd name="T41" fmla="*/ 33 h 172"/>
                  <a:gd name="T42" fmla="*/ 224 w 368"/>
                  <a:gd name="T43" fmla="*/ 3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172">
                    <a:moveTo>
                      <a:pt x="224" y="33"/>
                    </a:moveTo>
                    <a:lnTo>
                      <a:pt x="224" y="33"/>
                    </a:lnTo>
                    <a:lnTo>
                      <a:pt x="231" y="31"/>
                    </a:lnTo>
                    <a:lnTo>
                      <a:pt x="234" y="28"/>
                    </a:lnTo>
                    <a:lnTo>
                      <a:pt x="368" y="168"/>
                    </a:lnTo>
                    <a:lnTo>
                      <a:pt x="368" y="168"/>
                    </a:lnTo>
                    <a:lnTo>
                      <a:pt x="366" y="172"/>
                    </a:lnTo>
                    <a:lnTo>
                      <a:pt x="0" y="2"/>
                    </a:lnTo>
                    <a:lnTo>
                      <a:pt x="0" y="2"/>
                    </a:lnTo>
                    <a:lnTo>
                      <a:pt x="0" y="0"/>
                    </a:lnTo>
                    <a:lnTo>
                      <a:pt x="104" y="12"/>
                    </a:lnTo>
                    <a:lnTo>
                      <a:pt x="217" y="19"/>
                    </a:lnTo>
                    <a:lnTo>
                      <a:pt x="217" y="19"/>
                    </a:lnTo>
                    <a:lnTo>
                      <a:pt x="215" y="21"/>
                    </a:lnTo>
                    <a:lnTo>
                      <a:pt x="215" y="21"/>
                    </a:lnTo>
                    <a:lnTo>
                      <a:pt x="217" y="26"/>
                    </a:lnTo>
                    <a:lnTo>
                      <a:pt x="219" y="28"/>
                    </a:lnTo>
                    <a:lnTo>
                      <a:pt x="222" y="31"/>
                    </a:lnTo>
                    <a:lnTo>
                      <a:pt x="224" y="33"/>
                    </a:lnTo>
                    <a:lnTo>
                      <a:pt x="224" y="33"/>
                    </a:lnTo>
                    <a:lnTo>
                      <a:pt x="224" y="33"/>
                    </a:lnTo>
                    <a:lnTo>
                      <a:pt x="224" y="33"/>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8" name="Freeform 73"/>
              <p:cNvSpPr>
                <a:spLocks/>
              </p:cNvSpPr>
              <p:nvPr/>
            </p:nvSpPr>
            <p:spPr bwMode="auto">
              <a:xfrm>
                <a:off x="-2232025" y="3929063"/>
                <a:ext cx="625475" cy="100013"/>
              </a:xfrm>
              <a:custGeom>
                <a:avLst/>
                <a:gdLst>
                  <a:gd name="T0" fmla="*/ 394 w 394"/>
                  <a:gd name="T1" fmla="*/ 63 h 63"/>
                  <a:gd name="T2" fmla="*/ 196 w 394"/>
                  <a:gd name="T3" fmla="*/ 47 h 63"/>
                  <a:gd name="T4" fmla="*/ 196 w 394"/>
                  <a:gd name="T5" fmla="*/ 47 h 63"/>
                  <a:gd name="T6" fmla="*/ 193 w 394"/>
                  <a:gd name="T7" fmla="*/ 42 h 63"/>
                  <a:gd name="T8" fmla="*/ 193 w 394"/>
                  <a:gd name="T9" fmla="*/ 40 h 63"/>
                  <a:gd name="T10" fmla="*/ 189 w 394"/>
                  <a:gd name="T11" fmla="*/ 40 h 63"/>
                  <a:gd name="T12" fmla="*/ 186 w 394"/>
                  <a:gd name="T13" fmla="*/ 37 h 63"/>
                  <a:gd name="T14" fmla="*/ 186 w 394"/>
                  <a:gd name="T15" fmla="*/ 37 h 63"/>
                  <a:gd name="T16" fmla="*/ 179 w 394"/>
                  <a:gd name="T17" fmla="*/ 40 h 63"/>
                  <a:gd name="T18" fmla="*/ 177 w 394"/>
                  <a:gd name="T19" fmla="*/ 42 h 63"/>
                  <a:gd name="T20" fmla="*/ 0 w 394"/>
                  <a:gd name="T21" fmla="*/ 0 h 63"/>
                  <a:gd name="T22" fmla="*/ 394 w 394"/>
                  <a:gd name="T23" fmla="*/ 63 h 63"/>
                  <a:gd name="T24" fmla="*/ 394 w 394"/>
                  <a:gd name="T25" fmla="*/ 63 h 63"/>
                  <a:gd name="T26" fmla="*/ 394 w 394"/>
                  <a:gd name="T2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3">
                    <a:moveTo>
                      <a:pt x="394" y="63"/>
                    </a:moveTo>
                    <a:lnTo>
                      <a:pt x="196" y="47"/>
                    </a:lnTo>
                    <a:lnTo>
                      <a:pt x="196" y="47"/>
                    </a:lnTo>
                    <a:lnTo>
                      <a:pt x="193" y="42"/>
                    </a:lnTo>
                    <a:lnTo>
                      <a:pt x="193" y="40"/>
                    </a:lnTo>
                    <a:lnTo>
                      <a:pt x="189" y="40"/>
                    </a:lnTo>
                    <a:lnTo>
                      <a:pt x="186" y="37"/>
                    </a:lnTo>
                    <a:lnTo>
                      <a:pt x="186" y="37"/>
                    </a:lnTo>
                    <a:lnTo>
                      <a:pt x="179" y="40"/>
                    </a:lnTo>
                    <a:lnTo>
                      <a:pt x="177" y="42"/>
                    </a:lnTo>
                    <a:lnTo>
                      <a:pt x="0" y="0"/>
                    </a:lnTo>
                    <a:lnTo>
                      <a:pt x="394" y="63"/>
                    </a:lnTo>
                    <a:lnTo>
                      <a:pt x="394" y="63"/>
                    </a:lnTo>
                    <a:lnTo>
                      <a:pt x="394" y="63"/>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29" name="Freeform 74"/>
              <p:cNvSpPr>
                <a:spLocks/>
              </p:cNvSpPr>
              <p:nvPr/>
            </p:nvSpPr>
            <p:spPr bwMode="auto">
              <a:xfrm>
                <a:off x="-2589213" y="3924300"/>
                <a:ext cx="633413" cy="139700"/>
              </a:xfrm>
              <a:custGeom>
                <a:avLst/>
                <a:gdLst>
                  <a:gd name="T0" fmla="*/ 192 w 399"/>
                  <a:gd name="T1" fmla="*/ 0 h 88"/>
                  <a:gd name="T2" fmla="*/ 192 w 399"/>
                  <a:gd name="T3" fmla="*/ 0 h 88"/>
                  <a:gd name="T4" fmla="*/ 194 w 399"/>
                  <a:gd name="T5" fmla="*/ 5 h 88"/>
                  <a:gd name="T6" fmla="*/ 194 w 399"/>
                  <a:gd name="T7" fmla="*/ 5 h 88"/>
                  <a:gd name="T8" fmla="*/ 199 w 399"/>
                  <a:gd name="T9" fmla="*/ 7 h 88"/>
                  <a:gd name="T10" fmla="*/ 201 w 399"/>
                  <a:gd name="T11" fmla="*/ 10 h 88"/>
                  <a:gd name="T12" fmla="*/ 201 w 399"/>
                  <a:gd name="T13" fmla="*/ 10 h 88"/>
                  <a:gd name="T14" fmla="*/ 206 w 399"/>
                  <a:gd name="T15" fmla="*/ 7 h 88"/>
                  <a:gd name="T16" fmla="*/ 208 w 399"/>
                  <a:gd name="T17" fmla="*/ 5 h 88"/>
                  <a:gd name="T18" fmla="*/ 210 w 399"/>
                  <a:gd name="T19" fmla="*/ 5 h 88"/>
                  <a:gd name="T20" fmla="*/ 213 w 399"/>
                  <a:gd name="T21" fmla="*/ 0 h 88"/>
                  <a:gd name="T22" fmla="*/ 399 w 399"/>
                  <a:gd name="T23" fmla="*/ 47 h 88"/>
                  <a:gd name="T24" fmla="*/ 399 w 399"/>
                  <a:gd name="T25" fmla="*/ 47 h 88"/>
                  <a:gd name="T26" fmla="*/ 399 w 399"/>
                  <a:gd name="T27" fmla="*/ 50 h 88"/>
                  <a:gd name="T28" fmla="*/ 0 w 399"/>
                  <a:gd name="T29" fmla="*/ 88 h 88"/>
                  <a:gd name="T30" fmla="*/ 0 w 399"/>
                  <a:gd name="T31" fmla="*/ 88 h 88"/>
                  <a:gd name="T32" fmla="*/ 0 w 399"/>
                  <a:gd name="T33" fmla="*/ 83 h 88"/>
                  <a:gd name="T34" fmla="*/ 192 w 399"/>
                  <a:gd name="T35" fmla="*/ 0 h 88"/>
                  <a:gd name="T36" fmla="*/ 192 w 399"/>
                  <a:gd name="T37" fmla="*/ 0 h 88"/>
                  <a:gd name="T38" fmla="*/ 192 w 399"/>
                  <a:gd name="T3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88">
                    <a:moveTo>
                      <a:pt x="192" y="0"/>
                    </a:moveTo>
                    <a:lnTo>
                      <a:pt x="192" y="0"/>
                    </a:lnTo>
                    <a:lnTo>
                      <a:pt x="194" y="5"/>
                    </a:lnTo>
                    <a:lnTo>
                      <a:pt x="194" y="5"/>
                    </a:lnTo>
                    <a:lnTo>
                      <a:pt x="199" y="7"/>
                    </a:lnTo>
                    <a:lnTo>
                      <a:pt x="201" y="10"/>
                    </a:lnTo>
                    <a:lnTo>
                      <a:pt x="201" y="10"/>
                    </a:lnTo>
                    <a:lnTo>
                      <a:pt x="206" y="7"/>
                    </a:lnTo>
                    <a:lnTo>
                      <a:pt x="208" y="5"/>
                    </a:lnTo>
                    <a:lnTo>
                      <a:pt x="210" y="5"/>
                    </a:lnTo>
                    <a:lnTo>
                      <a:pt x="213" y="0"/>
                    </a:lnTo>
                    <a:lnTo>
                      <a:pt x="399" y="47"/>
                    </a:lnTo>
                    <a:lnTo>
                      <a:pt x="399" y="47"/>
                    </a:lnTo>
                    <a:lnTo>
                      <a:pt x="399" y="50"/>
                    </a:lnTo>
                    <a:lnTo>
                      <a:pt x="0" y="88"/>
                    </a:lnTo>
                    <a:lnTo>
                      <a:pt x="0" y="88"/>
                    </a:lnTo>
                    <a:lnTo>
                      <a:pt x="0" y="83"/>
                    </a:lnTo>
                    <a:lnTo>
                      <a:pt x="192" y="0"/>
                    </a:lnTo>
                    <a:lnTo>
                      <a:pt x="192" y="0"/>
                    </a:lnTo>
                    <a:lnTo>
                      <a:pt x="192"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30" name="Freeform 75"/>
              <p:cNvSpPr>
                <a:spLocks/>
              </p:cNvSpPr>
              <p:nvPr/>
            </p:nvSpPr>
            <p:spPr bwMode="auto">
              <a:xfrm>
                <a:off x="-3065463" y="4081463"/>
                <a:ext cx="431800" cy="476250"/>
              </a:xfrm>
              <a:custGeom>
                <a:avLst/>
                <a:gdLst>
                  <a:gd name="T0" fmla="*/ 83 w 272"/>
                  <a:gd name="T1" fmla="*/ 119 h 300"/>
                  <a:gd name="T2" fmla="*/ 83 w 272"/>
                  <a:gd name="T3" fmla="*/ 119 h 300"/>
                  <a:gd name="T4" fmla="*/ 88 w 272"/>
                  <a:gd name="T5" fmla="*/ 121 h 300"/>
                  <a:gd name="T6" fmla="*/ 88 w 272"/>
                  <a:gd name="T7" fmla="*/ 121 h 300"/>
                  <a:gd name="T8" fmla="*/ 90 w 272"/>
                  <a:gd name="T9" fmla="*/ 119 h 300"/>
                  <a:gd name="T10" fmla="*/ 95 w 272"/>
                  <a:gd name="T11" fmla="*/ 119 h 300"/>
                  <a:gd name="T12" fmla="*/ 97 w 272"/>
                  <a:gd name="T13" fmla="*/ 114 h 300"/>
                  <a:gd name="T14" fmla="*/ 97 w 272"/>
                  <a:gd name="T15" fmla="*/ 111 h 300"/>
                  <a:gd name="T16" fmla="*/ 97 w 272"/>
                  <a:gd name="T17" fmla="*/ 111 h 300"/>
                  <a:gd name="T18" fmla="*/ 95 w 272"/>
                  <a:gd name="T19" fmla="*/ 107 h 300"/>
                  <a:gd name="T20" fmla="*/ 270 w 272"/>
                  <a:gd name="T21" fmla="*/ 0 h 300"/>
                  <a:gd name="T22" fmla="*/ 270 w 272"/>
                  <a:gd name="T23" fmla="*/ 0 h 300"/>
                  <a:gd name="T24" fmla="*/ 272 w 272"/>
                  <a:gd name="T25" fmla="*/ 3 h 300"/>
                  <a:gd name="T26" fmla="*/ 229 w 272"/>
                  <a:gd name="T27" fmla="*/ 48 h 300"/>
                  <a:gd name="T28" fmla="*/ 0 w 272"/>
                  <a:gd name="T29" fmla="*/ 300 h 300"/>
                  <a:gd name="T30" fmla="*/ 0 w 272"/>
                  <a:gd name="T31" fmla="*/ 300 h 300"/>
                  <a:gd name="T32" fmla="*/ 0 w 272"/>
                  <a:gd name="T33" fmla="*/ 300 h 300"/>
                  <a:gd name="T34" fmla="*/ 83 w 272"/>
                  <a:gd name="T35" fmla="*/ 119 h 300"/>
                  <a:gd name="T36" fmla="*/ 83 w 272"/>
                  <a:gd name="T37" fmla="*/ 119 h 300"/>
                  <a:gd name="T38" fmla="*/ 83 w 272"/>
                  <a:gd name="T39" fmla="*/ 11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300">
                    <a:moveTo>
                      <a:pt x="83" y="119"/>
                    </a:moveTo>
                    <a:lnTo>
                      <a:pt x="83" y="119"/>
                    </a:lnTo>
                    <a:lnTo>
                      <a:pt x="88" y="121"/>
                    </a:lnTo>
                    <a:lnTo>
                      <a:pt x="88" y="121"/>
                    </a:lnTo>
                    <a:lnTo>
                      <a:pt x="90" y="119"/>
                    </a:lnTo>
                    <a:lnTo>
                      <a:pt x="95" y="119"/>
                    </a:lnTo>
                    <a:lnTo>
                      <a:pt x="97" y="114"/>
                    </a:lnTo>
                    <a:lnTo>
                      <a:pt x="97" y="111"/>
                    </a:lnTo>
                    <a:lnTo>
                      <a:pt x="97" y="111"/>
                    </a:lnTo>
                    <a:lnTo>
                      <a:pt x="95" y="107"/>
                    </a:lnTo>
                    <a:lnTo>
                      <a:pt x="270" y="0"/>
                    </a:lnTo>
                    <a:lnTo>
                      <a:pt x="270" y="0"/>
                    </a:lnTo>
                    <a:lnTo>
                      <a:pt x="272" y="3"/>
                    </a:lnTo>
                    <a:lnTo>
                      <a:pt x="229" y="48"/>
                    </a:lnTo>
                    <a:lnTo>
                      <a:pt x="0" y="300"/>
                    </a:lnTo>
                    <a:lnTo>
                      <a:pt x="0" y="300"/>
                    </a:lnTo>
                    <a:lnTo>
                      <a:pt x="0" y="300"/>
                    </a:lnTo>
                    <a:lnTo>
                      <a:pt x="83" y="119"/>
                    </a:lnTo>
                    <a:lnTo>
                      <a:pt x="83" y="119"/>
                    </a:lnTo>
                    <a:lnTo>
                      <a:pt x="83" y="119"/>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31" name="Freeform 76"/>
              <p:cNvSpPr>
                <a:spLocks/>
              </p:cNvSpPr>
              <p:nvPr/>
            </p:nvSpPr>
            <p:spPr bwMode="auto">
              <a:xfrm>
                <a:off x="-3236913" y="4614863"/>
                <a:ext cx="149225" cy="619125"/>
              </a:xfrm>
              <a:custGeom>
                <a:avLst/>
                <a:gdLst>
                  <a:gd name="T0" fmla="*/ 89 w 94"/>
                  <a:gd name="T1" fmla="*/ 0 h 390"/>
                  <a:gd name="T2" fmla="*/ 89 w 94"/>
                  <a:gd name="T3" fmla="*/ 0 h 390"/>
                  <a:gd name="T4" fmla="*/ 94 w 94"/>
                  <a:gd name="T5" fmla="*/ 2 h 390"/>
                  <a:gd name="T6" fmla="*/ 11 w 94"/>
                  <a:gd name="T7" fmla="*/ 390 h 390"/>
                  <a:gd name="T8" fmla="*/ 11 w 94"/>
                  <a:gd name="T9" fmla="*/ 390 h 390"/>
                  <a:gd name="T10" fmla="*/ 11 w 94"/>
                  <a:gd name="T11" fmla="*/ 390 h 390"/>
                  <a:gd name="T12" fmla="*/ 11 w 94"/>
                  <a:gd name="T13" fmla="*/ 390 h 390"/>
                  <a:gd name="T14" fmla="*/ 11 w 94"/>
                  <a:gd name="T15" fmla="*/ 390 h 390"/>
                  <a:gd name="T16" fmla="*/ 0 w 94"/>
                  <a:gd name="T17" fmla="*/ 177 h 390"/>
                  <a:gd name="T18" fmla="*/ 0 w 94"/>
                  <a:gd name="T19" fmla="*/ 177 h 390"/>
                  <a:gd name="T20" fmla="*/ 2 w 94"/>
                  <a:gd name="T21" fmla="*/ 175 h 390"/>
                  <a:gd name="T22" fmla="*/ 7 w 94"/>
                  <a:gd name="T23" fmla="*/ 172 h 390"/>
                  <a:gd name="T24" fmla="*/ 7 w 94"/>
                  <a:gd name="T25" fmla="*/ 170 h 390"/>
                  <a:gd name="T26" fmla="*/ 7 w 94"/>
                  <a:gd name="T27" fmla="*/ 165 h 390"/>
                  <a:gd name="T28" fmla="*/ 7 w 94"/>
                  <a:gd name="T29" fmla="*/ 165 h 390"/>
                  <a:gd name="T30" fmla="*/ 7 w 94"/>
                  <a:gd name="T31" fmla="*/ 161 h 390"/>
                  <a:gd name="T32" fmla="*/ 2 w 94"/>
                  <a:gd name="T33" fmla="*/ 156 h 390"/>
                  <a:gd name="T34" fmla="*/ 89 w 94"/>
                  <a:gd name="T35" fmla="*/ 0 h 390"/>
                  <a:gd name="T36" fmla="*/ 89 w 94"/>
                  <a:gd name="T37" fmla="*/ 0 h 390"/>
                  <a:gd name="T38" fmla="*/ 89 w 94"/>
                  <a:gd name="T3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90">
                    <a:moveTo>
                      <a:pt x="89" y="0"/>
                    </a:moveTo>
                    <a:lnTo>
                      <a:pt x="89" y="0"/>
                    </a:lnTo>
                    <a:lnTo>
                      <a:pt x="94" y="2"/>
                    </a:lnTo>
                    <a:lnTo>
                      <a:pt x="11" y="390"/>
                    </a:lnTo>
                    <a:lnTo>
                      <a:pt x="11" y="390"/>
                    </a:lnTo>
                    <a:lnTo>
                      <a:pt x="11" y="390"/>
                    </a:lnTo>
                    <a:lnTo>
                      <a:pt x="11" y="390"/>
                    </a:lnTo>
                    <a:lnTo>
                      <a:pt x="11" y="390"/>
                    </a:lnTo>
                    <a:lnTo>
                      <a:pt x="0" y="177"/>
                    </a:lnTo>
                    <a:lnTo>
                      <a:pt x="0" y="177"/>
                    </a:lnTo>
                    <a:lnTo>
                      <a:pt x="2" y="175"/>
                    </a:lnTo>
                    <a:lnTo>
                      <a:pt x="7" y="172"/>
                    </a:lnTo>
                    <a:lnTo>
                      <a:pt x="7" y="170"/>
                    </a:lnTo>
                    <a:lnTo>
                      <a:pt x="7" y="165"/>
                    </a:lnTo>
                    <a:lnTo>
                      <a:pt x="7" y="165"/>
                    </a:lnTo>
                    <a:lnTo>
                      <a:pt x="7" y="161"/>
                    </a:lnTo>
                    <a:lnTo>
                      <a:pt x="2" y="156"/>
                    </a:lnTo>
                    <a:lnTo>
                      <a:pt x="89" y="0"/>
                    </a:lnTo>
                    <a:lnTo>
                      <a:pt x="89" y="0"/>
                    </a:lnTo>
                    <a:lnTo>
                      <a:pt x="89" y="0"/>
                    </a:lnTo>
                    <a:close/>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32" name="Freeform 77"/>
              <p:cNvSpPr>
                <a:spLocks/>
              </p:cNvSpPr>
              <p:nvPr/>
            </p:nvSpPr>
            <p:spPr bwMode="auto">
              <a:xfrm>
                <a:off x="-3225800" y="4618038"/>
                <a:ext cx="1143000" cy="644525"/>
              </a:xfrm>
              <a:custGeom>
                <a:avLst/>
                <a:gdLst>
                  <a:gd name="T0" fmla="*/ 87 w 720"/>
                  <a:gd name="T1" fmla="*/ 0 h 406"/>
                  <a:gd name="T2" fmla="*/ 720 w 720"/>
                  <a:gd name="T3" fmla="*/ 274 h 406"/>
                  <a:gd name="T4" fmla="*/ 0 w 720"/>
                  <a:gd name="T5" fmla="*/ 406 h 406"/>
                </a:gdLst>
                <a:ahLst/>
                <a:cxnLst>
                  <a:cxn ang="0">
                    <a:pos x="T0" y="T1"/>
                  </a:cxn>
                  <a:cxn ang="0">
                    <a:pos x="T2" y="T3"/>
                  </a:cxn>
                  <a:cxn ang="0">
                    <a:pos x="T4" y="T5"/>
                  </a:cxn>
                </a:cxnLst>
                <a:rect l="0" t="0" r="r" b="b"/>
                <a:pathLst>
                  <a:path w="720" h="406">
                    <a:moveTo>
                      <a:pt x="87" y="0"/>
                    </a:moveTo>
                    <a:lnTo>
                      <a:pt x="720" y="274"/>
                    </a:lnTo>
                    <a:lnTo>
                      <a:pt x="0" y="406"/>
                    </a:lnTo>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33" name="Freeform 78"/>
              <p:cNvSpPr>
                <a:spLocks/>
              </p:cNvSpPr>
              <p:nvPr/>
            </p:nvSpPr>
            <p:spPr bwMode="auto">
              <a:xfrm>
                <a:off x="-2636838" y="4006850"/>
                <a:ext cx="1604963" cy="1042988"/>
              </a:xfrm>
              <a:custGeom>
                <a:avLst/>
                <a:gdLst>
                  <a:gd name="T0" fmla="*/ 0 w 1011"/>
                  <a:gd name="T1" fmla="*/ 47 h 657"/>
                  <a:gd name="T2" fmla="*/ 340 w 1011"/>
                  <a:gd name="T3" fmla="*/ 657 h 657"/>
                  <a:gd name="T4" fmla="*/ 451 w 1011"/>
                  <a:gd name="T5" fmla="*/ 0 h 657"/>
                  <a:gd name="T6" fmla="*/ 845 w 1011"/>
                  <a:gd name="T7" fmla="*/ 199 h 657"/>
                  <a:gd name="T8" fmla="*/ 340 w 1011"/>
                  <a:gd name="T9" fmla="*/ 654 h 657"/>
                  <a:gd name="T10" fmla="*/ 1011 w 1011"/>
                  <a:gd name="T11" fmla="*/ 572 h 657"/>
                </a:gdLst>
                <a:ahLst/>
                <a:cxnLst>
                  <a:cxn ang="0">
                    <a:pos x="T0" y="T1"/>
                  </a:cxn>
                  <a:cxn ang="0">
                    <a:pos x="T2" y="T3"/>
                  </a:cxn>
                  <a:cxn ang="0">
                    <a:pos x="T4" y="T5"/>
                  </a:cxn>
                  <a:cxn ang="0">
                    <a:pos x="T6" y="T7"/>
                  </a:cxn>
                  <a:cxn ang="0">
                    <a:pos x="T8" y="T9"/>
                  </a:cxn>
                  <a:cxn ang="0">
                    <a:pos x="T10" y="T11"/>
                  </a:cxn>
                </a:cxnLst>
                <a:rect l="0" t="0" r="r" b="b"/>
                <a:pathLst>
                  <a:path w="1011" h="657">
                    <a:moveTo>
                      <a:pt x="0" y="47"/>
                    </a:moveTo>
                    <a:lnTo>
                      <a:pt x="340" y="657"/>
                    </a:lnTo>
                    <a:lnTo>
                      <a:pt x="451" y="0"/>
                    </a:lnTo>
                    <a:lnTo>
                      <a:pt x="845" y="199"/>
                    </a:lnTo>
                    <a:lnTo>
                      <a:pt x="340" y="654"/>
                    </a:lnTo>
                    <a:lnTo>
                      <a:pt x="1011" y="572"/>
                    </a:lnTo>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34" name="Line 79"/>
              <p:cNvSpPr>
                <a:spLocks noChangeShapeType="1"/>
              </p:cNvSpPr>
              <p:nvPr/>
            </p:nvSpPr>
            <p:spPr bwMode="auto">
              <a:xfrm>
                <a:off x="-2097088" y="5049838"/>
                <a:ext cx="457200" cy="1004888"/>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35" name="Line 80"/>
              <p:cNvSpPr>
                <a:spLocks noChangeShapeType="1"/>
              </p:cNvSpPr>
              <p:nvPr/>
            </p:nvSpPr>
            <p:spPr bwMode="auto">
              <a:xfrm>
                <a:off x="-1647825" y="6043613"/>
                <a:ext cx="0" cy="0"/>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36" name="Line 81"/>
              <p:cNvSpPr>
                <a:spLocks noChangeShapeType="1"/>
              </p:cNvSpPr>
              <p:nvPr/>
            </p:nvSpPr>
            <p:spPr bwMode="auto">
              <a:xfrm>
                <a:off x="-2097088" y="5045075"/>
                <a:ext cx="0" cy="0"/>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37" name="Freeform 82"/>
              <p:cNvSpPr>
                <a:spLocks/>
              </p:cNvSpPr>
              <p:nvPr/>
            </p:nvSpPr>
            <p:spPr bwMode="auto">
              <a:xfrm>
                <a:off x="-2097088" y="4006850"/>
                <a:ext cx="985838" cy="1533525"/>
              </a:xfrm>
              <a:custGeom>
                <a:avLst/>
                <a:gdLst>
                  <a:gd name="T0" fmla="*/ 111 w 621"/>
                  <a:gd name="T1" fmla="*/ 0 h 966"/>
                  <a:gd name="T2" fmla="*/ 0 w 621"/>
                  <a:gd name="T3" fmla="*/ 654 h 966"/>
                  <a:gd name="T4" fmla="*/ 621 w 621"/>
                  <a:gd name="T5" fmla="*/ 966 h 966"/>
                </a:gdLst>
                <a:ahLst/>
                <a:cxnLst>
                  <a:cxn ang="0">
                    <a:pos x="T0" y="T1"/>
                  </a:cxn>
                  <a:cxn ang="0">
                    <a:pos x="T2" y="T3"/>
                  </a:cxn>
                  <a:cxn ang="0">
                    <a:pos x="T4" y="T5"/>
                  </a:cxn>
                </a:cxnLst>
                <a:rect l="0" t="0" r="r" b="b"/>
                <a:pathLst>
                  <a:path w="621" h="966">
                    <a:moveTo>
                      <a:pt x="111" y="0"/>
                    </a:moveTo>
                    <a:lnTo>
                      <a:pt x="0" y="654"/>
                    </a:lnTo>
                    <a:lnTo>
                      <a:pt x="621" y="966"/>
                    </a:lnTo>
                  </a:path>
                </a:pathLst>
              </a:custGeom>
              <a:noFill/>
              <a:ln w="7" cap="flat">
                <a:solidFill>
                  <a:srgbClr val="2EDECD">
                    <a:alpha val="2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38" name="Line 83"/>
              <p:cNvSpPr>
                <a:spLocks noChangeShapeType="1"/>
              </p:cNvSpPr>
              <p:nvPr/>
            </p:nvSpPr>
            <p:spPr bwMode="auto">
              <a:xfrm flipH="1">
                <a:off x="-2292350" y="5045075"/>
                <a:ext cx="195263" cy="1174750"/>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39" name="Line 84"/>
              <p:cNvSpPr>
                <a:spLocks noChangeShapeType="1"/>
              </p:cNvSpPr>
              <p:nvPr/>
            </p:nvSpPr>
            <p:spPr bwMode="auto">
              <a:xfrm flipH="1">
                <a:off x="-2881313" y="5057775"/>
                <a:ext cx="784225" cy="782638"/>
              </a:xfrm>
              <a:prstGeom prst="line">
                <a:avLst/>
              </a:prstGeom>
              <a:noFill/>
              <a:ln w="7" cap="flat">
                <a:solidFill>
                  <a:srgbClr val="2EDECD">
                    <a:alpha val="25000"/>
                  </a:srgbClr>
                </a:solidFill>
                <a:prstDash val="solid"/>
                <a:round/>
                <a:headEnd/>
                <a:tailEnd/>
              </a:ln>
              <a:extLst>
                <a:ext uri="{909E8E84-426E-40DD-AFC4-6F175D3DCCD1}">
                  <a14:hiddenFill xmlns:a14="http://schemas.microsoft.com/office/drawing/2010/main">
                    <a:noFill/>
                  </a14:hiddenFill>
                </a:ext>
              </a:extLst>
            </p:spPr>
            <p:txBody>
              <a:bodyPr vert="horz" wrap="square" lIns="91387" tIns="45694" rIns="91387" bIns="45694" numCol="1" anchor="t" anchorCtr="0" compatLnSpc="1">
                <a:prstTxWarp prst="textNoShape">
                  <a:avLst/>
                </a:prstTxWarp>
                <a:noAutofit/>
              </a:bodyPr>
              <a:lstStyle/>
              <a:p>
                <a:pPr defTabSz="1218589" fontAlgn="ctr">
                  <a:defRPr/>
                </a:pPr>
                <a:endParaRPr lang="en-US" altLang="zh-CN" sz="2398"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grpSp>
      <p:pic>
        <p:nvPicPr>
          <p:cNvPr id="340" name="Picture 4" descr="https://cdn2.iconfinder.com/data/icons/large-home-icons/512/Buildings_building_house_city_office_hom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5991" y="1701434"/>
            <a:ext cx="926703" cy="926818"/>
          </a:xfrm>
          <a:prstGeom prst="rect">
            <a:avLst/>
          </a:prstGeom>
          <a:noFill/>
        </p:spPr>
      </p:pic>
      <p:pic>
        <p:nvPicPr>
          <p:cNvPr id="341" name="Picture 4" descr="https://cdn2.iconfinder.com/data/icons/large-home-icons/512/Buildings_building_house_city_office_hom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6682" y="1789391"/>
            <a:ext cx="926703" cy="926818"/>
          </a:xfrm>
          <a:prstGeom prst="rect">
            <a:avLst/>
          </a:prstGeom>
          <a:noFill/>
        </p:spPr>
      </p:pic>
      <p:pic>
        <p:nvPicPr>
          <p:cNvPr id="346" name="Picture 2" descr="F:\PIC\16：10_PPT_pic\ICOS\Cloud-icon.png"/>
          <p:cNvPicPr>
            <a:picLocks noChangeAspect="1" noChangeArrowheads="1"/>
          </p:cNvPicPr>
          <p:nvPr/>
        </p:nvPicPr>
        <p:blipFill>
          <a:blip r:embed="rId6" cstate="screen"/>
          <a:srcRect/>
          <a:stretch>
            <a:fillRect/>
          </a:stretch>
        </p:blipFill>
        <p:spPr bwMode="auto">
          <a:xfrm>
            <a:off x="10027396" y="2061342"/>
            <a:ext cx="791802" cy="791802"/>
          </a:xfrm>
          <a:prstGeom prst="rect">
            <a:avLst/>
          </a:prstGeom>
          <a:noFill/>
        </p:spPr>
      </p:pic>
      <p:grpSp>
        <p:nvGrpSpPr>
          <p:cNvPr id="347" name="组合 346"/>
          <p:cNvGrpSpPr/>
          <p:nvPr/>
        </p:nvGrpSpPr>
        <p:grpSpPr>
          <a:xfrm>
            <a:off x="2238387" y="2018801"/>
            <a:ext cx="3365208" cy="428202"/>
            <a:chOff x="4518025" y="2961643"/>
            <a:chExt cx="2630488" cy="373063"/>
          </a:xfrm>
        </p:grpSpPr>
        <p:sp>
          <p:nvSpPr>
            <p:cNvPr id="348" name="Freeform 42"/>
            <p:cNvSpPr>
              <a:spLocks/>
            </p:cNvSpPr>
            <p:nvPr/>
          </p:nvSpPr>
          <p:spPr bwMode="auto">
            <a:xfrm>
              <a:off x="4518025" y="3237868"/>
              <a:ext cx="82550" cy="96838"/>
            </a:xfrm>
            <a:custGeom>
              <a:avLst/>
              <a:gdLst>
                <a:gd name="T0" fmla="*/ 52 w 52"/>
                <a:gd name="T1" fmla="*/ 47 h 61"/>
                <a:gd name="T2" fmla="*/ 22 w 52"/>
                <a:gd name="T3" fmla="*/ 61 h 61"/>
                <a:gd name="T4" fmla="*/ 18 w 52"/>
                <a:gd name="T5" fmla="*/ 55 h 61"/>
                <a:gd name="T6" fmla="*/ 31 w 52"/>
                <a:gd name="T7" fmla="*/ 50 h 61"/>
                <a:gd name="T8" fmla="*/ 14 w 52"/>
                <a:gd name="T9" fmla="*/ 11 h 61"/>
                <a:gd name="T10" fmla="*/ 3 w 52"/>
                <a:gd name="T11" fmla="*/ 18 h 61"/>
                <a:gd name="T12" fmla="*/ 0 w 52"/>
                <a:gd name="T13" fmla="*/ 12 h 61"/>
                <a:gd name="T14" fmla="*/ 15 w 52"/>
                <a:gd name="T15" fmla="*/ 0 h 61"/>
                <a:gd name="T16" fmla="*/ 37 w 52"/>
                <a:gd name="T17" fmla="*/ 47 h 61"/>
                <a:gd name="T18" fmla="*/ 48 w 52"/>
                <a:gd name="T19" fmla="*/ 42 h 61"/>
                <a:gd name="T20" fmla="*/ 52 w 52"/>
                <a:gd name="T2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1">
                  <a:moveTo>
                    <a:pt x="52" y="47"/>
                  </a:moveTo>
                  <a:lnTo>
                    <a:pt x="22" y="61"/>
                  </a:lnTo>
                  <a:lnTo>
                    <a:pt x="18" y="55"/>
                  </a:lnTo>
                  <a:lnTo>
                    <a:pt x="31" y="50"/>
                  </a:lnTo>
                  <a:lnTo>
                    <a:pt x="14" y="11"/>
                  </a:lnTo>
                  <a:lnTo>
                    <a:pt x="3" y="18"/>
                  </a:lnTo>
                  <a:lnTo>
                    <a:pt x="0" y="12"/>
                  </a:lnTo>
                  <a:lnTo>
                    <a:pt x="15" y="0"/>
                  </a:lnTo>
                  <a:lnTo>
                    <a:pt x="37" y="47"/>
                  </a:lnTo>
                  <a:lnTo>
                    <a:pt x="48" y="42"/>
                  </a:lnTo>
                  <a:lnTo>
                    <a:pt x="52" y="47"/>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49" name="Freeform 43"/>
            <p:cNvSpPr>
              <a:spLocks noEditPoints="1"/>
            </p:cNvSpPr>
            <p:nvPr/>
          </p:nvSpPr>
          <p:spPr bwMode="auto">
            <a:xfrm>
              <a:off x="4584700" y="3201356"/>
              <a:ext cx="73025" cy="101600"/>
            </a:xfrm>
            <a:custGeom>
              <a:avLst/>
              <a:gdLst>
                <a:gd name="T0" fmla="*/ 4 w 29"/>
                <a:gd name="T1" fmla="*/ 26 h 40"/>
                <a:gd name="T2" fmla="*/ 1 w 29"/>
                <a:gd name="T3" fmla="*/ 12 h 40"/>
                <a:gd name="T4" fmla="*/ 8 w 29"/>
                <a:gd name="T5" fmla="*/ 3 h 40"/>
                <a:gd name="T6" fmla="*/ 26 w 29"/>
                <a:gd name="T7" fmla="*/ 16 h 40"/>
                <a:gd name="T8" fmla="*/ 28 w 29"/>
                <a:gd name="T9" fmla="*/ 30 h 40"/>
                <a:gd name="T10" fmla="*/ 21 w 29"/>
                <a:gd name="T11" fmla="*/ 38 h 40"/>
                <a:gd name="T12" fmla="*/ 12 w 29"/>
                <a:gd name="T13" fmla="*/ 37 h 40"/>
                <a:gd name="T14" fmla="*/ 4 w 29"/>
                <a:gd name="T15" fmla="*/ 26 h 40"/>
                <a:gd name="T16" fmla="*/ 8 w 29"/>
                <a:gd name="T17" fmla="*/ 24 h 40"/>
                <a:gd name="T18" fmla="*/ 20 w 29"/>
                <a:gd name="T19" fmla="*/ 35 h 40"/>
                <a:gd name="T20" fmla="*/ 21 w 29"/>
                <a:gd name="T21" fmla="*/ 18 h 40"/>
                <a:gd name="T22" fmla="*/ 9 w 29"/>
                <a:gd name="T23" fmla="*/ 7 h 40"/>
                <a:gd name="T24" fmla="*/ 8 w 29"/>
                <a:gd name="T25"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0">
                  <a:moveTo>
                    <a:pt x="4" y="26"/>
                  </a:moveTo>
                  <a:cubicBezTo>
                    <a:pt x="1" y="20"/>
                    <a:pt x="0" y="15"/>
                    <a:pt x="1" y="12"/>
                  </a:cubicBezTo>
                  <a:cubicBezTo>
                    <a:pt x="2" y="8"/>
                    <a:pt x="4" y="5"/>
                    <a:pt x="8" y="3"/>
                  </a:cubicBezTo>
                  <a:cubicBezTo>
                    <a:pt x="15" y="0"/>
                    <a:pt x="21" y="5"/>
                    <a:pt x="26" y="16"/>
                  </a:cubicBezTo>
                  <a:cubicBezTo>
                    <a:pt x="28" y="22"/>
                    <a:pt x="29" y="27"/>
                    <a:pt x="28" y="30"/>
                  </a:cubicBezTo>
                  <a:cubicBezTo>
                    <a:pt x="27" y="34"/>
                    <a:pt x="25" y="37"/>
                    <a:pt x="21" y="38"/>
                  </a:cubicBezTo>
                  <a:cubicBezTo>
                    <a:pt x="18" y="40"/>
                    <a:pt x="15" y="39"/>
                    <a:pt x="12" y="37"/>
                  </a:cubicBezTo>
                  <a:cubicBezTo>
                    <a:pt x="9" y="35"/>
                    <a:pt x="6" y="32"/>
                    <a:pt x="4" y="26"/>
                  </a:cubicBezTo>
                  <a:close/>
                  <a:moveTo>
                    <a:pt x="8" y="24"/>
                  </a:moveTo>
                  <a:cubicBezTo>
                    <a:pt x="12" y="33"/>
                    <a:pt x="16" y="37"/>
                    <a:pt x="20" y="35"/>
                  </a:cubicBezTo>
                  <a:cubicBezTo>
                    <a:pt x="25" y="33"/>
                    <a:pt x="25" y="27"/>
                    <a:pt x="21" y="18"/>
                  </a:cubicBezTo>
                  <a:cubicBezTo>
                    <a:pt x="18" y="9"/>
                    <a:pt x="13" y="5"/>
                    <a:pt x="9" y="7"/>
                  </a:cubicBezTo>
                  <a:cubicBezTo>
                    <a:pt x="4" y="9"/>
                    <a:pt x="4" y="15"/>
                    <a:pt x="8" y="24"/>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50" name="Freeform 44"/>
            <p:cNvSpPr>
              <a:spLocks/>
            </p:cNvSpPr>
            <p:nvPr/>
          </p:nvSpPr>
          <p:spPr bwMode="auto">
            <a:xfrm>
              <a:off x="4649788" y="3182306"/>
              <a:ext cx="79375" cy="96838"/>
            </a:xfrm>
            <a:custGeom>
              <a:avLst/>
              <a:gdLst>
                <a:gd name="T0" fmla="*/ 50 w 50"/>
                <a:gd name="T1" fmla="*/ 49 h 61"/>
                <a:gd name="T2" fmla="*/ 19 w 50"/>
                <a:gd name="T3" fmla="*/ 61 h 61"/>
                <a:gd name="T4" fmla="*/ 17 w 50"/>
                <a:gd name="T5" fmla="*/ 55 h 61"/>
                <a:gd name="T6" fmla="*/ 30 w 50"/>
                <a:gd name="T7" fmla="*/ 50 h 61"/>
                <a:gd name="T8" fmla="*/ 14 w 50"/>
                <a:gd name="T9" fmla="*/ 9 h 61"/>
                <a:gd name="T10" fmla="*/ 3 w 50"/>
                <a:gd name="T11" fmla="*/ 19 h 61"/>
                <a:gd name="T12" fmla="*/ 0 w 50"/>
                <a:gd name="T13" fmla="*/ 12 h 61"/>
                <a:gd name="T14" fmla="*/ 17 w 50"/>
                <a:gd name="T15" fmla="*/ 0 h 61"/>
                <a:gd name="T16" fmla="*/ 36 w 50"/>
                <a:gd name="T17" fmla="*/ 49 h 61"/>
                <a:gd name="T18" fmla="*/ 47 w 50"/>
                <a:gd name="T19" fmla="*/ 44 h 61"/>
                <a:gd name="T20" fmla="*/ 50 w 50"/>
                <a:gd name="T21"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1">
                  <a:moveTo>
                    <a:pt x="50" y="49"/>
                  </a:moveTo>
                  <a:lnTo>
                    <a:pt x="19" y="61"/>
                  </a:lnTo>
                  <a:lnTo>
                    <a:pt x="17" y="55"/>
                  </a:lnTo>
                  <a:lnTo>
                    <a:pt x="30" y="50"/>
                  </a:lnTo>
                  <a:lnTo>
                    <a:pt x="14" y="9"/>
                  </a:lnTo>
                  <a:lnTo>
                    <a:pt x="3" y="19"/>
                  </a:lnTo>
                  <a:lnTo>
                    <a:pt x="0" y="12"/>
                  </a:lnTo>
                  <a:lnTo>
                    <a:pt x="17" y="0"/>
                  </a:lnTo>
                  <a:lnTo>
                    <a:pt x="36" y="49"/>
                  </a:lnTo>
                  <a:lnTo>
                    <a:pt x="47" y="44"/>
                  </a:lnTo>
                  <a:lnTo>
                    <a:pt x="50" y="49"/>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51" name="Freeform 45"/>
            <p:cNvSpPr>
              <a:spLocks noEditPoints="1"/>
            </p:cNvSpPr>
            <p:nvPr/>
          </p:nvSpPr>
          <p:spPr bwMode="auto">
            <a:xfrm>
              <a:off x="4719638" y="3152143"/>
              <a:ext cx="68263" cy="100013"/>
            </a:xfrm>
            <a:custGeom>
              <a:avLst/>
              <a:gdLst>
                <a:gd name="T0" fmla="*/ 2 w 27"/>
                <a:gd name="T1" fmla="*/ 25 h 40"/>
                <a:gd name="T2" fmla="*/ 1 w 27"/>
                <a:gd name="T3" fmla="*/ 10 h 40"/>
                <a:gd name="T4" fmla="*/ 8 w 27"/>
                <a:gd name="T5" fmla="*/ 3 h 40"/>
                <a:gd name="T6" fmla="*/ 25 w 27"/>
                <a:gd name="T7" fmla="*/ 16 h 40"/>
                <a:gd name="T8" fmla="*/ 26 w 27"/>
                <a:gd name="T9" fmla="*/ 31 h 40"/>
                <a:gd name="T10" fmla="*/ 20 w 27"/>
                <a:gd name="T11" fmla="*/ 38 h 40"/>
                <a:gd name="T12" fmla="*/ 10 w 27"/>
                <a:gd name="T13" fmla="*/ 37 h 40"/>
                <a:gd name="T14" fmla="*/ 2 w 27"/>
                <a:gd name="T15" fmla="*/ 25 h 40"/>
                <a:gd name="T16" fmla="*/ 7 w 27"/>
                <a:gd name="T17" fmla="*/ 23 h 40"/>
                <a:gd name="T18" fmla="*/ 19 w 27"/>
                <a:gd name="T19" fmla="*/ 35 h 40"/>
                <a:gd name="T20" fmla="*/ 20 w 27"/>
                <a:gd name="T21" fmla="*/ 18 h 40"/>
                <a:gd name="T22" fmla="*/ 9 w 27"/>
                <a:gd name="T23" fmla="*/ 6 h 40"/>
                <a:gd name="T24" fmla="*/ 7 w 27"/>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0">
                  <a:moveTo>
                    <a:pt x="2" y="25"/>
                  </a:moveTo>
                  <a:cubicBezTo>
                    <a:pt x="0" y="19"/>
                    <a:pt x="0" y="14"/>
                    <a:pt x="1" y="10"/>
                  </a:cubicBezTo>
                  <a:cubicBezTo>
                    <a:pt x="1" y="7"/>
                    <a:pt x="4" y="4"/>
                    <a:pt x="8" y="3"/>
                  </a:cubicBezTo>
                  <a:cubicBezTo>
                    <a:pt x="15" y="0"/>
                    <a:pt x="21" y="5"/>
                    <a:pt x="25" y="16"/>
                  </a:cubicBezTo>
                  <a:cubicBezTo>
                    <a:pt x="27" y="22"/>
                    <a:pt x="27" y="27"/>
                    <a:pt x="26" y="31"/>
                  </a:cubicBezTo>
                  <a:cubicBezTo>
                    <a:pt x="25" y="34"/>
                    <a:pt x="23" y="37"/>
                    <a:pt x="20" y="38"/>
                  </a:cubicBezTo>
                  <a:cubicBezTo>
                    <a:pt x="16" y="40"/>
                    <a:pt x="13" y="39"/>
                    <a:pt x="10" y="37"/>
                  </a:cubicBezTo>
                  <a:cubicBezTo>
                    <a:pt x="7" y="35"/>
                    <a:pt x="4" y="31"/>
                    <a:pt x="2" y="25"/>
                  </a:cubicBezTo>
                  <a:close/>
                  <a:moveTo>
                    <a:pt x="7" y="23"/>
                  </a:moveTo>
                  <a:cubicBezTo>
                    <a:pt x="10" y="32"/>
                    <a:pt x="14" y="36"/>
                    <a:pt x="19" y="35"/>
                  </a:cubicBezTo>
                  <a:cubicBezTo>
                    <a:pt x="23" y="33"/>
                    <a:pt x="24" y="28"/>
                    <a:pt x="20" y="18"/>
                  </a:cubicBezTo>
                  <a:cubicBezTo>
                    <a:pt x="17" y="9"/>
                    <a:pt x="13" y="5"/>
                    <a:pt x="9" y="6"/>
                  </a:cubicBezTo>
                  <a:cubicBezTo>
                    <a:pt x="4" y="8"/>
                    <a:pt x="3" y="14"/>
                    <a:pt x="7" y="23"/>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52" name="Freeform 46"/>
            <p:cNvSpPr>
              <a:spLocks/>
            </p:cNvSpPr>
            <p:nvPr/>
          </p:nvSpPr>
          <p:spPr bwMode="auto">
            <a:xfrm>
              <a:off x="4784725" y="3131506"/>
              <a:ext cx="77788" cy="98425"/>
            </a:xfrm>
            <a:custGeom>
              <a:avLst/>
              <a:gdLst>
                <a:gd name="T0" fmla="*/ 49 w 49"/>
                <a:gd name="T1" fmla="*/ 52 h 62"/>
                <a:gd name="T2" fmla="*/ 17 w 49"/>
                <a:gd name="T3" fmla="*/ 62 h 62"/>
                <a:gd name="T4" fmla="*/ 16 w 49"/>
                <a:gd name="T5" fmla="*/ 57 h 62"/>
                <a:gd name="T6" fmla="*/ 27 w 49"/>
                <a:gd name="T7" fmla="*/ 52 h 62"/>
                <a:gd name="T8" fmla="*/ 14 w 49"/>
                <a:gd name="T9" fmla="*/ 11 h 62"/>
                <a:gd name="T10" fmla="*/ 2 w 49"/>
                <a:gd name="T11" fmla="*/ 19 h 62"/>
                <a:gd name="T12" fmla="*/ 0 w 49"/>
                <a:gd name="T13" fmla="*/ 13 h 62"/>
                <a:gd name="T14" fmla="*/ 17 w 49"/>
                <a:gd name="T15" fmla="*/ 0 h 62"/>
                <a:gd name="T16" fmla="*/ 35 w 49"/>
                <a:gd name="T17" fmla="*/ 51 h 62"/>
                <a:gd name="T18" fmla="*/ 46 w 49"/>
                <a:gd name="T19" fmla="*/ 46 h 62"/>
                <a:gd name="T20" fmla="*/ 49 w 49"/>
                <a:gd name="T21"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62">
                  <a:moveTo>
                    <a:pt x="49" y="52"/>
                  </a:moveTo>
                  <a:lnTo>
                    <a:pt x="17" y="62"/>
                  </a:lnTo>
                  <a:lnTo>
                    <a:pt x="16" y="57"/>
                  </a:lnTo>
                  <a:lnTo>
                    <a:pt x="27" y="52"/>
                  </a:lnTo>
                  <a:lnTo>
                    <a:pt x="14" y="11"/>
                  </a:lnTo>
                  <a:lnTo>
                    <a:pt x="2" y="19"/>
                  </a:lnTo>
                  <a:lnTo>
                    <a:pt x="0" y="13"/>
                  </a:lnTo>
                  <a:lnTo>
                    <a:pt x="17" y="0"/>
                  </a:lnTo>
                  <a:lnTo>
                    <a:pt x="35" y="51"/>
                  </a:lnTo>
                  <a:lnTo>
                    <a:pt x="46" y="46"/>
                  </a:lnTo>
                  <a:lnTo>
                    <a:pt x="49" y="52"/>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53" name="Freeform 47"/>
            <p:cNvSpPr>
              <a:spLocks noEditPoints="1"/>
            </p:cNvSpPr>
            <p:nvPr/>
          </p:nvSpPr>
          <p:spPr bwMode="auto">
            <a:xfrm>
              <a:off x="4854575" y="3107693"/>
              <a:ext cx="68263" cy="100013"/>
            </a:xfrm>
            <a:custGeom>
              <a:avLst/>
              <a:gdLst>
                <a:gd name="T0" fmla="*/ 2 w 27"/>
                <a:gd name="T1" fmla="*/ 25 h 40"/>
                <a:gd name="T2" fmla="*/ 1 w 27"/>
                <a:gd name="T3" fmla="*/ 10 h 40"/>
                <a:gd name="T4" fmla="*/ 8 w 27"/>
                <a:gd name="T5" fmla="*/ 2 h 40"/>
                <a:gd name="T6" fmla="*/ 25 w 27"/>
                <a:gd name="T7" fmla="*/ 17 h 40"/>
                <a:gd name="T8" fmla="*/ 26 w 27"/>
                <a:gd name="T9" fmla="*/ 31 h 40"/>
                <a:gd name="T10" fmla="*/ 19 w 27"/>
                <a:gd name="T11" fmla="*/ 39 h 40"/>
                <a:gd name="T12" fmla="*/ 9 w 27"/>
                <a:gd name="T13" fmla="*/ 37 h 40"/>
                <a:gd name="T14" fmla="*/ 2 w 27"/>
                <a:gd name="T15" fmla="*/ 25 h 40"/>
                <a:gd name="T16" fmla="*/ 7 w 27"/>
                <a:gd name="T17" fmla="*/ 23 h 40"/>
                <a:gd name="T18" fmla="*/ 18 w 27"/>
                <a:gd name="T19" fmla="*/ 35 h 40"/>
                <a:gd name="T20" fmla="*/ 20 w 27"/>
                <a:gd name="T21" fmla="*/ 19 h 40"/>
                <a:gd name="T22" fmla="*/ 9 w 27"/>
                <a:gd name="T23" fmla="*/ 6 h 40"/>
                <a:gd name="T24" fmla="*/ 7 w 27"/>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0">
                  <a:moveTo>
                    <a:pt x="2" y="25"/>
                  </a:moveTo>
                  <a:cubicBezTo>
                    <a:pt x="0" y="19"/>
                    <a:pt x="0" y="14"/>
                    <a:pt x="1" y="10"/>
                  </a:cubicBezTo>
                  <a:cubicBezTo>
                    <a:pt x="2" y="6"/>
                    <a:pt x="4" y="4"/>
                    <a:pt x="8" y="2"/>
                  </a:cubicBezTo>
                  <a:cubicBezTo>
                    <a:pt x="16" y="0"/>
                    <a:pt x="21" y="5"/>
                    <a:pt x="25" y="17"/>
                  </a:cubicBezTo>
                  <a:cubicBezTo>
                    <a:pt x="27" y="23"/>
                    <a:pt x="27" y="27"/>
                    <a:pt x="26" y="31"/>
                  </a:cubicBezTo>
                  <a:cubicBezTo>
                    <a:pt x="25" y="35"/>
                    <a:pt x="22" y="37"/>
                    <a:pt x="19" y="39"/>
                  </a:cubicBezTo>
                  <a:cubicBezTo>
                    <a:pt x="15" y="40"/>
                    <a:pt x="12" y="39"/>
                    <a:pt x="9" y="37"/>
                  </a:cubicBezTo>
                  <a:cubicBezTo>
                    <a:pt x="6" y="34"/>
                    <a:pt x="4" y="30"/>
                    <a:pt x="2" y="25"/>
                  </a:cubicBezTo>
                  <a:close/>
                  <a:moveTo>
                    <a:pt x="7" y="23"/>
                  </a:moveTo>
                  <a:cubicBezTo>
                    <a:pt x="9" y="32"/>
                    <a:pt x="13" y="36"/>
                    <a:pt x="18" y="35"/>
                  </a:cubicBezTo>
                  <a:cubicBezTo>
                    <a:pt x="22" y="33"/>
                    <a:pt x="23" y="28"/>
                    <a:pt x="20" y="19"/>
                  </a:cubicBezTo>
                  <a:cubicBezTo>
                    <a:pt x="17" y="9"/>
                    <a:pt x="14" y="5"/>
                    <a:pt x="9" y="6"/>
                  </a:cubicBezTo>
                  <a:cubicBezTo>
                    <a:pt x="4" y="8"/>
                    <a:pt x="3" y="13"/>
                    <a:pt x="7" y="23"/>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54" name="Freeform 48"/>
            <p:cNvSpPr>
              <a:spLocks/>
            </p:cNvSpPr>
            <p:nvPr/>
          </p:nvSpPr>
          <p:spPr bwMode="auto">
            <a:xfrm>
              <a:off x="4922838" y="3088643"/>
              <a:ext cx="71438" cy="101600"/>
            </a:xfrm>
            <a:custGeom>
              <a:avLst/>
              <a:gdLst>
                <a:gd name="T0" fmla="*/ 45 w 45"/>
                <a:gd name="T1" fmla="*/ 54 h 64"/>
                <a:gd name="T2" fmla="*/ 14 w 45"/>
                <a:gd name="T3" fmla="*/ 64 h 64"/>
                <a:gd name="T4" fmla="*/ 12 w 45"/>
                <a:gd name="T5" fmla="*/ 57 h 64"/>
                <a:gd name="T6" fmla="*/ 25 w 45"/>
                <a:gd name="T7" fmla="*/ 53 h 64"/>
                <a:gd name="T8" fmla="*/ 12 w 45"/>
                <a:gd name="T9" fmla="*/ 12 h 64"/>
                <a:gd name="T10" fmla="*/ 1 w 45"/>
                <a:gd name="T11" fmla="*/ 19 h 64"/>
                <a:gd name="T12" fmla="*/ 0 w 45"/>
                <a:gd name="T13" fmla="*/ 13 h 64"/>
                <a:gd name="T14" fmla="*/ 17 w 45"/>
                <a:gd name="T15" fmla="*/ 0 h 64"/>
                <a:gd name="T16" fmla="*/ 31 w 45"/>
                <a:gd name="T17" fmla="*/ 51 h 64"/>
                <a:gd name="T18" fmla="*/ 44 w 45"/>
                <a:gd name="T19" fmla="*/ 48 h 64"/>
                <a:gd name="T20" fmla="*/ 45 w 45"/>
                <a:gd name="T21"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4">
                  <a:moveTo>
                    <a:pt x="45" y="54"/>
                  </a:moveTo>
                  <a:lnTo>
                    <a:pt x="14" y="64"/>
                  </a:lnTo>
                  <a:lnTo>
                    <a:pt x="12" y="57"/>
                  </a:lnTo>
                  <a:lnTo>
                    <a:pt x="25" y="53"/>
                  </a:lnTo>
                  <a:lnTo>
                    <a:pt x="12" y="12"/>
                  </a:lnTo>
                  <a:lnTo>
                    <a:pt x="1" y="19"/>
                  </a:lnTo>
                  <a:lnTo>
                    <a:pt x="0" y="13"/>
                  </a:lnTo>
                  <a:lnTo>
                    <a:pt x="17" y="0"/>
                  </a:lnTo>
                  <a:lnTo>
                    <a:pt x="31" y="51"/>
                  </a:lnTo>
                  <a:lnTo>
                    <a:pt x="44" y="48"/>
                  </a:lnTo>
                  <a:lnTo>
                    <a:pt x="45" y="54"/>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55" name="Freeform 49"/>
            <p:cNvSpPr>
              <a:spLocks noEditPoints="1"/>
            </p:cNvSpPr>
            <p:nvPr/>
          </p:nvSpPr>
          <p:spPr bwMode="auto">
            <a:xfrm>
              <a:off x="4992688" y="3069593"/>
              <a:ext cx="65088" cy="96838"/>
            </a:xfrm>
            <a:custGeom>
              <a:avLst/>
              <a:gdLst>
                <a:gd name="T0" fmla="*/ 1 w 26"/>
                <a:gd name="T1" fmla="*/ 24 h 39"/>
                <a:gd name="T2" fmla="*/ 1 w 26"/>
                <a:gd name="T3" fmla="*/ 9 h 39"/>
                <a:gd name="T4" fmla="*/ 9 w 26"/>
                <a:gd name="T5" fmla="*/ 2 h 39"/>
                <a:gd name="T6" fmla="*/ 24 w 26"/>
                <a:gd name="T7" fmla="*/ 17 h 39"/>
                <a:gd name="T8" fmla="*/ 25 w 26"/>
                <a:gd name="T9" fmla="*/ 31 h 39"/>
                <a:gd name="T10" fmla="*/ 17 w 26"/>
                <a:gd name="T11" fmla="*/ 38 h 39"/>
                <a:gd name="T12" fmla="*/ 8 w 26"/>
                <a:gd name="T13" fmla="*/ 36 h 39"/>
                <a:gd name="T14" fmla="*/ 1 w 26"/>
                <a:gd name="T15" fmla="*/ 24 h 39"/>
                <a:gd name="T16" fmla="*/ 6 w 26"/>
                <a:gd name="T17" fmla="*/ 22 h 39"/>
                <a:gd name="T18" fmla="*/ 17 w 26"/>
                <a:gd name="T19" fmla="*/ 34 h 39"/>
                <a:gd name="T20" fmla="*/ 20 w 26"/>
                <a:gd name="T21" fmla="*/ 18 h 39"/>
                <a:gd name="T22" fmla="*/ 9 w 26"/>
                <a:gd name="T23" fmla="*/ 5 h 39"/>
                <a:gd name="T24" fmla="*/ 6 w 26"/>
                <a:gd name="T2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9">
                  <a:moveTo>
                    <a:pt x="1" y="24"/>
                  </a:moveTo>
                  <a:cubicBezTo>
                    <a:pt x="0" y="17"/>
                    <a:pt x="0" y="12"/>
                    <a:pt x="1" y="9"/>
                  </a:cubicBezTo>
                  <a:cubicBezTo>
                    <a:pt x="2" y="5"/>
                    <a:pt x="5" y="3"/>
                    <a:pt x="9" y="2"/>
                  </a:cubicBezTo>
                  <a:cubicBezTo>
                    <a:pt x="16" y="0"/>
                    <a:pt x="21" y="5"/>
                    <a:pt x="24" y="17"/>
                  </a:cubicBezTo>
                  <a:cubicBezTo>
                    <a:pt x="26" y="23"/>
                    <a:pt x="26" y="27"/>
                    <a:pt x="25" y="31"/>
                  </a:cubicBezTo>
                  <a:cubicBezTo>
                    <a:pt x="24" y="35"/>
                    <a:pt x="21" y="37"/>
                    <a:pt x="17" y="38"/>
                  </a:cubicBezTo>
                  <a:cubicBezTo>
                    <a:pt x="14" y="39"/>
                    <a:pt x="11" y="38"/>
                    <a:pt x="8" y="36"/>
                  </a:cubicBezTo>
                  <a:cubicBezTo>
                    <a:pt x="5" y="33"/>
                    <a:pt x="3" y="29"/>
                    <a:pt x="1" y="24"/>
                  </a:cubicBezTo>
                  <a:close/>
                  <a:moveTo>
                    <a:pt x="6" y="22"/>
                  </a:moveTo>
                  <a:cubicBezTo>
                    <a:pt x="8" y="32"/>
                    <a:pt x="12" y="36"/>
                    <a:pt x="17" y="34"/>
                  </a:cubicBezTo>
                  <a:cubicBezTo>
                    <a:pt x="21" y="33"/>
                    <a:pt x="22" y="28"/>
                    <a:pt x="20" y="18"/>
                  </a:cubicBezTo>
                  <a:cubicBezTo>
                    <a:pt x="17" y="8"/>
                    <a:pt x="14" y="4"/>
                    <a:pt x="9" y="5"/>
                  </a:cubicBezTo>
                  <a:cubicBezTo>
                    <a:pt x="4" y="7"/>
                    <a:pt x="3" y="12"/>
                    <a:pt x="6" y="22"/>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56" name="Freeform 50"/>
            <p:cNvSpPr>
              <a:spLocks/>
            </p:cNvSpPr>
            <p:nvPr/>
          </p:nvSpPr>
          <p:spPr bwMode="auto">
            <a:xfrm>
              <a:off x="5059363" y="3053718"/>
              <a:ext cx="69850" cy="98425"/>
            </a:xfrm>
            <a:custGeom>
              <a:avLst/>
              <a:gdLst>
                <a:gd name="T0" fmla="*/ 44 w 44"/>
                <a:gd name="T1" fmla="*/ 54 h 62"/>
                <a:gd name="T2" fmla="*/ 13 w 44"/>
                <a:gd name="T3" fmla="*/ 62 h 62"/>
                <a:gd name="T4" fmla="*/ 11 w 44"/>
                <a:gd name="T5" fmla="*/ 56 h 62"/>
                <a:gd name="T6" fmla="*/ 24 w 44"/>
                <a:gd name="T7" fmla="*/ 52 h 62"/>
                <a:gd name="T8" fmla="*/ 15 w 44"/>
                <a:gd name="T9" fmla="*/ 10 h 62"/>
                <a:gd name="T10" fmla="*/ 2 w 44"/>
                <a:gd name="T11" fmla="*/ 18 h 62"/>
                <a:gd name="T12" fmla="*/ 0 w 44"/>
                <a:gd name="T13" fmla="*/ 11 h 62"/>
                <a:gd name="T14" fmla="*/ 19 w 44"/>
                <a:gd name="T15" fmla="*/ 0 h 62"/>
                <a:gd name="T16" fmla="*/ 32 w 44"/>
                <a:gd name="T17" fmla="*/ 51 h 62"/>
                <a:gd name="T18" fmla="*/ 43 w 44"/>
                <a:gd name="T19" fmla="*/ 48 h 62"/>
                <a:gd name="T20" fmla="*/ 44 w 44"/>
                <a:gd name="T2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2">
                  <a:moveTo>
                    <a:pt x="44" y="54"/>
                  </a:moveTo>
                  <a:lnTo>
                    <a:pt x="13" y="62"/>
                  </a:lnTo>
                  <a:lnTo>
                    <a:pt x="11" y="56"/>
                  </a:lnTo>
                  <a:lnTo>
                    <a:pt x="24" y="52"/>
                  </a:lnTo>
                  <a:lnTo>
                    <a:pt x="15" y="10"/>
                  </a:lnTo>
                  <a:lnTo>
                    <a:pt x="2" y="18"/>
                  </a:lnTo>
                  <a:lnTo>
                    <a:pt x="0" y="11"/>
                  </a:lnTo>
                  <a:lnTo>
                    <a:pt x="19" y="0"/>
                  </a:lnTo>
                  <a:lnTo>
                    <a:pt x="32" y="51"/>
                  </a:lnTo>
                  <a:lnTo>
                    <a:pt x="43" y="48"/>
                  </a:lnTo>
                  <a:lnTo>
                    <a:pt x="44" y="54"/>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57" name="Freeform 51"/>
            <p:cNvSpPr>
              <a:spLocks noEditPoints="1"/>
            </p:cNvSpPr>
            <p:nvPr/>
          </p:nvSpPr>
          <p:spPr bwMode="auto">
            <a:xfrm>
              <a:off x="5129213" y="3034668"/>
              <a:ext cx="65088" cy="100013"/>
            </a:xfrm>
            <a:custGeom>
              <a:avLst/>
              <a:gdLst>
                <a:gd name="T0" fmla="*/ 1 w 26"/>
                <a:gd name="T1" fmla="*/ 24 h 40"/>
                <a:gd name="T2" fmla="*/ 1 w 26"/>
                <a:gd name="T3" fmla="*/ 9 h 40"/>
                <a:gd name="T4" fmla="*/ 9 w 26"/>
                <a:gd name="T5" fmla="*/ 2 h 40"/>
                <a:gd name="T6" fmla="*/ 25 w 26"/>
                <a:gd name="T7" fmla="*/ 18 h 40"/>
                <a:gd name="T8" fmla="*/ 24 w 26"/>
                <a:gd name="T9" fmla="*/ 32 h 40"/>
                <a:gd name="T10" fmla="*/ 17 w 26"/>
                <a:gd name="T11" fmla="*/ 39 h 40"/>
                <a:gd name="T12" fmla="*/ 7 w 26"/>
                <a:gd name="T13" fmla="*/ 36 h 40"/>
                <a:gd name="T14" fmla="*/ 1 w 26"/>
                <a:gd name="T15" fmla="*/ 24 h 40"/>
                <a:gd name="T16" fmla="*/ 6 w 26"/>
                <a:gd name="T17" fmla="*/ 23 h 40"/>
                <a:gd name="T18" fmla="*/ 16 w 26"/>
                <a:gd name="T19" fmla="*/ 35 h 40"/>
                <a:gd name="T20" fmla="*/ 20 w 26"/>
                <a:gd name="T21" fmla="*/ 19 h 40"/>
                <a:gd name="T22" fmla="*/ 10 w 26"/>
                <a:gd name="T23" fmla="*/ 6 h 40"/>
                <a:gd name="T24" fmla="*/ 6 w 26"/>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0">
                  <a:moveTo>
                    <a:pt x="1" y="24"/>
                  </a:moveTo>
                  <a:cubicBezTo>
                    <a:pt x="0" y="18"/>
                    <a:pt x="0" y="13"/>
                    <a:pt x="1" y="9"/>
                  </a:cubicBezTo>
                  <a:cubicBezTo>
                    <a:pt x="3" y="5"/>
                    <a:pt x="5" y="3"/>
                    <a:pt x="9" y="2"/>
                  </a:cubicBezTo>
                  <a:cubicBezTo>
                    <a:pt x="17" y="0"/>
                    <a:pt x="22" y="6"/>
                    <a:pt x="25" y="18"/>
                  </a:cubicBezTo>
                  <a:cubicBezTo>
                    <a:pt x="26" y="24"/>
                    <a:pt x="26" y="29"/>
                    <a:pt x="24" y="32"/>
                  </a:cubicBezTo>
                  <a:cubicBezTo>
                    <a:pt x="23" y="36"/>
                    <a:pt x="20" y="38"/>
                    <a:pt x="17" y="39"/>
                  </a:cubicBezTo>
                  <a:cubicBezTo>
                    <a:pt x="13" y="40"/>
                    <a:pt x="10" y="39"/>
                    <a:pt x="7" y="36"/>
                  </a:cubicBezTo>
                  <a:cubicBezTo>
                    <a:pt x="5" y="34"/>
                    <a:pt x="3" y="30"/>
                    <a:pt x="1" y="24"/>
                  </a:cubicBezTo>
                  <a:close/>
                  <a:moveTo>
                    <a:pt x="6" y="23"/>
                  </a:moveTo>
                  <a:cubicBezTo>
                    <a:pt x="8" y="32"/>
                    <a:pt x="11" y="36"/>
                    <a:pt x="16" y="35"/>
                  </a:cubicBezTo>
                  <a:cubicBezTo>
                    <a:pt x="21" y="34"/>
                    <a:pt x="22" y="29"/>
                    <a:pt x="20" y="19"/>
                  </a:cubicBezTo>
                  <a:cubicBezTo>
                    <a:pt x="18" y="9"/>
                    <a:pt x="15" y="5"/>
                    <a:pt x="10" y="6"/>
                  </a:cubicBezTo>
                  <a:cubicBezTo>
                    <a:pt x="5" y="7"/>
                    <a:pt x="4" y="13"/>
                    <a:pt x="6" y="23"/>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58" name="Freeform 52"/>
            <p:cNvSpPr>
              <a:spLocks/>
            </p:cNvSpPr>
            <p:nvPr/>
          </p:nvSpPr>
          <p:spPr bwMode="auto">
            <a:xfrm>
              <a:off x="5200650" y="3023556"/>
              <a:ext cx="66675" cy="95250"/>
            </a:xfrm>
            <a:custGeom>
              <a:avLst/>
              <a:gdLst>
                <a:gd name="T0" fmla="*/ 42 w 42"/>
                <a:gd name="T1" fmla="*/ 54 h 60"/>
                <a:gd name="T2" fmla="*/ 11 w 42"/>
                <a:gd name="T3" fmla="*/ 60 h 60"/>
                <a:gd name="T4" fmla="*/ 9 w 42"/>
                <a:gd name="T5" fmla="*/ 56 h 60"/>
                <a:gd name="T6" fmla="*/ 22 w 42"/>
                <a:gd name="T7" fmla="*/ 53 h 60"/>
                <a:gd name="T8" fmla="*/ 14 w 42"/>
                <a:gd name="T9" fmla="*/ 10 h 60"/>
                <a:gd name="T10" fmla="*/ 1 w 42"/>
                <a:gd name="T11" fmla="*/ 16 h 60"/>
                <a:gd name="T12" fmla="*/ 0 w 42"/>
                <a:gd name="T13" fmla="*/ 10 h 60"/>
                <a:gd name="T14" fmla="*/ 18 w 42"/>
                <a:gd name="T15" fmla="*/ 0 h 60"/>
                <a:gd name="T16" fmla="*/ 30 w 42"/>
                <a:gd name="T17" fmla="*/ 51 h 60"/>
                <a:gd name="T18" fmla="*/ 41 w 42"/>
                <a:gd name="T19" fmla="*/ 49 h 60"/>
                <a:gd name="T20" fmla="*/ 42 w 42"/>
                <a:gd name="T21"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60">
                  <a:moveTo>
                    <a:pt x="42" y="54"/>
                  </a:moveTo>
                  <a:lnTo>
                    <a:pt x="11" y="60"/>
                  </a:lnTo>
                  <a:lnTo>
                    <a:pt x="9" y="56"/>
                  </a:lnTo>
                  <a:lnTo>
                    <a:pt x="22" y="53"/>
                  </a:lnTo>
                  <a:lnTo>
                    <a:pt x="14" y="10"/>
                  </a:lnTo>
                  <a:lnTo>
                    <a:pt x="1" y="16"/>
                  </a:lnTo>
                  <a:lnTo>
                    <a:pt x="0" y="10"/>
                  </a:lnTo>
                  <a:lnTo>
                    <a:pt x="18" y="0"/>
                  </a:lnTo>
                  <a:lnTo>
                    <a:pt x="30" y="51"/>
                  </a:lnTo>
                  <a:lnTo>
                    <a:pt x="41" y="49"/>
                  </a:lnTo>
                  <a:lnTo>
                    <a:pt x="42" y="54"/>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59" name="Freeform 53"/>
            <p:cNvSpPr>
              <a:spLocks noEditPoints="1"/>
            </p:cNvSpPr>
            <p:nvPr/>
          </p:nvSpPr>
          <p:spPr bwMode="auto">
            <a:xfrm>
              <a:off x="5270500" y="3009268"/>
              <a:ext cx="61913" cy="98425"/>
            </a:xfrm>
            <a:custGeom>
              <a:avLst/>
              <a:gdLst>
                <a:gd name="T0" fmla="*/ 1 w 25"/>
                <a:gd name="T1" fmla="*/ 22 h 39"/>
                <a:gd name="T2" fmla="*/ 2 w 25"/>
                <a:gd name="T3" fmla="*/ 8 h 39"/>
                <a:gd name="T4" fmla="*/ 10 w 25"/>
                <a:gd name="T5" fmla="*/ 1 h 39"/>
                <a:gd name="T6" fmla="*/ 24 w 25"/>
                <a:gd name="T7" fmla="*/ 17 h 39"/>
                <a:gd name="T8" fmla="*/ 24 w 25"/>
                <a:gd name="T9" fmla="*/ 32 h 39"/>
                <a:gd name="T10" fmla="*/ 16 w 25"/>
                <a:gd name="T11" fmla="*/ 38 h 39"/>
                <a:gd name="T12" fmla="*/ 6 w 25"/>
                <a:gd name="T13" fmla="*/ 35 h 39"/>
                <a:gd name="T14" fmla="*/ 1 w 25"/>
                <a:gd name="T15" fmla="*/ 22 h 39"/>
                <a:gd name="T16" fmla="*/ 6 w 25"/>
                <a:gd name="T17" fmla="*/ 21 h 39"/>
                <a:gd name="T18" fmla="*/ 15 w 25"/>
                <a:gd name="T19" fmla="*/ 34 h 39"/>
                <a:gd name="T20" fmla="*/ 20 w 25"/>
                <a:gd name="T21" fmla="*/ 19 h 39"/>
                <a:gd name="T22" fmla="*/ 10 w 25"/>
                <a:gd name="T23" fmla="*/ 5 h 39"/>
                <a:gd name="T24" fmla="*/ 6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1" y="22"/>
                  </a:moveTo>
                  <a:cubicBezTo>
                    <a:pt x="0" y="16"/>
                    <a:pt x="0" y="11"/>
                    <a:pt x="2" y="8"/>
                  </a:cubicBezTo>
                  <a:cubicBezTo>
                    <a:pt x="3" y="4"/>
                    <a:pt x="6" y="2"/>
                    <a:pt x="10" y="1"/>
                  </a:cubicBezTo>
                  <a:cubicBezTo>
                    <a:pt x="17" y="0"/>
                    <a:pt x="22" y="5"/>
                    <a:pt x="24" y="17"/>
                  </a:cubicBezTo>
                  <a:cubicBezTo>
                    <a:pt x="25" y="23"/>
                    <a:pt x="25" y="28"/>
                    <a:pt x="24" y="32"/>
                  </a:cubicBezTo>
                  <a:cubicBezTo>
                    <a:pt x="22" y="35"/>
                    <a:pt x="19" y="37"/>
                    <a:pt x="16" y="38"/>
                  </a:cubicBezTo>
                  <a:cubicBezTo>
                    <a:pt x="12" y="39"/>
                    <a:pt x="9" y="38"/>
                    <a:pt x="6" y="35"/>
                  </a:cubicBezTo>
                  <a:cubicBezTo>
                    <a:pt x="4" y="32"/>
                    <a:pt x="2" y="28"/>
                    <a:pt x="1" y="22"/>
                  </a:cubicBezTo>
                  <a:close/>
                  <a:moveTo>
                    <a:pt x="6" y="21"/>
                  </a:moveTo>
                  <a:cubicBezTo>
                    <a:pt x="7" y="31"/>
                    <a:pt x="11" y="35"/>
                    <a:pt x="15" y="34"/>
                  </a:cubicBezTo>
                  <a:cubicBezTo>
                    <a:pt x="20" y="33"/>
                    <a:pt x="22" y="28"/>
                    <a:pt x="20" y="19"/>
                  </a:cubicBezTo>
                  <a:cubicBezTo>
                    <a:pt x="18" y="9"/>
                    <a:pt x="15" y="4"/>
                    <a:pt x="10" y="5"/>
                  </a:cubicBezTo>
                  <a:cubicBezTo>
                    <a:pt x="5" y="6"/>
                    <a:pt x="4" y="11"/>
                    <a:pt x="6" y="21"/>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60" name="Freeform 54"/>
            <p:cNvSpPr>
              <a:spLocks/>
            </p:cNvSpPr>
            <p:nvPr/>
          </p:nvSpPr>
          <p:spPr bwMode="auto">
            <a:xfrm>
              <a:off x="5341938" y="2999743"/>
              <a:ext cx="63500" cy="95250"/>
            </a:xfrm>
            <a:custGeom>
              <a:avLst/>
              <a:gdLst>
                <a:gd name="T0" fmla="*/ 40 w 40"/>
                <a:gd name="T1" fmla="*/ 55 h 60"/>
                <a:gd name="T2" fmla="*/ 8 w 40"/>
                <a:gd name="T3" fmla="*/ 60 h 60"/>
                <a:gd name="T4" fmla="*/ 7 w 40"/>
                <a:gd name="T5" fmla="*/ 53 h 60"/>
                <a:gd name="T6" fmla="*/ 19 w 40"/>
                <a:gd name="T7" fmla="*/ 52 h 60"/>
                <a:gd name="T8" fmla="*/ 13 w 40"/>
                <a:gd name="T9" fmla="*/ 9 h 60"/>
                <a:gd name="T10" fmla="*/ 0 w 40"/>
                <a:gd name="T11" fmla="*/ 15 h 60"/>
                <a:gd name="T12" fmla="*/ 0 w 40"/>
                <a:gd name="T13" fmla="*/ 8 h 60"/>
                <a:gd name="T14" fmla="*/ 19 w 40"/>
                <a:gd name="T15" fmla="*/ 0 h 60"/>
                <a:gd name="T16" fmla="*/ 27 w 40"/>
                <a:gd name="T17" fmla="*/ 52 h 60"/>
                <a:gd name="T18" fmla="*/ 40 w 40"/>
                <a:gd name="T19" fmla="*/ 49 h 60"/>
                <a:gd name="T20" fmla="*/ 40 w 40"/>
                <a:gd name="T21"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60">
                  <a:moveTo>
                    <a:pt x="40" y="55"/>
                  </a:moveTo>
                  <a:lnTo>
                    <a:pt x="8" y="60"/>
                  </a:lnTo>
                  <a:lnTo>
                    <a:pt x="7" y="53"/>
                  </a:lnTo>
                  <a:lnTo>
                    <a:pt x="19" y="52"/>
                  </a:lnTo>
                  <a:lnTo>
                    <a:pt x="13" y="9"/>
                  </a:lnTo>
                  <a:lnTo>
                    <a:pt x="0" y="15"/>
                  </a:lnTo>
                  <a:lnTo>
                    <a:pt x="0" y="8"/>
                  </a:lnTo>
                  <a:lnTo>
                    <a:pt x="19" y="0"/>
                  </a:lnTo>
                  <a:lnTo>
                    <a:pt x="27" y="52"/>
                  </a:lnTo>
                  <a:lnTo>
                    <a:pt x="40" y="49"/>
                  </a:lnTo>
                  <a:lnTo>
                    <a:pt x="40" y="55"/>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61" name="Freeform 55"/>
            <p:cNvSpPr>
              <a:spLocks noEditPoints="1"/>
            </p:cNvSpPr>
            <p:nvPr/>
          </p:nvSpPr>
          <p:spPr bwMode="auto">
            <a:xfrm>
              <a:off x="5410200" y="2987043"/>
              <a:ext cx="61913" cy="96838"/>
            </a:xfrm>
            <a:custGeom>
              <a:avLst/>
              <a:gdLst>
                <a:gd name="T0" fmla="*/ 1 w 25"/>
                <a:gd name="T1" fmla="*/ 22 h 39"/>
                <a:gd name="T2" fmla="*/ 2 w 25"/>
                <a:gd name="T3" fmla="*/ 7 h 39"/>
                <a:gd name="T4" fmla="*/ 11 w 25"/>
                <a:gd name="T5" fmla="*/ 1 h 39"/>
                <a:gd name="T6" fmla="*/ 25 w 25"/>
                <a:gd name="T7" fmla="*/ 18 h 39"/>
                <a:gd name="T8" fmla="*/ 23 w 25"/>
                <a:gd name="T9" fmla="*/ 33 h 39"/>
                <a:gd name="T10" fmla="*/ 15 w 25"/>
                <a:gd name="T11" fmla="*/ 39 h 39"/>
                <a:gd name="T12" fmla="*/ 6 w 25"/>
                <a:gd name="T13" fmla="*/ 35 h 39"/>
                <a:gd name="T14" fmla="*/ 1 w 25"/>
                <a:gd name="T15" fmla="*/ 22 h 39"/>
                <a:gd name="T16" fmla="*/ 6 w 25"/>
                <a:gd name="T17" fmla="*/ 21 h 39"/>
                <a:gd name="T18" fmla="*/ 15 w 25"/>
                <a:gd name="T19" fmla="*/ 35 h 39"/>
                <a:gd name="T20" fmla="*/ 20 w 25"/>
                <a:gd name="T21" fmla="*/ 19 h 39"/>
                <a:gd name="T22" fmla="*/ 11 w 25"/>
                <a:gd name="T23" fmla="*/ 5 h 39"/>
                <a:gd name="T24" fmla="*/ 6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1" y="22"/>
                  </a:moveTo>
                  <a:cubicBezTo>
                    <a:pt x="0" y="16"/>
                    <a:pt x="1" y="11"/>
                    <a:pt x="2" y="7"/>
                  </a:cubicBezTo>
                  <a:cubicBezTo>
                    <a:pt x="4" y="4"/>
                    <a:pt x="7" y="2"/>
                    <a:pt x="11" y="1"/>
                  </a:cubicBezTo>
                  <a:cubicBezTo>
                    <a:pt x="18" y="0"/>
                    <a:pt x="23" y="6"/>
                    <a:pt x="25" y="18"/>
                  </a:cubicBezTo>
                  <a:cubicBezTo>
                    <a:pt x="25" y="24"/>
                    <a:pt x="25" y="29"/>
                    <a:pt x="23" y="33"/>
                  </a:cubicBezTo>
                  <a:cubicBezTo>
                    <a:pt x="21" y="36"/>
                    <a:pt x="19" y="38"/>
                    <a:pt x="15" y="39"/>
                  </a:cubicBezTo>
                  <a:cubicBezTo>
                    <a:pt x="11" y="39"/>
                    <a:pt x="8" y="38"/>
                    <a:pt x="6" y="35"/>
                  </a:cubicBezTo>
                  <a:cubicBezTo>
                    <a:pt x="3" y="32"/>
                    <a:pt x="2" y="28"/>
                    <a:pt x="1" y="22"/>
                  </a:cubicBezTo>
                  <a:close/>
                  <a:moveTo>
                    <a:pt x="6" y="21"/>
                  </a:moveTo>
                  <a:cubicBezTo>
                    <a:pt x="7" y="31"/>
                    <a:pt x="10" y="35"/>
                    <a:pt x="15" y="35"/>
                  </a:cubicBezTo>
                  <a:cubicBezTo>
                    <a:pt x="19" y="34"/>
                    <a:pt x="21" y="29"/>
                    <a:pt x="20" y="19"/>
                  </a:cubicBezTo>
                  <a:cubicBezTo>
                    <a:pt x="19" y="9"/>
                    <a:pt x="16" y="5"/>
                    <a:pt x="11" y="5"/>
                  </a:cubicBezTo>
                  <a:cubicBezTo>
                    <a:pt x="6" y="6"/>
                    <a:pt x="4" y="11"/>
                    <a:pt x="6" y="21"/>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62" name="Freeform 56"/>
            <p:cNvSpPr>
              <a:spLocks/>
            </p:cNvSpPr>
            <p:nvPr/>
          </p:nvSpPr>
          <p:spPr bwMode="auto">
            <a:xfrm>
              <a:off x="5483225" y="2979106"/>
              <a:ext cx="61913" cy="98425"/>
            </a:xfrm>
            <a:custGeom>
              <a:avLst/>
              <a:gdLst>
                <a:gd name="T0" fmla="*/ 39 w 39"/>
                <a:gd name="T1" fmla="*/ 57 h 62"/>
                <a:gd name="T2" fmla="*/ 6 w 39"/>
                <a:gd name="T3" fmla="*/ 62 h 62"/>
                <a:gd name="T4" fmla="*/ 6 w 39"/>
                <a:gd name="T5" fmla="*/ 55 h 62"/>
                <a:gd name="T6" fmla="*/ 18 w 39"/>
                <a:gd name="T7" fmla="*/ 54 h 62"/>
                <a:gd name="T8" fmla="*/ 14 w 39"/>
                <a:gd name="T9" fmla="*/ 10 h 62"/>
                <a:gd name="T10" fmla="*/ 1 w 39"/>
                <a:gd name="T11" fmla="*/ 16 h 62"/>
                <a:gd name="T12" fmla="*/ 0 w 39"/>
                <a:gd name="T13" fmla="*/ 10 h 62"/>
                <a:gd name="T14" fmla="*/ 20 w 39"/>
                <a:gd name="T15" fmla="*/ 0 h 62"/>
                <a:gd name="T16" fmla="*/ 25 w 39"/>
                <a:gd name="T17" fmla="*/ 52 h 62"/>
                <a:gd name="T18" fmla="*/ 37 w 39"/>
                <a:gd name="T19" fmla="*/ 52 h 62"/>
                <a:gd name="T20" fmla="*/ 39 w 39"/>
                <a:gd name="T21"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2">
                  <a:moveTo>
                    <a:pt x="39" y="57"/>
                  </a:moveTo>
                  <a:lnTo>
                    <a:pt x="6" y="62"/>
                  </a:lnTo>
                  <a:lnTo>
                    <a:pt x="6" y="55"/>
                  </a:lnTo>
                  <a:lnTo>
                    <a:pt x="18" y="54"/>
                  </a:lnTo>
                  <a:lnTo>
                    <a:pt x="14" y="10"/>
                  </a:lnTo>
                  <a:lnTo>
                    <a:pt x="1" y="16"/>
                  </a:lnTo>
                  <a:lnTo>
                    <a:pt x="0" y="10"/>
                  </a:lnTo>
                  <a:lnTo>
                    <a:pt x="20" y="0"/>
                  </a:lnTo>
                  <a:lnTo>
                    <a:pt x="25" y="52"/>
                  </a:lnTo>
                  <a:lnTo>
                    <a:pt x="37" y="52"/>
                  </a:lnTo>
                  <a:lnTo>
                    <a:pt x="39" y="57"/>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63" name="Freeform 57"/>
            <p:cNvSpPr>
              <a:spLocks noEditPoints="1"/>
            </p:cNvSpPr>
            <p:nvPr/>
          </p:nvSpPr>
          <p:spPr bwMode="auto">
            <a:xfrm>
              <a:off x="5553075" y="2971168"/>
              <a:ext cx="61913" cy="98425"/>
            </a:xfrm>
            <a:custGeom>
              <a:avLst/>
              <a:gdLst>
                <a:gd name="T0" fmla="*/ 0 w 25"/>
                <a:gd name="T1" fmla="*/ 22 h 39"/>
                <a:gd name="T2" fmla="*/ 2 w 25"/>
                <a:gd name="T3" fmla="*/ 7 h 39"/>
                <a:gd name="T4" fmla="*/ 11 w 25"/>
                <a:gd name="T5" fmla="*/ 1 h 39"/>
                <a:gd name="T6" fmla="*/ 24 w 25"/>
                <a:gd name="T7" fmla="*/ 19 h 39"/>
                <a:gd name="T8" fmla="*/ 22 w 25"/>
                <a:gd name="T9" fmla="*/ 33 h 39"/>
                <a:gd name="T10" fmla="*/ 13 w 25"/>
                <a:gd name="T11" fmla="*/ 39 h 39"/>
                <a:gd name="T12" fmla="*/ 4 w 25"/>
                <a:gd name="T13" fmla="*/ 35 h 39"/>
                <a:gd name="T14" fmla="*/ 0 w 25"/>
                <a:gd name="T15" fmla="*/ 22 h 39"/>
                <a:gd name="T16" fmla="*/ 5 w 25"/>
                <a:gd name="T17" fmla="*/ 21 h 39"/>
                <a:gd name="T18" fmla="*/ 13 w 25"/>
                <a:gd name="T19" fmla="*/ 35 h 39"/>
                <a:gd name="T20" fmla="*/ 19 w 25"/>
                <a:gd name="T21" fmla="*/ 19 h 39"/>
                <a:gd name="T22" fmla="*/ 11 w 25"/>
                <a:gd name="T23" fmla="*/ 5 h 39"/>
                <a:gd name="T24" fmla="*/ 5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0" y="22"/>
                  </a:moveTo>
                  <a:cubicBezTo>
                    <a:pt x="0" y="15"/>
                    <a:pt x="0" y="10"/>
                    <a:pt x="2" y="7"/>
                  </a:cubicBezTo>
                  <a:cubicBezTo>
                    <a:pt x="4" y="3"/>
                    <a:pt x="7" y="1"/>
                    <a:pt x="11" y="1"/>
                  </a:cubicBezTo>
                  <a:cubicBezTo>
                    <a:pt x="19" y="0"/>
                    <a:pt x="23" y="6"/>
                    <a:pt x="24" y="19"/>
                  </a:cubicBezTo>
                  <a:cubicBezTo>
                    <a:pt x="25" y="25"/>
                    <a:pt x="24" y="30"/>
                    <a:pt x="22" y="33"/>
                  </a:cubicBezTo>
                  <a:cubicBezTo>
                    <a:pt x="20" y="36"/>
                    <a:pt x="17" y="38"/>
                    <a:pt x="13" y="39"/>
                  </a:cubicBezTo>
                  <a:cubicBezTo>
                    <a:pt x="10" y="39"/>
                    <a:pt x="7" y="38"/>
                    <a:pt x="4" y="35"/>
                  </a:cubicBezTo>
                  <a:cubicBezTo>
                    <a:pt x="2" y="32"/>
                    <a:pt x="1" y="27"/>
                    <a:pt x="0" y="22"/>
                  </a:cubicBezTo>
                  <a:close/>
                  <a:moveTo>
                    <a:pt x="5" y="21"/>
                  </a:moveTo>
                  <a:cubicBezTo>
                    <a:pt x="6" y="31"/>
                    <a:pt x="9" y="35"/>
                    <a:pt x="13" y="35"/>
                  </a:cubicBezTo>
                  <a:cubicBezTo>
                    <a:pt x="18" y="34"/>
                    <a:pt x="20" y="29"/>
                    <a:pt x="19" y="19"/>
                  </a:cubicBezTo>
                  <a:cubicBezTo>
                    <a:pt x="18" y="9"/>
                    <a:pt x="16" y="5"/>
                    <a:pt x="11" y="5"/>
                  </a:cubicBezTo>
                  <a:cubicBezTo>
                    <a:pt x="6" y="5"/>
                    <a:pt x="4" y="11"/>
                    <a:pt x="5" y="21"/>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64" name="Freeform 58"/>
            <p:cNvSpPr>
              <a:spLocks/>
            </p:cNvSpPr>
            <p:nvPr/>
          </p:nvSpPr>
          <p:spPr bwMode="auto">
            <a:xfrm>
              <a:off x="5627688" y="2969581"/>
              <a:ext cx="57150" cy="92075"/>
            </a:xfrm>
            <a:custGeom>
              <a:avLst/>
              <a:gdLst>
                <a:gd name="T0" fmla="*/ 36 w 36"/>
                <a:gd name="T1" fmla="*/ 57 h 58"/>
                <a:gd name="T2" fmla="*/ 3 w 36"/>
                <a:gd name="T3" fmla="*/ 58 h 58"/>
                <a:gd name="T4" fmla="*/ 3 w 36"/>
                <a:gd name="T5" fmla="*/ 52 h 58"/>
                <a:gd name="T6" fmla="*/ 16 w 36"/>
                <a:gd name="T7" fmla="*/ 52 h 58"/>
                <a:gd name="T8" fmla="*/ 13 w 36"/>
                <a:gd name="T9" fmla="*/ 8 h 58"/>
                <a:gd name="T10" fmla="*/ 0 w 36"/>
                <a:gd name="T11" fmla="*/ 12 h 58"/>
                <a:gd name="T12" fmla="*/ 0 w 36"/>
                <a:gd name="T13" fmla="*/ 6 h 58"/>
                <a:gd name="T14" fmla="*/ 19 w 36"/>
                <a:gd name="T15" fmla="*/ 0 h 58"/>
                <a:gd name="T16" fmla="*/ 22 w 36"/>
                <a:gd name="T17" fmla="*/ 52 h 58"/>
                <a:gd name="T18" fmla="*/ 35 w 36"/>
                <a:gd name="T19" fmla="*/ 50 h 58"/>
                <a:gd name="T20" fmla="*/ 36 w 36"/>
                <a:gd name="T2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8">
                  <a:moveTo>
                    <a:pt x="36" y="57"/>
                  </a:moveTo>
                  <a:lnTo>
                    <a:pt x="3" y="58"/>
                  </a:lnTo>
                  <a:lnTo>
                    <a:pt x="3" y="52"/>
                  </a:lnTo>
                  <a:lnTo>
                    <a:pt x="16" y="52"/>
                  </a:lnTo>
                  <a:lnTo>
                    <a:pt x="13" y="8"/>
                  </a:lnTo>
                  <a:lnTo>
                    <a:pt x="0" y="12"/>
                  </a:lnTo>
                  <a:lnTo>
                    <a:pt x="0" y="6"/>
                  </a:lnTo>
                  <a:lnTo>
                    <a:pt x="19" y="0"/>
                  </a:lnTo>
                  <a:lnTo>
                    <a:pt x="22" y="52"/>
                  </a:lnTo>
                  <a:lnTo>
                    <a:pt x="35" y="50"/>
                  </a:lnTo>
                  <a:lnTo>
                    <a:pt x="36" y="57"/>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65" name="Freeform 59"/>
            <p:cNvSpPr>
              <a:spLocks noEditPoints="1"/>
            </p:cNvSpPr>
            <p:nvPr/>
          </p:nvSpPr>
          <p:spPr bwMode="auto">
            <a:xfrm>
              <a:off x="5694363" y="2964818"/>
              <a:ext cx="60325" cy="95250"/>
            </a:xfrm>
            <a:custGeom>
              <a:avLst/>
              <a:gdLst>
                <a:gd name="T0" fmla="*/ 0 w 24"/>
                <a:gd name="T1" fmla="*/ 20 h 38"/>
                <a:gd name="T2" fmla="*/ 2 w 24"/>
                <a:gd name="T3" fmla="*/ 6 h 38"/>
                <a:gd name="T4" fmla="*/ 11 w 24"/>
                <a:gd name="T5" fmla="*/ 0 h 38"/>
                <a:gd name="T6" fmla="*/ 24 w 24"/>
                <a:gd name="T7" fmla="*/ 19 h 38"/>
                <a:gd name="T8" fmla="*/ 21 w 24"/>
                <a:gd name="T9" fmla="*/ 33 h 38"/>
                <a:gd name="T10" fmla="*/ 12 w 24"/>
                <a:gd name="T11" fmla="*/ 38 h 38"/>
                <a:gd name="T12" fmla="*/ 3 w 24"/>
                <a:gd name="T13" fmla="*/ 34 h 38"/>
                <a:gd name="T14" fmla="*/ 0 w 24"/>
                <a:gd name="T15" fmla="*/ 20 h 38"/>
                <a:gd name="T16" fmla="*/ 5 w 24"/>
                <a:gd name="T17" fmla="*/ 20 h 38"/>
                <a:gd name="T18" fmla="*/ 12 w 24"/>
                <a:gd name="T19" fmla="*/ 34 h 38"/>
                <a:gd name="T20" fmla="*/ 19 w 24"/>
                <a:gd name="T21" fmla="*/ 19 h 38"/>
                <a:gd name="T22" fmla="*/ 11 w 24"/>
                <a:gd name="T23" fmla="*/ 4 h 38"/>
                <a:gd name="T24" fmla="*/ 5 w 24"/>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8">
                  <a:moveTo>
                    <a:pt x="0" y="20"/>
                  </a:moveTo>
                  <a:cubicBezTo>
                    <a:pt x="0" y="14"/>
                    <a:pt x="0" y="9"/>
                    <a:pt x="2" y="6"/>
                  </a:cubicBezTo>
                  <a:cubicBezTo>
                    <a:pt x="4" y="2"/>
                    <a:pt x="7" y="1"/>
                    <a:pt x="11" y="0"/>
                  </a:cubicBezTo>
                  <a:cubicBezTo>
                    <a:pt x="19" y="0"/>
                    <a:pt x="23" y="6"/>
                    <a:pt x="24" y="19"/>
                  </a:cubicBezTo>
                  <a:cubicBezTo>
                    <a:pt x="24" y="25"/>
                    <a:pt x="23" y="29"/>
                    <a:pt x="21" y="33"/>
                  </a:cubicBezTo>
                  <a:cubicBezTo>
                    <a:pt x="19" y="36"/>
                    <a:pt x="16" y="38"/>
                    <a:pt x="12" y="38"/>
                  </a:cubicBezTo>
                  <a:cubicBezTo>
                    <a:pt x="9" y="38"/>
                    <a:pt x="6" y="37"/>
                    <a:pt x="3" y="34"/>
                  </a:cubicBezTo>
                  <a:cubicBezTo>
                    <a:pt x="1" y="31"/>
                    <a:pt x="0" y="26"/>
                    <a:pt x="0" y="20"/>
                  </a:cubicBezTo>
                  <a:close/>
                  <a:moveTo>
                    <a:pt x="5" y="20"/>
                  </a:moveTo>
                  <a:cubicBezTo>
                    <a:pt x="5" y="30"/>
                    <a:pt x="8" y="34"/>
                    <a:pt x="12" y="34"/>
                  </a:cubicBezTo>
                  <a:cubicBezTo>
                    <a:pt x="17" y="34"/>
                    <a:pt x="19" y="29"/>
                    <a:pt x="19" y="19"/>
                  </a:cubicBezTo>
                  <a:cubicBezTo>
                    <a:pt x="19" y="9"/>
                    <a:pt x="16" y="4"/>
                    <a:pt x="11" y="4"/>
                  </a:cubicBezTo>
                  <a:cubicBezTo>
                    <a:pt x="6" y="4"/>
                    <a:pt x="4" y="10"/>
                    <a:pt x="5" y="20"/>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66" name="Freeform 60"/>
            <p:cNvSpPr>
              <a:spLocks/>
            </p:cNvSpPr>
            <p:nvPr/>
          </p:nvSpPr>
          <p:spPr bwMode="auto">
            <a:xfrm>
              <a:off x="5770563" y="2961643"/>
              <a:ext cx="53975" cy="95250"/>
            </a:xfrm>
            <a:custGeom>
              <a:avLst/>
              <a:gdLst>
                <a:gd name="T0" fmla="*/ 34 w 34"/>
                <a:gd name="T1" fmla="*/ 58 h 60"/>
                <a:gd name="T2" fmla="*/ 1 w 34"/>
                <a:gd name="T3" fmla="*/ 60 h 60"/>
                <a:gd name="T4" fmla="*/ 1 w 34"/>
                <a:gd name="T5" fmla="*/ 54 h 60"/>
                <a:gd name="T6" fmla="*/ 14 w 34"/>
                <a:gd name="T7" fmla="*/ 54 h 60"/>
                <a:gd name="T8" fmla="*/ 12 w 34"/>
                <a:gd name="T9" fmla="*/ 10 h 60"/>
                <a:gd name="T10" fmla="*/ 0 w 34"/>
                <a:gd name="T11" fmla="*/ 14 h 60"/>
                <a:gd name="T12" fmla="*/ 0 w 34"/>
                <a:gd name="T13" fmla="*/ 6 h 60"/>
                <a:gd name="T14" fmla="*/ 20 w 34"/>
                <a:gd name="T15" fmla="*/ 0 h 60"/>
                <a:gd name="T16" fmla="*/ 20 w 34"/>
                <a:gd name="T17" fmla="*/ 52 h 60"/>
                <a:gd name="T18" fmla="*/ 34 w 34"/>
                <a:gd name="T19" fmla="*/ 52 h 60"/>
                <a:gd name="T20" fmla="*/ 34 w 34"/>
                <a:gd name="T2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60">
                  <a:moveTo>
                    <a:pt x="34" y="58"/>
                  </a:moveTo>
                  <a:lnTo>
                    <a:pt x="1" y="60"/>
                  </a:lnTo>
                  <a:lnTo>
                    <a:pt x="1" y="54"/>
                  </a:lnTo>
                  <a:lnTo>
                    <a:pt x="14" y="54"/>
                  </a:lnTo>
                  <a:lnTo>
                    <a:pt x="12" y="10"/>
                  </a:lnTo>
                  <a:lnTo>
                    <a:pt x="0" y="14"/>
                  </a:lnTo>
                  <a:lnTo>
                    <a:pt x="0" y="6"/>
                  </a:lnTo>
                  <a:lnTo>
                    <a:pt x="20" y="0"/>
                  </a:lnTo>
                  <a:lnTo>
                    <a:pt x="20" y="52"/>
                  </a:lnTo>
                  <a:lnTo>
                    <a:pt x="34" y="52"/>
                  </a:lnTo>
                  <a:lnTo>
                    <a:pt x="34" y="58"/>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67" name="Freeform 61"/>
            <p:cNvSpPr>
              <a:spLocks noEditPoints="1"/>
            </p:cNvSpPr>
            <p:nvPr/>
          </p:nvSpPr>
          <p:spPr bwMode="auto">
            <a:xfrm>
              <a:off x="5837238" y="2961643"/>
              <a:ext cx="60325" cy="95250"/>
            </a:xfrm>
            <a:custGeom>
              <a:avLst/>
              <a:gdLst>
                <a:gd name="T0" fmla="*/ 0 w 24"/>
                <a:gd name="T1" fmla="*/ 20 h 38"/>
                <a:gd name="T2" fmla="*/ 3 w 24"/>
                <a:gd name="T3" fmla="*/ 5 h 38"/>
                <a:gd name="T4" fmla="*/ 12 w 24"/>
                <a:gd name="T5" fmla="*/ 0 h 38"/>
                <a:gd name="T6" fmla="*/ 23 w 24"/>
                <a:gd name="T7" fmla="*/ 19 h 38"/>
                <a:gd name="T8" fmla="*/ 20 w 24"/>
                <a:gd name="T9" fmla="*/ 33 h 38"/>
                <a:gd name="T10" fmla="*/ 11 w 24"/>
                <a:gd name="T11" fmla="*/ 38 h 38"/>
                <a:gd name="T12" fmla="*/ 3 w 24"/>
                <a:gd name="T13" fmla="*/ 33 h 38"/>
                <a:gd name="T14" fmla="*/ 0 w 24"/>
                <a:gd name="T15" fmla="*/ 20 h 38"/>
                <a:gd name="T16" fmla="*/ 4 w 24"/>
                <a:gd name="T17" fmla="*/ 20 h 38"/>
                <a:gd name="T18" fmla="*/ 12 w 24"/>
                <a:gd name="T19" fmla="*/ 34 h 38"/>
                <a:gd name="T20" fmla="*/ 19 w 24"/>
                <a:gd name="T21" fmla="*/ 19 h 38"/>
                <a:gd name="T22" fmla="*/ 12 w 24"/>
                <a:gd name="T23" fmla="*/ 4 h 38"/>
                <a:gd name="T24" fmla="*/ 4 w 24"/>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8">
                  <a:moveTo>
                    <a:pt x="0" y="20"/>
                  </a:moveTo>
                  <a:cubicBezTo>
                    <a:pt x="0" y="13"/>
                    <a:pt x="1" y="8"/>
                    <a:pt x="3" y="5"/>
                  </a:cubicBezTo>
                  <a:cubicBezTo>
                    <a:pt x="5" y="2"/>
                    <a:pt x="8" y="0"/>
                    <a:pt x="12" y="0"/>
                  </a:cubicBezTo>
                  <a:cubicBezTo>
                    <a:pt x="20" y="0"/>
                    <a:pt x="24" y="6"/>
                    <a:pt x="23" y="19"/>
                  </a:cubicBezTo>
                  <a:cubicBezTo>
                    <a:pt x="23" y="25"/>
                    <a:pt x="22" y="30"/>
                    <a:pt x="20" y="33"/>
                  </a:cubicBezTo>
                  <a:cubicBezTo>
                    <a:pt x="18" y="36"/>
                    <a:pt x="15" y="38"/>
                    <a:pt x="11" y="38"/>
                  </a:cubicBezTo>
                  <a:cubicBezTo>
                    <a:pt x="7" y="38"/>
                    <a:pt x="5" y="36"/>
                    <a:pt x="3" y="33"/>
                  </a:cubicBezTo>
                  <a:cubicBezTo>
                    <a:pt x="1" y="30"/>
                    <a:pt x="0" y="26"/>
                    <a:pt x="0" y="20"/>
                  </a:cubicBezTo>
                  <a:close/>
                  <a:moveTo>
                    <a:pt x="4" y="20"/>
                  </a:moveTo>
                  <a:cubicBezTo>
                    <a:pt x="4" y="29"/>
                    <a:pt x="7" y="34"/>
                    <a:pt x="12" y="34"/>
                  </a:cubicBezTo>
                  <a:cubicBezTo>
                    <a:pt x="16" y="34"/>
                    <a:pt x="19" y="29"/>
                    <a:pt x="19" y="19"/>
                  </a:cubicBezTo>
                  <a:cubicBezTo>
                    <a:pt x="19" y="9"/>
                    <a:pt x="16" y="4"/>
                    <a:pt x="12" y="4"/>
                  </a:cubicBezTo>
                  <a:cubicBezTo>
                    <a:pt x="7" y="4"/>
                    <a:pt x="4" y="9"/>
                    <a:pt x="4" y="20"/>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68" name="Freeform 62"/>
            <p:cNvSpPr>
              <a:spLocks/>
            </p:cNvSpPr>
            <p:nvPr/>
          </p:nvSpPr>
          <p:spPr bwMode="auto">
            <a:xfrm>
              <a:off x="5911850" y="2964818"/>
              <a:ext cx="53975" cy="92075"/>
            </a:xfrm>
            <a:custGeom>
              <a:avLst/>
              <a:gdLst>
                <a:gd name="T0" fmla="*/ 34 w 34"/>
                <a:gd name="T1" fmla="*/ 58 h 58"/>
                <a:gd name="T2" fmla="*/ 0 w 34"/>
                <a:gd name="T3" fmla="*/ 56 h 58"/>
                <a:gd name="T4" fmla="*/ 0 w 34"/>
                <a:gd name="T5" fmla="*/ 50 h 58"/>
                <a:gd name="T6" fmla="*/ 13 w 34"/>
                <a:gd name="T7" fmla="*/ 52 h 58"/>
                <a:gd name="T8" fmla="*/ 15 w 34"/>
                <a:gd name="T9" fmla="*/ 8 h 58"/>
                <a:gd name="T10" fmla="*/ 0 w 34"/>
                <a:gd name="T11" fmla="*/ 11 h 58"/>
                <a:gd name="T12" fmla="*/ 0 w 34"/>
                <a:gd name="T13" fmla="*/ 4 h 58"/>
                <a:gd name="T14" fmla="*/ 21 w 34"/>
                <a:gd name="T15" fmla="*/ 0 h 58"/>
                <a:gd name="T16" fmla="*/ 21 w 34"/>
                <a:gd name="T17" fmla="*/ 52 h 58"/>
                <a:gd name="T18" fmla="*/ 34 w 34"/>
                <a:gd name="T19" fmla="*/ 52 h 58"/>
                <a:gd name="T20" fmla="*/ 34 w 34"/>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58">
                  <a:moveTo>
                    <a:pt x="34" y="58"/>
                  </a:moveTo>
                  <a:lnTo>
                    <a:pt x="0" y="56"/>
                  </a:lnTo>
                  <a:lnTo>
                    <a:pt x="0" y="50"/>
                  </a:lnTo>
                  <a:lnTo>
                    <a:pt x="13" y="52"/>
                  </a:lnTo>
                  <a:lnTo>
                    <a:pt x="15" y="8"/>
                  </a:lnTo>
                  <a:lnTo>
                    <a:pt x="0" y="11"/>
                  </a:lnTo>
                  <a:lnTo>
                    <a:pt x="0" y="4"/>
                  </a:lnTo>
                  <a:lnTo>
                    <a:pt x="21" y="0"/>
                  </a:lnTo>
                  <a:lnTo>
                    <a:pt x="21" y="52"/>
                  </a:lnTo>
                  <a:lnTo>
                    <a:pt x="34" y="52"/>
                  </a:lnTo>
                  <a:lnTo>
                    <a:pt x="34" y="58"/>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69" name="Freeform 63"/>
            <p:cNvSpPr>
              <a:spLocks noEditPoints="1"/>
            </p:cNvSpPr>
            <p:nvPr/>
          </p:nvSpPr>
          <p:spPr bwMode="auto">
            <a:xfrm>
              <a:off x="5976938" y="2964818"/>
              <a:ext cx="63500" cy="95250"/>
            </a:xfrm>
            <a:custGeom>
              <a:avLst/>
              <a:gdLst>
                <a:gd name="T0" fmla="*/ 0 w 25"/>
                <a:gd name="T1" fmla="*/ 20 h 38"/>
                <a:gd name="T2" fmla="*/ 4 w 25"/>
                <a:gd name="T3" fmla="*/ 5 h 38"/>
                <a:gd name="T4" fmla="*/ 14 w 25"/>
                <a:gd name="T5" fmla="*/ 1 h 38"/>
                <a:gd name="T6" fmla="*/ 24 w 25"/>
                <a:gd name="T7" fmla="*/ 20 h 38"/>
                <a:gd name="T8" fmla="*/ 20 w 25"/>
                <a:gd name="T9" fmla="*/ 34 h 38"/>
                <a:gd name="T10" fmla="*/ 11 w 25"/>
                <a:gd name="T11" fmla="*/ 38 h 38"/>
                <a:gd name="T12" fmla="*/ 3 w 25"/>
                <a:gd name="T13" fmla="*/ 33 h 38"/>
                <a:gd name="T14" fmla="*/ 0 w 25"/>
                <a:gd name="T15" fmla="*/ 20 h 38"/>
                <a:gd name="T16" fmla="*/ 5 w 25"/>
                <a:gd name="T17" fmla="*/ 20 h 38"/>
                <a:gd name="T18" fmla="*/ 12 w 25"/>
                <a:gd name="T19" fmla="*/ 34 h 38"/>
                <a:gd name="T20" fmla="*/ 19 w 25"/>
                <a:gd name="T21" fmla="*/ 20 h 38"/>
                <a:gd name="T22" fmla="*/ 13 w 25"/>
                <a:gd name="T23" fmla="*/ 4 h 38"/>
                <a:gd name="T24" fmla="*/ 5 w 25"/>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8">
                  <a:moveTo>
                    <a:pt x="0" y="20"/>
                  </a:moveTo>
                  <a:cubicBezTo>
                    <a:pt x="0" y="13"/>
                    <a:pt x="2" y="8"/>
                    <a:pt x="4" y="5"/>
                  </a:cubicBezTo>
                  <a:cubicBezTo>
                    <a:pt x="6" y="2"/>
                    <a:pt x="9" y="0"/>
                    <a:pt x="14" y="1"/>
                  </a:cubicBezTo>
                  <a:cubicBezTo>
                    <a:pt x="21" y="1"/>
                    <a:pt x="25" y="7"/>
                    <a:pt x="24" y="20"/>
                  </a:cubicBezTo>
                  <a:cubicBezTo>
                    <a:pt x="24" y="26"/>
                    <a:pt x="23" y="31"/>
                    <a:pt x="20" y="34"/>
                  </a:cubicBezTo>
                  <a:cubicBezTo>
                    <a:pt x="18" y="37"/>
                    <a:pt x="15" y="38"/>
                    <a:pt x="11" y="38"/>
                  </a:cubicBezTo>
                  <a:cubicBezTo>
                    <a:pt x="7" y="38"/>
                    <a:pt x="4" y="36"/>
                    <a:pt x="3" y="33"/>
                  </a:cubicBezTo>
                  <a:cubicBezTo>
                    <a:pt x="1" y="30"/>
                    <a:pt x="0" y="25"/>
                    <a:pt x="0" y="20"/>
                  </a:cubicBezTo>
                  <a:close/>
                  <a:moveTo>
                    <a:pt x="5" y="20"/>
                  </a:moveTo>
                  <a:cubicBezTo>
                    <a:pt x="4" y="29"/>
                    <a:pt x="7" y="34"/>
                    <a:pt x="12" y="34"/>
                  </a:cubicBezTo>
                  <a:cubicBezTo>
                    <a:pt x="16" y="35"/>
                    <a:pt x="19" y="30"/>
                    <a:pt x="19" y="20"/>
                  </a:cubicBezTo>
                  <a:cubicBezTo>
                    <a:pt x="20" y="10"/>
                    <a:pt x="18" y="5"/>
                    <a:pt x="13" y="4"/>
                  </a:cubicBezTo>
                  <a:cubicBezTo>
                    <a:pt x="8" y="4"/>
                    <a:pt x="5" y="9"/>
                    <a:pt x="5" y="20"/>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70" name="Freeform 64"/>
            <p:cNvSpPr>
              <a:spLocks/>
            </p:cNvSpPr>
            <p:nvPr/>
          </p:nvSpPr>
          <p:spPr bwMode="auto">
            <a:xfrm>
              <a:off x="6053138" y="2969581"/>
              <a:ext cx="52388" cy="95250"/>
            </a:xfrm>
            <a:custGeom>
              <a:avLst/>
              <a:gdLst>
                <a:gd name="T0" fmla="*/ 31 w 33"/>
                <a:gd name="T1" fmla="*/ 60 h 60"/>
                <a:gd name="T2" fmla="*/ 0 w 33"/>
                <a:gd name="T3" fmla="*/ 57 h 60"/>
                <a:gd name="T4" fmla="*/ 0 w 33"/>
                <a:gd name="T5" fmla="*/ 50 h 60"/>
                <a:gd name="T6" fmla="*/ 12 w 33"/>
                <a:gd name="T7" fmla="*/ 52 h 60"/>
                <a:gd name="T8" fmla="*/ 15 w 33"/>
                <a:gd name="T9" fmla="*/ 9 h 60"/>
                <a:gd name="T10" fmla="*/ 1 w 33"/>
                <a:gd name="T11" fmla="*/ 11 h 60"/>
                <a:gd name="T12" fmla="*/ 3 w 33"/>
                <a:gd name="T13" fmla="*/ 5 h 60"/>
                <a:gd name="T14" fmla="*/ 23 w 33"/>
                <a:gd name="T15" fmla="*/ 0 h 60"/>
                <a:gd name="T16" fmla="*/ 20 w 33"/>
                <a:gd name="T17" fmla="*/ 52 h 60"/>
                <a:gd name="T18" fmla="*/ 33 w 33"/>
                <a:gd name="T19" fmla="*/ 53 h 60"/>
                <a:gd name="T20" fmla="*/ 31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1" y="60"/>
                  </a:moveTo>
                  <a:lnTo>
                    <a:pt x="0" y="57"/>
                  </a:lnTo>
                  <a:lnTo>
                    <a:pt x="0" y="50"/>
                  </a:lnTo>
                  <a:lnTo>
                    <a:pt x="12" y="52"/>
                  </a:lnTo>
                  <a:lnTo>
                    <a:pt x="15" y="9"/>
                  </a:lnTo>
                  <a:lnTo>
                    <a:pt x="1" y="11"/>
                  </a:lnTo>
                  <a:lnTo>
                    <a:pt x="3" y="5"/>
                  </a:lnTo>
                  <a:lnTo>
                    <a:pt x="23" y="0"/>
                  </a:lnTo>
                  <a:lnTo>
                    <a:pt x="20" y="52"/>
                  </a:lnTo>
                  <a:lnTo>
                    <a:pt x="33" y="53"/>
                  </a:lnTo>
                  <a:lnTo>
                    <a:pt x="31" y="60"/>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71" name="Freeform 65"/>
            <p:cNvSpPr>
              <a:spLocks noEditPoints="1"/>
            </p:cNvSpPr>
            <p:nvPr/>
          </p:nvSpPr>
          <p:spPr bwMode="auto">
            <a:xfrm>
              <a:off x="6118225" y="2974343"/>
              <a:ext cx="65088" cy="95250"/>
            </a:xfrm>
            <a:custGeom>
              <a:avLst/>
              <a:gdLst>
                <a:gd name="T0" fmla="*/ 1 w 26"/>
                <a:gd name="T1" fmla="*/ 19 h 38"/>
                <a:gd name="T2" fmla="*/ 5 w 26"/>
                <a:gd name="T3" fmla="*/ 5 h 38"/>
                <a:gd name="T4" fmla="*/ 15 w 26"/>
                <a:gd name="T5" fmla="*/ 1 h 38"/>
                <a:gd name="T6" fmla="*/ 25 w 26"/>
                <a:gd name="T7" fmla="*/ 20 h 38"/>
                <a:gd name="T8" fmla="*/ 20 w 26"/>
                <a:gd name="T9" fmla="*/ 34 h 38"/>
                <a:gd name="T10" fmla="*/ 11 w 26"/>
                <a:gd name="T11" fmla="*/ 38 h 38"/>
                <a:gd name="T12" fmla="*/ 3 w 26"/>
                <a:gd name="T13" fmla="*/ 33 h 38"/>
                <a:gd name="T14" fmla="*/ 1 w 26"/>
                <a:gd name="T15" fmla="*/ 19 h 38"/>
                <a:gd name="T16" fmla="*/ 6 w 26"/>
                <a:gd name="T17" fmla="*/ 19 h 38"/>
                <a:gd name="T18" fmla="*/ 11 w 26"/>
                <a:gd name="T19" fmla="*/ 34 h 38"/>
                <a:gd name="T20" fmla="*/ 20 w 26"/>
                <a:gd name="T21" fmla="*/ 20 h 38"/>
                <a:gd name="T22" fmla="*/ 14 w 26"/>
                <a:gd name="T23" fmla="*/ 4 h 38"/>
                <a:gd name="T24" fmla="*/ 6 w 26"/>
                <a:gd name="T2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 y="19"/>
                  </a:moveTo>
                  <a:cubicBezTo>
                    <a:pt x="1" y="12"/>
                    <a:pt x="3" y="8"/>
                    <a:pt x="5" y="5"/>
                  </a:cubicBezTo>
                  <a:cubicBezTo>
                    <a:pt x="8" y="2"/>
                    <a:pt x="11" y="0"/>
                    <a:pt x="15" y="1"/>
                  </a:cubicBezTo>
                  <a:cubicBezTo>
                    <a:pt x="23" y="1"/>
                    <a:pt x="26" y="8"/>
                    <a:pt x="25" y="20"/>
                  </a:cubicBezTo>
                  <a:cubicBezTo>
                    <a:pt x="24" y="26"/>
                    <a:pt x="23" y="31"/>
                    <a:pt x="20" y="34"/>
                  </a:cubicBezTo>
                  <a:cubicBezTo>
                    <a:pt x="18" y="37"/>
                    <a:pt x="15" y="38"/>
                    <a:pt x="11" y="38"/>
                  </a:cubicBezTo>
                  <a:cubicBezTo>
                    <a:pt x="7" y="38"/>
                    <a:pt x="4" y="36"/>
                    <a:pt x="3" y="33"/>
                  </a:cubicBezTo>
                  <a:cubicBezTo>
                    <a:pt x="1" y="29"/>
                    <a:pt x="0" y="25"/>
                    <a:pt x="1" y="19"/>
                  </a:cubicBezTo>
                  <a:close/>
                  <a:moveTo>
                    <a:pt x="6" y="19"/>
                  </a:moveTo>
                  <a:cubicBezTo>
                    <a:pt x="5" y="29"/>
                    <a:pt x="7" y="34"/>
                    <a:pt x="11" y="34"/>
                  </a:cubicBezTo>
                  <a:cubicBezTo>
                    <a:pt x="16" y="35"/>
                    <a:pt x="19" y="30"/>
                    <a:pt x="20" y="20"/>
                  </a:cubicBezTo>
                  <a:cubicBezTo>
                    <a:pt x="21" y="10"/>
                    <a:pt x="19" y="5"/>
                    <a:pt x="14" y="4"/>
                  </a:cubicBezTo>
                  <a:cubicBezTo>
                    <a:pt x="9" y="4"/>
                    <a:pt x="6" y="9"/>
                    <a:pt x="6" y="19"/>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72" name="Freeform 66"/>
            <p:cNvSpPr>
              <a:spLocks/>
            </p:cNvSpPr>
            <p:nvPr/>
          </p:nvSpPr>
          <p:spPr bwMode="auto">
            <a:xfrm>
              <a:off x="6189663" y="2983868"/>
              <a:ext cx="52388" cy="93663"/>
            </a:xfrm>
            <a:custGeom>
              <a:avLst/>
              <a:gdLst>
                <a:gd name="T0" fmla="*/ 33 w 33"/>
                <a:gd name="T1" fmla="*/ 59 h 59"/>
                <a:gd name="T2" fmla="*/ 0 w 33"/>
                <a:gd name="T3" fmla="*/ 55 h 59"/>
                <a:gd name="T4" fmla="*/ 2 w 33"/>
                <a:gd name="T5" fmla="*/ 49 h 59"/>
                <a:gd name="T6" fmla="*/ 15 w 33"/>
                <a:gd name="T7" fmla="*/ 51 h 59"/>
                <a:gd name="T8" fmla="*/ 19 w 33"/>
                <a:gd name="T9" fmla="*/ 8 h 59"/>
                <a:gd name="T10" fmla="*/ 5 w 33"/>
                <a:gd name="T11" fmla="*/ 10 h 59"/>
                <a:gd name="T12" fmla="*/ 7 w 33"/>
                <a:gd name="T13" fmla="*/ 3 h 59"/>
                <a:gd name="T14" fmla="*/ 27 w 33"/>
                <a:gd name="T15" fmla="*/ 0 h 59"/>
                <a:gd name="T16" fmla="*/ 21 w 33"/>
                <a:gd name="T17" fmla="*/ 52 h 59"/>
                <a:gd name="T18" fmla="*/ 33 w 33"/>
                <a:gd name="T19" fmla="*/ 54 h 59"/>
                <a:gd name="T20" fmla="*/ 33 w 33"/>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9">
                  <a:moveTo>
                    <a:pt x="33" y="59"/>
                  </a:moveTo>
                  <a:lnTo>
                    <a:pt x="0" y="55"/>
                  </a:lnTo>
                  <a:lnTo>
                    <a:pt x="2" y="49"/>
                  </a:lnTo>
                  <a:lnTo>
                    <a:pt x="15" y="51"/>
                  </a:lnTo>
                  <a:lnTo>
                    <a:pt x="19" y="8"/>
                  </a:lnTo>
                  <a:lnTo>
                    <a:pt x="5" y="10"/>
                  </a:lnTo>
                  <a:lnTo>
                    <a:pt x="7" y="3"/>
                  </a:lnTo>
                  <a:lnTo>
                    <a:pt x="27" y="0"/>
                  </a:lnTo>
                  <a:lnTo>
                    <a:pt x="21" y="52"/>
                  </a:lnTo>
                  <a:lnTo>
                    <a:pt x="33" y="54"/>
                  </a:lnTo>
                  <a:lnTo>
                    <a:pt x="33" y="59"/>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73" name="Freeform 67"/>
            <p:cNvSpPr>
              <a:spLocks noEditPoints="1"/>
            </p:cNvSpPr>
            <p:nvPr/>
          </p:nvSpPr>
          <p:spPr bwMode="auto">
            <a:xfrm>
              <a:off x="6257925" y="2991806"/>
              <a:ext cx="66675" cy="95250"/>
            </a:xfrm>
            <a:custGeom>
              <a:avLst/>
              <a:gdLst>
                <a:gd name="T0" fmla="*/ 1 w 27"/>
                <a:gd name="T1" fmla="*/ 18 h 38"/>
                <a:gd name="T2" fmla="*/ 6 w 27"/>
                <a:gd name="T3" fmla="*/ 4 h 38"/>
                <a:gd name="T4" fmla="*/ 16 w 27"/>
                <a:gd name="T5" fmla="*/ 0 h 38"/>
                <a:gd name="T6" fmla="*/ 25 w 27"/>
                <a:gd name="T7" fmla="*/ 20 h 38"/>
                <a:gd name="T8" fmla="*/ 20 w 27"/>
                <a:gd name="T9" fmla="*/ 34 h 38"/>
                <a:gd name="T10" fmla="*/ 10 w 27"/>
                <a:gd name="T11" fmla="*/ 37 h 38"/>
                <a:gd name="T12" fmla="*/ 2 w 27"/>
                <a:gd name="T13" fmla="*/ 32 h 38"/>
                <a:gd name="T14" fmla="*/ 1 w 27"/>
                <a:gd name="T15" fmla="*/ 18 h 38"/>
                <a:gd name="T16" fmla="*/ 6 w 27"/>
                <a:gd name="T17" fmla="*/ 18 h 38"/>
                <a:gd name="T18" fmla="*/ 11 w 27"/>
                <a:gd name="T19" fmla="*/ 34 h 38"/>
                <a:gd name="T20" fmla="*/ 20 w 27"/>
                <a:gd name="T21" fmla="*/ 20 h 38"/>
                <a:gd name="T22" fmla="*/ 15 w 27"/>
                <a:gd name="T23" fmla="*/ 4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8"/>
                  </a:moveTo>
                  <a:cubicBezTo>
                    <a:pt x="2" y="11"/>
                    <a:pt x="4" y="7"/>
                    <a:pt x="6" y="4"/>
                  </a:cubicBezTo>
                  <a:cubicBezTo>
                    <a:pt x="9" y="1"/>
                    <a:pt x="12" y="0"/>
                    <a:pt x="16" y="0"/>
                  </a:cubicBezTo>
                  <a:cubicBezTo>
                    <a:pt x="24" y="1"/>
                    <a:pt x="27" y="8"/>
                    <a:pt x="25" y="20"/>
                  </a:cubicBezTo>
                  <a:cubicBezTo>
                    <a:pt x="24" y="26"/>
                    <a:pt x="23" y="31"/>
                    <a:pt x="20" y="34"/>
                  </a:cubicBezTo>
                  <a:cubicBezTo>
                    <a:pt x="17" y="37"/>
                    <a:pt x="14" y="38"/>
                    <a:pt x="10" y="37"/>
                  </a:cubicBezTo>
                  <a:cubicBezTo>
                    <a:pt x="7" y="37"/>
                    <a:pt x="4" y="35"/>
                    <a:pt x="2" y="32"/>
                  </a:cubicBezTo>
                  <a:cubicBezTo>
                    <a:pt x="1" y="28"/>
                    <a:pt x="0" y="24"/>
                    <a:pt x="1" y="18"/>
                  </a:cubicBezTo>
                  <a:close/>
                  <a:moveTo>
                    <a:pt x="6" y="18"/>
                  </a:moveTo>
                  <a:cubicBezTo>
                    <a:pt x="5" y="28"/>
                    <a:pt x="6" y="33"/>
                    <a:pt x="11" y="34"/>
                  </a:cubicBezTo>
                  <a:cubicBezTo>
                    <a:pt x="16" y="34"/>
                    <a:pt x="19" y="30"/>
                    <a:pt x="20" y="20"/>
                  </a:cubicBezTo>
                  <a:cubicBezTo>
                    <a:pt x="22" y="10"/>
                    <a:pt x="20" y="5"/>
                    <a:pt x="15" y="4"/>
                  </a:cubicBezTo>
                  <a:cubicBezTo>
                    <a:pt x="11" y="3"/>
                    <a:pt x="7" y="8"/>
                    <a:pt x="6" y="18"/>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74" name="Freeform 68"/>
            <p:cNvSpPr>
              <a:spLocks/>
            </p:cNvSpPr>
            <p:nvPr/>
          </p:nvSpPr>
          <p:spPr bwMode="auto">
            <a:xfrm>
              <a:off x="6330950" y="3004506"/>
              <a:ext cx="52388" cy="95250"/>
            </a:xfrm>
            <a:custGeom>
              <a:avLst/>
              <a:gdLst>
                <a:gd name="T0" fmla="*/ 31 w 33"/>
                <a:gd name="T1" fmla="*/ 60 h 60"/>
                <a:gd name="T2" fmla="*/ 0 w 33"/>
                <a:gd name="T3" fmla="*/ 53 h 60"/>
                <a:gd name="T4" fmla="*/ 0 w 33"/>
                <a:gd name="T5" fmla="*/ 47 h 60"/>
                <a:gd name="T6" fmla="*/ 12 w 33"/>
                <a:gd name="T7" fmla="*/ 50 h 60"/>
                <a:gd name="T8" fmla="*/ 20 w 33"/>
                <a:gd name="T9" fmla="*/ 6 h 60"/>
                <a:gd name="T10" fmla="*/ 6 w 33"/>
                <a:gd name="T11" fmla="*/ 9 h 60"/>
                <a:gd name="T12" fmla="*/ 7 w 33"/>
                <a:gd name="T13" fmla="*/ 1 h 60"/>
                <a:gd name="T14" fmla="*/ 28 w 33"/>
                <a:gd name="T15" fmla="*/ 0 h 60"/>
                <a:gd name="T16" fmla="*/ 20 w 33"/>
                <a:gd name="T17" fmla="*/ 50 h 60"/>
                <a:gd name="T18" fmla="*/ 33 w 33"/>
                <a:gd name="T19" fmla="*/ 53 h 60"/>
                <a:gd name="T20" fmla="*/ 31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1" y="60"/>
                  </a:moveTo>
                  <a:lnTo>
                    <a:pt x="0" y="53"/>
                  </a:lnTo>
                  <a:lnTo>
                    <a:pt x="0" y="47"/>
                  </a:lnTo>
                  <a:lnTo>
                    <a:pt x="12" y="50"/>
                  </a:lnTo>
                  <a:lnTo>
                    <a:pt x="20" y="6"/>
                  </a:lnTo>
                  <a:lnTo>
                    <a:pt x="6" y="9"/>
                  </a:lnTo>
                  <a:lnTo>
                    <a:pt x="7" y="1"/>
                  </a:lnTo>
                  <a:lnTo>
                    <a:pt x="28" y="0"/>
                  </a:lnTo>
                  <a:lnTo>
                    <a:pt x="20" y="50"/>
                  </a:lnTo>
                  <a:lnTo>
                    <a:pt x="33" y="53"/>
                  </a:lnTo>
                  <a:lnTo>
                    <a:pt x="31" y="60"/>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75" name="Freeform 69"/>
            <p:cNvSpPr>
              <a:spLocks noEditPoints="1"/>
            </p:cNvSpPr>
            <p:nvPr/>
          </p:nvSpPr>
          <p:spPr bwMode="auto">
            <a:xfrm>
              <a:off x="6397625" y="3014031"/>
              <a:ext cx="68263" cy="95250"/>
            </a:xfrm>
            <a:custGeom>
              <a:avLst/>
              <a:gdLst>
                <a:gd name="T0" fmla="*/ 1 w 27"/>
                <a:gd name="T1" fmla="*/ 17 h 38"/>
                <a:gd name="T2" fmla="*/ 7 w 27"/>
                <a:gd name="T3" fmla="*/ 4 h 38"/>
                <a:gd name="T4" fmla="*/ 17 w 27"/>
                <a:gd name="T5" fmla="*/ 0 h 38"/>
                <a:gd name="T6" fmla="*/ 25 w 27"/>
                <a:gd name="T7" fmla="*/ 21 h 38"/>
                <a:gd name="T8" fmla="*/ 19 w 27"/>
                <a:gd name="T9" fmla="*/ 34 h 38"/>
                <a:gd name="T10" fmla="*/ 9 w 27"/>
                <a:gd name="T11" fmla="*/ 37 h 38"/>
                <a:gd name="T12" fmla="*/ 2 w 27"/>
                <a:gd name="T13" fmla="*/ 31 h 38"/>
                <a:gd name="T14" fmla="*/ 1 w 27"/>
                <a:gd name="T15" fmla="*/ 17 h 38"/>
                <a:gd name="T16" fmla="*/ 6 w 27"/>
                <a:gd name="T17" fmla="*/ 18 h 38"/>
                <a:gd name="T18" fmla="*/ 11 w 27"/>
                <a:gd name="T19" fmla="*/ 33 h 38"/>
                <a:gd name="T20" fmla="*/ 20 w 27"/>
                <a:gd name="T21" fmla="*/ 20 h 38"/>
                <a:gd name="T22" fmla="*/ 16 w 27"/>
                <a:gd name="T23" fmla="*/ 4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7"/>
                  </a:moveTo>
                  <a:cubicBezTo>
                    <a:pt x="2" y="11"/>
                    <a:pt x="4" y="6"/>
                    <a:pt x="7" y="4"/>
                  </a:cubicBezTo>
                  <a:cubicBezTo>
                    <a:pt x="10" y="1"/>
                    <a:pt x="13" y="0"/>
                    <a:pt x="17" y="0"/>
                  </a:cubicBezTo>
                  <a:cubicBezTo>
                    <a:pt x="25" y="2"/>
                    <a:pt x="27" y="9"/>
                    <a:pt x="25" y="21"/>
                  </a:cubicBezTo>
                  <a:cubicBezTo>
                    <a:pt x="24" y="27"/>
                    <a:pt x="22" y="31"/>
                    <a:pt x="19" y="34"/>
                  </a:cubicBezTo>
                  <a:cubicBezTo>
                    <a:pt x="17" y="37"/>
                    <a:pt x="13" y="38"/>
                    <a:pt x="9" y="37"/>
                  </a:cubicBezTo>
                  <a:cubicBezTo>
                    <a:pt x="6" y="36"/>
                    <a:pt x="3" y="34"/>
                    <a:pt x="2" y="31"/>
                  </a:cubicBezTo>
                  <a:cubicBezTo>
                    <a:pt x="0" y="28"/>
                    <a:pt x="0" y="23"/>
                    <a:pt x="1" y="17"/>
                  </a:cubicBezTo>
                  <a:close/>
                  <a:moveTo>
                    <a:pt x="6" y="18"/>
                  </a:moveTo>
                  <a:cubicBezTo>
                    <a:pt x="4" y="27"/>
                    <a:pt x="6" y="33"/>
                    <a:pt x="11" y="33"/>
                  </a:cubicBezTo>
                  <a:cubicBezTo>
                    <a:pt x="15" y="34"/>
                    <a:pt x="18" y="30"/>
                    <a:pt x="20" y="20"/>
                  </a:cubicBezTo>
                  <a:cubicBezTo>
                    <a:pt x="22" y="10"/>
                    <a:pt x="21" y="5"/>
                    <a:pt x="16" y="4"/>
                  </a:cubicBezTo>
                  <a:cubicBezTo>
                    <a:pt x="11" y="3"/>
                    <a:pt x="8" y="8"/>
                    <a:pt x="6" y="18"/>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76" name="Freeform 70"/>
            <p:cNvSpPr>
              <a:spLocks/>
            </p:cNvSpPr>
            <p:nvPr/>
          </p:nvSpPr>
          <p:spPr bwMode="auto">
            <a:xfrm>
              <a:off x="6467475" y="3029906"/>
              <a:ext cx="52388" cy="95250"/>
            </a:xfrm>
            <a:custGeom>
              <a:avLst/>
              <a:gdLst>
                <a:gd name="T0" fmla="*/ 32 w 33"/>
                <a:gd name="T1" fmla="*/ 60 h 60"/>
                <a:gd name="T2" fmla="*/ 0 w 33"/>
                <a:gd name="T3" fmla="*/ 53 h 60"/>
                <a:gd name="T4" fmla="*/ 2 w 33"/>
                <a:gd name="T5" fmla="*/ 47 h 60"/>
                <a:gd name="T6" fmla="*/ 14 w 33"/>
                <a:gd name="T7" fmla="*/ 50 h 60"/>
                <a:gd name="T8" fmla="*/ 22 w 33"/>
                <a:gd name="T9" fmla="*/ 8 h 60"/>
                <a:gd name="T10" fmla="*/ 10 w 33"/>
                <a:gd name="T11" fmla="*/ 8 h 60"/>
                <a:gd name="T12" fmla="*/ 11 w 33"/>
                <a:gd name="T13" fmla="*/ 1 h 60"/>
                <a:gd name="T14" fmla="*/ 32 w 33"/>
                <a:gd name="T15" fmla="*/ 0 h 60"/>
                <a:gd name="T16" fmla="*/ 21 w 33"/>
                <a:gd name="T17" fmla="*/ 52 h 60"/>
                <a:gd name="T18" fmla="*/ 33 w 33"/>
                <a:gd name="T19" fmla="*/ 53 h 60"/>
                <a:gd name="T20" fmla="*/ 32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2" y="60"/>
                  </a:moveTo>
                  <a:lnTo>
                    <a:pt x="0" y="53"/>
                  </a:lnTo>
                  <a:lnTo>
                    <a:pt x="2" y="47"/>
                  </a:lnTo>
                  <a:lnTo>
                    <a:pt x="14" y="50"/>
                  </a:lnTo>
                  <a:lnTo>
                    <a:pt x="22" y="8"/>
                  </a:lnTo>
                  <a:lnTo>
                    <a:pt x="10" y="8"/>
                  </a:lnTo>
                  <a:lnTo>
                    <a:pt x="11" y="1"/>
                  </a:lnTo>
                  <a:lnTo>
                    <a:pt x="32" y="0"/>
                  </a:lnTo>
                  <a:lnTo>
                    <a:pt x="21" y="52"/>
                  </a:lnTo>
                  <a:lnTo>
                    <a:pt x="33" y="53"/>
                  </a:lnTo>
                  <a:lnTo>
                    <a:pt x="32" y="60"/>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77" name="Freeform 71"/>
            <p:cNvSpPr>
              <a:spLocks noEditPoints="1"/>
            </p:cNvSpPr>
            <p:nvPr/>
          </p:nvSpPr>
          <p:spPr bwMode="auto">
            <a:xfrm>
              <a:off x="6537325" y="3042606"/>
              <a:ext cx="68263" cy="93663"/>
            </a:xfrm>
            <a:custGeom>
              <a:avLst/>
              <a:gdLst>
                <a:gd name="T0" fmla="*/ 1 w 27"/>
                <a:gd name="T1" fmla="*/ 17 h 38"/>
                <a:gd name="T2" fmla="*/ 7 w 27"/>
                <a:gd name="T3" fmla="*/ 4 h 38"/>
                <a:gd name="T4" fmla="*/ 18 w 27"/>
                <a:gd name="T5" fmla="*/ 1 h 38"/>
                <a:gd name="T6" fmla="*/ 25 w 27"/>
                <a:gd name="T7" fmla="*/ 22 h 38"/>
                <a:gd name="T8" fmla="*/ 18 w 27"/>
                <a:gd name="T9" fmla="*/ 35 h 38"/>
                <a:gd name="T10" fmla="*/ 8 w 27"/>
                <a:gd name="T11" fmla="*/ 38 h 38"/>
                <a:gd name="T12" fmla="*/ 1 w 27"/>
                <a:gd name="T13" fmla="*/ 31 h 38"/>
                <a:gd name="T14" fmla="*/ 1 w 27"/>
                <a:gd name="T15" fmla="*/ 17 h 38"/>
                <a:gd name="T16" fmla="*/ 6 w 27"/>
                <a:gd name="T17" fmla="*/ 18 h 38"/>
                <a:gd name="T18" fmla="*/ 9 w 27"/>
                <a:gd name="T19" fmla="*/ 34 h 38"/>
                <a:gd name="T20" fmla="*/ 20 w 27"/>
                <a:gd name="T21" fmla="*/ 21 h 38"/>
                <a:gd name="T22" fmla="*/ 16 w 27"/>
                <a:gd name="T23" fmla="*/ 5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7"/>
                  </a:moveTo>
                  <a:cubicBezTo>
                    <a:pt x="2" y="11"/>
                    <a:pt x="5" y="7"/>
                    <a:pt x="7" y="4"/>
                  </a:cubicBezTo>
                  <a:cubicBezTo>
                    <a:pt x="10" y="1"/>
                    <a:pt x="14" y="0"/>
                    <a:pt x="18" y="1"/>
                  </a:cubicBezTo>
                  <a:cubicBezTo>
                    <a:pt x="25" y="3"/>
                    <a:pt x="27" y="10"/>
                    <a:pt x="25" y="22"/>
                  </a:cubicBezTo>
                  <a:cubicBezTo>
                    <a:pt x="23" y="28"/>
                    <a:pt x="21" y="32"/>
                    <a:pt x="18" y="35"/>
                  </a:cubicBezTo>
                  <a:cubicBezTo>
                    <a:pt x="15" y="38"/>
                    <a:pt x="12" y="38"/>
                    <a:pt x="8" y="38"/>
                  </a:cubicBezTo>
                  <a:cubicBezTo>
                    <a:pt x="5" y="37"/>
                    <a:pt x="2" y="35"/>
                    <a:pt x="1" y="31"/>
                  </a:cubicBezTo>
                  <a:cubicBezTo>
                    <a:pt x="0" y="28"/>
                    <a:pt x="0" y="23"/>
                    <a:pt x="1" y="17"/>
                  </a:cubicBezTo>
                  <a:close/>
                  <a:moveTo>
                    <a:pt x="6" y="18"/>
                  </a:moveTo>
                  <a:cubicBezTo>
                    <a:pt x="3" y="28"/>
                    <a:pt x="5" y="33"/>
                    <a:pt x="9" y="34"/>
                  </a:cubicBezTo>
                  <a:cubicBezTo>
                    <a:pt x="14" y="35"/>
                    <a:pt x="18" y="31"/>
                    <a:pt x="20" y="21"/>
                  </a:cubicBezTo>
                  <a:cubicBezTo>
                    <a:pt x="22" y="11"/>
                    <a:pt x="21" y="6"/>
                    <a:pt x="16" y="5"/>
                  </a:cubicBezTo>
                  <a:cubicBezTo>
                    <a:pt x="12" y="4"/>
                    <a:pt x="8" y="8"/>
                    <a:pt x="6" y="18"/>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78" name="Freeform 72"/>
            <p:cNvSpPr>
              <a:spLocks/>
            </p:cNvSpPr>
            <p:nvPr/>
          </p:nvSpPr>
          <p:spPr bwMode="auto">
            <a:xfrm>
              <a:off x="6602413" y="3064831"/>
              <a:ext cx="55563" cy="92075"/>
            </a:xfrm>
            <a:custGeom>
              <a:avLst/>
              <a:gdLst>
                <a:gd name="T0" fmla="*/ 33 w 35"/>
                <a:gd name="T1" fmla="*/ 58 h 58"/>
                <a:gd name="T2" fmla="*/ 0 w 35"/>
                <a:gd name="T3" fmla="*/ 50 h 58"/>
                <a:gd name="T4" fmla="*/ 2 w 35"/>
                <a:gd name="T5" fmla="*/ 44 h 58"/>
                <a:gd name="T6" fmla="*/ 14 w 35"/>
                <a:gd name="T7" fmla="*/ 47 h 58"/>
                <a:gd name="T8" fmla="*/ 25 w 35"/>
                <a:gd name="T9" fmla="*/ 6 h 58"/>
                <a:gd name="T10" fmla="*/ 13 w 35"/>
                <a:gd name="T11" fmla="*/ 6 h 58"/>
                <a:gd name="T12" fmla="*/ 14 w 35"/>
                <a:gd name="T13" fmla="*/ 0 h 58"/>
                <a:gd name="T14" fmla="*/ 35 w 35"/>
                <a:gd name="T15" fmla="*/ 0 h 58"/>
                <a:gd name="T16" fmla="*/ 22 w 35"/>
                <a:gd name="T17" fmla="*/ 50 h 58"/>
                <a:gd name="T18" fmla="*/ 35 w 35"/>
                <a:gd name="T19" fmla="*/ 53 h 58"/>
                <a:gd name="T20" fmla="*/ 33 w 35"/>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8">
                  <a:moveTo>
                    <a:pt x="33" y="58"/>
                  </a:moveTo>
                  <a:lnTo>
                    <a:pt x="0" y="50"/>
                  </a:lnTo>
                  <a:lnTo>
                    <a:pt x="2" y="44"/>
                  </a:lnTo>
                  <a:lnTo>
                    <a:pt x="14" y="47"/>
                  </a:lnTo>
                  <a:lnTo>
                    <a:pt x="25" y="6"/>
                  </a:lnTo>
                  <a:lnTo>
                    <a:pt x="13" y="6"/>
                  </a:lnTo>
                  <a:lnTo>
                    <a:pt x="14" y="0"/>
                  </a:lnTo>
                  <a:lnTo>
                    <a:pt x="35" y="0"/>
                  </a:lnTo>
                  <a:lnTo>
                    <a:pt x="22" y="50"/>
                  </a:lnTo>
                  <a:lnTo>
                    <a:pt x="35" y="53"/>
                  </a:lnTo>
                  <a:lnTo>
                    <a:pt x="33" y="58"/>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79" name="Freeform 73"/>
            <p:cNvSpPr>
              <a:spLocks noEditPoints="1"/>
            </p:cNvSpPr>
            <p:nvPr/>
          </p:nvSpPr>
          <p:spPr bwMode="auto">
            <a:xfrm>
              <a:off x="6672263" y="3077531"/>
              <a:ext cx="73025" cy="96838"/>
            </a:xfrm>
            <a:custGeom>
              <a:avLst/>
              <a:gdLst>
                <a:gd name="T0" fmla="*/ 2 w 29"/>
                <a:gd name="T1" fmla="*/ 17 h 39"/>
                <a:gd name="T2" fmla="*/ 9 w 29"/>
                <a:gd name="T3" fmla="*/ 4 h 39"/>
                <a:gd name="T4" fmla="*/ 19 w 29"/>
                <a:gd name="T5" fmla="*/ 2 h 39"/>
                <a:gd name="T6" fmla="*/ 25 w 29"/>
                <a:gd name="T7" fmla="*/ 23 h 39"/>
                <a:gd name="T8" fmla="*/ 18 w 29"/>
                <a:gd name="T9" fmla="*/ 35 h 39"/>
                <a:gd name="T10" fmla="*/ 8 w 29"/>
                <a:gd name="T11" fmla="*/ 37 h 39"/>
                <a:gd name="T12" fmla="*/ 1 w 29"/>
                <a:gd name="T13" fmla="*/ 31 h 39"/>
                <a:gd name="T14" fmla="*/ 2 w 29"/>
                <a:gd name="T15" fmla="*/ 17 h 39"/>
                <a:gd name="T16" fmla="*/ 7 w 29"/>
                <a:gd name="T17" fmla="*/ 18 h 39"/>
                <a:gd name="T18" fmla="*/ 10 w 29"/>
                <a:gd name="T19" fmla="*/ 34 h 39"/>
                <a:gd name="T20" fmla="*/ 21 w 29"/>
                <a:gd name="T21" fmla="*/ 22 h 39"/>
                <a:gd name="T22" fmla="*/ 18 w 29"/>
                <a:gd name="T23" fmla="*/ 5 h 39"/>
                <a:gd name="T24" fmla="*/ 7 w 29"/>
                <a:gd name="T25"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9">
                  <a:moveTo>
                    <a:pt x="2" y="17"/>
                  </a:moveTo>
                  <a:cubicBezTo>
                    <a:pt x="4" y="11"/>
                    <a:pt x="6" y="6"/>
                    <a:pt x="9" y="4"/>
                  </a:cubicBezTo>
                  <a:cubicBezTo>
                    <a:pt x="12" y="1"/>
                    <a:pt x="15" y="0"/>
                    <a:pt x="19" y="2"/>
                  </a:cubicBezTo>
                  <a:cubicBezTo>
                    <a:pt x="27" y="4"/>
                    <a:pt x="29" y="11"/>
                    <a:pt x="25" y="23"/>
                  </a:cubicBezTo>
                  <a:cubicBezTo>
                    <a:pt x="24" y="29"/>
                    <a:pt x="21" y="33"/>
                    <a:pt x="18" y="35"/>
                  </a:cubicBezTo>
                  <a:cubicBezTo>
                    <a:pt x="15" y="38"/>
                    <a:pt x="12" y="39"/>
                    <a:pt x="8" y="37"/>
                  </a:cubicBezTo>
                  <a:cubicBezTo>
                    <a:pt x="5" y="36"/>
                    <a:pt x="2" y="34"/>
                    <a:pt x="1" y="31"/>
                  </a:cubicBezTo>
                  <a:cubicBezTo>
                    <a:pt x="0" y="27"/>
                    <a:pt x="0" y="23"/>
                    <a:pt x="2" y="17"/>
                  </a:cubicBezTo>
                  <a:close/>
                  <a:moveTo>
                    <a:pt x="7" y="18"/>
                  </a:moveTo>
                  <a:cubicBezTo>
                    <a:pt x="4" y="27"/>
                    <a:pt x="5" y="33"/>
                    <a:pt x="10" y="34"/>
                  </a:cubicBezTo>
                  <a:cubicBezTo>
                    <a:pt x="14" y="35"/>
                    <a:pt x="18" y="31"/>
                    <a:pt x="21" y="22"/>
                  </a:cubicBezTo>
                  <a:cubicBezTo>
                    <a:pt x="23" y="12"/>
                    <a:pt x="23" y="6"/>
                    <a:pt x="18" y="5"/>
                  </a:cubicBezTo>
                  <a:cubicBezTo>
                    <a:pt x="13" y="4"/>
                    <a:pt x="9" y="8"/>
                    <a:pt x="7" y="18"/>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80" name="Freeform 74"/>
            <p:cNvSpPr>
              <a:spLocks/>
            </p:cNvSpPr>
            <p:nvPr/>
          </p:nvSpPr>
          <p:spPr bwMode="auto">
            <a:xfrm>
              <a:off x="6737350" y="3101343"/>
              <a:ext cx="58738" cy="95250"/>
            </a:xfrm>
            <a:custGeom>
              <a:avLst/>
              <a:gdLst>
                <a:gd name="T0" fmla="*/ 32 w 37"/>
                <a:gd name="T1" fmla="*/ 60 h 60"/>
                <a:gd name="T2" fmla="*/ 0 w 37"/>
                <a:gd name="T3" fmla="*/ 51 h 60"/>
                <a:gd name="T4" fmla="*/ 3 w 37"/>
                <a:gd name="T5" fmla="*/ 45 h 60"/>
                <a:gd name="T6" fmla="*/ 14 w 37"/>
                <a:gd name="T7" fmla="*/ 49 h 60"/>
                <a:gd name="T8" fmla="*/ 27 w 37"/>
                <a:gd name="T9" fmla="*/ 7 h 60"/>
                <a:gd name="T10" fmla="*/ 14 w 37"/>
                <a:gd name="T11" fmla="*/ 7 h 60"/>
                <a:gd name="T12" fmla="*/ 16 w 37"/>
                <a:gd name="T13" fmla="*/ 0 h 60"/>
                <a:gd name="T14" fmla="*/ 37 w 37"/>
                <a:gd name="T15" fmla="*/ 0 h 60"/>
                <a:gd name="T16" fmla="*/ 22 w 37"/>
                <a:gd name="T17" fmla="*/ 51 h 60"/>
                <a:gd name="T18" fmla="*/ 33 w 37"/>
                <a:gd name="T19" fmla="*/ 54 h 60"/>
                <a:gd name="T20" fmla="*/ 32 w 3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60">
                  <a:moveTo>
                    <a:pt x="32" y="60"/>
                  </a:moveTo>
                  <a:lnTo>
                    <a:pt x="0" y="51"/>
                  </a:lnTo>
                  <a:lnTo>
                    <a:pt x="3" y="45"/>
                  </a:lnTo>
                  <a:lnTo>
                    <a:pt x="14" y="49"/>
                  </a:lnTo>
                  <a:lnTo>
                    <a:pt x="27" y="7"/>
                  </a:lnTo>
                  <a:lnTo>
                    <a:pt x="14" y="7"/>
                  </a:lnTo>
                  <a:lnTo>
                    <a:pt x="16" y="0"/>
                  </a:lnTo>
                  <a:lnTo>
                    <a:pt x="37" y="0"/>
                  </a:lnTo>
                  <a:lnTo>
                    <a:pt x="22" y="51"/>
                  </a:lnTo>
                  <a:lnTo>
                    <a:pt x="33" y="54"/>
                  </a:lnTo>
                  <a:lnTo>
                    <a:pt x="32" y="60"/>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81" name="Freeform 75"/>
            <p:cNvSpPr>
              <a:spLocks noEditPoints="1"/>
            </p:cNvSpPr>
            <p:nvPr/>
          </p:nvSpPr>
          <p:spPr bwMode="auto">
            <a:xfrm>
              <a:off x="6807200" y="3118806"/>
              <a:ext cx="73025" cy="95250"/>
            </a:xfrm>
            <a:custGeom>
              <a:avLst/>
              <a:gdLst>
                <a:gd name="T0" fmla="*/ 2 w 29"/>
                <a:gd name="T1" fmla="*/ 16 h 38"/>
                <a:gd name="T2" fmla="*/ 10 w 29"/>
                <a:gd name="T3" fmla="*/ 3 h 38"/>
                <a:gd name="T4" fmla="*/ 20 w 29"/>
                <a:gd name="T5" fmla="*/ 2 h 38"/>
                <a:gd name="T6" fmla="*/ 25 w 29"/>
                <a:gd name="T7" fmla="*/ 23 h 38"/>
                <a:gd name="T8" fmla="*/ 18 w 29"/>
                <a:gd name="T9" fmla="*/ 35 h 38"/>
                <a:gd name="T10" fmla="*/ 8 w 29"/>
                <a:gd name="T11" fmla="*/ 37 h 38"/>
                <a:gd name="T12" fmla="*/ 1 w 29"/>
                <a:gd name="T13" fmla="*/ 30 h 38"/>
                <a:gd name="T14" fmla="*/ 2 w 29"/>
                <a:gd name="T15" fmla="*/ 16 h 38"/>
                <a:gd name="T16" fmla="*/ 7 w 29"/>
                <a:gd name="T17" fmla="*/ 17 h 38"/>
                <a:gd name="T18" fmla="*/ 9 w 29"/>
                <a:gd name="T19" fmla="*/ 33 h 38"/>
                <a:gd name="T20" fmla="*/ 21 w 29"/>
                <a:gd name="T21" fmla="*/ 22 h 38"/>
                <a:gd name="T22" fmla="*/ 19 w 29"/>
                <a:gd name="T23" fmla="*/ 5 h 38"/>
                <a:gd name="T24" fmla="*/ 7 w 29"/>
                <a:gd name="T2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8">
                  <a:moveTo>
                    <a:pt x="2" y="16"/>
                  </a:moveTo>
                  <a:cubicBezTo>
                    <a:pt x="4" y="10"/>
                    <a:pt x="7" y="6"/>
                    <a:pt x="10" y="3"/>
                  </a:cubicBezTo>
                  <a:cubicBezTo>
                    <a:pt x="13" y="1"/>
                    <a:pt x="17" y="0"/>
                    <a:pt x="20" y="2"/>
                  </a:cubicBezTo>
                  <a:cubicBezTo>
                    <a:pt x="28" y="4"/>
                    <a:pt x="29" y="11"/>
                    <a:pt x="25" y="23"/>
                  </a:cubicBezTo>
                  <a:cubicBezTo>
                    <a:pt x="24" y="29"/>
                    <a:pt x="21" y="33"/>
                    <a:pt x="18" y="35"/>
                  </a:cubicBezTo>
                  <a:cubicBezTo>
                    <a:pt x="15" y="38"/>
                    <a:pt x="11" y="38"/>
                    <a:pt x="8" y="37"/>
                  </a:cubicBezTo>
                  <a:cubicBezTo>
                    <a:pt x="4" y="36"/>
                    <a:pt x="2" y="33"/>
                    <a:pt x="1" y="30"/>
                  </a:cubicBezTo>
                  <a:cubicBezTo>
                    <a:pt x="0" y="26"/>
                    <a:pt x="1" y="22"/>
                    <a:pt x="2" y="16"/>
                  </a:cubicBezTo>
                  <a:close/>
                  <a:moveTo>
                    <a:pt x="7" y="17"/>
                  </a:moveTo>
                  <a:cubicBezTo>
                    <a:pt x="4" y="27"/>
                    <a:pt x="5" y="32"/>
                    <a:pt x="9" y="33"/>
                  </a:cubicBezTo>
                  <a:cubicBezTo>
                    <a:pt x="14" y="35"/>
                    <a:pt x="18" y="31"/>
                    <a:pt x="21" y="22"/>
                  </a:cubicBezTo>
                  <a:cubicBezTo>
                    <a:pt x="24" y="12"/>
                    <a:pt x="23" y="7"/>
                    <a:pt x="19" y="5"/>
                  </a:cubicBezTo>
                  <a:cubicBezTo>
                    <a:pt x="14" y="4"/>
                    <a:pt x="10" y="8"/>
                    <a:pt x="7" y="17"/>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82" name="Freeform 76"/>
            <p:cNvSpPr>
              <a:spLocks/>
            </p:cNvSpPr>
            <p:nvPr/>
          </p:nvSpPr>
          <p:spPr bwMode="auto">
            <a:xfrm>
              <a:off x="6872288" y="3147381"/>
              <a:ext cx="60325" cy="95250"/>
            </a:xfrm>
            <a:custGeom>
              <a:avLst/>
              <a:gdLst>
                <a:gd name="T0" fmla="*/ 30 w 38"/>
                <a:gd name="T1" fmla="*/ 60 h 60"/>
                <a:gd name="T2" fmla="*/ 0 w 38"/>
                <a:gd name="T3" fmla="*/ 49 h 60"/>
                <a:gd name="T4" fmla="*/ 2 w 38"/>
                <a:gd name="T5" fmla="*/ 44 h 60"/>
                <a:gd name="T6" fmla="*/ 15 w 38"/>
                <a:gd name="T7" fmla="*/ 47 h 60"/>
                <a:gd name="T8" fmla="*/ 29 w 38"/>
                <a:gd name="T9" fmla="*/ 6 h 60"/>
                <a:gd name="T10" fmla="*/ 15 w 38"/>
                <a:gd name="T11" fmla="*/ 6 h 60"/>
                <a:gd name="T12" fmla="*/ 18 w 38"/>
                <a:gd name="T13" fmla="*/ 0 h 60"/>
                <a:gd name="T14" fmla="*/ 38 w 38"/>
                <a:gd name="T15" fmla="*/ 1 h 60"/>
                <a:gd name="T16" fmla="*/ 21 w 38"/>
                <a:gd name="T17" fmla="*/ 50 h 60"/>
                <a:gd name="T18" fmla="*/ 33 w 38"/>
                <a:gd name="T19" fmla="*/ 55 h 60"/>
                <a:gd name="T20" fmla="*/ 30 w 3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0">
                  <a:moveTo>
                    <a:pt x="30" y="60"/>
                  </a:moveTo>
                  <a:lnTo>
                    <a:pt x="0" y="49"/>
                  </a:lnTo>
                  <a:lnTo>
                    <a:pt x="2" y="44"/>
                  </a:lnTo>
                  <a:lnTo>
                    <a:pt x="15" y="47"/>
                  </a:lnTo>
                  <a:lnTo>
                    <a:pt x="29" y="6"/>
                  </a:lnTo>
                  <a:lnTo>
                    <a:pt x="15" y="6"/>
                  </a:lnTo>
                  <a:lnTo>
                    <a:pt x="18" y="0"/>
                  </a:lnTo>
                  <a:lnTo>
                    <a:pt x="38" y="1"/>
                  </a:lnTo>
                  <a:lnTo>
                    <a:pt x="21" y="50"/>
                  </a:lnTo>
                  <a:lnTo>
                    <a:pt x="33" y="55"/>
                  </a:lnTo>
                  <a:lnTo>
                    <a:pt x="30" y="60"/>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83" name="Freeform 77"/>
            <p:cNvSpPr>
              <a:spLocks noEditPoints="1"/>
            </p:cNvSpPr>
            <p:nvPr/>
          </p:nvSpPr>
          <p:spPr bwMode="auto">
            <a:xfrm>
              <a:off x="6940550" y="3169606"/>
              <a:ext cx="74613" cy="92075"/>
            </a:xfrm>
            <a:custGeom>
              <a:avLst/>
              <a:gdLst>
                <a:gd name="T0" fmla="*/ 3 w 30"/>
                <a:gd name="T1" fmla="*/ 15 h 37"/>
                <a:gd name="T2" fmla="*/ 11 w 30"/>
                <a:gd name="T3" fmla="*/ 2 h 37"/>
                <a:gd name="T4" fmla="*/ 22 w 30"/>
                <a:gd name="T5" fmla="*/ 1 h 37"/>
                <a:gd name="T6" fmla="*/ 26 w 30"/>
                <a:gd name="T7" fmla="*/ 23 h 37"/>
                <a:gd name="T8" fmla="*/ 18 w 30"/>
                <a:gd name="T9" fmla="*/ 34 h 37"/>
                <a:gd name="T10" fmla="*/ 7 w 30"/>
                <a:gd name="T11" fmla="*/ 36 h 37"/>
                <a:gd name="T12" fmla="*/ 1 w 30"/>
                <a:gd name="T13" fmla="*/ 28 h 37"/>
                <a:gd name="T14" fmla="*/ 3 w 30"/>
                <a:gd name="T15" fmla="*/ 15 h 37"/>
                <a:gd name="T16" fmla="*/ 7 w 30"/>
                <a:gd name="T17" fmla="*/ 16 h 37"/>
                <a:gd name="T18" fmla="*/ 9 w 30"/>
                <a:gd name="T19" fmla="*/ 32 h 37"/>
                <a:gd name="T20" fmla="*/ 21 w 30"/>
                <a:gd name="T21" fmla="*/ 21 h 37"/>
                <a:gd name="T22" fmla="*/ 20 w 30"/>
                <a:gd name="T23" fmla="*/ 5 h 37"/>
                <a:gd name="T24" fmla="*/ 7 w 30"/>
                <a:gd name="T25"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3" y="15"/>
                  </a:moveTo>
                  <a:cubicBezTo>
                    <a:pt x="5" y="9"/>
                    <a:pt x="8" y="5"/>
                    <a:pt x="11" y="2"/>
                  </a:cubicBezTo>
                  <a:cubicBezTo>
                    <a:pt x="14" y="0"/>
                    <a:pt x="18" y="0"/>
                    <a:pt x="22" y="1"/>
                  </a:cubicBezTo>
                  <a:cubicBezTo>
                    <a:pt x="29" y="4"/>
                    <a:pt x="30" y="11"/>
                    <a:pt x="26" y="23"/>
                  </a:cubicBezTo>
                  <a:cubicBezTo>
                    <a:pt x="23" y="28"/>
                    <a:pt x="21" y="32"/>
                    <a:pt x="18" y="34"/>
                  </a:cubicBezTo>
                  <a:cubicBezTo>
                    <a:pt x="14" y="37"/>
                    <a:pt x="11" y="37"/>
                    <a:pt x="7" y="36"/>
                  </a:cubicBezTo>
                  <a:cubicBezTo>
                    <a:pt x="4" y="34"/>
                    <a:pt x="2" y="32"/>
                    <a:pt x="1" y="28"/>
                  </a:cubicBezTo>
                  <a:cubicBezTo>
                    <a:pt x="0" y="25"/>
                    <a:pt x="1" y="20"/>
                    <a:pt x="3" y="15"/>
                  </a:cubicBezTo>
                  <a:close/>
                  <a:moveTo>
                    <a:pt x="7" y="16"/>
                  </a:moveTo>
                  <a:cubicBezTo>
                    <a:pt x="4" y="25"/>
                    <a:pt x="5" y="31"/>
                    <a:pt x="9" y="32"/>
                  </a:cubicBezTo>
                  <a:cubicBezTo>
                    <a:pt x="14" y="34"/>
                    <a:pt x="18" y="30"/>
                    <a:pt x="21" y="21"/>
                  </a:cubicBezTo>
                  <a:cubicBezTo>
                    <a:pt x="25" y="12"/>
                    <a:pt x="24" y="6"/>
                    <a:pt x="20" y="5"/>
                  </a:cubicBezTo>
                  <a:cubicBezTo>
                    <a:pt x="15" y="3"/>
                    <a:pt x="11" y="7"/>
                    <a:pt x="7" y="16"/>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84" name="Freeform 78"/>
            <p:cNvSpPr>
              <a:spLocks/>
            </p:cNvSpPr>
            <p:nvPr/>
          </p:nvSpPr>
          <p:spPr bwMode="auto">
            <a:xfrm>
              <a:off x="7002463" y="3196593"/>
              <a:ext cx="65088" cy="98425"/>
            </a:xfrm>
            <a:custGeom>
              <a:avLst/>
              <a:gdLst>
                <a:gd name="T0" fmla="*/ 30 w 41"/>
                <a:gd name="T1" fmla="*/ 62 h 62"/>
                <a:gd name="T2" fmla="*/ 0 w 41"/>
                <a:gd name="T3" fmla="*/ 49 h 62"/>
                <a:gd name="T4" fmla="*/ 2 w 41"/>
                <a:gd name="T5" fmla="*/ 43 h 62"/>
                <a:gd name="T6" fmla="*/ 14 w 41"/>
                <a:gd name="T7" fmla="*/ 48 h 62"/>
                <a:gd name="T8" fmla="*/ 30 w 41"/>
                <a:gd name="T9" fmla="*/ 8 h 62"/>
                <a:gd name="T10" fmla="*/ 18 w 41"/>
                <a:gd name="T11" fmla="*/ 7 h 62"/>
                <a:gd name="T12" fmla="*/ 19 w 41"/>
                <a:gd name="T13" fmla="*/ 0 h 62"/>
                <a:gd name="T14" fmla="*/ 41 w 41"/>
                <a:gd name="T15" fmla="*/ 3 h 62"/>
                <a:gd name="T16" fmla="*/ 21 w 41"/>
                <a:gd name="T17" fmla="*/ 51 h 62"/>
                <a:gd name="T18" fmla="*/ 33 w 41"/>
                <a:gd name="T19" fmla="*/ 55 h 62"/>
                <a:gd name="T20" fmla="*/ 30 w 41"/>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2">
                  <a:moveTo>
                    <a:pt x="30" y="62"/>
                  </a:moveTo>
                  <a:lnTo>
                    <a:pt x="0" y="49"/>
                  </a:lnTo>
                  <a:lnTo>
                    <a:pt x="2" y="43"/>
                  </a:lnTo>
                  <a:lnTo>
                    <a:pt x="14" y="48"/>
                  </a:lnTo>
                  <a:lnTo>
                    <a:pt x="30" y="8"/>
                  </a:lnTo>
                  <a:lnTo>
                    <a:pt x="18" y="7"/>
                  </a:lnTo>
                  <a:lnTo>
                    <a:pt x="19" y="0"/>
                  </a:lnTo>
                  <a:lnTo>
                    <a:pt x="41" y="3"/>
                  </a:lnTo>
                  <a:lnTo>
                    <a:pt x="21" y="51"/>
                  </a:lnTo>
                  <a:lnTo>
                    <a:pt x="33" y="55"/>
                  </a:lnTo>
                  <a:lnTo>
                    <a:pt x="30" y="62"/>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85" name="Freeform 79"/>
            <p:cNvSpPr>
              <a:spLocks noEditPoints="1"/>
            </p:cNvSpPr>
            <p:nvPr/>
          </p:nvSpPr>
          <p:spPr bwMode="auto">
            <a:xfrm>
              <a:off x="7070725" y="3221993"/>
              <a:ext cx="77788" cy="95250"/>
            </a:xfrm>
            <a:custGeom>
              <a:avLst/>
              <a:gdLst>
                <a:gd name="T0" fmla="*/ 4 w 31"/>
                <a:gd name="T1" fmla="*/ 15 h 38"/>
                <a:gd name="T2" fmla="*/ 12 w 31"/>
                <a:gd name="T3" fmla="*/ 3 h 38"/>
                <a:gd name="T4" fmla="*/ 23 w 31"/>
                <a:gd name="T5" fmla="*/ 2 h 38"/>
                <a:gd name="T6" fmla="*/ 26 w 31"/>
                <a:gd name="T7" fmla="*/ 24 h 38"/>
                <a:gd name="T8" fmla="*/ 17 w 31"/>
                <a:gd name="T9" fmla="*/ 35 h 38"/>
                <a:gd name="T10" fmla="*/ 7 w 31"/>
                <a:gd name="T11" fmla="*/ 36 h 38"/>
                <a:gd name="T12" fmla="*/ 1 w 31"/>
                <a:gd name="T13" fmla="*/ 28 h 38"/>
                <a:gd name="T14" fmla="*/ 4 w 31"/>
                <a:gd name="T15" fmla="*/ 15 h 38"/>
                <a:gd name="T16" fmla="*/ 8 w 31"/>
                <a:gd name="T17" fmla="*/ 17 h 38"/>
                <a:gd name="T18" fmla="*/ 9 w 31"/>
                <a:gd name="T19" fmla="*/ 33 h 38"/>
                <a:gd name="T20" fmla="*/ 22 w 31"/>
                <a:gd name="T21" fmla="*/ 22 h 38"/>
                <a:gd name="T22" fmla="*/ 21 w 31"/>
                <a:gd name="T23" fmla="*/ 5 h 38"/>
                <a:gd name="T24" fmla="*/ 8 w 31"/>
                <a:gd name="T2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4" y="15"/>
                  </a:moveTo>
                  <a:cubicBezTo>
                    <a:pt x="6" y="9"/>
                    <a:pt x="9" y="5"/>
                    <a:pt x="12" y="3"/>
                  </a:cubicBezTo>
                  <a:cubicBezTo>
                    <a:pt x="16" y="1"/>
                    <a:pt x="19" y="0"/>
                    <a:pt x="23" y="2"/>
                  </a:cubicBezTo>
                  <a:cubicBezTo>
                    <a:pt x="30" y="5"/>
                    <a:pt x="31" y="12"/>
                    <a:pt x="26" y="24"/>
                  </a:cubicBezTo>
                  <a:cubicBezTo>
                    <a:pt x="24" y="29"/>
                    <a:pt x="21" y="33"/>
                    <a:pt x="17" y="35"/>
                  </a:cubicBezTo>
                  <a:cubicBezTo>
                    <a:pt x="14" y="37"/>
                    <a:pt x="11" y="38"/>
                    <a:pt x="7" y="36"/>
                  </a:cubicBezTo>
                  <a:cubicBezTo>
                    <a:pt x="4" y="35"/>
                    <a:pt x="2" y="32"/>
                    <a:pt x="1" y="28"/>
                  </a:cubicBezTo>
                  <a:cubicBezTo>
                    <a:pt x="0" y="25"/>
                    <a:pt x="1" y="20"/>
                    <a:pt x="4" y="15"/>
                  </a:cubicBezTo>
                  <a:close/>
                  <a:moveTo>
                    <a:pt x="8" y="17"/>
                  </a:moveTo>
                  <a:cubicBezTo>
                    <a:pt x="4" y="25"/>
                    <a:pt x="5" y="31"/>
                    <a:pt x="9" y="33"/>
                  </a:cubicBezTo>
                  <a:cubicBezTo>
                    <a:pt x="13" y="35"/>
                    <a:pt x="18" y="31"/>
                    <a:pt x="22" y="22"/>
                  </a:cubicBezTo>
                  <a:cubicBezTo>
                    <a:pt x="26" y="13"/>
                    <a:pt x="25" y="7"/>
                    <a:pt x="21" y="5"/>
                  </a:cubicBezTo>
                  <a:cubicBezTo>
                    <a:pt x="17" y="3"/>
                    <a:pt x="12" y="7"/>
                    <a:pt x="8" y="17"/>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grpSp>
      <p:grpSp>
        <p:nvGrpSpPr>
          <p:cNvPr id="386" name="组合 385"/>
          <p:cNvGrpSpPr/>
          <p:nvPr/>
        </p:nvGrpSpPr>
        <p:grpSpPr>
          <a:xfrm>
            <a:off x="6460028" y="2046487"/>
            <a:ext cx="3365208" cy="428202"/>
            <a:chOff x="4518025" y="2961643"/>
            <a:chExt cx="2630488" cy="373063"/>
          </a:xfrm>
        </p:grpSpPr>
        <p:sp>
          <p:nvSpPr>
            <p:cNvPr id="387" name="Freeform 42"/>
            <p:cNvSpPr>
              <a:spLocks/>
            </p:cNvSpPr>
            <p:nvPr/>
          </p:nvSpPr>
          <p:spPr bwMode="auto">
            <a:xfrm>
              <a:off x="4518025" y="3237868"/>
              <a:ext cx="82550" cy="96838"/>
            </a:xfrm>
            <a:custGeom>
              <a:avLst/>
              <a:gdLst>
                <a:gd name="T0" fmla="*/ 52 w 52"/>
                <a:gd name="T1" fmla="*/ 47 h 61"/>
                <a:gd name="T2" fmla="*/ 22 w 52"/>
                <a:gd name="T3" fmla="*/ 61 h 61"/>
                <a:gd name="T4" fmla="*/ 18 w 52"/>
                <a:gd name="T5" fmla="*/ 55 h 61"/>
                <a:gd name="T6" fmla="*/ 31 w 52"/>
                <a:gd name="T7" fmla="*/ 50 h 61"/>
                <a:gd name="T8" fmla="*/ 14 w 52"/>
                <a:gd name="T9" fmla="*/ 11 h 61"/>
                <a:gd name="T10" fmla="*/ 3 w 52"/>
                <a:gd name="T11" fmla="*/ 18 h 61"/>
                <a:gd name="T12" fmla="*/ 0 w 52"/>
                <a:gd name="T13" fmla="*/ 12 h 61"/>
                <a:gd name="T14" fmla="*/ 15 w 52"/>
                <a:gd name="T15" fmla="*/ 0 h 61"/>
                <a:gd name="T16" fmla="*/ 37 w 52"/>
                <a:gd name="T17" fmla="*/ 47 h 61"/>
                <a:gd name="T18" fmla="*/ 48 w 52"/>
                <a:gd name="T19" fmla="*/ 42 h 61"/>
                <a:gd name="T20" fmla="*/ 52 w 52"/>
                <a:gd name="T2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1">
                  <a:moveTo>
                    <a:pt x="52" y="47"/>
                  </a:moveTo>
                  <a:lnTo>
                    <a:pt x="22" y="61"/>
                  </a:lnTo>
                  <a:lnTo>
                    <a:pt x="18" y="55"/>
                  </a:lnTo>
                  <a:lnTo>
                    <a:pt x="31" y="50"/>
                  </a:lnTo>
                  <a:lnTo>
                    <a:pt x="14" y="11"/>
                  </a:lnTo>
                  <a:lnTo>
                    <a:pt x="3" y="18"/>
                  </a:lnTo>
                  <a:lnTo>
                    <a:pt x="0" y="12"/>
                  </a:lnTo>
                  <a:lnTo>
                    <a:pt x="15" y="0"/>
                  </a:lnTo>
                  <a:lnTo>
                    <a:pt x="37" y="47"/>
                  </a:lnTo>
                  <a:lnTo>
                    <a:pt x="48" y="42"/>
                  </a:lnTo>
                  <a:lnTo>
                    <a:pt x="52" y="47"/>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88" name="Freeform 43"/>
            <p:cNvSpPr>
              <a:spLocks noEditPoints="1"/>
            </p:cNvSpPr>
            <p:nvPr/>
          </p:nvSpPr>
          <p:spPr bwMode="auto">
            <a:xfrm>
              <a:off x="4584700" y="3201356"/>
              <a:ext cx="73025" cy="101600"/>
            </a:xfrm>
            <a:custGeom>
              <a:avLst/>
              <a:gdLst>
                <a:gd name="T0" fmla="*/ 4 w 29"/>
                <a:gd name="T1" fmla="*/ 26 h 40"/>
                <a:gd name="T2" fmla="*/ 1 w 29"/>
                <a:gd name="T3" fmla="*/ 12 h 40"/>
                <a:gd name="T4" fmla="*/ 8 w 29"/>
                <a:gd name="T5" fmla="*/ 3 h 40"/>
                <a:gd name="T6" fmla="*/ 26 w 29"/>
                <a:gd name="T7" fmla="*/ 16 h 40"/>
                <a:gd name="T8" fmla="*/ 28 w 29"/>
                <a:gd name="T9" fmla="*/ 30 h 40"/>
                <a:gd name="T10" fmla="*/ 21 w 29"/>
                <a:gd name="T11" fmla="*/ 38 h 40"/>
                <a:gd name="T12" fmla="*/ 12 w 29"/>
                <a:gd name="T13" fmla="*/ 37 h 40"/>
                <a:gd name="T14" fmla="*/ 4 w 29"/>
                <a:gd name="T15" fmla="*/ 26 h 40"/>
                <a:gd name="T16" fmla="*/ 8 w 29"/>
                <a:gd name="T17" fmla="*/ 24 h 40"/>
                <a:gd name="T18" fmla="*/ 20 w 29"/>
                <a:gd name="T19" fmla="*/ 35 h 40"/>
                <a:gd name="T20" fmla="*/ 21 w 29"/>
                <a:gd name="T21" fmla="*/ 18 h 40"/>
                <a:gd name="T22" fmla="*/ 9 w 29"/>
                <a:gd name="T23" fmla="*/ 7 h 40"/>
                <a:gd name="T24" fmla="*/ 8 w 29"/>
                <a:gd name="T25"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0">
                  <a:moveTo>
                    <a:pt x="4" y="26"/>
                  </a:moveTo>
                  <a:cubicBezTo>
                    <a:pt x="1" y="20"/>
                    <a:pt x="0" y="15"/>
                    <a:pt x="1" y="12"/>
                  </a:cubicBezTo>
                  <a:cubicBezTo>
                    <a:pt x="2" y="8"/>
                    <a:pt x="4" y="5"/>
                    <a:pt x="8" y="3"/>
                  </a:cubicBezTo>
                  <a:cubicBezTo>
                    <a:pt x="15" y="0"/>
                    <a:pt x="21" y="5"/>
                    <a:pt x="26" y="16"/>
                  </a:cubicBezTo>
                  <a:cubicBezTo>
                    <a:pt x="28" y="22"/>
                    <a:pt x="29" y="27"/>
                    <a:pt x="28" y="30"/>
                  </a:cubicBezTo>
                  <a:cubicBezTo>
                    <a:pt x="27" y="34"/>
                    <a:pt x="25" y="37"/>
                    <a:pt x="21" y="38"/>
                  </a:cubicBezTo>
                  <a:cubicBezTo>
                    <a:pt x="18" y="40"/>
                    <a:pt x="15" y="39"/>
                    <a:pt x="12" y="37"/>
                  </a:cubicBezTo>
                  <a:cubicBezTo>
                    <a:pt x="9" y="35"/>
                    <a:pt x="6" y="32"/>
                    <a:pt x="4" y="26"/>
                  </a:cubicBezTo>
                  <a:close/>
                  <a:moveTo>
                    <a:pt x="8" y="24"/>
                  </a:moveTo>
                  <a:cubicBezTo>
                    <a:pt x="12" y="33"/>
                    <a:pt x="16" y="37"/>
                    <a:pt x="20" y="35"/>
                  </a:cubicBezTo>
                  <a:cubicBezTo>
                    <a:pt x="25" y="33"/>
                    <a:pt x="25" y="27"/>
                    <a:pt x="21" y="18"/>
                  </a:cubicBezTo>
                  <a:cubicBezTo>
                    <a:pt x="18" y="9"/>
                    <a:pt x="13" y="5"/>
                    <a:pt x="9" y="7"/>
                  </a:cubicBezTo>
                  <a:cubicBezTo>
                    <a:pt x="4" y="9"/>
                    <a:pt x="4" y="15"/>
                    <a:pt x="8" y="24"/>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89" name="Freeform 44"/>
            <p:cNvSpPr>
              <a:spLocks/>
            </p:cNvSpPr>
            <p:nvPr/>
          </p:nvSpPr>
          <p:spPr bwMode="auto">
            <a:xfrm>
              <a:off x="4649788" y="3182306"/>
              <a:ext cx="79375" cy="96838"/>
            </a:xfrm>
            <a:custGeom>
              <a:avLst/>
              <a:gdLst>
                <a:gd name="T0" fmla="*/ 50 w 50"/>
                <a:gd name="T1" fmla="*/ 49 h 61"/>
                <a:gd name="T2" fmla="*/ 19 w 50"/>
                <a:gd name="T3" fmla="*/ 61 h 61"/>
                <a:gd name="T4" fmla="*/ 17 w 50"/>
                <a:gd name="T5" fmla="*/ 55 h 61"/>
                <a:gd name="T6" fmla="*/ 30 w 50"/>
                <a:gd name="T7" fmla="*/ 50 h 61"/>
                <a:gd name="T8" fmla="*/ 14 w 50"/>
                <a:gd name="T9" fmla="*/ 9 h 61"/>
                <a:gd name="T10" fmla="*/ 3 w 50"/>
                <a:gd name="T11" fmla="*/ 19 h 61"/>
                <a:gd name="T12" fmla="*/ 0 w 50"/>
                <a:gd name="T13" fmla="*/ 12 h 61"/>
                <a:gd name="T14" fmla="*/ 17 w 50"/>
                <a:gd name="T15" fmla="*/ 0 h 61"/>
                <a:gd name="T16" fmla="*/ 36 w 50"/>
                <a:gd name="T17" fmla="*/ 49 h 61"/>
                <a:gd name="T18" fmla="*/ 47 w 50"/>
                <a:gd name="T19" fmla="*/ 44 h 61"/>
                <a:gd name="T20" fmla="*/ 50 w 50"/>
                <a:gd name="T21"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1">
                  <a:moveTo>
                    <a:pt x="50" y="49"/>
                  </a:moveTo>
                  <a:lnTo>
                    <a:pt x="19" y="61"/>
                  </a:lnTo>
                  <a:lnTo>
                    <a:pt x="17" y="55"/>
                  </a:lnTo>
                  <a:lnTo>
                    <a:pt x="30" y="50"/>
                  </a:lnTo>
                  <a:lnTo>
                    <a:pt x="14" y="9"/>
                  </a:lnTo>
                  <a:lnTo>
                    <a:pt x="3" y="19"/>
                  </a:lnTo>
                  <a:lnTo>
                    <a:pt x="0" y="12"/>
                  </a:lnTo>
                  <a:lnTo>
                    <a:pt x="17" y="0"/>
                  </a:lnTo>
                  <a:lnTo>
                    <a:pt x="36" y="49"/>
                  </a:lnTo>
                  <a:lnTo>
                    <a:pt x="47" y="44"/>
                  </a:lnTo>
                  <a:lnTo>
                    <a:pt x="50" y="49"/>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90" name="Freeform 45"/>
            <p:cNvSpPr>
              <a:spLocks noEditPoints="1"/>
            </p:cNvSpPr>
            <p:nvPr/>
          </p:nvSpPr>
          <p:spPr bwMode="auto">
            <a:xfrm>
              <a:off x="4719638" y="3152143"/>
              <a:ext cx="68263" cy="100013"/>
            </a:xfrm>
            <a:custGeom>
              <a:avLst/>
              <a:gdLst>
                <a:gd name="T0" fmla="*/ 2 w 27"/>
                <a:gd name="T1" fmla="*/ 25 h 40"/>
                <a:gd name="T2" fmla="*/ 1 w 27"/>
                <a:gd name="T3" fmla="*/ 10 h 40"/>
                <a:gd name="T4" fmla="*/ 8 w 27"/>
                <a:gd name="T5" fmla="*/ 3 h 40"/>
                <a:gd name="T6" fmla="*/ 25 w 27"/>
                <a:gd name="T7" fmla="*/ 16 h 40"/>
                <a:gd name="T8" fmla="*/ 26 w 27"/>
                <a:gd name="T9" fmla="*/ 31 h 40"/>
                <a:gd name="T10" fmla="*/ 20 w 27"/>
                <a:gd name="T11" fmla="*/ 38 h 40"/>
                <a:gd name="T12" fmla="*/ 10 w 27"/>
                <a:gd name="T13" fmla="*/ 37 h 40"/>
                <a:gd name="T14" fmla="*/ 2 w 27"/>
                <a:gd name="T15" fmla="*/ 25 h 40"/>
                <a:gd name="T16" fmla="*/ 7 w 27"/>
                <a:gd name="T17" fmla="*/ 23 h 40"/>
                <a:gd name="T18" fmla="*/ 19 w 27"/>
                <a:gd name="T19" fmla="*/ 35 h 40"/>
                <a:gd name="T20" fmla="*/ 20 w 27"/>
                <a:gd name="T21" fmla="*/ 18 h 40"/>
                <a:gd name="T22" fmla="*/ 9 w 27"/>
                <a:gd name="T23" fmla="*/ 6 h 40"/>
                <a:gd name="T24" fmla="*/ 7 w 27"/>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0">
                  <a:moveTo>
                    <a:pt x="2" y="25"/>
                  </a:moveTo>
                  <a:cubicBezTo>
                    <a:pt x="0" y="19"/>
                    <a:pt x="0" y="14"/>
                    <a:pt x="1" y="10"/>
                  </a:cubicBezTo>
                  <a:cubicBezTo>
                    <a:pt x="1" y="7"/>
                    <a:pt x="4" y="4"/>
                    <a:pt x="8" y="3"/>
                  </a:cubicBezTo>
                  <a:cubicBezTo>
                    <a:pt x="15" y="0"/>
                    <a:pt x="21" y="5"/>
                    <a:pt x="25" y="16"/>
                  </a:cubicBezTo>
                  <a:cubicBezTo>
                    <a:pt x="27" y="22"/>
                    <a:pt x="27" y="27"/>
                    <a:pt x="26" y="31"/>
                  </a:cubicBezTo>
                  <a:cubicBezTo>
                    <a:pt x="25" y="34"/>
                    <a:pt x="23" y="37"/>
                    <a:pt x="20" y="38"/>
                  </a:cubicBezTo>
                  <a:cubicBezTo>
                    <a:pt x="16" y="40"/>
                    <a:pt x="13" y="39"/>
                    <a:pt x="10" y="37"/>
                  </a:cubicBezTo>
                  <a:cubicBezTo>
                    <a:pt x="7" y="35"/>
                    <a:pt x="4" y="31"/>
                    <a:pt x="2" y="25"/>
                  </a:cubicBezTo>
                  <a:close/>
                  <a:moveTo>
                    <a:pt x="7" y="23"/>
                  </a:moveTo>
                  <a:cubicBezTo>
                    <a:pt x="10" y="32"/>
                    <a:pt x="14" y="36"/>
                    <a:pt x="19" y="35"/>
                  </a:cubicBezTo>
                  <a:cubicBezTo>
                    <a:pt x="23" y="33"/>
                    <a:pt x="24" y="28"/>
                    <a:pt x="20" y="18"/>
                  </a:cubicBezTo>
                  <a:cubicBezTo>
                    <a:pt x="17" y="9"/>
                    <a:pt x="13" y="5"/>
                    <a:pt x="9" y="6"/>
                  </a:cubicBezTo>
                  <a:cubicBezTo>
                    <a:pt x="4" y="8"/>
                    <a:pt x="3" y="14"/>
                    <a:pt x="7" y="23"/>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91" name="Freeform 46"/>
            <p:cNvSpPr>
              <a:spLocks/>
            </p:cNvSpPr>
            <p:nvPr/>
          </p:nvSpPr>
          <p:spPr bwMode="auto">
            <a:xfrm>
              <a:off x="4784725" y="3131506"/>
              <a:ext cx="77788" cy="98425"/>
            </a:xfrm>
            <a:custGeom>
              <a:avLst/>
              <a:gdLst>
                <a:gd name="T0" fmla="*/ 49 w 49"/>
                <a:gd name="T1" fmla="*/ 52 h 62"/>
                <a:gd name="T2" fmla="*/ 17 w 49"/>
                <a:gd name="T3" fmla="*/ 62 h 62"/>
                <a:gd name="T4" fmla="*/ 16 w 49"/>
                <a:gd name="T5" fmla="*/ 57 h 62"/>
                <a:gd name="T6" fmla="*/ 27 w 49"/>
                <a:gd name="T7" fmla="*/ 52 h 62"/>
                <a:gd name="T8" fmla="*/ 14 w 49"/>
                <a:gd name="T9" fmla="*/ 11 h 62"/>
                <a:gd name="T10" fmla="*/ 2 w 49"/>
                <a:gd name="T11" fmla="*/ 19 h 62"/>
                <a:gd name="T12" fmla="*/ 0 w 49"/>
                <a:gd name="T13" fmla="*/ 13 h 62"/>
                <a:gd name="T14" fmla="*/ 17 w 49"/>
                <a:gd name="T15" fmla="*/ 0 h 62"/>
                <a:gd name="T16" fmla="*/ 35 w 49"/>
                <a:gd name="T17" fmla="*/ 51 h 62"/>
                <a:gd name="T18" fmla="*/ 46 w 49"/>
                <a:gd name="T19" fmla="*/ 46 h 62"/>
                <a:gd name="T20" fmla="*/ 49 w 49"/>
                <a:gd name="T21"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62">
                  <a:moveTo>
                    <a:pt x="49" y="52"/>
                  </a:moveTo>
                  <a:lnTo>
                    <a:pt x="17" y="62"/>
                  </a:lnTo>
                  <a:lnTo>
                    <a:pt x="16" y="57"/>
                  </a:lnTo>
                  <a:lnTo>
                    <a:pt x="27" y="52"/>
                  </a:lnTo>
                  <a:lnTo>
                    <a:pt x="14" y="11"/>
                  </a:lnTo>
                  <a:lnTo>
                    <a:pt x="2" y="19"/>
                  </a:lnTo>
                  <a:lnTo>
                    <a:pt x="0" y="13"/>
                  </a:lnTo>
                  <a:lnTo>
                    <a:pt x="17" y="0"/>
                  </a:lnTo>
                  <a:lnTo>
                    <a:pt x="35" y="51"/>
                  </a:lnTo>
                  <a:lnTo>
                    <a:pt x="46" y="46"/>
                  </a:lnTo>
                  <a:lnTo>
                    <a:pt x="49" y="52"/>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92" name="Freeform 47"/>
            <p:cNvSpPr>
              <a:spLocks noEditPoints="1"/>
            </p:cNvSpPr>
            <p:nvPr/>
          </p:nvSpPr>
          <p:spPr bwMode="auto">
            <a:xfrm>
              <a:off x="4854575" y="3107693"/>
              <a:ext cx="68263" cy="100013"/>
            </a:xfrm>
            <a:custGeom>
              <a:avLst/>
              <a:gdLst>
                <a:gd name="T0" fmla="*/ 2 w 27"/>
                <a:gd name="T1" fmla="*/ 25 h 40"/>
                <a:gd name="T2" fmla="*/ 1 w 27"/>
                <a:gd name="T3" fmla="*/ 10 h 40"/>
                <a:gd name="T4" fmla="*/ 8 w 27"/>
                <a:gd name="T5" fmla="*/ 2 h 40"/>
                <a:gd name="T6" fmla="*/ 25 w 27"/>
                <a:gd name="T7" fmla="*/ 17 h 40"/>
                <a:gd name="T8" fmla="*/ 26 w 27"/>
                <a:gd name="T9" fmla="*/ 31 h 40"/>
                <a:gd name="T10" fmla="*/ 19 w 27"/>
                <a:gd name="T11" fmla="*/ 39 h 40"/>
                <a:gd name="T12" fmla="*/ 9 w 27"/>
                <a:gd name="T13" fmla="*/ 37 h 40"/>
                <a:gd name="T14" fmla="*/ 2 w 27"/>
                <a:gd name="T15" fmla="*/ 25 h 40"/>
                <a:gd name="T16" fmla="*/ 7 w 27"/>
                <a:gd name="T17" fmla="*/ 23 h 40"/>
                <a:gd name="T18" fmla="*/ 18 w 27"/>
                <a:gd name="T19" fmla="*/ 35 h 40"/>
                <a:gd name="T20" fmla="*/ 20 w 27"/>
                <a:gd name="T21" fmla="*/ 19 h 40"/>
                <a:gd name="T22" fmla="*/ 9 w 27"/>
                <a:gd name="T23" fmla="*/ 6 h 40"/>
                <a:gd name="T24" fmla="*/ 7 w 27"/>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0">
                  <a:moveTo>
                    <a:pt x="2" y="25"/>
                  </a:moveTo>
                  <a:cubicBezTo>
                    <a:pt x="0" y="19"/>
                    <a:pt x="0" y="14"/>
                    <a:pt x="1" y="10"/>
                  </a:cubicBezTo>
                  <a:cubicBezTo>
                    <a:pt x="2" y="6"/>
                    <a:pt x="4" y="4"/>
                    <a:pt x="8" y="2"/>
                  </a:cubicBezTo>
                  <a:cubicBezTo>
                    <a:pt x="16" y="0"/>
                    <a:pt x="21" y="5"/>
                    <a:pt x="25" y="17"/>
                  </a:cubicBezTo>
                  <a:cubicBezTo>
                    <a:pt x="27" y="23"/>
                    <a:pt x="27" y="27"/>
                    <a:pt x="26" y="31"/>
                  </a:cubicBezTo>
                  <a:cubicBezTo>
                    <a:pt x="25" y="35"/>
                    <a:pt x="22" y="37"/>
                    <a:pt x="19" y="39"/>
                  </a:cubicBezTo>
                  <a:cubicBezTo>
                    <a:pt x="15" y="40"/>
                    <a:pt x="12" y="39"/>
                    <a:pt x="9" y="37"/>
                  </a:cubicBezTo>
                  <a:cubicBezTo>
                    <a:pt x="6" y="34"/>
                    <a:pt x="4" y="30"/>
                    <a:pt x="2" y="25"/>
                  </a:cubicBezTo>
                  <a:close/>
                  <a:moveTo>
                    <a:pt x="7" y="23"/>
                  </a:moveTo>
                  <a:cubicBezTo>
                    <a:pt x="9" y="32"/>
                    <a:pt x="13" y="36"/>
                    <a:pt x="18" y="35"/>
                  </a:cubicBezTo>
                  <a:cubicBezTo>
                    <a:pt x="22" y="33"/>
                    <a:pt x="23" y="28"/>
                    <a:pt x="20" y="19"/>
                  </a:cubicBezTo>
                  <a:cubicBezTo>
                    <a:pt x="17" y="9"/>
                    <a:pt x="14" y="5"/>
                    <a:pt x="9" y="6"/>
                  </a:cubicBezTo>
                  <a:cubicBezTo>
                    <a:pt x="4" y="8"/>
                    <a:pt x="3" y="13"/>
                    <a:pt x="7" y="23"/>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93" name="Freeform 48"/>
            <p:cNvSpPr>
              <a:spLocks/>
            </p:cNvSpPr>
            <p:nvPr/>
          </p:nvSpPr>
          <p:spPr bwMode="auto">
            <a:xfrm>
              <a:off x="4922838" y="3088643"/>
              <a:ext cx="71438" cy="101600"/>
            </a:xfrm>
            <a:custGeom>
              <a:avLst/>
              <a:gdLst>
                <a:gd name="T0" fmla="*/ 45 w 45"/>
                <a:gd name="T1" fmla="*/ 54 h 64"/>
                <a:gd name="T2" fmla="*/ 14 w 45"/>
                <a:gd name="T3" fmla="*/ 64 h 64"/>
                <a:gd name="T4" fmla="*/ 12 w 45"/>
                <a:gd name="T5" fmla="*/ 57 h 64"/>
                <a:gd name="T6" fmla="*/ 25 w 45"/>
                <a:gd name="T7" fmla="*/ 53 h 64"/>
                <a:gd name="T8" fmla="*/ 12 w 45"/>
                <a:gd name="T9" fmla="*/ 12 h 64"/>
                <a:gd name="T10" fmla="*/ 1 w 45"/>
                <a:gd name="T11" fmla="*/ 19 h 64"/>
                <a:gd name="T12" fmla="*/ 0 w 45"/>
                <a:gd name="T13" fmla="*/ 13 h 64"/>
                <a:gd name="T14" fmla="*/ 17 w 45"/>
                <a:gd name="T15" fmla="*/ 0 h 64"/>
                <a:gd name="T16" fmla="*/ 31 w 45"/>
                <a:gd name="T17" fmla="*/ 51 h 64"/>
                <a:gd name="T18" fmla="*/ 44 w 45"/>
                <a:gd name="T19" fmla="*/ 48 h 64"/>
                <a:gd name="T20" fmla="*/ 45 w 45"/>
                <a:gd name="T21"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4">
                  <a:moveTo>
                    <a:pt x="45" y="54"/>
                  </a:moveTo>
                  <a:lnTo>
                    <a:pt x="14" y="64"/>
                  </a:lnTo>
                  <a:lnTo>
                    <a:pt x="12" y="57"/>
                  </a:lnTo>
                  <a:lnTo>
                    <a:pt x="25" y="53"/>
                  </a:lnTo>
                  <a:lnTo>
                    <a:pt x="12" y="12"/>
                  </a:lnTo>
                  <a:lnTo>
                    <a:pt x="1" y="19"/>
                  </a:lnTo>
                  <a:lnTo>
                    <a:pt x="0" y="13"/>
                  </a:lnTo>
                  <a:lnTo>
                    <a:pt x="17" y="0"/>
                  </a:lnTo>
                  <a:lnTo>
                    <a:pt x="31" y="51"/>
                  </a:lnTo>
                  <a:lnTo>
                    <a:pt x="44" y="48"/>
                  </a:lnTo>
                  <a:lnTo>
                    <a:pt x="45" y="54"/>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94" name="Freeform 49"/>
            <p:cNvSpPr>
              <a:spLocks noEditPoints="1"/>
            </p:cNvSpPr>
            <p:nvPr/>
          </p:nvSpPr>
          <p:spPr bwMode="auto">
            <a:xfrm>
              <a:off x="4992688" y="3069593"/>
              <a:ext cx="65088" cy="96838"/>
            </a:xfrm>
            <a:custGeom>
              <a:avLst/>
              <a:gdLst>
                <a:gd name="T0" fmla="*/ 1 w 26"/>
                <a:gd name="T1" fmla="*/ 24 h 39"/>
                <a:gd name="T2" fmla="*/ 1 w 26"/>
                <a:gd name="T3" fmla="*/ 9 h 39"/>
                <a:gd name="T4" fmla="*/ 9 w 26"/>
                <a:gd name="T5" fmla="*/ 2 h 39"/>
                <a:gd name="T6" fmla="*/ 24 w 26"/>
                <a:gd name="T7" fmla="*/ 17 h 39"/>
                <a:gd name="T8" fmla="*/ 25 w 26"/>
                <a:gd name="T9" fmla="*/ 31 h 39"/>
                <a:gd name="T10" fmla="*/ 17 w 26"/>
                <a:gd name="T11" fmla="*/ 38 h 39"/>
                <a:gd name="T12" fmla="*/ 8 w 26"/>
                <a:gd name="T13" fmla="*/ 36 h 39"/>
                <a:gd name="T14" fmla="*/ 1 w 26"/>
                <a:gd name="T15" fmla="*/ 24 h 39"/>
                <a:gd name="T16" fmla="*/ 6 w 26"/>
                <a:gd name="T17" fmla="*/ 22 h 39"/>
                <a:gd name="T18" fmla="*/ 17 w 26"/>
                <a:gd name="T19" fmla="*/ 34 h 39"/>
                <a:gd name="T20" fmla="*/ 20 w 26"/>
                <a:gd name="T21" fmla="*/ 18 h 39"/>
                <a:gd name="T22" fmla="*/ 9 w 26"/>
                <a:gd name="T23" fmla="*/ 5 h 39"/>
                <a:gd name="T24" fmla="*/ 6 w 26"/>
                <a:gd name="T2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9">
                  <a:moveTo>
                    <a:pt x="1" y="24"/>
                  </a:moveTo>
                  <a:cubicBezTo>
                    <a:pt x="0" y="17"/>
                    <a:pt x="0" y="12"/>
                    <a:pt x="1" y="9"/>
                  </a:cubicBezTo>
                  <a:cubicBezTo>
                    <a:pt x="2" y="5"/>
                    <a:pt x="5" y="3"/>
                    <a:pt x="9" y="2"/>
                  </a:cubicBezTo>
                  <a:cubicBezTo>
                    <a:pt x="16" y="0"/>
                    <a:pt x="21" y="5"/>
                    <a:pt x="24" y="17"/>
                  </a:cubicBezTo>
                  <a:cubicBezTo>
                    <a:pt x="26" y="23"/>
                    <a:pt x="26" y="27"/>
                    <a:pt x="25" y="31"/>
                  </a:cubicBezTo>
                  <a:cubicBezTo>
                    <a:pt x="24" y="35"/>
                    <a:pt x="21" y="37"/>
                    <a:pt x="17" y="38"/>
                  </a:cubicBezTo>
                  <a:cubicBezTo>
                    <a:pt x="14" y="39"/>
                    <a:pt x="11" y="38"/>
                    <a:pt x="8" y="36"/>
                  </a:cubicBezTo>
                  <a:cubicBezTo>
                    <a:pt x="5" y="33"/>
                    <a:pt x="3" y="29"/>
                    <a:pt x="1" y="24"/>
                  </a:cubicBezTo>
                  <a:close/>
                  <a:moveTo>
                    <a:pt x="6" y="22"/>
                  </a:moveTo>
                  <a:cubicBezTo>
                    <a:pt x="8" y="32"/>
                    <a:pt x="12" y="36"/>
                    <a:pt x="17" y="34"/>
                  </a:cubicBezTo>
                  <a:cubicBezTo>
                    <a:pt x="21" y="33"/>
                    <a:pt x="22" y="28"/>
                    <a:pt x="20" y="18"/>
                  </a:cubicBezTo>
                  <a:cubicBezTo>
                    <a:pt x="17" y="8"/>
                    <a:pt x="14" y="4"/>
                    <a:pt x="9" y="5"/>
                  </a:cubicBezTo>
                  <a:cubicBezTo>
                    <a:pt x="4" y="7"/>
                    <a:pt x="3" y="12"/>
                    <a:pt x="6" y="22"/>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95" name="Freeform 50"/>
            <p:cNvSpPr>
              <a:spLocks/>
            </p:cNvSpPr>
            <p:nvPr/>
          </p:nvSpPr>
          <p:spPr bwMode="auto">
            <a:xfrm>
              <a:off x="5059363" y="3053718"/>
              <a:ext cx="69850" cy="98425"/>
            </a:xfrm>
            <a:custGeom>
              <a:avLst/>
              <a:gdLst>
                <a:gd name="T0" fmla="*/ 44 w 44"/>
                <a:gd name="T1" fmla="*/ 54 h 62"/>
                <a:gd name="T2" fmla="*/ 13 w 44"/>
                <a:gd name="T3" fmla="*/ 62 h 62"/>
                <a:gd name="T4" fmla="*/ 11 w 44"/>
                <a:gd name="T5" fmla="*/ 56 h 62"/>
                <a:gd name="T6" fmla="*/ 24 w 44"/>
                <a:gd name="T7" fmla="*/ 52 h 62"/>
                <a:gd name="T8" fmla="*/ 15 w 44"/>
                <a:gd name="T9" fmla="*/ 10 h 62"/>
                <a:gd name="T10" fmla="*/ 2 w 44"/>
                <a:gd name="T11" fmla="*/ 18 h 62"/>
                <a:gd name="T12" fmla="*/ 0 w 44"/>
                <a:gd name="T13" fmla="*/ 11 h 62"/>
                <a:gd name="T14" fmla="*/ 19 w 44"/>
                <a:gd name="T15" fmla="*/ 0 h 62"/>
                <a:gd name="T16" fmla="*/ 32 w 44"/>
                <a:gd name="T17" fmla="*/ 51 h 62"/>
                <a:gd name="T18" fmla="*/ 43 w 44"/>
                <a:gd name="T19" fmla="*/ 48 h 62"/>
                <a:gd name="T20" fmla="*/ 44 w 44"/>
                <a:gd name="T2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2">
                  <a:moveTo>
                    <a:pt x="44" y="54"/>
                  </a:moveTo>
                  <a:lnTo>
                    <a:pt x="13" y="62"/>
                  </a:lnTo>
                  <a:lnTo>
                    <a:pt x="11" y="56"/>
                  </a:lnTo>
                  <a:lnTo>
                    <a:pt x="24" y="52"/>
                  </a:lnTo>
                  <a:lnTo>
                    <a:pt x="15" y="10"/>
                  </a:lnTo>
                  <a:lnTo>
                    <a:pt x="2" y="18"/>
                  </a:lnTo>
                  <a:lnTo>
                    <a:pt x="0" y="11"/>
                  </a:lnTo>
                  <a:lnTo>
                    <a:pt x="19" y="0"/>
                  </a:lnTo>
                  <a:lnTo>
                    <a:pt x="32" y="51"/>
                  </a:lnTo>
                  <a:lnTo>
                    <a:pt x="43" y="48"/>
                  </a:lnTo>
                  <a:lnTo>
                    <a:pt x="44" y="54"/>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96" name="Freeform 51"/>
            <p:cNvSpPr>
              <a:spLocks noEditPoints="1"/>
            </p:cNvSpPr>
            <p:nvPr/>
          </p:nvSpPr>
          <p:spPr bwMode="auto">
            <a:xfrm>
              <a:off x="5129213" y="3034668"/>
              <a:ext cx="65088" cy="100013"/>
            </a:xfrm>
            <a:custGeom>
              <a:avLst/>
              <a:gdLst>
                <a:gd name="T0" fmla="*/ 1 w 26"/>
                <a:gd name="T1" fmla="*/ 24 h 40"/>
                <a:gd name="T2" fmla="*/ 1 w 26"/>
                <a:gd name="T3" fmla="*/ 9 h 40"/>
                <a:gd name="T4" fmla="*/ 9 w 26"/>
                <a:gd name="T5" fmla="*/ 2 h 40"/>
                <a:gd name="T6" fmla="*/ 25 w 26"/>
                <a:gd name="T7" fmla="*/ 18 h 40"/>
                <a:gd name="T8" fmla="*/ 24 w 26"/>
                <a:gd name="T9" fmla="*/ 32 h 40"/>
                <a:gd name="T10" fmla="*/ 17 w 26"/>
                <a:gd name="T11" fmla="*/ 39 h 40"/>
                <a:gd name="T12" fmla="*/ 7 w 26"/>
                <a:gd name="T13" fmla="*/ 36 h 40"/>
                <a:gd name="T14" fmla="*/ 1 w 26"/>
                <a:gd name="T15" fmla="*/ 24 h 40"/>
                <a:gd name="T16" fmla="*/ 6 w 26"/>
                <a:gd name="T17" fmla="*/ 23 h 40"/>
                <a:gd name="T18" fmla="*/ 16 w 26"/>
                <a:gd name="T19" fmla="*/ 35 h 40"/>
                <a:gd name="T20" fmla="*/ 20 w 26"/>
                <a:gd name="T21" fmla="*/ 19 h 40"/>
                <a:gd name="T22" fmla="*/ 10 w 26"/>
                <a:gd name="T23" fmla="*/ 6 h 40"/>
                <a:gd name="T24" fmla="*/ 6 w 26"/>
                <a:gd name="T2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40">
                  <a:moveTo>
                    <a:pt x="1" y="24"/>
                  </a:moveTo>
                  <a:cubicBezTo>
                    <a:pt x="0" y="18"/>
                    <a:pt x="0" y="13"/>
                    <a:pt x="1" y="9"/>
                  </a:cubicBezTo>
                  <a:cubicBezTo>
                    <a:pt x="3" y="5"/>
                    <a:pt x="5" y="3"/>
                    <a:pt x="9" y="2"/>
                  </a:cubicBezTo>
                  <a:cubicBezTo>
                    <a:pt x="17" y="0"/>
                    <a:pt x="22" y="6"/>
                    <a:pt x="25" y="18"/>
                  </a:cubicBezTo>
                  <a:cubicBezTo>
                    <a:pt x="26" y="24"/>
                    <a:pt x="26" y="29"/>
                    <a:pt x="24" y="32"/>
                  </a:cubicBezTo>
                  <a:cubicBezTo>
                    <a:pt x="23" y="36"/>
                    <a:pt x="20" y="38"/>
                    <a:pt x="17" y="39"/>
                  </a:cubicBezTo>
                  <a:cubicBezTo>
                    <a:pt x="13" y="40"/>
                    <a:pt x="10" y="39"/>
                    <a:pt x="7" y="36"/>
                  </a:cubicBezTo>
                  <a:cubicBezTo>
                    <a:pt x="5" y="34"/>
                    <a:pt x="3" y="30"/>
                    <a:pt x="1" y="24"/>
                  </a:cubicBezTo>
                  <a:close/>
                  <a:moveTo>
                    <a:pt x="6" y="23"/>
                  </a:moveTo>
                  <a:cubicBezTo>
                    <a:pt x="8" y="32"/>
                    <a:pt x="11" y="36"/>
                    <a:pt x="16" y="35"/>
                  </a:cubicBezTo>
                  <a:cubicBezTo>
                    <a:pt x="21" y="34"/>
                    <a:pt x="22" y="29"/>
                    <a:pt x="20" y="19"/>
                  </a:cubicBezTo>
                  <a:cubicBezTo>
                    <a:pt x="18" y="9"/>
                    <a:pt x="15" y="5"/>
                    <a:pt x="10" y="6"/>
                  </a:cubicBezTo>
                  <a:cubicBezTo>
                    <a:pt x="5" y="7"/>
                    <a:pt x="4" y="13"/>
                    <a:pt x="6" y="23"/>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97" name="Freeform 52"/>
            <p:cNvSpPr>
              <a:spLocks/>
            </p:cNvSpPr>
            <p:nvPr/>
          </p:nvSpPr>
          <p:spPr bwMode="auto">
            <a:xfrm>
              <a:off x="5200650" y="3023556"/>
              <a:ext cx="66675" cy="95250"/>
            </a:xfrm>
            <a:custGeom>
              <a:avLst/>
              <a:gdLst>
                <a:gd name="T0" fmla="*/ 42 w 42"/>
                <a:gd name="T1" fmla="*/ 54 h 60"/>
                <a:gd name="T2" fmla="*/ 11 w 42"/>
                <a:gd name="T3" fmla="*/ 60 h 60"/>
                <a:gd name="T4" fmla="*/ 9 w 42"/>
                <a:gd name="T5" fmla="*/ 56 h 60"/>
                <a:gd name="T6" fmla="*/ 22 w 42"/>
                <a:gd name="T7" fmla="*/ 53 h 60"/>
                <a:gd name="T8" fmla="*/ 14 w 42"/>
                <a:gd name="T9" fmla="*/ 10 h 60"/>
                <a:gd name="T10" fmla="*/ 1 w 42"/>
                <a:gd name="T11" fmla="*/ 16 h 60"/>
                <a:gd name="T12" fmla="*/ 0 w 42"/>
                <a:gd name="T13" fmla="*/ 10 h 60"/>
                <a:gd name="T14" fmla="*/ 18 w 42"/>
                <a:gd name="T15" fmla="*/ 0 h 60"/>
                <a:gd name="T16" fmla="*/ 30 w 42"/>
                <a:gd name="T17" fmla="*/ 51 h 60"/>
                <a:gd name="T18" fmla="*/ 41 w 42"/>
                <a:gd name="T19" fmla="*/ 49 h 60"/>
                <a:gd name="T20" fmla="*/ 42 w 42"/>
                <a:gd name="T21"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60">
                  <a:moveTo>
                    <a:pt x="42" y="54"/>
                  </a:moveTo>
                  <a:lnTo>
                    <a:pt x="11" y="60"/>
                  </a:lnTo>
                  <a:lnTo>
                    <a:pt x="9" y="56"/>
                  </a:lnTo>
                  <a:lnTo>
                    <a:pt x="22" y="53"/>
                  </a:lnTo>
                  <a:lnTo>
                    <a:pt x="14" y="10"/>
                  </a:lnTo>
                  <a:lnTo>
                    <a:pt x="1" y="16"/>
                  </a:lnTo>
                  <a:lnTo>
                    <a:pt x="0" y="10"/>
                  </a:lnTo>
                  <a:lnTo>
                    <a:pt x="18" y="0"/>
                  </a:lnTo>
                  <a:lnTo>
                    <a:pt x="30" y="51"/>
                  </a:lnTo>
                  <a:lnTo>
                    <a:pt x="41" y="49"/>
                  </a:lnTo>
                  <a:lnTo>
                    <a:pt x="42" y="54"/>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98" name="Freeform 53"/>
            <p:cNvSpPr>
              <a:spLocks noEditPoints="1"/>
            </p:cNvSpPr>
            <p:nvPr/>
          </p:nvSpPr>
          <p:spPr bwMode="auto">
            <a:xfrm>
              <a:off x="5270500" y="3009268"/>
              <a:ext cx="61913" cy="98425"/>
            </a:xfrm>
            <a:custGeom>
              <a:avLst/>
              <a:gdLst>
                <a:gd name="T0" fmla="*/ 1 w 25"/>
                <a:gd name="T1" fmla="*/ 22 h 39"/>
                <a:gd name="T2" fmla="*/ 2 w 25"/>
                <a:gd name="T3" fmla="*/ 8 h 39"/>
                <a:gd name="T4" fmla="*/ 10 w 25"/>
                <a:gd name="T5" fmla="*/ 1 h 39"/>
                <a:gd name="T6" fmla="*/ 24 w 25"/>
                <a:gd name="T7" fmla="*/ 17 h 39"/>
                <a:gd name="T8" fmla="*/ 24 w 25"/>
                <a:gd name="T9" fmla="*/ 32 h 39"/>
                <a:gd name="T10" fmla="*/ 16 w 25"/>
                <a:gd name="T11" fmla="*/ 38 h 39"/>
                <a:gd name="T12" fmla="*/ 6 w 25"/>
                <a:gd name="T13" fmla="*/ 35 h 39"/>
                <a:gd name="T14" fmla="*/ 1 w 25"/>
                <a:gd name="T15" fmla="*/ 22 h 39"/>
                <a:gd name="T16" fmla="*/ 6 w 25"/>
                <a:gd name="T17" fmla="*/ 21 h 39"/>
                <a:gd name="T18" fmla="*/ 15 w 25"/>
                <a:gd name="T19" fmla="*/ 34 h 39"/>
                <a:gd name="T20" fmla="*/ 20 w 25"/>
                <a:gd name="T21" fmla="*/ 19 h 39"/>
                <a:gd name="T22" fmla="*/ 10 w 25"/>
                <a:gd name="T23" fmla="*/ 5 h 39"/>
                <a:gd name="T24" fmla="*/ 6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1" y="22"/>
                  </a:moveTo>
                  <a:cubicBezTo>
                    <a:pt x="0" y="16"/>
                    <a:pt x="0" y="11"/>
                    <a:pt x="2" y="8"/>
                  </a:cubicBezTo>
                  <a:cubicBezTo>
                    <a:pt x="3" y="4"/>
                    <a:pt x="6" y="2"/>
                    <a:pt x="10" y="1"/>
                  </a:cubicBezTo>
                  <a:cubicBezTo>
                    <a:pt x="17" y="0"/>
                    <a:pt x="22" y="5"/>
                    <a:pt x="24" y="17"/>
                  </a:cubicBezTo>
                  <a:cubicBezTo>
                    <a:pt x="25" y="23"/>
                    <a:pt x="25" y="28"/>
                    <a:pt x="24" y="32"/>
                  </a:cubicBezTo>
                  <a:cubicBezTo>
                    <a:pt x="22" y="35"/>
                    <a:pt x="19" y="37"/>
                    <a:pt x="16" y="38"/>
                  </a:cubicBezTo>
                  <a:cubicBezTo>
                    <a:pt x="12" y="39"/>
                    <a:pt x="9" y="38"/>
                    <a:pt x="6" y="35"/>
                  </a:cubicBezTo>
                  <a:cubicBezTo>
                    <a:pt x="4" y="32"/>
                    <a:pt x="2" y="28"/>
                    <a:pt x="1" y="22"/>
                  </a:cubicBezTo>
                  <a:close/>
                  <a:moveTo>
                    <a:pt x="6" y="21"/>
                  </a:moveTo>
                  <a:cubicBezTo>
                    <a:pt x="7" y="31"/>
                    <a:pt x="11" y="35"/>
                    <a:pt x="15" y="34"/>
                  </a:cubicBezTo>
                  <a:cubicBezTo>
                    <a:pt x="20" y="33"/>
                    <a:pt x="22" y="28"/>
                    <a:pt x="20" y="19"/>
                  </a:cubicBezTo>
                  <a:cubicBezTo>
                    <a:pt x="18" y="9"/>
                    <a:pt x="15" y="4"/>
                    <a:pt x="10" y="5"/>
                  </a:cubicBezTo>
                  <a:cubicBezTo>
                    <a:pt x="5" y="6"/>
                    <a:pt x="4" y="11"/>
                    <a:pt x="6" y="21"/>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399" name="Freeform 54"/>
            <p:cNvSpPr>
              <a:spLocks/>
            </p:cNvSpPr>
            <p:nvPr/>
          </p:nvSpPr>
          <p:spPr bwMode="auto">
            <a:xfrm>
              <a:off x="5341938" y="2999743"/>
              <a:ext cx="63500" cy="95250"/>
            </a:xfrm>
            <a:custGeom>
              <a:avLst/>
              <a:gdLst>
                <a:gd name="T0" fmla="*/ 40 w 40"/>
                <a:gd name="T1" fmla="*/ 55 h 60"/>
                <a:gd name="T2" fmla="*/ 8 w 40"/>
                <a:gd name="T3" fmla="*/ 60 h 60"/>
                <a:gd name="T4" fmla="*/ 7 w 40"/>
                <a:gd name="T5" fmla="*/ 53 h 60"/>
                <a:gd name="T6" fmla="*/ 19 w 40"/>
                <a:gd name="T7" fmla="*/ 52 h 60"/>
                <a:gd name="T8" fmla="*/ 13 w 40"/>
                <a:gd name="T9" fmla="*/ 9 h 60"/>
                <a:gd name="T10" fmla="*/ 0 w 40"/>
                <a:gd name="T11" fmla="*/ 15 h 60"/>
                <a:gd name="T12" fmla="*/ 0 w 40"/>
                <a:gd name="T13" fmla="*/ 8 h 60"/>
                <a:gd name="T14" fmla="*/ 19 w 40"/>
                <a:gd name="T15" fmla="*/ 0 h 60"/>
                <a:gd name="T16" fmla="*/ 27 w 40"/>
                <a:gd name="T17" fmla="*/ 52 h 60"/>
                <a:gd name="T18" fmla="*/ 40 w 40"/>
                <a:gd name="T19" fmla="*/ 49 h 60"/>
                <a:gd name="T20" fmla="*/ 40 w 40"/>
                <a:gd name="T21"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60">
                  <a:moveTo>
                    <a:pt x="40" y="55"/>
                  </a:moveTo>
                  <a:lnTo>
                    <a:pt x="8" y="60"/>
                  </a:lnTo>
                  <a:lnTo>
                    <a:pt x="7" y="53"/>
                  </a:lnTo>
                  <a:lnTo>
                    <a:pt x="19" y="52"/>
                  </a:lnTo>
                  <a:lnTo>
                    <a:pt x="13" y="9"/>
                  </a:lnTo>
                  <a:lnTo>
                    <a:pt x="0" y="15"/>
                  </a:lnTo>
                  <a:lnTo>
                    <a:pt x="0" y="8"/>
                  </a:lnTo>
                  <a:lnTo>
                    <a:pt x="19" y="0"/>
                  </a:lnTo>
                  <a:lnTo>
                    <a:pt x="27" y="52"/>
                  </a:lnTo>
                  <a:lnTo>
                    <a:pt x="40" y="49"/>
                  </a:lnTo>
                  <a:lnTo>
                    <a:pt x="40" y="55"/>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00" name="Freeform 55"/>
            <p:cNvSpPr>
              <a:spLocks noEditPoints="1"/>
            </p:cNvSpPr>
            <p:nvPr/>
          </p:nvSpPr>
          <p:spPr bwMode="auto">
            <a:xfrm>
              <a:off x="5410200" y="2987043"/>
              <a:ext cx="61913" cy="96838"/>
            </a:xfrm>
            <a:custGeom>
              <a:avLst/>
              <a:gdLst>
                <a:gd name="T0" fmla="*/ 1 w 25"/>
                <a:gd name="T1" fmla="*/ 22 h 39"/>
                <a:gd name="T2" fmla="*/ 2 w 25"/>
                <a:gd name="T3" fmla="*/ 7 h 39"/>
                <a:gd name="T4" fmla="*/ 11 w 25"/>
                <a:gd name="T5" fmla="*/ 1 h 39"/>
                <a:gd name="T6" fmla="*/ 25 w 25"/>
                <a:gd name="T7" fmla="*/ 18 h 39"/>
                <a:gd name="T8" fmla="*/ 23 w 25"/>
                <a:gd name="T9" fmla="*/ 33 h 39"/>
                <a:gd name="T10" fmla="*/ 15 w 25"/>
                <a:gd name="T11" fmla="*/ 39 h 39"/>
                <a:gd name="T12" fmla="*/ 6 w 25"/>
                <a:gd name="T13" fmla="*/ 35 h 39"/>
                <a:gd name="T14" fmla="*/ 1 w 25"/>
                <a:gd name="T15" fmla="*/ 22 h 39"/>
                <a:gd name="T16" fmla="*/ 6 w 25"/>
                <a:gd name="T17" fmla="*/ 21 h 39"/>
                <a:gd name="T18" fmla="*/ 15 w 25"/>
                <a:gd name="T19" fmla="*/ 35 h 39"/>
                <a:gd name="T20" fmla="*/ 20 w 25"/>
                <a:gd name="T21" fmla="*/ 19 h 39"/>
                <a:gd name="T22" fmla="*/ 11 w 25"/>
                <a:gd name="T23" fmla="*/ 5 h 39"/>
                <a:gd name="T24" fmla="*/ 6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1" y="22"/>
                  </a:moveTo>
                  <a:cubicBezTo>
                    <a:pt x="0" y="16"/>
                    <a:pt x="1" y="11"/>
                    <a:pt x="2" y="7"/>
                  </a:cubicBezTo>
                  <a:cubicBezTo>
                    <a:pt x="4" y="4"/>
                    <a:pt x="7" y="2"/>
                    <a:pt x="11" y="1"/>
                  </a:cubicBezTo>
                  <a:cubicBezTo>
                    <a:pt x="18" y="0"/>
                    <a:pt x="23" y="6"/>
                    <a:pt x="25" y="18"/>
                  </a:cubicBezTo>
                  <a:cubicBezTo>
                    <a:pt x="25" y="24"/>
                    <a:pt x="25" y="29"/>
                    <a:pt x="23" y="33"/>
                  </a:cubicBezTo>
                  <a:cubicBezTo>
                    <a:pt x="21" y="36"/>
                    <a:pt x="19" y="38"/>
                    <a:pt x="15" y="39"/>
                  </a:cubicBezTo>
                  <a:cubicBezTo>
                    <a:pt x="11" y="39"/>
                    <a:pt x="8" y="38"/>
                    <a:pt x="6" y="35"/>
                  </a:cubicBezTo>
                  <a:cubicBezTo>
                    <a:pt x="3" y="32"/>
                    <a:pt x="2" y="28"/>
                    <a:pt x="1" y="22"/>
                  </a:cubicBezTo>
                  <a:close/>
                  <a:moveTo>
                    <a:pt x="6" y="21"/>
                  </a:moveTo>
                  <a:cubicBezTo>
                    <a:pt x="7" y="31"/>
                    <a:pt x="10" y="35"/>
                    <a:pt x="15" y="35"/>
                  </a:cubicBezTo>
                  <a:cubicBezTo>
                    <a:pt x="19" y="34"/>
                    <a:pt x="21" y="29"/>
                    <a:pt x="20" y="19"/>
                  </a:cubicBezTo>
                  <a:cubicBezTo>
                    <a:pt x="19" y="9"/>
                    <a:pt x="16" y="5"/>
                    <a:pt x="11" y="5"/>
                  </a:cubicBezTo>
                  <a:cubicBezTo>
                    <a:pt x="6" y="6"/>
                    <a:pt x="4" y="11"/>
                    <a:pt x="6" y="21"/>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01" name="Freeform 56"/>
            <p:cNvSpPr>
              <a:spLocks/>
            </p:cNvSpPr>
            <p:nvPr/>
          </p:nvSpPr>
          <p:spPr bwMode="auto">
            <a:xfrm>
              <a:off x="5483225" y="2979106"/>
              <a:ext cx="61913" cy="98425"/>
            </a:xfrm>
            <a:custGeom>
              <a:avLst/>
              <a:gdLst>
                <a:gd name="T0" fmla="*/ 39 w 39"/>
                <a:gd name="T1" fmla="*/ 57 h 62"/>
                <a:gd name="T2" fmla="*/ 6 w 39"/>
                <a:gd name="T3" fmla="*/ 62 h 62"/>
                <a:gd name="T4" fmla="*/ 6 w 39"/>
                <a:gd name="T5" fmla="*/ 55 h 62"/>
                <a:gd name="T6" fmla="*/ 18 w 39"/>
                <a:gd name="T7" fmla="*/ 54 h 62"/>
                <a:gd name="T8" fmla="*/ 14 w 39"/>
                <a:gd name="T9" fmla="*/ 10 h 62"/>
                <a:gd name="T10" fmla="*/ 1 w 39"/>
                <a:gd name="T11" fmla="*/ 16 h 62"/>
                <a:gd name="T12" fmla="*/ 0 w 39"/>
                <a:gd name="T13" fmla="*/ 10 h 62"/>
                <a:gd name="T14" fmla="*/ 20 w 39"/>
                <a:gd name="T15" fmla="*/ 0 h 62"/>
                <a:gd name="T16" fmla="*/ 25 w 39"/>
                <a:gd name="T17" fmla="*/ 52 h 62"/>
                <a:gd name="T18" fmla="*/ 37 w 39"/>
                <a:gd name="T19" fmla="*/ 52 h 62"/>
                <a:gd name="T20" fmla="*/ 39 w 39"/>
                <a:gd name="T21"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2">
                  <a:moveTo>
                    <a:pt x="39" y="57"/>
                  </a:moveTo>
                  <a:lnTo>
                    <a:pt x="6" y="62"/>
                  </a:lnTo>
                  <a:lnTo>
                    <a:pt x="6" y="55"/>
                  </a:lnTo>
                  <a:lnTo>
                    <a:pt x="18" y="54"/>
                  </a:lnTo>
                  <a:lnTo>
                    <a:pt x="14" y="10"/>
                  </a:lnTo>
                  <a:lnTo>
                    <a:pt x="1" y="16"/>
                  </a:lnTo>
                  <a:lnTo>
                    <a:pt x="0" y="10"/>
                  </a:lnTo>
                  <a:lnTo>
                    <a:pt x="20" y="0"/>
                  </a:lnTo>
                  <a:lnTo>
                    <a:pt x="25" y="52"/>
                  </a:lnTo>
                  <a:lnTo>
                    <a:pt x="37" y="52"/>
                  </a:lnTo>
                  <a:lnTo>
                    <a:pt x="39" y="57"/>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02" name="Freeform 57"/>
            <p:cNvSpPr>
              <a:spLocks noEditPoints="1"/>
            </p:cNvSpPr>
            <p:nvPr/>
          </p:nvSpPr>
          <p:spPr bwMode="auto">
            <a:xfrm>
              <a:off x="5553075" y="2971168"/>
              <a:ext cx="61913" cy="98425"/>
            </a:xfrm>
            <a:custGeom>
              <a:avLst/>
              <a:gdLst>
                <a:gd name="T0" fmla="*/ 0 w 25"/>
                <a:gd name="T1" fmla="*/ 22 h 39"/>
                <a:gd name="T2" fmla="*/ 2 w 25"/>
                <a:gd name="T3" fmla="*/ 7 h 39"/>
                <a:gd name="T4" fmla="*/ 11 w 25"/>
                <a:gd name="T5" fmla="*/ 1 h 39"/>
                <a:gd name="T6" fmla="*/ 24 w 25"/>
                <a:gd name="T7" fmla="*/ 19 h 39"/>
                <a:gd name="T8" fmla="*/ 22 w 25"/>
                <a:gd name="T9" fmla="*/ 33 h 39"/>
                <a:gd name="T10" fmla="*/ 13 w 25"/>
                <a:gd name="T11" fmla="*/ 39 h 39"/>
                <a:gd name="T12" fmla="*/ 4 w 25"/>
                <a:gd name="T13" fmla="*/ 35 h 39"/>
                <a:gd name="T14" fmla="*/ 0 w 25"/>
                <a:gd name="T15" fmla="*/ 22 h 39"/>
                <a:gd name="T16" fmla="*/ 5 w 25"/>
                <a:gd name="T17" fmla="*/ 21 h 39"/>
                <a:gd name="T18" fmla="*/ 13 w 25"/>
                <a:gd name="T19" fmla="*/ 35 h 39"/>
                <a:gd name="T20" fmla="*/ 19 w 25"/>
                <a:gd name="T21" fmla="*/ 19 h 39"/>
                <a:gd name="T22" fmla="*/ 11 w 25"/>
                <a:gd name="T23" fmla="*/ 5 h 39"/>
                <a:gd name="T24" fmla="*/ 5 w 25"/>
                <a:gd name="T25"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9">
                  <a:moveTo>
                    <a:pt x="0" y="22"/>
                  </a:moveTo>
                  <a:cubicBezTo>
                    <a:pt x="0" y="15"/>
                    <a:pt x="0" y="10"/>
                    <a:pt x="2" y="7"/>
                  </a:cubicBezTo>
                  <a:cubicBezTo>
                    <a:pt x="4" y="3"/>
                    <a:pt x="7" y="1"/>
                    <a:pt x="11" y="1"/>
                  </a:cubicBezTo>
                  <a:cubicBezTo>
                    <a:pt x="19" y="0"/>
                    <a:pt x="23" y="6"/>
                    <a:pt x="24" y="19"/>
                  </a:cubicBezTo>
                  <a:cubicBezTo>
                    <a:pt x="25" y="25"/>
                    <a:pt x="24" y="30"/>
                    <a:pt x="22" y="33"/>
                  </a:cubicBezTo>
                  <a:cubicBezTo>
                    <a:pt x="20" y="36"/>
                    <a:pt x="17" y="38"/>
                    <a:pt x="13" y="39"/>
                  </a:cubicBezTo>
                  <a:cubicBezTo>
                    <a:pt x="10" y="39"/>
                    <a:pt x="7" y="38"/>
                    <a:pt x="4" y="35"/>
                  </a:cubicBezTo>
                  <a:cubicBezTo>
                    <a:pt x="2" y="32"/>
                    <a:pt x="1" y="27"/>
                    <a:pt x="0" y="22"/>
                  </a:cubicBezTo>
                  <a:close/>
                  <a:moveTo>
                    <a:pt x="5" y="21"/>
                  </a:moveTo>
                  <a:cubicBezTo>
                    <a:pt x="6" y="31"/>
                    <a:pt x="9" y="35"/>
                    <a:pt x="13" y="35"/>
                  </a:cubicBezTo>
                  <a:cubicBezTo>
                    <a:pt x="18" y="34"/>
                    <a:pt x="20" y="29"/>
                    <a:pt x="19" y="19"/>
                  </a:cubicBezTo>
                  <a:cubicBezTo>
                    <a:pt x="18" y="9"/>
                    <a:pt x="16" y="5"/>
                    <a:pt x="11" y="5"/>
                  </a:cubicBezTo>
                  <a:cubicBezTo>
                    <a:pt x="6" y="5"/>
                    <a:pt x="4" y="11"/>
                    <a:pt x="5" y="21"/>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03" name="Freeform 58"/>
            <p:cNvSpPr>
              <a:spLocks/>
            </p:cNvSpPr>
            <p:nvPr/>
          </p:nvSpPr>
          <p:spPr bwMode="auto">
            <a:xfrm>
              <a:off x="5627688" y="2969581"/>
              <a:ext cx="57150" cy="92075"/>
            </a:xfrm>
            <a:custGeom>
              <a:avLst/>
              <a:gdLst>
                <a:gd name="T0" fmla="*/ 36 w 36"/>
                <a:gd name="T1" fmla="*/ 57 h 58"/>
                <a:gd name="T2" fmla="*/ 3 w 36"/>
                <a:gd name="T3" fmla="*/ 58 h 58"/>
                <a:gd name="T4" fmla="*/ 3 w 36"/>
                <a:gd name="T5" fmla="*/ 52 h 58"/>
                <a:gd name="T6" fmla="*/ 16 w 36"/>
                <a:gd name="T7" fmla="*/ 52 h 58"/>
                <a:gd name="T8" fmla="*/ 13 w 36"/>
                <a:gd name="T9" fmla="*/ 8 h 58"/>
                <a:gd name="T10" fmla="*/ 0 w 36"/>
                <a:gd name="T11" fmla="*/ 12 h 58"/>
                <a:gd name="T12" fmla="*/ 0 w 36"/>
                <a:gd name="T13" fmla="*/ 6 h 58"/>
                <a:gd name="T14" fmla="*/ 19 w 36"/>
                <a:gd name="T15" fmla="*/ 0 h 58"/>
                <a:gd name="T16" fmla="*/ 22 w 36"/>
                <a:gd name="T17" fmla="*/ 52 h 58"/>
                <a:gd name="T18" fmla="*/ 35 w 36"/>
                <a:gd name="T19" fmla="*/ 50 h 58"/>
                <a:gd name="T20" fmla="*/ 36 w 36"/>
                <a:gd name="T2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8">
                  <a:moveTo>
                    <a:pt x="36" y="57"/>
                  </a:moveTo>
                  <a:lnTo>
                    <a:pt x="3" y="58"/>
                  </a:lnTo>
                  <a:lnTo>
                    <a:pt x="3" y="52"/>
                  </a:lnTo>
                  <a:lnTo>
                    <a:pt x="16" y="52"/>
                  </a:lnTo>
                  <a:lnTo>
                    <a:pt x="13" y="8"/>
                  </a:lnTo>
                  <a:lnTo>
                    <a:pt x="0" y="12"/>
                  </a:lnTo>
                  <a:lnTo>
                    <a:pt x="0" y="6"/>
                  </a:lnTo>
                  <a:lnTo>
                    <a:pt x="19" y="0"/>
                  </a:lnTo>
                  <a:lnTo>
                    <a:pt x="22" y="52"/>
                  </a:lnTo>
                  <a:lnTo>
                    <a:pt x="35" y="50"/>
                  </a:lnTo>
                  <a:lnTo>
                    <a:pt x="36" y="57"/>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04" name="Freeform 59"/>
            <p:cNvSpPr>
              <a:spLocks noEditPoints="1"/>
            </p:cNvSpPr>
            <p:nvPr/>
          </p:nvSpPr>
          <p:spPr bwMode="auto">
            <a:xfrm>
              <a:off x="5694363" y="2964818"/>
              <a:ext cx="60325" cy="95250"/>
            </a:xfrm>
            <a:custGeom>
              <a:avLst/>
              <a:gdLst>
                <a:gd name="T0" fmla="*/ 0 w 24"/>
                <a:gd name="T1" fmla="*/ 20 h 38"/>
                <a:gd name="T2" fmla="*/ 2 w 24"/>
                <a:gd name="T3" fmla="*/ 6 h 38"/>
                <a:gd name="T4" fmla="*/ 11 w 24"/>
                <a:gd name="T5" fmla="*/ 0 h 38"/>
                <a:gd name="T6" fmla="*/ 24 w 24"/>
                <a:gd name="T7" fmla="*/ 19 h 38"/>
                <a:gd name="T8" fmla="*/ 21 w 24"/>
                <a:gd name="T9" fmla="*/ 33 h 38"/>
                <a:gd name="T10" fmla="*/ 12 w 24"/>
                <a:gd name="T11" fmla="*/ 38 h 38"/>
                <a:gd name="T12" fmla="*/ 3 w 24"/>
                <a:gd name="T13" fmla="*/ 34 h 38"/>
                <a:gd name="T14" fmla="*/ 0 w 24"/>
                <a:gd name="T15" fmla="*/ 20 h 38"/>
                <a:gd name="T16" fmla="*/ 5 w 24"/>
                <a:gd name="T17" fmla="*/ 20 h 38"/>
                <a:gd name="T18" fmla="*/ 12 w 24"/>
                <a:gd name="T19" fmla="*/ 34 h 38"/>
                <a:gd name="T20" fmla="*/ 19 w 24"/>
                <a:gd name="T21" fmla="*/ 19 h 38"/>
                <a:gd name="T22" fmla="*/ 11 w 24"/>
                <a:gd name="T23" fmla="*/ 4 h 38"/>
                <a:gd name="T24" fmla="*/ 5 w 24"/>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8">
                  <a:moveTo>
                    <a:pt x="0" y="20"/>
                  </a:moveTo>
                  <a:cubicBezTo>
                    <a:pt x="0" y="14"/>
                    <a:pt x="0" y="9"/>
                    <a:pt x="2" y="6"/>
                  </a:cubicBezTo>
                  <a:cubicBezTo>
                    <a:pt x="4" y="2"/>
                    <a:pt x="7" y="1"/>
                    <a:pt x="11" y="0"/>
                  </a:cubicBezTo>
                  <a:cubicBezTo>
                    <a:pt x="19" y="0"/>
                    <a:pt x="23" y="6"/>
                    <a:pt x="24" y="19"/>
                  </a:cubicBezTo>
                  <a:cubicBezTo>
                    <a:pt x="24" y="25"/>
                    <a:pt x="23" y="29"/>
                    <a:pt x="21" y="33"/>
                  </a:cubicBezTo>
                  <a:cubicBezTo>
                    <a:pt x="19" y="36"/>
                    <a:pt x="16" y="38"/>
                    <a:pt x="12" y="38"/>
                  </a:cubicBezTo>
                  <a:cubicBezTo>
                    <a:pt x="9" y="38"/>
                    <a:pt x="6" y="37"/>
                    <a:pt x="3" y="34"/>
                  </a:cubicBezTo>
                  <a:cubicBezTo>
                    <a:pt x="1" y="31"/>
                    <a:pt x="0" y="26"/>
                    <a:pt x="0" y="20"/>
                  </a:cubicBezTo>
                  <a:close/>
                  <a:moveTo>
                    <a:pt x="5" y="20"/>
                  </a:moveTo>
                  <a:cubicBezTo>
                    <a:pt x="5" y="30"/>
                    <a:pt x="8" y="34"/>
                    <a:pt x="12" y="34"/>
                  </a:cubicBezTo>
                  <a:cubicBezTo>
                    <a:pt x="17" y="34"/>
                    <a:pt x="19" y="29"/>
                    <a:pt x="19" y="19"/>
                  </a:cubicBezTo>
                  <a:cubicBezTo>
                    <a:pt x="19" y="9"/>
                    <a:pt x="16" y="4"/>
                    <a:pt x="11" y="4"/>
                  </a:cubicBezTo>
                  <a:cubicBezTo>
                    <a:pt x="6" y="4"/>
                    <a:pt x="4" y="10"/>
                    <a:pt x="5" y="20"/>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05" name="Freeform 60"/>
            <p:cNvSpPr>
              <a:spLocks/>
            </p:cNvSpPr>
            <p:nvPr/>
          </p:nvSpPr>
          <p:spPr bwMode="auto">
            <a:xfrm>
              <a:off x="5770563" y="2961643"/>
              <a:ext cx="53975" cy="95250"/>
            </a:xfrm>
            <a:custGeom>
              <a:avLst/>
              <a:gdLst>
                <a:gd name="T0" fmla="*/ 34 w 34"/>
                <a:gd name="T1" fmla="*/ 58 h 60"/>
                <a:gd name="T2" fmla="*/ 1 w 34"/>
                <a:gd name="T3" fmla="*/ 60 h 60"/>
                <a:gd name="T4" fmla="*/ 1 w 34"/>
                <a:gd name="T5" fmla="*/ 54 h 60"/>
                <a:gd name="T6" fmla="*/ 14 w 34"/>
                <a:gd name="T7" fmla="*/ 54 h 60"/>
                <a:gd name="T8" fmla="*/ 12 w 34"/>
                <a:gd name="T9" fmla="*/ 10 h 60"/>
                <a:gd name="T10" fmla="*/ 0 w 34"/>
                <a:gd name="T11" fmla="*/ 14 h 60"/>
                <a:gd name="T12" fmla="*/ 0 w 34"/>
                <a:gd name="T13" fmla="*/ 6 h 60"/>
                <a:gd name="T14" fmla="*/ 20 w 34"/>
                <a:gd name="T15" fmla="*/ 0 h 60"/>
                <a:gd name="T16" fmla="*/ 20 w 34"/>
                <a:gd name="T17" fmla="*/ 52 h 60"/>
                <a:gd name="T18" fmla="*/ 34 w 34"/>
                <a:gd name="T19" fmla="*/ 52 h 60"/>
                <a:gd name="T20" fmla="*/ 34 w 34"/>
                <a:gd name="T21"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60">
                  <a:moveTo>
                    <a:pt x="34" y="58"/>
                  </a:moveTo>
                  <a:lnTo>
                    <a:pt x="1" y="60"/>
                  </a:lnTo>
                  <a:lnTo>
                    <a:pt x="1" y="54"/>
                  </a:lnTo>
                  <a:lnTo>
                    <a:pt x="14" y="54"/>
                  </a:lnTo>
                  <a:lnTo>
                    <a:pt x="12" y="10"/>
                  </a:lnTo>
                  <a:lnTo>
                    <a:pt x="0" y="14"/>
                  </a:lnTo>
                  <a:lnTo>
                    <a:pt x="0" y="6"/>
                  </a:lnTo>
                  <a:lnTo>
                    <a:pt x="20" y="0"/>
                  </a:lnTo>
                  <a:lnTo>
                    <a:pt x="20" y="52"/>
                  </a:lnTo>
                  <a:lnTo>
                    <a:pt x="34" y="52"/>
                  </a:lnTo>
                  <a:lnTo>
                    <a:pt x="34" y="58"/>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06" name="Freeform 61"/>
            <p:cNvSpPr>
              <a:spLocks noEditPoints="1"/>
            </p:cNvSpPr>
            <p:nvPr/>
          </p:nvSpPr>
          <p:spPr bwMode="auto">
            <a:xfrm>
              <a:off x="5837238" y="2961643"/>
              <a:ext cx="60325" cy="95250"/>
            </a:xfrm>
            <a:custGeom>
              <a:avLst/>
              <a:gdLst>
                <a:gd name="T0" fmla="*/ 0 w 24"/>
                <a:gd name="T1" fmla="*/ 20 h 38"/>
                <a:gd name="T2" fmla="*/ 3 w 24"/>
                <a:gd name="T3" fmla="*/ 5 h 38"/>
                <a:gd name="T4" fmla="*/ 12 w 24"/>
                <a:gd name="T5" fmla="*/ 0 h 38"/>
                <a:gd name="T6" fmla="*/ 23 w 24"/>
                <a:gd name="T7" fmla="*/ 19 h 38"/>
                <a:gd name="T8" fmla="*/ 20 w 24"/>
                <a:gd name="T9" fmla="*/ 33 h 38"/>
                <a:gd name="T10" fmla="*/ 11 w 24"/>
                <a:gd name="T11" fmla="*/ 38 h 38"/>
                <a:gd name="T12" fmla="*/ 3 w 24"/>
                <a:gd name="T13" fmla="*/ 33 h 38"/>
                <a:gd name="T14" fmla="*/ 0 w 24"/>
                <a:gd name="T15" fmla="*/ 20 h 38"/>
                <a:gd name="T16" fmla="*/ 4 w 24"/>
                <a:gd name="T17" fmla="*/ 20 h 38"/>
                <a:gd name="T18" fmla="*/ 12 w 24"/>
                <a:gd name="T19" fmla="*/ 34 h 38"/>
                <a:gd name="T20" fmla="*/ 19 w 24"/>
                <a:gd name="T21" fmla="*/ 19 h 38"/>
                <a:gd name="T22" fmla="*/ 12 w 24"/>
                <a:gd name="T23" fmla="*/ 4 h 38"/>
                <a:gd name="T24" fmla="*/ 4 w 24"/>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8">
                  <a:moveTo>
                    <a:pt x="0" y="20"/>
                  </a:moveTo>
                  <a:cubicBezTo>
                    <a:pt x="0" y="13"/>
                    <a:pt x="1" y="8"/>
                    <a:pt x="3" y="5"/>
                  </a:cubicBezTo>
                  <a:cubicBezTo>
                    <a:pt x="5" y="2"/>
                    <a:pt x="8" y="0"/>
                    <a:pt x="12" y="0"/>
                  </a:cubicBezTo>
                  <a:cubicBezTo>
                    <a:pt x="20" y="0"/>
                    <a:pt x="24" y="6"/>
                    <a:pt x="23" y="19"/>
                  </a:cubicBezTo>
                  <a:cubicBezTo>
                    <a:pt x="23" y="25"/>
                    <a:pt x="22" y="30"/>
                    <a:pt x="20" y="33"/>
                  </a:cubicBezTo>
                  <a:cubicBezTo>
                    <a:pt x="18" y="36"/>
                    <a:pt x="15" y="38"/>
                    <a:pt x="11" y="38"/>
                  </a:cubicBezTo>
                  <a:cubicBezTo>
                    <a:pt x="7" y="38"/>
                    <a:pt x="5" y="36"/>
                    <a:pt x="3" y="33"/>
                  </a:cubicBezTo>
                  <a:cubicBezTo>
                    <a:pt x="1" y="30"/>
                    <a:pt x="0" y="26"/>
                    <a:pt x="0" y="20"/>
                  </a:cubicBezTo>
                  <a:close/>
                  <a:moveTo>
                    <a:pt x="4" y="20"/>
                  </a:moveTo>
                  <a:cubicBezTo>
                    <a:pt x="4" y="29"/>
                    <a:pt x="7" y="34"/>
                    <a:pt x="12" y="34"/>
                  </a:cubicBezTo>
                  <a:cubicBezTo>
                    <a:pt x="16" y="34"/>
                    <a:pt x="19" y="29"/>
                    <a:pt x="19" y="19"/>
                  </a:cubicBezTo>
                  <a:cubicBezTo>
                    <a:pt x="19" y="9"/>
                    <a:pt x="16" y="4"/>
                    <a:pt x="12" y="4"/>
                  </a:cubicBezTo>
                  <a:cubicBezTo>
                    <a:pt x="7" y="4"/>
                    <a:pt x="4" y="9"/>
                    <a:pt x="4" y="20"/>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07" name="Freeform 62"/>
            <p:cNvSpPr>
              <a:spLocks/>
            </p:cNvSpPr>
            <p:nvPr/>
          </p:nvSpPr>
          <p:spPr bwMode="auto">
            <a:xfrm>
              <a:off x="5911850" y="2964818"/>
              <a:ext cx="53975" cy="92075"/>
            </a:xfrm>
            <a:custGeom>
              <a:avLst/>
              <a:gdLst>
                <a:gd name="T0" fmla="*/ 34 w 34"/>
                <a:gd name="T1" fmla="*/ 58 h 58"/>
                <a:gd name="T2" fmla="*/ 0 w 34"/>
                <a:gd name="T3" fmla="*/ 56 h 58"/>
                <a:gd name="T4" fmla="*/ 0 w 34"/>
                <a:gd name="T5" fmla="*/ 50 h 58"/>
                <a:gd name="T6" fmla="*/ 13 w 34"/>
                <a:gd name="T7" fmla="*/ 52 h 58"/>
                <a:gd name="T8" fmla="*/ 15 w 34"/>
                <a:gd name="T9" fmla="*/ 8 h 58"/>
                <a:gd name="T10" fmla="*/ 0 w 34"/>
                <a:gd name="T11" fmla="*/ 11 h 58"/>
                <a:gd name="T12" fmla="*/ 0 w 34"/>
                <a:gd name="T13" fmla="*/ 4 h 58"/>
                <a:gd name="T14" fmla="*/ 21 w 34"/>
                <a:gd name="T15" fmla="*/ 0 h 58"/>
                <a:gd name="T16" fmla="*/ 21 w 34"/>
                <a:gd name="T17" fmla="*/ 52 h 58"/>
                <a:gd name="T18" fmla="*/ 34 w 34"/>
                <a:gd name="T19" fmla="*/ 52 h 58"/>
                <a:gd name="T20" fmla="*/ 34 w 34"/>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58">
                  <a:moveTo>
                    <a:pt x="34" y="58"/>
                  </a:moveTo>
                  <a:lnTo>
                    <a:pt x="0" y="56"/>
                  </a:lnTo>
                  <a:lnTo>
                    <a:pt x="0" y="50"/>
                  </a:lnTo>
                  <a:lnTo>
                    <a:pt x="13" y="52"/>
                  </a:lnTo>
                  <a:lnTo>
                    <a:pt x="15" y="8"/>
                  </a:lnTo>
                  <a:lnTo>
                    <a:pt x="0" y="11"/>
                  </a:lnTo>
                  <a:lnTo>
                    <a:pt x="0" y="4"/>
                  </a:lnTo>
                  <a:lnTo>
                    <a:pt x="21" y="0"/>
                  </a:lnTo>
                  <a:lnTo>
                    <a:pt x="21" y="52"/>
                  </a:lnTo>
                  <a:lnTo>
                    <a:pt x="34" y="52"/>
                  </a:lnTo>
                  <a:lnTo>
                    <a:pt x="34" y="58"/>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08" name="Freeform 63"/>
            <p:cNvSpPr>
              <a:spLocks noEditPoints="1"/>
            </p:cNvSpPr>
            <p:nvPr/>
          </p:nvSpPr>
          <p:spPr bwMode="auto">
            <a:xfrm>
              <a:off x="5976938" y="2964818"/>
              <a:ext cx="63500" cy="95250"/>
            </a:xfrm>
            <a:custGeom>
              <a:avLst/>
              <a:gdLst>
                <a:gd name="T0" fmla="*/ 0 w 25"/>
                <a:gd name="T1" fmla="*/ 20 h 38"/>
                <a:gd name="T2" fmla="*/ 4 w 25"/>
                <a:gd name="T3" fmla="*/ 5 h 38"/>
                <a:gd name="T4" fmla="*/ 14 w 25"/>
                <a:gd name="T5" fmla="*/ 1 h 38"/>
                <a:gd name="T6" fmla="*/ 24 w 25"/>
                <a:gd name="T7" fmla="*/ 20 h 38"/>
                <a:gd name="T8" fmla="*/ 20 w 25"/>
                <a:gd name="T9" fmla="*/ 34 h 38"/>
                <a:gd name="T10" fmla="*/ 11 w 25"/>
                <a:gd name="T11" fmla="*/ 38 h 38"/>
                <a:gd name="T12" fmla="*/ 3 w 25"/>
                <a:gd name="T13" fmla="*/ 33 h 38"/>
                <a:gd name="T14" fmla="*/ 0 w 25"/>
                <a:gd name="T15" fmla="*/ 20 h 38"/>
                <a:gd name="T16" fmla="*/ 5 w 25"/>
                <a:gd name="T17" fmla="*/ 20 h 38"/>
                <a:gd name="T18" fmla="*/ 12 w 25"/>
                <a:gd name="T19" fmla="*/ 34 h 38"/>
                <a:gd name="T20" fmla="*/ 19 w 25"/>
                <a:gd name="T21" fmla="*/ 20 h 38"/>
                <a:gd name="T22" fmla="*/ 13 w 25"/>
                <a:gd name="T23" fmla="*/ 4 h 38"/>
                <a:gd name="T24" fmla="*/ 5 w 25"/>
                <a:gd name="T2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8">
                  <a:moveTo>
                    <a:pt x="0" y="20"/>
                  </a:moveTo>
                  <a:cubicBezTo>
                    <a:pt x="0" y="13"/>
                    <a:pt x="2" y="8"/>
                    <a:pt x="4" y="5"/>
                  </a:cubicBezTo>
                  <a:cubicBezTo>
                    <a:pt x="6" y="2"/>
                    <a:pt x="9" y="0"/>
                    <a:pt x="14" y="1"/>
                  </a:cubicBezTo>
                  <a:cubicBezTo>
                    <a:pt x="21" y="1"/>
                    <a:pt x="25" y="7"/>
                    <a:pt x="24" y="20"/>
                  </a:cubicBezTo>
                  <a:cubicBezTo>
                    <a:pt x="24" y="26"/>
                    <a:pt x="23" y="31"/>
                    <a:pt x="20" y="34"/>
                  </a:cubicBezTo>
                  <a:cubicBezTo>
                    <a:pt x="18" y="37"/>
                    <a:pt x="15" y="38"/>
                    <a:pt x="11" y="38"/>
                  </a:cubicBezTo>
                  <a:cubicBezTo>
                    <a:pt x="7" y="38"/>
                    <a:pt x="4" y="36"/>
                    <a:pt x="3" y="33"/>
                  </a:cubicBezTo>
                  <a:cubicBezTo>
                    <a:pt x="1" y="30"/>
                    <a:pt x="0" y="25"/>
                    <a:pt x="0" y="20"/>
                  </a:cubicBezTo>
                  <a:close/>
                  <a:moveTo>
                    <a:pt x="5" y="20"/>
                  </a:moveTo>
                  <a:cubicBezTo>
                    <a:pt x="4" y="29"/>
                    <a:pt x="7" y="34"/>
                    <a:pt x="12" y="34"/>
                  </a:cubicBezTo>
                  <a:cubicBezTo>
                    <a:pt x="16" y="35"/>
                    <a:pt x="19" y="30"/>
                    <a:pt x="19" y="20"/>
                  </a:cubicBezTo>
                  <a:cubicBezTo>
                    <a:pt x="20" y="10"/>
                    <a:pt x="18" y="5"/>
                    <a:pt x="13" y="4"/>
                  </a:cubicBezTo>
                  <a:cubicBezTo>
                    <a:pt x="8" y="4"/>
                    <a:pt x="5" y="9"/>
                    <a:pt x="5" y="20"/>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09" name="Freeform 64"/>
            <p:cNvSpPr>
              <a:spLocks/>
            </p:cNvSpPr>
            <p:nvPr/>
          </p:nvSpPr>
          <p:spPr bwMode="auto">
            <a:xfrm>
              <a:off x="6053138" y="2969581"/>
              <a:ext cx="52388" cy="95250"/>
            </a:xfrm>
            <a:custGeom>
              <a:avLst/>
              <a:gdLst>
                <a:gd name="T0" fmla="*/ 31 w 33"/>
                <a:gd name="T1" fmla="*/ 60 h 60"/>
                <a:gd name="T2" fmla="*/ 0 w 33"/>
                <a:gd name="T3" fmla="*/ 57 h 60"/>
                <a:gd name="T4" fmla="*/ 0 w 33"/>
                <a:gd name="T5" fmla="*/ 50 h 60"/>
                <a:gd name="T6" fmla="*/ 12 w 33"/>
                <a:gd name="T7" fmla="*/ 52 h 60"/>
                <a:gd name="T8" fmla="*/ 15 w 33"/>
                <a:gd name="T9" fmla="*/ 9 h 60"/>
                <a:gd name="T10" fmla="*/ 1 w 33"/>
                <a:gd name="T11" fmla="*/ 11 h 60"/>
                <a:gd name="T12" fmla="*/ 3 w 33"/>
                <a:gd name="T13" fmla="*/ 5 h 60"/>
                <a:gd name="T14" fmla="*/ 23 w 33"/>
                <a:gd name="T15" fmla="*/ 0 h 60"/>
                <a:gd name="T16" fmla="*/ 20 w 33"/>
                <a:gd name="T17" fmla="*/ 52 h 60"/>
                <a:gd name="T18" fmla="*/ 33 w 33"/>
                <a:gd name="T19" fmla="*/ 53 h 60"/>
                <a:gd name="T20" fmla="*/ 31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1" y="60"/>
                  </a:moveTo>
                  <a:lnTo>
                    <a:pt x="0" y="57"/>
                  </a:lnTo>
                  <a:lnTo>
                    <a:pt x="0" y="50"/>
                  </a:lnTo>
                  <a:lnTo>
                    <a:pt x="12" y="52"/>
                  </a:lnTo>
                  <a:lnTo>
                    <a:pt x="15" y="9"/>
                  </a:lnTo>
                  <a:lnTo>
                    <a:pt x="1" y="11"/>
                  </a:lnTo>
                  <a:lnTo>
                    <a:pt x="3" y="5"/>
                  </a:lnTo>
                  <a:lnTo>
                    <a:pt x="23" y="0"/>
                  </a:lnTo>
                  <a:lnTo>
                    <a:pt x="20" y="52"/>
                  </a:lnTo>
                  <a:lnTo>
                    <a:pt x="33" y="53"/>
                  </a:lnTo>
                  <a:lnTo>
                    <a:pt x="31" y="60"/>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10" name="Freeform 65"/>
            <p:cNvSpPr>
              <a:spLocks noEditPoints="1"/>
            </p:cNvSpPr>
            <p:nvPr/>
          </p:nvSpPr>
          <p:spPr bwMode="auto">
            <a:xfrm>
              <a:off x="6118225" y="2974343"/>
              <a:ext cx="65088" cy="95250"/>
            </a:xfrm>
            <a:custGeom>
              <a:avLst/>
              <a:gdLst>
                <a:gd name="T0" fmla="*/ 1 w 26"/>
                <a:gd name="T1" fmla="*/ 19 h 38"/>
                <a:gd name="T2" fmla="*/ 5 w 26"/>
                <a:gd name="T3" fmla="*/ 5 h 38"/>
                <a:gd name="T4" fmla="*/ 15 w 26"/>
                <a:gd name="T5" fmla="*/ 1 h 38"/>
                <a:gd name="T6" fmla="*/ 25 w 26"/>
                <a:gd name="T7" fmla="*/ 20 h 38"/>
                <a:gd name="T8" fmla="*/ 20 w 26"/>
                <a:gd name="T9" fmla="*/ 34 h 38"/>
                <a:gd name="T10" fmla="*/ 11 w 26"/>
                <a:gd name="T11" fmla="*/ 38 h 38"/>
                <a:gd name="T12" fmla="*/ 3 w 26"/>
                <a:gd name="T13" fmla="*/ 33 h 38"/>
                <a:gd name="T14" fmla="*/ 1 w 26"/>
                <a:gd name="T15" fmla="*/ 19 h 38"/>
                <a:gd name="T16" fmla="*/ 6 w 26"/>
                <a:gd name="T17" fmla="*/ 19 h 38"/>
                <a:gd name="T18" fmla="*/ 11 w 26"/>
                <a:gd name="T19" fmla="*/ 34 h 38"/>
                <a:gd name="T20" fmla="*/ 20 w 26"/>
                <a:gd name="T21" fmla="*/ 20 h 38"/>
                <a:gd name="T22" fmla="*/ 14 w 26"/>
                <a:gd name="T23" fmla="*/ 4 h 38"/>
                <a:gd name="T24" fmla="*/ 6 w 26"/>
                <a:gd name="T25"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8">
                  <a:moveTo>
                    <a:pt x="1" y="19"/>
                  </a:moveTo>
                  <a:cubicBezTo>
                    <a:pt x="1" y="12"/>
                    <a:pt x="3" y="8"/>
                    <a:pt x="5" y="5"/>
                  </a:cubicBezTo>
                  <a:cubicBezTo>
                    <a:pt x="8" y="2"/>
                    <a:pt x="11" y="0"/>
                    <a:pt x="15" y="1"/>
                  </a:cubicBezTo>
                  <a:cubicBezTo>
                    <a:pt x="23" y="1"/>
                    <a:pt x="26" y="8"/>
                    <a:pt x="25" y="20"/>
                  </a:cubicBezTo>
                  <a:cubicBezTo>
                    <a:pt x="24" y="26"/>
                    <a:pt x="23" y="31"/>
                    <a:pt x="20" y="34"/>
                  </a:cubicBezTo>
                  <a:cubicBezTo>
                    <a:pt x="18" y="37"/>
                    <a:pt x="15" y="38"/>
                    <a:pt x="11" y="38"/>
                  </a:cubicBezTo>
                  <a:cubicBezTo>
                    <a:pt x="7" y="38"/>
                    <a:pt x="4" y="36"/>
                    <a:pt x="3" y="33"/>
                  </a:cubicBezTo>
                  <a:cubicBezTo>
                    <a:pt x="1" y="29"/>
                    <a:pt x="0" y="25"/>
                    <a:pt x="1" y="19"/>
                  </a:cubicBezTo>
                  <a:close/>
                  <a:moveTo>
                    <a:pt x="6" y="19"/>
                  </a:moveTo>
                  <a:cubicBezTo>
                    <a:pt x="5" y="29"/>
                    <a:pt x="7" y="34"/>
                    <a:pt x="11" y="34"/>
                  </a:cubicBezTo>
                  <a:cubicBezTo>
                    <a:pt x="16" y="35"/>
                    <a:pt x="19" y="30"/>
                    <a:pt x="20" y="20"/>
                  </a:cubicBezTo>
                  <a:cubicBezTo>
                    <a:pt x="21" y="10"/>
                    <a:pt x="19" y="5"/>
                    <a:pt x="14" y="4"/>
                  </a:cubicBezTo>
                  <a:cubicBezTo>
                    <a:pt x="9" y="4"/>
                    <a:pt x="6" y="9"/>
                    <a:pt x="6" y="19"/>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11" name="Freeform 66"/>
            <p:cNvSpPr>
              <a:spLocks/>
            </p:cNvSpPr>
            <p:nvPr/>
          </p:nvSpPr>
          <p:spPr bwMode="auto">
            <a:xfrm>
              <a:off x="6189663" y="2983868"/>
              <a:ext cx="52388" cy="93663"/>
            </a:xfrm>
            <a:custGeom>
              <a:avLst/>
              <a:gdLst>
                <a:gd name="T0" fmla="*/ 33 w 33"/>
                <a:gd name="T1" fmla="*/ 59 h 59"/>
                <a:gd name="T2" fmla="*/ 0 w 33"/>
                <a:gd name="T3" fmla="*/ 55 h 59"/>
                <a:gd name="T4" fmla="*/ 2 w 33"/>
                <a:gd name="T5" fmla="*/ 49 h 59"/>
                <a:gd name="T6" fmla="*/ 15 w 33"/>
                <a:gd name="T7" fmla="*/ 51 h 59"/>
                <a:gd name="T8" fmla="*/ 19 w 33"/>
                <a:gd name="T9" fmla="*/ 8 h 59"/>
                <a:gd name="T10" fmla="*/ 5 w 33"/>
                <a:gd name="T11" fmla="*/ 10 h 59"/>
                <a:gd name="T12" fmla="*/ 7 w 33"/>
                <a:gd name="T13" fmla="*/ 3 h 59"/>
                <a:gd name="T14" fmla="*/ 27 w 33"/>
                <a:gd name="T15" fmla="*/ 0 h 59"/>
                <a:gd name="T16" fmla="*/ 21 w 33"/>
                <a:gd name="T17" fmla="*/ 52 h 59"/>
                <a:gd name="T18" fmla="*/ 33 w 33"/>
                <a:gd name="T19" fmla="*/ 54 h 59"/>
                <a:gd name="T20" fmla="*/ 33 w 33"/>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59">
                  <a:moveTo>
                    <a:pt x="33" y="59"/>
                  </a:moveTo>
                  <a:lnTo>
                    <a:pt x="0" y="55"/>
                  </a:lnTo>
                  <a:lnTo>
                    <a:pt x="2" y="49"/>
                  </a:lnTo>
                  <a:lnTo>
                    <a:pt x="15" y="51"/>
                  </a:lnTo>
                  <a:lnTo>
                    <a:pt x="19" y="8"/>
                  </a:lnTo>
                  <a:lnTo>
                    <a:pt x="5" y="10"/>
                  </a:lnTo>
                  <a:lnTo>
                    <a:pt x="7" y="3"/>
                  </a:lnTo>
                  <a:lnTo>
                    <a:pt x="27" y="0"/>
                  </a:lnTo>
                  <a:lnTo>
                    <a:pt x="21" y="52"/>
                  </a:lnTo>
                  <a:lnTo>
                    <a:pt x="33" y="54"/>
                  </a:lnTo>
                  <a:lnTo>
                    <a:pt x="33" y="59"/>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12" name="Freeform 67"/>
            <p:cNvSpPr>
              <a:spLocks noEditPoints="1"/>
            </p:cNvSpPr>
            <p:nvPr/>
          </p:nvSpPr>
          <p:spPr bwMode="auto">
            <a:xfrm>
              <a:off x="6257925" y="2991806"/>
              <a:ext cx="66675" cy="95250"/>
            </a:xfrm>
            <a:custGeom>
              <a:avLst/>
              <a:gdLst>
                <a:gd name="T0" fmla="*/ 1 w 27"/>
                <a:gd name="T1" fmla="*/ 18 h 38"/>
                <a:gd name="T2" fmla="*/ 6 w 27"/>
                <a:gd name="T3" fmla="*/ 4 h 38"/>
                <a:gd name="T4" fmla="*/ 16 w 27"/>
                <a:gd name="T5" fmla="*/ 0 h 38"/>
                <a:gd name="T6" fmla="*/ 25 w 27"/>
                <a:gd name="T7" fmla="*/ 20 h 38"/>
                <a:gd name="T8" fmla="*/ 20 w 27"/>
                <a:gd name="T9" fmla="*/ 34 h 38"/>
                <a:gd name="T10" fmla="*/ 10 w 27"/>
                <a:gd name="T11" fmla="*/ 37 h 38"/>
                <a:gd name="T12" fmla="*/ 2 w 27"/>
                <a:gd name="T13" fmla="*/ 32 h 38"/>
                <a:gd name="T14" fmla="*/ 1 w 27"/>
                <a:gd name="T15" fmla="*/ 18 h 38"/>
                <a:gd name="T16" fmla="*/ 6 w 27"/>
                <a:gd name="T17" fmla="*/ 18 h 38"/>
                <a:gd name="T18" fmla="*/ 11 w 27"/>
                <a:gd name="T19" fmla="*/ 34 h 38"/>
                <a:gd name="T20" fmla="*/ 20 w 27"/>
                <a:gd name="T21" fmla="*/ 20 h 38"/>
                <a:gd name="T22" fmla="*/ 15 w 27"/>
                <a:gd name="T23" fmla="*/ 4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8"/>
                  </a:moveTo>
                  <a:cubicBezTo>
                    <a:pt x="2" y="11"/>
                    <a:pt x="4" y="7"/>
                    <a:pt x="6" y="4"/>
                  </a:cubicBezTo>
                  <a:cubicBezTo>
                    <a:pt x="9" y="1"/>
                    <a:pt x="12" y="0"/>
                    <a:pt x="16" y="0"/>
                  </a:cubicBezTo>
                  <a:cubicBezTo>
                    <a:pt x="24" y="1"/>
                    <a:pt x="27" y="8"/>
                    <a:pt x="25" y="20"/>
                  </a:cubicBezTo>
                  <a:cubicBezTo>
                    <a:pt x="24" y="26"/>
                    <a:pt x="23" y="31"/>
                    <a:pt x="20" y="34"/>
                  </a:cubicBezTo>
                  <a:cubicBezTo>
                    <a:pt x="17" y="37"/>
                    <a:pt x="14" y="38"/>
                    <a:pt x="10" y="37"/>
                  </a:cubicBezTo>
                  <a:cubicBezTo>
                    <a:pt x="7" y="37"/>
                    <a:pt x="4" y="35"/>
                    <a:pt x="2" y="32"/>
                  </a:cubicBezTo>
                  <a:cubicBezTo>
                    <a:pt x="1" y="28"/>
                    <a:pt x="0" y="24"/>
                    <a:pt x="1" y="18"/>
                  </a:cubicBezTo>
                  <a:close/>
                  <a:moveTo>
                    <a:pt x="6" y="18"/>
                  </a:moveTo>
                  <a:cubicBezTo>
                    <a:pt x="5" y="28"/>
                    <a:pt x="6" y="33"/>
                    <a:pt x="11" y="34"/>
                  </a:cubicBezTo>
                  <a:cubicBezTo>
                    <a:pt x="16" y="34"/>
                    <a:pt x="19" y="30"/>
                    <a:pt x="20" y="20"/>
                  </a:cubicBezTo>
                  <a:cubicBezTo>
                    <a:pt x="22" y="10"/>
                    <a:pt x="20" y="5"/>
                    <a:pt x="15" y="4"/>
                  </a:cubicBezTo>
                  <a:cubicBezTo>
                    <a:pt x="11" y="3"/>
                    <a:pt x="7" y="8"/>
                    <a:pt x="6" y="18"/>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13" name="Freeform 68"/>
            <p:cNvSpPr>
              <a:spLocks/>
            </p:cNvSpPr>
            <p:nvPr/>
          </p:nvSpPr>
          <p:spPr bwMode="auto">
            <a:xfrm>
              <a:off x="6330950" y="3004506"/>
              <a:ext cx="52388" cy="95250"/>
            </a:xfrm>
            <a:custGeom>
              <a:avLst/>
              <a:gdLst>
                <a:gd name="T0" fmla="*/ 31 w 33"/>
                <a:gd name="T1" fmla="*/ 60 h 60"/>
                <a:gd name="T2" fmla="*/ 0 w 33"/>
                <a:gd name="T3" fmla="*/ 53 h 60"/>
                <a:gd name="T4" fmla="*/ 0 w 33"/>
                <a:gd name="T5" fmla="*/ 47 h 60"/>
                <a:gd name="T6" fmla="*/ 12 w 33"/>
                <a:gd name="T7" fmla="*/ 50 h 60"/>
                <a:gd name="T8" fmla="*/ 20 w 33"/>
                <a:gd name="T9" fmla="*/ 6 h 60"/>
                <a:gd name="T10" fmla="*/ 6 w 33"/>
                <a:gd name="T11" fmla="*/ 9 h 60"/>
                <a:gd name="T12" fmla="*/ 7 w 33"/>
                <a:gd name="T13" fmla="*/ 1 h 60"/>
                <a:gd name="T14" fmla="*/ 28 w 33"/>
                <a:gd name="T15" fmla="*/ 0 h 60"/>
                <a:gd name="T16" fmla="*/ 20 w 33"/>
                <a:gd name="T17" fmla="*/ 50 h 60"/>
                <a:gd name="T18" fmla="*/ 33 w 33"/>
                <a:gd name="T19" fmla="*/ 53 h 60"/>
                <a:gd name="T20" fmla="*/ 31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1" y="60"/>
                  </a:moveTo>
                  <a:lnTo>
                    <a:pt x="0" y="53"/>
                  </a:lnTo>
                  <a:lnTo>
                    <a:pt x="0" y="47"/>
                  </a:lnTo>
                  <a:lnTo>
                    <a:pt x="12" y="50"/>
                  </a:lnTo>
                  <a:lnTo>
                    <a:pt x="20" y="6"/>
                  </a:lnTo>
                  <a:lnTo>
                    <a:pt x="6" y="9"/>
                  </a:lnTo>
                  <a:lnTo>
                    <a:pt x="7" y="1"/>
                  </a:lnTo>
                  <a:lnTo>
                    <a:pt x="28" y="0"/>
                  </a:lnTo>
                  <a:lnTo>
                    <a:pt x="20" y="50"/>
                  </a:lnTo>
                  <a:lnTo>
                    <a:pt x="33" y="53"/>
                  </a:lnTo>
                  <a:lnTo>
                    <a:pt x="31" y="60"/>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14" name="Freeform 69"/>
            <p:cNvSpPr>
              <a:spLocks noEditPoints="1"/>
            </p:cNvSpPr>
            <p:nvPr/>
          </p:nvSpPr>
          <p:spPr bwMode="auto">
            <a:xfrm>
              <a:off x="6397625" y="3014031"/>
              <a:ext cx="68263" cy="95250"/>
            </a:xfrm>
            <a:custGeom>
              <a:avLst/>
              <a:gdLst>
                <a:gd name="T0" fmla="*/ 1 w 27"/>
                <a:gd name="T1" fmla="*/ 17 h 38"/>
                <a:gd name="T2" fmla="*/ 7 w 27"/>
                <a:gd name="T3" fmla="*/ 4 h 38"/>
                <a:gd name="T4" fmla="*/ 17 w 27"/>
                <a:gd name="T5" fmla="*/ 0 h 38"/>
                <a:gd name="T6" fmla="*/ 25 w 27"/>
                <a:gd name="T7" fmla="*/ 21 h 38"/>
                <a:gd name="T8" fmla="*/ 19 w 27"/>
                <a:gd name="T9" fmla="*/ 34 h 38"/>
                <a:gd name="T10" fmla="*/ 9 w 27"/>
                <a:gd name="T11" fmla="*/ 37 h 38"/>
                <a:gd name="T12" fmla="*/ 2 w 27"/>
                <a:gd name="T13" fmla="*/ 31 h 38"/>
                <a:gd name="T14" fmla="*/ 1 w 27"/>
                <a:gd name="T15" fmla="*/ 17 h 38"/>
                <a:gd name="T16" fmla="*/ 6 w 27"/>
                <a:gd name="T17" fmla="*/ 18 h 38"/>
                <a:gd name="T18" fmla="*/ 11 w 27"/>
                <a:gd name="T19" fmla="*/ 33 h 38"/>
                <a:gd name="T20" fmla="*/ 20 w 27"/>
                <a:gd name="T21" fmla="*/ 20 h 38"/>
                <a:gd name="T22" fmla="*/ 16 w 27"/>
                <a:gd name="T23" fmla="*/ 4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7"/>
                  </a:moveTo>
                  <a:cubicBezTo>
                    <a:pt x="2" y="11"/>
                    <a:pt x="4" y="6"/>
                    <a:pt x="7" y="4"/>
                  </a:cubicBezTo>
                  <a:cubicBezTo>
                    <a:pt x="10" y="1"/>
                    <a:pt x="13" y="0"/>
                    <a:pt x="17" y="0"/>
                  </a:cubicBezTo>
                  <a:cubicBezTo>
                    <a:pt x="25" y="2"/>
                    <a:pt x="27" y="9"/>
                    <a:pt x="25" y="21"/>
                  </a:cubicBezTo>
                  <a:cubicBezTo>
                    <a:pt x="24" y="27"/>
                    <a:pt x="22" y="31"/>
                    <a:pt x="19" y="34"/>
                  </a:cubicBezTo>
                  <a:cubicBezTo>
                    <a:pt x="17" y="37"/>
                    <a:pt x="13" y="38"/>
                    <a:pt x="9" y="37"/>
                  </a:cubicBezTo>
                  <a:cubicBezTo>
                    <a:pt x="6" y="36"/>
                    <a:pt x="3" y="34"/>
                    <a:pt x="2" y="31"/>
                  </a:cubicBezTo>
                  <a:cubicBezTo>
                    <a:pt x="0" y="28"/>
                    <a:pt x="0" y="23"/>
                    <a:pt x="1" y="17"/>
                  </a:cubicBezTo>
                  <a:close/>
                  <a:moveTo>
                    <a:pt x="6" y="18"/>
                  </a:moveTo>
                  <a:cubicBezTo>
                    <a:pt x="4" y="27"/>
                    <a:pt x="6" y="33"/>
                    <a:pt x="11" y="33"/>
                  </a:cubicBezTo>
                  <a:cubicBezTo>
                    <a:pt x="15" y="34"/>
                    <a:pt x="18" y="30"/>
                    <a:pt x="20" y="20"/>
                  </a:cubicBezTo>
                  <a:cubicBezTo>
                    <a:pt x="22" y="10"/>
                    <a:pt x="21" y="5"/>
                    <a:pt x="16" y="4"/>
                  </a:cubicBezTo>
                  <a:cubicBezTo>
                    <a:pt x="11" y="3"/>
                    <a:pt x="8" y="8"/>
                    <a:pt x="6" y="18"/>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15" name="Freeform 70"/>
            <p:cNvSpPr>
              <a:spLocks/>
            </p:cNvSpPr>
            <p:nvPr/>
          </p:nvSpPr>
          <p:spPr bwMode="auto">
            <a:xfrm>
              <a:off x="6467475" y="3029906"/>
              <a:ext cx="52388" cy="95250"/>
            </a:xfrm>
            <a:custGeom>
              <a:avLst/>
              <a:gdLst>
                <a:gd name="T0" fmla="*/ 32 w 33"/>
                <a:gd name="T1" fmla="*/ 60 h 60"/>
                <a:gd name="T2" fmla="*/ 0 w 33"/>
                <a:gd name="T3" fmla="*/ 53 h 60"/>
                <a:gd name="T4" fmla="*/ 2 w 33"/>
                <a:gd name="T5" fmla="*/ 47 h 60"/>
                <a:gd name="T6" fmla="*/ 14 w 33"/>
                <a:gd name="T7" fmla="*/ 50 h 60"/>
                <a:gd name="T8" fmla="*/ 22 w 33"/>
                <a:gd name="T9" fmla="*/ 8 h 60"/>
                <a:gd name="T10" fmla="*/ 10 w 33"/>
                <a:gd name="T11" fmla="*/ 8 h 60"/>
                <a:gd name="T12" fmla="*/ 11 w 33"/>
                <a:gd name="T13" fmla="*/ 1 h 60"/>
                <a:gd name="T14" fmla="*/ 32 w 33"/>
                <a:gd name="T15" fmla="*/ 0 h 60"/>
                <a:gd name="T16" fmla="*/ 21 w 33"/>
                <a:gd name="T17" fmla="*/ 52 h 60"/>
                <a:gd name="T18" fmla="*/ 33 w 33"/>
                <a:gd name="T19" fmla="*/ 53 h 60"/>
                <a:gd name="T20" fmla="*/ 32 w 3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0">
                  <a:moveTo>
                    <a:pt x="32" y="60"/>
                  </a:moveTo>
                  <a:lnTo>
                    <a:pt x="0" y="53"/>
                  </a:lnTo>
                  <a:lnTo>
                    <a:pt x="2" y="47"/>
                  </a:lnTo>
                  <a:lnTo>
                    <a:pt x="14" y="50"/>
                  </a:lnTo>
                  <a:lnTo>
                    <a:pt x="22" y="8"/>
                  </a:lnTo>
                  <a:lnTo>
                    <a:pt x="10" y="8"/>
                  </a:lnTo>
                  <a:lnTo>
                    <a:pt x="11" y="1"/>
                  </a:lnTo>
                  <a:lnTo>
                    <a:pt x="32" y="0"/>
                  </a:lnTo>
                  <a:lnTo>
                    <a:pt x="21" y="52"/>
                  </a:lnTo>
                  <a:lnTo>
                    <a:pt x="33" y="53"/>
                  </a:lnTo>
                  <a:lnTo>
                    <a:pt x="32" y="60"/>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16" name="Freeform 71"/>
            <p:cNvSpPr>
              <a:spLocks noEditPoints="1"/>
            </p:cNvSpPr>
            <p:nvPr/>
          </p:nvSpPr>
          <p:spPr bwMode="auto">
            <a:xfrm>
              <a:off x="6537325" y="3042606"/>
              <a:ext cx="68263" cy="93663"/>
            </a:xfrm>
            <a:custGeom>
              <a:avLst/>
              <a:gdLst>
                <a:gd name="T0" fmla="*/ 1 w 27"/>
                <a:gd name="T1" fmla="*/ 17 h 38"/>
                <a:gd name="T2" fmla="*/ 7 w 27"/>
                <a:gd name="T3" fmla="*/ 4 h 38"/>
                <a:gd name="T4" fmla="*/ 18 w 27"/>
                <a:gd name="T5" fmla="*/ 1 h 38"/>
                <a:gd name="T6" fmla="*/ 25 w 27"/>
                <a:gd name="T7" fmla="*/ 22 h 38"/>
                <a:gd name="T8" fmla="*/ 18 w 27"/>
                <a:gd name="T9" fmla="*/ 35 h 38"/>
                <a:gd name="T10" fmla="*/ 8 w 27"/>
                <a:gd name="T11" fmla="*/ 38 h 38"/>
                <a:gd name="T12" fmla="*/ 1 w 27"/>
                <a:gd name="T13" fmla="*/ 31 h 38"/>
                <a:gd name="T14" fmla="*/ 1 w 27"/>
                <a:gd name="T15" fmla="*/ 17 h 38"/>
                <a:gd name="T16" fmla="*/ 6 w 27"/>
                <a:gd name="T17" fmla="*/ 18 h 38"/>
                <a:gd name="T18" fmla="*/ 9 w 27"/>
                <a:gd name="T19" fmla="*/ 34 h 38"/>
                <a:gd name="T20" fmla="*/ 20 w 27"/>
                <a:gd name="T21" fmla="*/ 21 h 38"/>
                <a:gd name="T22" fmla="*/ 16 w 27"/>
                <a:gd name="T23" fmla="*/ 5 h 38"/>
                <a:gd name="T24" fmla="*/ 6 w 27"/>
                <a:gd name="T25"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 y="17"/>
                  </a:moveTo>
                  <a:cubicBezTo>
                    <a:pt x="2" y="11"/>
                    <a:pt x="5" y="7"/>
                    <a:pt x="7" y="4"/>
                  </a:cubicBezTo>
                  <a:cubicBezTo>
                    <a:pt x="10" y="1"/>
                    <a:pt x="14" y="0"/>
                    <a:pt x="18" y="1"/>
                  </a:cubicBezTo>
                  <a:cubicBezTo>
                    <a:pt x="25" y="3"/>
                    <a:pt x="27" y="10"/>
                    <a:pt x="25" y="22"/>
                  </a:cubicBezTo>
                  <a:cubicBezTo>
                    <a:pt x="23" y="28"/>
                    <a:pt x="21" y="32"/>
                    <a:pt x="18" y="35"/>
                  </a:cubicBezTo>
                  <a:cubicBezTo>
                    <a:pt x="15" y="38"/>
                    <a:pt x="12" y="38"/>
                    <a:pt x="8" y="38"/>
                  </a:cubicBezTo>
                  <a:cubicBezTo>
                    <a:pt x="5" y="37"/>
                    <a:pt x="2" y="35"/>
                    <a:pt x="1" y="31"/>
                  </a:cubicBezTo>
                  <a:cubicBezTo>
                    <a:pt x="0" y="28"/>
                    <a:pt x="0" y="23"/>
                    <a:pt x="1" y="17"/>
                  </a:cubicBezTo>
                  <a:close/>
                  <a:moveTo>
                    <a:pt x="6" y="18"/>
                  </a:moveTo>
                  <a:cubicBezTo>
                    <a:pt x="3" y="28"/>
                    <a:pt x="5" y="33"/>
                    <a:pt x="9" y="34"/>
                  </a:cubicBezTo>
                  <a:cubicBezTo>
                    <a:pt x="14" y="35"/>
                    <a:pt x="18" y="31"/>
                    <a:pt x="20" y="21"/>
                  </a:cubicBezTo>
                  <a:cubicBezTo>
                    <a:pt x="22" y="11"/>
                    <a:pt x="21" y="6"/>
                    <a:pt x="16" y="5"/>
                  </a:cubicBezTo>
                  <a:cubicBezTo>
                    <a:pt x="12" y="4"/>
                    <a:pt x="8" y="8"/>
                    <a:pt x="6" y="18"/>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17" name="Freeform 72"/>
            <p:cNvSpPr>
              <a:spLocks/>
            </p:cNvSpPr>
            <p:nvPr/>
          </p:nvSpPr>
          <p:spPr bwMode="auto">
            <a:xfrm>
              <a:off x="6602413" y="3064831"/>
              <a:ext cx="55563" cy="92075"/>
            </a:xfrm>
            <a:custGeom>
              <a:avLst/>
              <a:gdLst>
                <a:gd name="T0" fmla="*/ 33 w 35"/>
                <a:gd name="T1" fmla="*/ 58 h 58"/>
                <a:gd name="T2" fmla="*/ 0 w 35"/>
                <a:gd name="T3" fmla="*/ 50 h 58"/>
                <a:gd name="T4" fmla="*/ 2 w 35"/>
                <a:gd name="T5" fmla="*/ 44 h 58"/>
                <a:gd name="T6" fmla="*/ 14 w 35"/>
                <a:gd name="T7" fmla="*/ 47 h 58"/>
                <a:gd name="T8" fmla="*/ 25 w 35"/>
                <a:gd name="T9" fmla="*/ 6 h 58"/>
                <a:gd name="T10" fmla="*/ 13 w 35"/>
                <a:gd name="T11" fmla="*/ 6 h 58"/>
                <a:gd name="T12" fmla="*/ 14 w 35"/>
                <a:gd name="T13" fmla="*/ 0 h 58"/>
                <a:gd name="T14" fmla="*/ 35 w 35"/>
                <a:gd name="T15" fmla="*/ 0 h 58"/>
                <a:gd name="T16" fmla="*/ 22 w 35"/>
                <a:gd name="T17" fmla="*/ 50 h 58"/>
                <a:gd name="T18" fmla="*/ 35 w 35"/>
                <a:gd name="T19" fmla="*/ 53 h 58"/>
                <a:gd name="T20" fmla="*/ 33 w 35"/>
                <a:gd name="T2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8">
                  <a:moveTo>
                    <a:pt x="33" y="58"/>
                  </a:moveTo>
                  <a:lnTo>
                    <a:pt x="0" y="50"/>
                  </a:lnTo>
                  <a:lnTo>
                    <a:pt x="2" y="44"/>
                  </a:lnTo>
                  <a:lnTo>
                    <a:pt x="14" y="47"/>
                  </a:lnTo>
                  <a:lnTo>
                    <a:pt x="25" y="6"/>
                  </a:lnTo>
                  <a:lnTo>
                    <a:pt x="13" y="6"/>
                  </a:lnTo>
                  <a:lnTo>
                    <a:pt x="14" y="0"/>
                  </a:lnTo>
                  <a:lnTo>
                    <a:pt x="35" y="0"/>
                  </a:lnTo>
                  <a:lnTo>
                    <a:pt x="22" y="50"/>
                  </a:lnTo>
                  <a:lnTo>
                    <a:pt x="35" y="53"/>
                  </a:lnTo>
                  <a:lnTo>
                    <a:pt x="33" y="58"/>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18" name="Freeform 73"/>
            <p:cNvSpPr>
              <a:spLocks noEditPoints="1"/>
            </p:cNvSpPr>
            <p:nvPr/>
          </p:nvSpPr>
          <p:spPr bwMode="auto">
            <a:xfrm>
              <a:off x="6672263" y="3077531"/>
              <a:ext cx="73025" cy="96838"/>
            </a:xfrm>
            <a:custGeom>
              <a:avLst/>
              <a:gdLst>
                <a:gd name="T0" fmla="*/ 2 w 29"/>
                <a:gd name="T1" fmla="*/ 17 h 39"/>
                <a:gd name="T2" fmla="*/ 9 w 29"/>
                <a:gd name="T3" fmla="*/ 4 h 39"/>
                <a:gd name="T4" fmla="*/ 19 w 29"/>
                <a:gd name="T5" fmla="*/ 2 h 39"/>
                <a:gd name="T6" fmla="*/ 25 w 29"/>
                <a:gd name="T7" fmla="*/ 23 h 39"/>
                <a:gd name="T8" fmla="*/ 18 w 29"/>
                <a:gd name="T9" fmla="*/ 35 h 39"/>
                <a:gd name="T10" fmla="*/ 8 w 29"/>
                <a:gd name="T11" fmla="*/ 37 h 39"/>
                <a:gd name="T12" fmla="*/ 1 w 29"/>
                <a:gd name="T13" fmla="*/ 31 h 39"/>
                <a:gd name="T14" fmla="*/ 2 w 29"/>
                <a:gd name="T15" fmla="*/ 17 h 39"/>
                <a:gd name="T16" fmla="*/ 7 w 29"/>
                <a:gd name="T17" fmla="*/ 18 h 39"/>
                <a:gd name="T18" fmla="*/ 10 w 29"/>
                <a:gd name="T19" fmla="*/ 34 h 39"/>
                <a:gd name="T20" fmla="*/ 21 w 29"/>
                <a:gd name="T21" fmla="*/ 22 h 39"/>
                <a:gd name="T22" fmla="*/ 18 w 29"/>
                <a:gd name="T23" fmla="*/ 5 h 39"/>
                <a:gd name="T24" fmla="*/ 7 w 29"/>
                <a:gd name="T25"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9">
                  <a:moveTo>
                    <a:pt x="2" y="17"/>
                  </a:moveTo>
                  <a:cubicBezTo>
                    <a:pt x="4" y="11"/>
                    <a:pt x="6" y="6"/>
                    <a:pt x="9" y="4"/>
                  </a:cubicBezTo>
                  <a:cubicBezTo>
                    <a:pt x="12" y="1"/>
                    <a:pt x="15" y="0"/>
                    <a:pt x="19" y="2"/>
                  </a:cubicBezTo>
                  <a:cubicBezTo>
                    <a:pt x="27" y="4"/>
                    <a:pt x="29" y="11"/>
                    <a:pt x="25" y="23"/>
                  </a:cubicBezTo>
                  <a:cubicBezTo>
                    <a:pt x="24" y="29"/>
                    <a:pt x="21" y="33"/>
                    <a:pt x="18" y="35"/>
                  </a:cubicBezTo>
                  <a:cubicBezTo>
                    <a:pt x="15" y="38"/>
                    <a:pt x="12" y="39"/>
                    <a:pt x="8" y="37"/>
                  </a:cubicBezTo>
                  <a:cubicBezTo>
                    <a:pt x="5" y="36"/>
                    <a:pt x="2" y="34"/>
                    <a:pt x="1" y="31"/>
                  </a:cubicBezTo>
                  <a:cubicBezTo>
                    <a:pt x="0" y="27"/>
                    <a:pt x="0" y="23"/>
                    <a:pt x="2" y="17"/>
                  </a:cubicBezTo>
                  <a:close/>
                  <a:moveTo>
                    <a:pt x="7" y="18"/>
                  </a:moveTo>
                  <a:cubicBezTo>
                    <a:pt x="4" y="27"/>
                    <a:pt x="5" y="33"/>
                    <a:pt x="10" y="34"/>
                  </a:cubicBezTo>
                  <a:cubicBezTo>
                    <a:pt x="14" y="35"/>
                    <a:pt x="18" y="31"/>
                    <a:pt x="21" y="22"/>
                  </a:cubicBezTo>
                  <a:cubicBezTo>
                    <a:pt x="23" y="12"/>
                    <a:pt x="23" y="6"/>
                    <a:pt x="18" y="5"/>
                  </a:cubicBezTo>
                  <a:cubicBezTo>
                    <a:pt x="13" y="4"/>
                    <a:pt x="9" y="8"/>
                    <a:pt x="7" y="18"/>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19" name="Freeform 74"/>
            <p:cNvSpPr>
              <a:spLocks/>
            </p:cNvSpPr>
            <p:nvPr/>
          </p:nvSpPr>
          <p:spPr bwMode="auto">
            <a:xfrm>
              <a:off x="6737350" y="3101343"/>
              <a:ext cx="58738" cy="95250"/>
            </a:xfrm>
            <a:custGeom>
              <a:avLst/>
              <a:gdLst>
                <a:gd name="T0" fmla="*/ 32 w 37"/>
                <a:gd name="T1" fmla="*/ 60 h 60"/>
                <a:gd name="T2" fmla="*/ 0 w 37"/>
                <a:gd name="T3" fmla="*/ 51 h 60"/>
                <a:gd name="T4" fmla="*/ 3 w 37"/>
                <a:gd name="T5" fmla="*/ 45 h 60"/>
                <a:gd name="T6" fmla="*/ 14 w 37"/>
                <a:gd name="T7" fmla="*/ 49 h 60"/>
                <a:gd name="T8" fmla="*/ 27 w 37"/>
                <a:gd name="T9" fmla="*/ 7 h 60"/>
                <a:gd name="T10" fmla="*/ 14 w 37"/>
                <a:gd name="T11" fmla="*/ 7 h 60"/>
                <a:gd name="T12" fmla="*/ 16 w 37"/>
                <a:gd name="T13" fmla="*/ 0 h 60"/>
                <a:gd name="T14" fmla="*/ 37 w 37"/>
                <a:gd name="T15" fmla="*/ 0 h 60"/>
                <a:gd name="T16" fmla="*/ 22 w 37"/>
                <a:gd name="T17" fmla="*/ 51 h 60"/>
                <a:gd name="T18" fmla="*/ 33 w 37"/>
                <a:gd name="T19" fmla="*/ 54 h 60"/>
                <a:gd name="T20" fmla="*/ 32 w 3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60">
                  <a:moveTo>
                    <a:pt x="32" y="60"/>
                  </a:moveTo>
                  <a:lnTo>
                    <a:pt x="0" y="51"/>
                  </a:lnTo>
                  <a:lnTo>
                    <a:pt x="3" y="45"/>
                  </a:lnTo>
                  <a:lnTo>
                    <a:pt x="14" y="49"/>
                  </a:lnTo>
                  <a:lnTo>
                    <a:pt x="27" y="7"/>
                  </a:lnTo>
                  <a:lnTo>
                    <a:pt x="14" y="7"/>
                  </a:lnTo>
                  <a:lnTo>
                    <a:pt x="16" y="0"/>
                  </a:lnTo>
                  <a:lnTo>
                    <a:pt x="37" y="0"/>
                  </a:lnTo>
                  <a:lnTo>
                    <a:pt x="22" y="51"/>
                  </a:lnTo>
                  <a:lnTo>
                    <a:pt x="33" y="54"/>
                  </a:lnTo>
                  <a:lnTo>
                    <a:pt x="32" y="60"/>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20" name="Freeform 75"/>
            <p:cNvSpPr>
              <a:spLocks noEditPoints="1"/>
            </p:cNvSpPr>
            <p:nvPr/>
          </p:nvSpPr>
          <p:spPr bwMode="auto">
            <a:xfrm>
              <a:off x="6807200" y="3118806"/>
              <a:ext cx="73025" cy="95250"/>
            </a:xfrm>
            <a:custGeom>
              <a:avLst/>
              <a:gdLst>
                <a:gd name="T0" fmla="*/ 2 w 29"/>
                <a:gd name="T1" fmla="*/ 16 h 38"/>
                <a:gd name="T2" fmla="*/ 10 w 29"/>
                <a:gd name="T3" fmla="*/ 3 h 38"/>
                <a:gd name="T4" fmla="*/ 20 w 29"/>
                <a:gd name="T5" fmla="*/ 2 h 38"/>
                <a:gd name="T6" fmla="*/ 25 w 29"/>
                <a:gd name="T7" fmla="*/ 23 h 38"/>
                <a:gd name="T8" fmla="*/ 18 w 29"/>
                <a:gd name="T9" fmla="*/ 35 h 38"/>
                <a:gd name="T10" fmla="*/ 8 w 29"/>
                <a:gd name="T11" fmla="*/ 37 h 38"/>
                <a:gd name="T12" fmla="*/ 1 w 29"/>
                <a:gd name="T13" fmla="*/ 30 h 38"/>
                <a:gd name="T14" fmla="*/ 2 w 29"/>
                <a:gd name="T15" fmla="*/ 16 h 38"/>
                <a:gd name="T16" fmla="*/ 7 w 29"/>
                <a:gd name="T17" fmla="*/ 17 h 38"/>
                <a:gd name="T18" fmla="*/ 9 w 29"/>
                <a:gd name="T19" fmla="*/ 33 h 38"/>
                <a:gd name="T20" fmla="*/ 21 w 29"/>
                <a:gd name="T21" fmla="*/ 22 h 38"/>
                <a:gd name="T22" fmla="*/ 19 w 29"/>
                <a:gd name="T23" fmla="*/ 5 h 38"/>
                <a:gd name="T24" fmla="*/ 7 w 29"/>
                <a:gd name="T2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8">
                  <a:moveTo>
                    <a:pt x="2" y="16"/>
                  </a:moveTo>
                  <a:cubicBezTo>
                    <a:pt x="4" y="10"/>
                    <a:pt x="7" y="6"/>
                    <a:pt x="10" y="3"/>
                  </a:cubicBezTo>
                  <a:cubicBezTo>
                    <a:pt x="13" y="1"/>
                    <a:pt x="17" y="0"/>
                    <a:pt x="20" y="2"/>
                  </a:cubicBezTo>
                  <a:cubicBezTo>
                    <a:pt x="28" y="4"/>
                    <a:pt x="29" y="11"/>
                    <a:pt x="25" y="23"/>
                  </a:cubicBezTo>
                  <a:cubicBezTo>
                    <a:pt x="24" y="29"/>
                    <a:pt x="21" y="33"/>
                    <a:pt x="18" y="35"/>
                  </a:cubicBezTo>
                  <a:cubicBezTo>
                    <a:pt x="15" y="38"/>
                    <a:pt x="11" y="38"/>
                    <a:pt x="8" y="37"/>
                  </a:cubicBezTo>
                  <a:cubicBezTo>
                    <a:pt x="4" y="36"/>
                    <a:pt x="2" y="33"/>
                    <a:pt x="1" y="30"/>
                  </a:cubicBezTo>
                  <a:cubicBezTo>
                    <a:pt x="0" y="26"/>
                    <a:pt x="1" y="22"/>
                    <a:pt x="2" y="16"/>
                  </a:cubicBezTo>
                  <a:close/>
                  <a:moveTo>
                    <a:pt x="7" y="17"/>
                  </a:moveTo>
                  <a:cubicBezTo>
                    <a:pt x="4" y="27"/>
                    <a:pt x="5" y="32"/>
                    <a:pt x="9" y="33"/>
                  </a:cubicBezTo>
                  <a:cubicBezTo>
                    <a:pt x="14" y="35"/>
                    <a:pt x="18" y="31"/>
                    <a:pt x="21" y="22"/>
                  </a:cubicBezTo>
                  <a:cubicBezTo>
                    <a:pt x="24" y="12"/>
                    <a:pt x="23" y="7"/>
                    <a:pt x="19" y="5"/>
                  </a:cubicBezTo>
                  <a:cubicBezTo>
                    <a:pt x="14" y="4"/>
                    <a:pt x="10" y="8"/>
                    <a:pt x="7" y="17"/>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21" name="Freeform 76"/>
            <p:cNvSpPr>
              <a:spLocks/>
            </p:cNvSpPr>
            <p:nvPr/>
          </p:nvSpPr>
          <p:spPr bwMode="auto">
            <a:xfrm>
              <a:off x="6872288" y="3147381"/>
              <a:ext cx="60325" cy="95250"/>
            </a:xfrm>
            <a:custGeom>
              <a:avLst/>
              <a:gdLst>
                <a:gd name="T0" fmla="*/ 30 w 38"/>
                <a:gd name="T1" fmla="*/ 60 h 60"/>
                <a:gd name="T2" fmla="*/ 0 w 38"/>
                <a:gd name="T3" fmla="*/ 49 h 60"/>
                <a:gd name="T4" fmla="*/ 2 w 38"/>
                <a:gd name="T5" fmla="*/ 44 h 60"/>
                <a:gd name="T6" fmla="*/ 15 w 38"/>
                <a:gd name="T7" fmla="*/ 47 h 60"/>
                <a:gd name="T8" fmla="*/ 29 w 38"/>
                <a:gd name="T9" fmla="*/ 6 h 60"/>
                <a:gd name="T10" fmla="*/ 15 w 38"/>
                <a:gd name="T11" fmla="*/ 6 h 60"/>
                <a:gd name="T12" fmla="*/ 18 w 38"/>
                <a:gd name="T13" fmla="*/ 0 h 60"/>
                <a:gd name="T14" fmla="*/ 38 w 38"/>
                <a:gd name="T15" fmla="*/ 1 h 60"/>
                <a:gd name="T16" fmla="*/ 21 w 38"/>
                <a:gd name="T17" fmla="*/ 50 h 60"/>
                <a:gd name="T18" fmla="*/ 33 w 38"/>
                <a:gd name="T19" fmla="*/ 55 h 60"/>
                <a:gd name="T20" fmla="*/ 30 w 3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60">
                  <a:moveTo>
                    <a:pt x="30" y="60"/>
                  </a:moveTo>
                  <a:lnTo>
                    <a:pt x="0" y="49"/>
                  </a:lnTo>
                  <a:lnTo>
                    <a:pt x="2" y="44"/>
                  </a:lnTo>
                  <a:lnTo>
                    <a:pt x="15" y="47"/>
                  </a:lnTo>
                  <a:lnTo>
                    <a:pt x="29" y="6"/>
                  </a:lnTo>
                  <a:lnTo>
                    <a:pt x="15" y="6"/>
                  </a:lnTo>
                  <a:lnTo>
                    <a:pt x="18" y="0"/>
                  </a:lnTo>
                  <a:lnTo>
                    <a:pt x="38" y="1"/>
                  </a:lnTo>
                  <a:lnTo>
                    <a:pt x="21" y="50"/>
                  </a:lnTo>
                  <a:lnTo>
                    <a:pt x="33" y="55"/>
                  </a:lnTo>
                  <a:lnTo>
                    <a:pt x="30" y="60"/>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22" name="Freeform 77"/>
            <p:cNvSpPr>
              <a:spLocks noEditPoints="1"/>
            </p:cNvSpPr>
            <p:nvPr/>
          </p:nvSpPr>
          <p:spPr bwMode="auto">
            <a:xfrm>
              <a:off x="6940550" y="3169606"/>
              <a:ext cx="74613" cy="92075"/>
            </a:xfrm>
            <a:custGeom>
              <a:avLst/>
              <a:gdLst>
                <a:gd name="T0" fmla="*/ 3 w 30"/>
                <a:gd name="T1" fmla="*/ 15 h 37"/>
                <a:gd name="T2" fmla="*/ 11 w 30"/>
                <a:gd name="T3" fmla="*/ 2 h 37"/>
                <a:gd name="T4" fmla="*/ 22 w 30"/>
                <a:gd name="T5" fmla="*/ 1 h 37"/>
                <a:gd name="T6" fmla="*/ 26 w 30"/>
                <a:gd name="T7" fmla="*/ 23 h 37"/>
                <a:gd name="T8" fmla="*/ 18 w 30"/>
                <a:gd name="T9" fmla="*/ 34 h 37"/>
                <a:gd name="T10" fmla="*/ 7 w 30"/>
                <a:gd name="T11" fmla="*/ 36 h 37"/>
                <a:gd name="T12" fmla="*/ 1 w 30"/>
                <a:gd name="T13" fmla="*/ 28 h 37"/>
                <a:gd name="T14" fmla="*/ 3 w 30"/>
                <a:gd name="T15" fmla="*/ 15 h 37"/>
                <a:gd name="T16" fmla="*/ 7 w 30"/>
                <a:gd name="T17" fmla="*/ 16 h 37"/>
                <a:gd name="T18" fmla="*/ 9 w 30"/>
                <a:gd name="T19" fmla="*/ 32 h 37"/>
                <a:gd name="T20" fmla="*/ 21 w 30"/>
                <a:gd name="T21" fmla="*/ 21 h 37"/>
                <a:gd name="T22" fmla="*/ 20 w 30"/>
                <a:gd name="T23" fmla="*/ 5 h 37"/>
                <a:gd name="T24" fmla="*/ 7 w 30"/>
                <a:gd name="T25"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3" y="15"/>
                  </a:moveTo>
                  <a:cubicBezTo>
                    <a:pt x="5" y="9"/>
                    <a:pt x="8" y="5"/>
                    <a:pt x="11" y="2"/>
                  </a:cubicBezTo>
                  <a:cubicBezTo>
                    <a:pt x="14" y="0"/>
                    <a:pt x="18" y="0"/>
                    <a:pt x="22" y="1"/>
                  </a:cubicBezTo>
                  <a:cubicBezTo>
                    <a:pt x="29" y="4"/>
                    <a:pt x="30" y="11"/>
                    <a:pt x="26" y="23"/>
                  </a:cubicBezTo>
                  <a:cubicBezTo>
                    <a:pt x="23" y="28"/>
                    <a:pt x="21" y="32"/>
                    <a:pt x="18" y="34"/>
                  </a:cubicBezTo>
                  <a:cubicBezTo>
                    <a:pt x="14" y="37"/>
                    <a:pt x="11" y="37"/>
                    <a:pt x="7" y="36"/>
                  </a:cubicBezTo>
                  <a:cubicBezTo>
                    <a:pt x="4" y="34"/>
                    <a:pt x="2" y="32"/>
                    <a:pt x="1" y="28"/>
                  </a:cubicBezTo>
                  <a:cubicBezTo>
                    <a:pt x="0" y="25"/>
                    <a:pt x="1" y="20"/>
                    <a:pt x="3" y="15"/>
                  </a:cubicBezTo>
                  <a:close/>
                  <a:moveTo>
                    <a:pt x="7" y="16"/>
                  </a:moveTo>
                  <a:cubicBezTo>
                    <a:pt x="4" y="25"/>
                    <a:pt x="5" y="31"/>
                    <a:pt x="9" y="32"/>
                  </a:cubicBezTo>
                  <a:cubicBezTo>
                    <a:pt x="14" y="34"/>
                    <a:pt x="18" y="30"/>
                    <a:pt x="21" y="21"/>
                  </a:cubicBezTo>
                  <a:cubicBezTo>
                    <a:pt x="25" y="12"/>
                    <a:pt x="24" y="6"/>
                    <a:pt x="20" y="5"/>
                  </a:cubicBezTo>
                  <a:cubicBezTo>
                    <a:pt x="15" y="3"/>
                    <a:pt x="11" y="7"/>
                    <a:pt x="7" y="16"/>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23" name="Freeform 78"/>
            <p:cNvSpPr>
              <a:spLocks/>
            </p:cNvSpPr>
            <p:nvPr/>
          </p:nvSpPr>
          <p:spPr bwMode="auto">
            <a:xfrm>
              <a:off x="7002463" y="3196593"/>
              <a:ext cx="65088" cy="98425"/>
            </a:xfrm>
            <a:custGeom>
              <a:avLst/>
              <a:gdLst>
                <a:gd name="T0" fmla="*/ 30 w 41"/>
                <a:gd name="T1" fmla="*/ 62 h 62"/>
                <a:gd name="T2" fmla="*/ 0 w 41"/>
                <a:gd name="T3" fmla="*/ 49 h 62"/>
                <a:gd name="T4" fmla="*/ 2 w 41"/>
                <a:gd name="T5" fmla="*/ 43 h 62"/>
                <a:gd name="T6" fmla="*/ 14 w 41"/>
                <a:gd name="T7" fmla="*/ 48 h 62"/>
                <a:gd name="T8" fmla="*/ 30 w 41"/>
                <a:gd name="T9" fmla="*/ 8 h 62"/>
                <a:gd name="T10" fmla="*/ 18 w 41"/>
                <a:gd name="T11" fmla="*/ 7 h 62"/>
                <a:gd name="T12" fmla="*/ 19 w 41"/>
                <a:gd name="T13" fmla="*/ 0 h 62"/>
                <a:gd name="T14" fmla="*/ 41 w 41"/>
                <a:gd name="T15" fmla="*/ 3 h 62"/>
                <a:gd name="T16" fmla="*/ 21 w 41"/>
                <a:gd name="T17" fmla="*/ 51 h 62"/>
                <a:gd name="T18" fmla="*/ 33 w 41"/>
                <a:gd name="T19" fmla="*/ 55 h 62"/>
                <a:gd name="T20" fmla="*/ 30 w 41"/>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2">
                  <a:moveTo>
                    <a:pt x="30" y="62"/>
                  </a:moveTo>
                  <a:lnTo>
                    <a:pt x="0" y="49"/>
                  </a:lnTo>
                  <a:lnTo>
                    <a:pt x="2" y="43"/>
                  </a:lnTo>
                  <a:lnTo>
                    <a:pt x="14" y="48"/>
                  </a:lnTo>
                  <a:lnTo>
                    <a:pt x="30" y="8"/>
                  </a:lnTo>
                  <a:lnTo>
                    <a:pt x="18" y="7"/>
                  </a:lnTo>
                  <a:lnTo>
                    <a:pt x="19" y="0"/>
                  </a:lnTo>
                  <a:lnTo>
                    <a:pt x="41" y="3"/>
                  </a:lnTo>
                  <a:lnTo>
                    <a:pt x="21" y="51"/>
                  </a:lnTo>
                  <a:lnTo>
                    <a:pt x="33" y="55"/>
                  </a:lnTo>
                  <a:lnTo>
                    <a:pt x="30" y="62"/>
                  </a:ln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sp>
          <p:nvSpPr>
            <p:cNvPr id="424" name="Freeform 79"/>
            <p:cNvSpPr>
              <a:spLocks noEditPoints="1"/>
            </p:cNvSpPr>
            <p:nvPr/>
          </p:nvSpPr>
          <p:spPr bwMode="auto">
            <a:xfrm>
              <a:off x="7070725" y="3221993"/>
              <a:ext cx="77788" cy="95250"/>
            </a:xfrm>
            <a:custGeom>
              <a:avLst/>
              <a:gdLst>
                <a:gd name="T0" fmla="*/ 4 w 31"/>
                <a:gd name="T1" fmla="*/ 15 h 38"/>
                <a:gd name="T2" fmla="*/ 12 w 31"/>
                <a:gd name="T3" fmla="*/ 3 h 38"/>
                <a:gd name="T4" fmla="*/ 23 w 31"/>
                <a:gd name="T5" fmla="*/ 2 h 38"/>
                <a:gd name="T6" fmla="*/ 26 w 31"/>
                <a:gd name="T7" fmla="*/ 24 h 38"/>
                <a:gd name="T8" fmla="*/ 17 w 31"/>
                <a:gd name="T9" fmla="*/ 35 h 38"/>
                <a:gd name="T10" fmla="*/ 7 w 31"/>
                <a:gd name="T11" fmla="*/ 36 h 38"/>
                <a:gd name="T12" fmla="*/ 1 w 31"/>
                <a:gd name="T13" fmla="*/ 28 h 38"/>
                <a:gd name="T14" fmla="*/ 4 w 31"/>
                <a:gd name="T15" fmla="*/ 15 h 38"/>
                <a:gd name="T16" fmla="*/ 8 w 31"/>
                <a:gd name="T17" fmla="*/ 17 h 38"/>
                <a:gd name="T18" fmla="*/ 9 w 31"/>
                <a:gd name="T19" fmla="*/ 33 h 38"/>
                <a:gd name="T20" fmla="*/ 22 w 31"/>
                <a:gd name="T21" fmla="*/ 22 h 38"/>
                <a:gd name="T22" fmla="*/ 21 w 31"/>
                <a:gd name="T23" fmla="*/ 5 h 38"/>
                <a:gd name="T24" fmla="*/ 8 w 31"/>
                <a:gd name="T2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4" y="15"/>
                  </a:moveTo>
                  <a:cubicBezTo>
                    <a:pt x="6" y="9"/>
                    <a:pt x="9" y="5"/>
                    <a:pt x="12" y="3"/>
                  </a:cubicBezTo>
                  <a:cubicBezTo>
                    <a:pt x="16" y="1"/>
                    <a:pt x="19" y="0"/>
                    <a:pt x="23" y="2"/>
                  </a:cubicBezTo>
                  <a:cubicBezTo>
                    <a:pt x="30" y="5"/>
                    <a:pt x="31" y="12"/>
                    <a:pt x="26" y="24"/>
                  </a:cubicBezTo>
                  <a:cubicBezTo>
                    <a:pt x="24" y="29"/>
                    <a:pt x="21" y="33"/>
                    <a:pt x="17" y="35"/>
                  </a:cubicBezTo>
                  <a:cubicBezTo>
                    <a:pt x="14" y="37"/>
                    <a:pt x="11" y="38"/>
                    <a:pt x="7" y="36"/>
                  </a:cubicBezTo>
                  <a:cubicBezTo>
                    <a:pt x="4" y="35"/>
                    <a:pt x="2" y="32"/>
                    <a:pt x="1" y="28"/>
                  </a:cubicBezTo>
                  <a:cubicBezTo>
                    <a:pt x="0" y="25"/>
                    <a:pt x="1" y="20"/>
                    <a:pt x="4" y="15"/>
                  </a:cubicBezTo>
                  <a:close/>
                  <a:moveTo>
                    <a:pt x="8" y="17"/>
                  </a:moveTo>
                  <a:cubicBezTo>
                    <a:pt x="4" y="25"/>
                    <a:pt x="5" y="31"/>
                    <a:pt x="9" y="33"/>
                  </a:cubicBezTo>
                  <a:cubicBezTo>
                    <a:pt x="13" y="35"/>
                    <a:pt x="18" y="31"/>
                    <a:pt x="22" y="22"/>
                  </a:cubicBezTo>
                  <a:cubicBezTo>
                    <a:pt x="26" y="13"/>
                    <a:pt x="25" y="7"/>
                    <a:pt x="21" y="5"/>
                  </a:cubicBezTo>
                  <a:cubicBezTo>
                    <a:pt x="17" y="3"/>
                    <a:pt x="12" y="7"/>
                    <a:pt x="8" y="17"/>
                  </a:cubicBezTo>
                  <a:close/>
                </a:path>
              </a:pathLst>
            </a:custGeom>
            <a:solidFill>
              <a:srgbClr val="2298F0">
                <a:alpha val="69804"/>
              </a:srgbClr>
            </a:solidFill>
            <a:ln>
              <a:noFill/>
            </a:ln>
          </p:spPr>
          <p:txBody>
            <a:bodyPr vert="horz" wrap="square" lIns="96747" tIns="48374" rIns="96747" bIns="48374" numCol="1" anchor="t" anchorCtr="0" compatLnSpc="1">
              <a:prstTxWarp prst="textNoShape">
                <a:avLst/>
              </a:prstTxWarp>
              <a:noAutofit/>
            </a:bodyPr>
            <a:lstStyle/>
            <a:p>
              <a:pPr defTabSz="967510" fontAlgn="ctr">
                <a:defRPr/>
              </a:pPr>
              <a:endParaRPr lang="en-US" altLang="zh-CN" sz="1905" b="1" dirty="0">
                <a:solidFill>
                  <a:prstClr val="black"/>
                </a:solidFill>
                <a:latin typeface="Arial" panose="020B0604020202020204" pitchFamily="34" charset="0"/>
                <a:ea typeface="微软雅黑" panose="020B0503020204020204" pitchFamily="34" charset="-122"/>
              </a:endParaRPr>
            </a:p>
          </p:txBody>
        </p:sp>
      </p:grpSp>
      <p:pic>
        <p:nvPicPr>
          <p:cNvPr id="179" name="Picture 2" descr="E:\yangying 素材库\工作项目\2019年10月\1015—王佳鑫-PPT美化-新\找图资料\HUAWEI logo New.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92946" y="6320173"/>
            <a:ext cx="1270635" cy="278091"/>
          </a:xfrm>
          <a:prstGeom prst="rect">
            <a:avLst/>
          </a:prstGeom>
          <a:noFill/>
          <a:extLst>
            <a:ext uri="{909E8E84-426E-40DD-AFC4-6F175D3DCCD1}">
              <a14:hiddenFill xmlns:a14="http://schemas.microsoft.com/office/drawing/2010/main">
                <a:solidFill>
                  <a:srgbClr val="FFFFFF"/>
                </a:solidFill>
              </a14:hiddenFill>
            </a:ext>
          </a:extLst>
        </p:spPr>
      </p:pic>
      <p:sp>
        <p:nvSpPr>
          <p:cNvPr id="181" name="TextBox 3">
            <a:extLst>
              <a:ext uri="{FF2B5EF4-FFF2-40B4-BE49-F238E27FC236}">
                <a16:creationId xmlns:a16="http://schemas.microsoft.com/office/drawing/2014/main" id="{EABEE2EE-BF4D-7A4A-B3C6-9E47668CCD98}"/>
              </a:ext>
            </a:extLst>
          </p:cNvPr>
          <p:cNvSpPr txBox="1"/>
          <p:nvPr/>
        </p:nvSpPr>
        <p:spPr>
          <a:xfrm>
            <a:off x="734035" y="6367791"/>
            <a:ext cx="596026" cy="184642"/>
          </a:xfrm>
          <a:prstGeom prst="rect">
            <a:avLst/>
          </a:prstGeom>
          <a:noFill/>
        </p:spPr>
        <p:txBody>
          <a:bodyPr wrap="square" lIns="0" tIns="0" rIns="0" bIns="0" rtlCol="0">
            <a:spAutoFit/>
          </a:bodyPr>
          <a:lstStyle/>
          <a:p>
            <a:pPr defTabSz="890760" fontAlgn="auto">
              <a:spcBef>
                <a:spcPts val="0"/>
              </a:spcBef>
              <a:spcAft>
                <a:spcPts val="0"/>
              </a:spcAft>
              <a:defRPr/>
            </a:pPr>
            <a:r>
              <a:rPr lang="en-US" sz="1200" dirty="0">
                <a:solidFill>
                  <a:srgbClr val="1D1D1B"/>
                </a:solidFill>
                <a:latin typeface="Arial" panose="020B0604020202020204" pitchFamily="34" charset="0"/>
                <a:cs typeface="Arial" panose="020B0604020202020204" pitchFamily="34" charset="0"/>
              </a:rPr>
              <a:t>61</a:t>
            </a:r>
          </a:p>
        </p:txBody>
      </p:sp>
      <p:graphicFrame>
        <p:nvGraphicFramePr>
          <p:cNvPr id="180" name="表格 179"/>
          <p:cNvGraphicFramePr>
            <a:graphicFrameLocks noGrp="1"/>
          </p:cNvGraphicFramePr>
          <p:nvPr>
            <p:extLst>
              <p:ext uri="{D42A27DB-BD31-4B8C-83A1-F6EECF244321}">
                <p14:modId xmlns:p14="http://schemas.microsoft.com/office/powerpoint/2010/main" val="2803442813"/>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Performance</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05627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007478" y="3124230"/>
            <a:ext cx="5092215" cy="710471"/>
          </a:xfrm>
          <a:prstGeom prst="roundRect">
            <a:avLst>
              <a:gd name="adj" fmla="val 7568"/>
            </a:avLst>
          </a:prstGeom>
          <a:solidFill>
            <a:schemeClr val="bg1">
              <a:lumMod val="95000"/>
            </a:schemeClr>
          </a:solidFill>
          <a:ln w="12700">
            <a:gradFill flip="none" rotWithShape="1">
              <a:gsLst>
                <a:gs pos="85000">
                  <a:schemeClr val="bg1">
                    <a:alpha val="0"/>
                  </a:schemeClr>
                </a:gs>
                <a:gs pos="15000">
                  <a:schemeClr val="bg1">
                    <a:alpha val="0"/>
                  </a:schemeClr>
                </a:gs>
                <a:gs pos="100000">
                  <a:schemeClr val="bg1">
                    <a:lumMod val="65000"/>
                  </a:schemeClr>
                </a:gs>
                <a:gs pos="0">
                  <a:schemeClr val="bg1">
                    <a:lumMod val="50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2000" dirty="0">
              <a:solidFill>
                <a:prstClr val="white"/>
              </a:solidFill>
              <a:latin typeface="Arial" panose="020B0604020202020204" pitchFamily="34" charset="0"/>
              <a:cs typeface="Arial" pitchFamily="34" charset="0"/>
            </a:endParaRPr>
          </a:p>
        </p:txBody>
      </p:sp>
      <p:pic>
        <p:nvPicPr>
          <p:cNvPr id="6" name="图片 5"/>
          <p:cNvPicPr>
            <a:picLocks noChangeAspect="1"/>
          </p:cNvPicPr>
          <p:nvPr/>
        </p:nvPicPr>
        <p:blipFill>
          <a:blip r:embed="rId3"/>
          <a:stretch>
            <a:fillRect/>
          </a:stretch>
        </p:blipFill>
        <p:spPr>
          <a:xfrm>
            <a:off x="10326452" y="1870356"/>
            <a:ext cx="868212" cy="529231"/>
          </a:xfrm>
          <a:prstGeom prst="rect">
            <a:avLst/>
          </a:prstGeom>
        </p:spPr>
      </p:pic>
      <p:sp>
        <p:nvSpPr>
          <p:cNvPr id="7" name="矩形 6"/>
          <p:cNvSpPr/>
          <p:nvPr/>
        </p:nvSpPr>
        <p:spPr>
          <a:xfrm>
            <a:off x="912729" y="114512"/>
            <a:ext cx="8934886" cy="536508"/>
          </a:xfrm>
          <a:prstGeom prst="rect">
            <a:avLst/>
          </a:prstGeom>
        </p:spPr>
        <p:txBody>
          <a:bodyPr vert="horz" wrap="square" lIns="91428" tIns="45714" rIns="91428" bIns="45714" anchor="t" anchorCtr="0">
            <a:noAutofit/>
          </a:bodyPr>
          <a:lstStyle/>
          <a:p>
            <a:pPr defTabSz="1187679" fontAlgn="ctr"/>
            <a:r>
              <a:rPr lang="en-US" sz="2800" dirty="0">
                <a:latin typeface="Arial" panose="020B0604020202020204" pitchFamily="34" charset="0"/>
                <a:ea typeface="微软雅黑" panose="020B0503020204020204" pitchFamily="34" charset="-122"/>
                <a:cs typeface="Arial" panose="020B0604020202020204" pitchFamily="34" charset="0"/>
              </a:rPr>
              <a:t>Chip-Powered Platforms for up to 20 Million IOPS</a:t>
            </a: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9465" y="3295665"/>
            <a:ext cx="1081423" cy="404841"/>
          </a:xfrm>
          <a:prstGeom prst="rect">
            <a:avLst/>
          </a:prstGeom>
        </p:spPr>
      </p:pic>
      <p:sp>
        <p:nvSpPr>
          <p:cNvPr id="13" name="矩形 12"/>
          <p:cNvSpPr/>
          <p:nvPr/>
        </p:nvSpPr>
        <p:spPr>
          <a:xfrm>
            <a:off x="5306961" y="3326289"/>
            <a:ext cx="4508207" cy="307737"/>
          </a:xfrm>
          <a:prstGeom prst="rect">
            <a:avLst/>
          </a:prstGeom>
        </p:spPr>
        <p:txBody>
          <a:bodyPr wrap="square">
            <a:noAutofit/>
          </a:bodyPr>
          <a:lstStyle/>
          <a:p>
            <a:pPr algn="ctr" defTabSz="1219078" fontAlgn="ctr"/>
            <a:r>
              <a:rPr lang="en-US" sz="1400" dirty="0">
                <a:solidFill>
                  <a:srgbClr val="000000"/>
                </a:solidFill>
                <a:latin typeface="Arial" panose="020B0604020202020204" pitchFamily="34" charset="0"/>
                <a:cs typeface="Arial" panose="020B0604020202020204" pitchFamily="34" charset="0"/>
              </a:rPr>
              <a:t>E2E NVMe for a high-performance IO expressway</a:t>
            </a:r>
          </a:p>
        </p:txBody>
      </p:sp>
      <p:sp>
        <p:nvSpPr>
          <p:cNvPr id="14" name="TextBox 83"/>
          <p:cNvSpPr txBox="1"/>
          <p:nvPr/>
        </p:nvSpPr>
        <p:spPr>
          <a:xfrm>
            <a:off x="9939335" y="4426632"/>
            <a:ext cx="2039028" cy="691244"/>
          </a:xfrm>
          <a:prstGeom prst="rect">
            <a:avLst/>
          </a:prstGeom>
          <a:noFill/>
        </p:spPr>
        <p:txBody>
          <a:bodyPr wrap="square" rtlCol="0" anchor="ctr">
            <a:noAutofit/>
          </a:bodyPr>
          <a:lstStyle/>
          <a:p>
            <a:pPr algn="ctr" defTabSz="913791" fontAlgn="ctr"/>
            <a:r>
              <a:rPr lang="en-US" sz="2400" b="1"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FlashLink</a:t>
            </a:r>
            <a:r>
              <a:rPr lang="en-US" sz="2400" b="1" baseline="3000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en-US" sz="2400" b="1"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sp>
        <p:nvSpPr>
          <p:cNvPr id="22" name="圆角矩形 21"/>
          <p:cNvSpPr/>
          <p:nvPr/>
        </p:nvSpPr>
        <p:spPr>
          <a:xfrm>
            <a:off x="5007148" y="1761504"/>
            <a:ext cx="5092215" cy="683823"/>
          </a:xfrm>
          <a:prstGeom prst="roundRect">
            <a:avLst>
              <a:gd name="adj" fmla="val 7568"/>
            </a:avLst>
          </a:prstGeom>
          <a:solidFill>
            <a:schemeClr val="bg1">
              <a:lumMod val="95000"/>
            </a:schemeClr>
          </a:solidFill>
          <a:ln w="12700">
            <a:gradFill flip="none" rotWithShape="1">
              <a:gsLst>
                <a:gs pos="85000">
                  <a:schemeClr val="bg1">
                    <a:alpha val="0"/>
                  </a:schemeClr>
                </a:gs>
                <a:gs pos="15000">
                  <a:schemeClr val="bg1">
                    <a:alpha val="0"/>
                  </a:schemeClr>
                </a:gs>
                <a:gs pos="100000">
                  <a:schemeClr val="bg1">
                    <a:lumMod val="65000"/>
                  </a:schemeClr>
                </a:gs>
                <a:gs pos="0">
                  <a:schemeClr val="bg1">
                    <a:lumMod val="50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2000" dirty="0">
              <a:solidFill>
                <a:prstClr val="white"/>
              </a:solidFill>
              <a:latin typeface="Arial" panose="020B0604020202020204" pitchFamily="34" charset="0"/>
              <a:cs typeface="Arial" pitchFamily="34" charset="0"/>
            </a:endParaRPr>
          </a:p>
        </p:txBody>
      </p:sp>
      <p:sp>
        <p:nvSpPr>
          <p:cNvPr id="11" name="TextBox 83"/>
          <p:cNvSpPr txBox="1"/>
          <p:nvPr/>
        </p:nvSpPr>
        <p:spPr>
          <a:xfrm>
            <a:off x="5095876" y="1870356"/>
            <a:ext cx="4751739" cy="523152"/>
          </a:xfrm>
          <a:prstGeom prst="rect">
            <a:avLst/>
          </a:prstGeom>
          <a:noFill/>
        </p:spPr>
        <p:txBody>
          <a:bodyPr wrap="square" rtlCol="0">
            <a:noAutofit/>
          </a:bodyPr>
          <a:lstStyle/>
          <a:p>
            <a:pPr algn="ctr" defTabSz="913791" fontAlgn="ctr"/>
            <a:r>
              <a:rPr lang="en-US" sz="1400" dirty="0">
                <a:solidFill>
                  <a:prstClr val="black"/>
                </a:solidFill>
                <a:latin typeface="Arial" panose="020B0604020202020204" pitchFamily="34" charset="0"/>
                <a:cs typeface="Arial" panose="020B0604020202020204" pitchFamily="34" charset="0"/>
              </a:rPr>
              <a:t>Seamless storage upgrades for industry-leading performance</a:t>
            </a:r>
          </a:p>
        </p:txBody>
      </p:sp>
      <p:sp>
        <p:nvSpPr>
          <p:cNvPr id="23" name="圆角矩形 22"/>
          <p:cNvSpPr/>
          <p:nvPr/>
        </p:nvSpPr>
        <p:spPr>
          <a:xfrm>
            <a:off x="5007478" y="4436992"/>
            <a:ext cx="5092215" cy="683823"/>
          </a:xfrm>
          <a:prstGeom prst="roundRect">
            <a:avLst>
              <a:gd name="adj" fmla="val 7568"/>
            </a:avLst>
          </a:prstGeom>
          <a:solidFill>
            <a:schemeClr val="bg1">
              <a:lumMod val="95000"/>
            </a:schemeClr>
          </a:solidFill>
          <a:ln w="12700">
            <a:gradFill flip="none" rotWithShape="1">
              <a:gsLst>
                <a:gs pos="85000">
                  <a:schemeClr val="bg1">
                    <a:alpha val="0"/>
                  </a:schemeClr>
                </a:gs>
                <a:gs pos="15000">
                  <a:schemeClr val="bg1">
                    <a:alpha val="0"/>
                  </a:schemeClr>
                </a:gs>
                <a:gs pos="100000">
                  <a:schemeClr val="bg1">
                    <a:lumMod val="65000"/>
                  </a:schemeClr>
                </a:gs>
                <a:gs pos="0">
                  <a:schemeClr val="bg1">
                    <a:lumMod val="50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2000" dirty="0">
              <a:solidFill>
                <a:prstClr val="white"/>
              </a:solidFill>
              <a:latin typeface="Arial" panose="020B0604020202020204" pitchFamily="34" charset="0"/>
              <a:cs typeface="Arial" pitchFamily="34" charset="0"/>
            </a:endParaRPr>
          </a:p>
        </p:txBody>
      </p:sp>
      <p:sp>
        <p:nvSpPr>
          <p:cNvPr id="15" name="矩形 14"/>
          <p:cNvSpPr/>
          <p:nvPr/>
        </p:nvSpPr>
        <p:spPr>
          <a:xfrm>
            <a:off x="5007479" y="4527768"/>
            <a:ext cx="5043414" cy="523152"/>
          </a:xfrm>
          <a:prstGeom prst="rect">
            <a:avLst/>
          </a:prstGeom>
        </p:spPr>
        <p:txBody>
          <a:bodyPr wrap="square">
            <a:noAutofit/>
          </a:bodyPr>
          <a:lstStyle/>
          <a:p>
            <a:pPr algn="ctr" defTabSz="1219078" fontAlgn="ctr">
              <a:defRPr/>
            </a:pPr>
            <a:r>
              <a:rPr lang="en-US" sz="1400" dirty="0">
                <a:solidFill>
                  <a:prstClr val="black"/>
                </a:solidFill>
                <a:latin typeface="Arial" panose="020B0604020202020204" pitchFamily="34" charset="0"/>
                <a:cs typeface="Arial" panose="020B0604020202020204" pitchFamily="34" charset="0"/>
              </a:rPr>
              <a:t>SSD-controller synergy with intelligent algorithms for maximized all-flash performance</a:t>
            </a:r>
          </a:p>
        </p:txBody>
      </p:sp>
      <p:sp>
        <p:nvSpPr>
          <p:cNvPr id="4" name="矩形 3"/>
          <p:cNvSpPr/>
          <p:nvPr/>
        </p:nvSpPr>
        <p:spPr>
          <a:xfrm>
            <a:off x="6740656" y="1351223"/>
            <a:ext cx="1620746" cy="369284"/>
          </a:xfrm>
          <a:prstGeom prst="rect">
            <a:avLst/>
          </a:prstGeom>
        </p:spPr>
        <p:txBody>
          <a:bodyPr wrap="square">
            <a:noAutofit/>
          </a:bodyPr>
          <a:lstStyle/>
          <a:p>
            <a:pPr algn="ctr" defTabSz="913791" fontAlgn="ctr"/>
            <a:r>
              <a:rPr lang="en-US" altLang="zh-CN" dirty="0">
                <a:solidFill>
                  <a:srgbClr val="C7000B"/>
                </a:solidFill>
                <a:latin typeface="Arial" panose="020B0604020202020204" pitchFamily="34" charset="0"/>
                <a:cs typeface="Arial" panose="020B0604020202020204" pitchFamily="34" charset="0"/>
              </a:rPr>
              <a:t>Chip-powered</a:t>
            </a:r>
          </a:p>
        </p:txBody>
      </p:sp>
      <p:sp>
        <p:nvSpPr>
          <p:cNvPr id="5" name="矩形 4"/>
          <p:cNvSpPr/>
          <p:nvPr/>
        </p:nvSpPr>
        <p:spPr>
          <a:xfrm>
            <a:off x="6677164" y="2735857"/>
            <a:ext cx="1851548" cy="369284"/>
          </a:xfrm>
          <a:prstGeom prst="rect">
            <a:avLst/>
          </a:prstGeom>
        </p:spPr>
        <p:txBody>
          <a:bodyPr wrap="square">
            <a:noAutofit/>
          </a:bodyPr>
          <a:lstStyle/>
          <a:p>
            <a:pPr algn="ctr" defTabSz="1219078" fontAlgn="ctr"/>
            <a:r>
              <a:rPr lang="en-US" altLang="zh-CN" dirty="0">
                <a:solidFill>
                  <a:srgbClr val="C7000B"/>
                </a:solidFill>
                <a:latin typeface="Arial" panose="020B0604020202020204" pitchFamily="34" charset="0"/>
                <a:cs typeface="Arial" panose="020B0604020202020204" pitchFamily="34" charset="0"/>
              </a:rPr>
              <a:t>Protocol-leading</a:t>
            </a:r>
          </a:p>
        </p:txBody>
      </p:sp>
      <p:sp>
        <p:nvSpPr>
          <p:cNvPr id="8" name="矩形 7"/>
          <p:cNvSpPr/>
          <p:nvPr/>
        </p:nvSpPr>
        <p:spPr>
          <a:xfrm>
            <a:off x="6388660" y="4057348"/>
            <a:ext cx="2428554" cy="369284"/>
          </a:xfrm>
          <a:prstGeom prst="rect">
            <a:avLst/>
          </a:prstGeom>
        </p:spPr>
        <p:txBody>
          <a:bodyPr wrap="square">
            <a:noAutofit/>
          </a:bodyPr>
          <a:lstStyle/>
          <a:p>
            <a:pPr algn="ctr" defTabSz="1219078" fontAlgn="ctr">
              <a:defRPr/>
            </a:pPr>
            <a:r>
              <a:rPr lang="en-US" altLang="zh-CN" dirty="0">
                <a:solidFill>
                  <a:srgbClr val="C7000B"/>
                </a:solidFill>
                <a:latin typeface="Arial" panose="020B0604020202020204" pitchFamily="34" charset="0"/>
                <a:cs typeface="Arial" panose="020B0604020202020204" pitchFamily="34" charset="0"/>
              </a:rPr>
              <a:t>Algorithm-accelerated</a:t>
            </a:r>
          </a:p>
        </p:txBody>
      </p:sp>
      <p:sp>
        <p:nvSpPr>
          <p:cNvPr id="25" name="矩形 24"/>
          <p:cNvSpPr/>
          <p:nvPr/>
        </p:nvSpPr>
        <p:spPr>
          <a:xfrm>
            <a:off x="2052418" y="2384010"/>
            <a:ext cx="2269503" cy="1442263"/>
          </a:xfrm>
          <a:prstGeom prst="rect">
            <a:avLst/>
          </a:prstGeom>
        </p:spPr>
        <p:txBody>
          <a:bodyPr wrap="square">
            <a:noAutofit/>
          </a:bodyPr>
          <a:lstStyle/>
          <a:p>
            <a:pPr algn="ctr" defTabSz="913791" fontAlgn="ctr"/>
            <a:r>
              <a:rPr lang="en-US" altLang="zh-CN" sz="2400" dirty="0">
                <a:solidFill>
                  <a:srgbClr val="C7000B"/>
                </a:solidFill>
                <a:latin typeface="Arial" panose="020B0604020202020204" pitchFamily="34" charset="0"/>
                <a:cs typeface="Arial" panose="020B0604020202020204" pitchFamily="34" charset="0"/>
              </a:rPr>
              <a:t>Industry's highest performance</a:t>
            </a:r>
          </a:p>
        </p:txBody>
      </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70" y="963293"/>
            <a:ext cx="5951967" cy="4664742"/>
          </a:xfrm>
          <a:prstGeom prst="rect">
            <a:avLst/>
          </a:prstGeom>
        </p:spPr>
      </p:pic>
      <p:graphicFrame>
        <p:nvGraphicFramePr>
          <p:cNvPr id="20" name="表格 19"/>
          <p:cNvGraphicFramePr>
            <a:graphicFrameLocks noGrp="1"/>
          </p:cNvGraphicFramePr>
          <p:nvPr>
            <p:extLst>
              <p:ext uri="{D42A27DB-BD31-4B8C-83A1-F6EECF244321}">
                <p14:modId xmlns:p14="http://schemas.microsoft.com/office/powerpoint/2010/main" val="1272183957"/>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Performance</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13055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12" y="2819780"/>
            <a:ext cx="5843696" cy="2604111"/>
          </a:xfrm>
          <a:prstGeom prst="rect">
            <a:avLst/>
          </a:prstGeom>
        </p:spPr>
      </p:pic>
      <p:sp>
        <p:nvSpPr>
          <p:cNvPr id="2" name="副标题 1"/>
          <p:cNvSpPr>
            <a:spLocks noGrp="1"/>
          </p:cNvSpPr>
          <p:nvPr>
            <p:ph type="subTitle" idx="4294967295"/>
          </p:nvPr>
        </p:nvSpPr>
        <p:spPr>
          <a:xfrm>
            <a:off x="1005945" y="171529"/>
            <a:ext cx="7463859" cy="564153"/>
          </a:xfrm>
          <a:prstGeom prst="rect">
            <a:avLst/>
          </a:prstGeom>
        </p:spPr>
        <p:txBody>
          <a:bodyPr vert="horz" wrap="square" lIns="0" tIns="0" rIns="0" bIns="0" numCol="1" anchor="t" anchorCtr="0" compatLnSpc="1">
            <a:prstTxWarp prst="textNoShape">
              <a:avLst/>
            </a:prstTxWarp>
            <a:noAutofit/>
          </a:bodyPr>
          <a:lstStyle/>
          <a:p>
            <a:pPr marL="0" indent="0" fontAlgn="ctr">
              <a:buNone/>
            </a:pPr>
            <a:r>
              <a:rPr lang="en-US" altLang="zh-CN" sz="2800" b="0" dirty="0">
                <a:latin typeface="Arial" panose="020B0604020202020204" pitchFamily="34" charset="0"/>
                <a:ea typeface="微软雅黑" panose="020B0503020204020204" pitchFamily="34" charset="-122"/>
              </a:rPr>
              <a:t>No.1 Performance with 5 Intelligent Chips</a:t>
            </a:r>
          </a:p>
        </p:txBody>
      </p:sp>
      <p:grpSp>
        <p:nvGrpSpPr>
          <p:cNvPr id="3" name="组合 2"/>
          <p:cNvGrpSpPr/>
          <p:nvPr/>
        </p:nvGrpSpPr>
        <p:grpSpPr>
          <a:xfrm>
            <a:off x="2376989" y="1434109"/>
            <a:ext cx="9233986" cy="4499339"/>
            <a:chOff x="2535610" y="1034686"/>
            <a:chExt cx="9501470" cy="4598290"/>
          </a:xfrm>
        </p:grpSpPr>
        <p:cxnSp>
          <p:nvCxnSpPr>
            <p:cNvPr id="71" name="直接连接符 70"/>
            <p:cNvCxnSpPr>
              <a:cxnSpLocks/>
            </p:cNvCxnSpPr>
            <p:nvPr/>
          </p:nvCxnSpPr>
          <p:spPr>
            <a:xfrm flipV="1">
              <a:off x="2568355" y="1611198"/>
              <a:ext cx="0" cy="706917"/>
            </a:xfrm>
            <a:prstGeom prst="line">
              <a:avLst/>
            </a:prstGeom>
            <a:solidFill>
              <a:srgbClr val="0070C0"/>
            </a:solidFill>
            <a:ln w="15875" cap="flat" cmpd="sng" algn="ctr">
              <a:solidFill>
                <a:schemeClr val="bg2">
                  <a:lumMod val="50000"/>
                </a:schemeClr>
              </a:solidFill>
              <a:prstDash val="sysDash"/>
            </a:ln>
            <a:effectLst/>
          </p:spPr>
        </p:cxnSp>
        <p:cxnSp>
          <p:nvCxnSpPr>
            <p:cNvPr id="73" name="直接连接符 72"/>
            <p:cNvCxnSpPr/>
            <p:nvPr/>
          </p:nvCxnSpPr>
          <p:spPr>
            <a:xfrm flipV="1">
              <a:off x="2560875" y="1601674"/>
              <a:ext cx="6497377" cy="7573"/>
            </a:xfrm>
            <a:prstGeom prst="line">
              <a:avLst/>
            </a:prstGeom>
            <a:solidFill>
              <a:srgbClr val="0070C0"/>
            </a:solidFill>
            <a:ln w="15875" cap="flat" cmpd="sng" algn="ctr">
              <a:solidFill>
                <a:schemeClr val="bg2">
                  <a:lumMod val="50000"/>
                </a:schemeClr>
              </a:solidFill>
              <a:prstDash val="sysDash"/>
            </a:ln>
            <a:effectLst/>
          </p:spPr>
        </p:cxnSp>
        <p:sp>
          <p:nvSpPr>
            <p:cNvPr id="63" name="流程图: 联系 62"/>
            <p:cNvSpPr/>
            <p:nvPr/>
          </p:nvSpPr>
          <p:spPr>
            <a:xfrm>
              <a:off x="2535610" y="2369519"/>
              <a:ext cx="65489" cy="58541"/>
            </a:xfrm>
            <a:prstGeom prst="flowChartConnector">
              <a:avLst/>
            </a:prstGeom>
            <a:solidFill>
              <a:srgbClr val="C00000"/>
            </a:solidFill>
            <a:ln w="25400" cap="flat" cmpd="sng" algn="ctr">
              <a:solidFill>
                <a:srgbClr val="C00000"/>
              </a:solidFill>
              <a:prstDash val="solid"/>
            </a:ln>
            <a:effectLst/>
          </p:spPr>
          <p:txBody>
            <a:bodyPr wrap="square" rtlCol="0" anchor="ctr">
              <a:noAutofit/>
            </a:bodyPr>
            <a:lstStyle/>
            <a:p>
              <a:pPr algn="ctr" defTabSz="914309" fontAlgn="ctr">
                <a:defRPr/>
              </a:pPr>
              <a:endParaRPr lang="en-US" altLang="zh-CN" kern="0" dirty="0">
                <a:solidFill>
                  <a:prstClr val="white"/>
                </a:solidFill>
                <a:latin typeface="Arial" panose="020B0604020202020204" pitchFamily="34" charset="0"/>
                <a:ea typeface="微软雅黑" panose="020B0503020204020204" pitchFamily="34" charset="-122"/>
              </a:endParaRPr>
            </a:p>
          </p:txBody>
        </p:sp>
        <p:cxnSp>
          <p:nvCxnSpPr>
            <p:cNvPr id="64" name="直接连接符 63"/>
            <p:cNvCxnSpPr>
              <a:cxnSpLocks/>
            </p:cNvCxnSpPr>
            <p:nvPr/>
          </p:nvCxnSpPr>
          <p:spPr>
            <a:xfrm>
              <a:off x="6363984" y="3460083"/>
              <a:ext cx="2725293" cy="0"/>
            </a:xfrm>
            <a:prstGeom prst="line">
              <a:avLst/>
            </a:prstGeom>
            <a:solidFill>
              <a:srgbClr val="0070C0"/>
            </a:solidFill>
            <a:ln w="15875" cap="flat" cmpd="sng" algn="ctr">
              <a:solidFill>
                <a:schemeClr val="bg2">
                  <a:lumMod val="50000"/>
                </a:schemeClr>
              </a:solidFill>
              <a:prstDash val="sysDash"/>
            </a:ln>
            <a:effectLst/>
          </p:spPr>
        </p:cxnSp>
        <p:sp>
          <p:nvSpPr>
            <p:cNvPr id="70" name="流程图: 联系 69"/>
            <p:cNvSpPr/>
            <p:nvPr/>
          </p:nvSpPr>
          <p:spPr>
            <a:xfrm>
              <a:off x="5622228" y="4719963"/>
              <a:ext cx="48585" cy="45713"/>
            </a:xfrm>
            <a:prstGeom prst="flowChartConnector">
              <a:avLst/>
            </a:prstGeom>
            <a:solidFill>
              <a:srgbClr val="C00000"/>
            </a:solidFill>
            <a:ln w="25400" cap="flat" cmpd="sng" algn="ctr">
              <a:solidFill>
                <a:srgbClr val="C00000"/>
              </a:solidFill>
              <a:prstDash val="solid"/>
            </a:ln>
            <a:effectLst/>
          </p:spPr>
          <p:txBody>
            <a:bodyPr wrap="square" rtlCol="0" anchor="ctr">
              <a:noAutofit/>
            </a:bodyPr>
            <a:lstStyle/>
            <a:p>
              <a:pPr algn="ctr" defTabSz="914309" fontAlgn="ctr">
                <a:defRPr/>
              </a:pPr>
              <a:endParaRPr lang="en-US" altLang="zh-CN" kern="0" dirty="0">
                <a:solidFill>
                  <a:prstClr val="white"/>
                </a:solidFill>
                <a:latin typeface="Arial" panose="020B0604020202020204" pitchFamily="34" charset="0"/>
                <a:ea typeface="微软雅黑" panose="020B0503020204020204" pitchFamily="34" charset="-122"/>
              </a:endParaRPr>
            </a:p>
          </p:txBody>
        </p:sp>
        <p:sp>
          <p:nvSpPr>
            <p:cNvPr id="79" name="流程图: 联系 78"/>
            <p:cNvSpPr/>
            <p:nvPr/>
          </p:nvSpPr>
          <p:spPr>
            <a:xfrm>
              <a:off x="3756186" y="2815880"/>
              <a:ext cx="47043" cy="60744"/>
            </a:xfrm>
            <a:prstGeom prst="flowChartConnector">
              <a:avLst/>
            </a:prstGeom>
            <a:solidFill>
              <a:srgbClr val="C00000"/>
            </a:solidFill>
            <a:ln w="25400" cap="flat" cmpd="sng" algn="ctr">
              <a:solidFill>
                <a:srgbClr val="C00000"/>
              </a:solidFill>
              <a:prstDash val="solid"/>
            </a:ln>
            <a:effectLst/>
          </p:spPr>
          <p:txBody>
            <a:bodyPr wrap="square" rtlCol="0" anchor="ctr">
              <a:noAutofit/>
            </a:bodyPr>
            <a:lstStyle/>
            <a:p>
              <a:pPr algn="ctr" defTabSz="914309" fontAlgn="ctr">
                <a:defRPr/>
              </a:pPr>
              <a:endParaRPr lang="en-US" altLang="zh-CN" kern="0" dirty="0">
                <a:solidFill>
                  <a:prstClr val="white"/>
                </a:solidFill>
                <a:latin typeface="Arial" panose="020B0604020202020204" pitchFamily="34" charset="0"/>
                <a:ea typeface="微软雅黑" panose="020B0503020204020204" pitchFamily="34" charset="-122"/>
              </a:endParaRPr>
            </a:p>
          </p:txBody>
        </p:sp>
        <p:cxnSp>
          <p:nvCxnSpPr>
            <p:cNvPr id="80" name="直接连接符 79"/>
            <p:cNvCxnSpPr/>
            <p:nvPr/>
          </p:nvCxnSpPr>
          <p:spPr>
            <a:xfrm>
              <a:off x="3822035" y="2479567"/>
              <a:ext cx="5236216" cy="0"/>
            </a:xfrm>
            <a:prstGeom prst="line">
              <a:avLst/>
            </a:prstGeom>
            <a:solidFill>
              <a:srgbClr val="0070C0"/>
            </a:solidFill>
            <a:ln w="15875" cap="flat" cmpd="sng" algn="ctr">
              <a:solidFill>
                <a:schemeClr val="bg2">
                  <a:lumMod val="50000"/>
                </a:schemeClr>
              </a:solidFill>
              <a:prstDash val="sysDash"/>
            </a:ln>
            <a:effectLst/>
          </p:spPr>
        </p:cxnSp>
        <p:sp>
          <p:nvSpPr>
            <p:cNvPr id="82" name="流程图: 联系 81"/>
            <p:cNvSpPr/>
            <p:nvPr/>
          </p:nvSpPr>
          <p:spPr>
            <a:xfrm flipH="1">
              <a:off x="6273572" y="3428939"/>
              <a:ext cx="62512" cy="53545"/>
            </a:xfrm>
            <a:prstGeom prst="flowChartConnector">
              <a:avLst/>
            </a:prstGeom>
            <a:solidFill>
              <a:srgbClr val="C00000"/>
            </a:solidFill>
            <a:ln w="25400" cap="flat" cmpd="sng" algn="ctr">
              <a:solidFill>
                <a:srgbClr val="C00000"/>
              </a:solidFill>
              <a:prstDash val="solid"/>
            </a:ln>
            <a:effectLst/>
          </p:spPr>
          <p:txBody>
            <a:bodyPr wrap="square" rtlCol="0" anchor="ctr">
              <a:noAutofit/>
            </a:bodyPr>
            <a:lstStyle/>
            <a:p>
              <a:pPr algn="ctr" defTabSz="914309" fontAlgn="ctr">
                <a:defRPr/>
              </a:pPr>
              <a:endParaRPr lang="en-US" altLang="zh-CN" kern="0" dirty="0">
                <a:solidFill>
                  <a:prstClr val="white"/>
                </a:solidFill>
                <a:latin typeface="Arial" panose="020B0604020202020204" pitchFamily="34" charset="0"/>
                <a:ea typeface="微软雅黑" panose="020B0503020204020204" pitchFamily="34" charset="-122"/>
              </a:endParaRPr>
            </a:p>
          </p:txBody>
        </p:sp>
        <p:cxnSp>
          <p:nvCxnSpPr>
            <p:cNvPr id="103" name="直接连接符 102"/>
            <p:cNvCxnSpPr/>
            <p:nvPr/>
          </p:nvCxnSpPr>
          <p:spPr>
            <a:xfrm flipV="1">
              <a:off x="5675091" y="5536816"/>
              <a:ext cx="3383161" cy="9310"/>
            </a:xfrm>
            <a:prstGeom prst="line">
              <a:avLst/>
            </a:prstGeom>
            <a:solidFill>
              <a:srgbClr val="0070C0"/>
            </a:solidFill>
            <a:ln w="15875" cap="flat" cmpd="sng" algn="ctr">
              <a:solidFill>
                <a:schemeClr val="bg2">
                  <a:lumMod val="50000"/>
                </a:schemeClr>
              </a:solidFill>
              <a:prstDash val="sysDash"/>
            </a:ln>
            <a:effectLst/>
          </p:spPr>
        </p:cxnSp>
        <p:cxnSp>
          <p:nvCxnSpPr>
            <p:cNvPr id="104" name="直接连接符 103"/>
            <p:cNvCxnSpPr>
              <a:cxnSpLocks/>
            </p:cNvCxnSpPr>
            <p:nvPr/>
          </p:nvCxnSpPr>
          <p:spPr>
            <a:xfrm flipV="1">
              <a:off x="3791324" y="2461929"/>
              <a:ext cx="0" cy="315592"/>
            </a:xfrm>
            <a:prstGeom prst="line">
              <a:avLst/>
            </a:prstGeom>
            <a:solidFill>
              <a:srgbClr val="0070C0"/>
            </a:solidFill>
            <a:ln w="15875" cap="flat" cmpd="sng" algn="ctr">
              <a:solidFill>
                <a:schemeClr val="bg2">
                  <a:lumMod val="50000"/>
                </a:schemeClr>
              </a:solidFill>
              <a:prstDash val="sysDash"/>
            </a:ln>
            <a:effectLst/>
          </p:spPr>
        </p:cxnSp>
        <p:cxnSp>
          <p:nvCxnSpPr>
            <p:cNvPr id="107" name="直接连接符 106"/>
            <p:cNvCxnSpPr/>
            <p:nvPr/>
          </p:nvCxnSpPr>
          <p:spPr>
            <a:xfrm flipV="1">
              <a:off x="5655484" y="4780914"/>
              <a:ext cx="0" cy="755902"/>
            </a:xfrm>
            <a:prstGeom prst="line">
              <a:avLst/>
            </a:prstGeom>
            <a:solidFill>
              <a:srgbClr val="0070C0"/>
            </a:solidFill>
            <a:ln w="15875" cap="flat" cmpd="sng" algn="ctr">
              <a:solidFill>
                <a:schemeClr val="bg2">
                  <a:lumMod val="50000"/>
                </a:schemeClr>
              </a:solidFill>
              <a:prstDash val="sysDash"/>
            </a:ln>
            <a:effectLst/>
          </p:spPr>
        </p:cxnSp>
        <p:sp>
          <p:nvSpPr>
            <p:cNvPr id="47" name="流程图: 联系 46"/>
            <p:cNvSpPr/>
            <p:nvPr/>
          </p:nvSpPr>
          <p:spPr>
            <a:xfrm>
              <a:off x="5766455" y="4530292"/>
              <a:ext cx="70106" cy="46724"/>
            </a:xfrm>
            <a:prstGeom prst="flowChartConnector">
              <a:avLst/>
            </a:prstGeom>
            <a:solidFill>
              <a:srgbClr val="C00000"/>
            </a:solidFill>
            <a:ln w="25400" cap="flat" cmpd="sng" algn="ctr">
              <a:solidFill>
                <a:srgbClr val="C00000"/>
              </a:solidFill>
              <a:prstDash val="solid"/>
            </a:ln>
            <a:effectLst/>
          </p:spPr>
          <p:txBody>
            <a:bodyPr wrap="square" rtlCol="0" anchor="ctr">
              <a:noAutofit/>
            </a:bodyPr>
            <a:lstStyle/>
            <a:p>
              <a:pPr algn="ctr" defTabSz="914309" fontAlgn="ctr">
                <a:defRPr/>
              </a:pPr>
              <a:endParaRPr lang="en-US" altLang="zh-CN" kern="0" dirty="0">
                <a:solidFill>
                  <a:prstClr val="white"/>
                </a:solidFill>
                <a:latin typeface="Arial" panose="020B0604020202020204" pitchFamily="34" charset="0"/>
                <a:ea typeface="微软雅黑" panose="020B0503020204020204" pitchFamily="34" charset="-122"/>
              </a:endParaRPr>
            </a:p>
          </p:txBody>
        </p:sp>
        <p:sp>
          <p:nvSpPr>
            <p:cNvPr id="48" name="TextBox 40"/>
            <p:cNvSpPr txBox="1"/>
            <p:nvPr/>
          </p:nvSpPr>
          <p:spPr>
            <a:xfrm>
              <a:off x="9117177" y="1034686"/>
              <a:ext cx="2847352" cy="584699"/>
            </a:xfrm>
            <a:prstGeom prst="rect">
              <a:avLst/>
            </a:prstGeom>
            <a:noFill/>
          </p:spPr>
          <p:txBody>
            <a:bodyPr wrap="square" rtlCol="0" anchor="ctr">
              <a:noAutofit/>
            </a:bodyPr>
            <a:lstStyle/>
            <a:p>
              <a:pPr fontAlgn="ctr"/>
              <a:r>
                <a:rPr lang="en-US" sz="1600" dirty="0">
                  <a:solidFill>
                    <a:srgbClr val="1D1D1A"/>
                  </a:solidFill>
                  <a:latin typeface="Arial" panose="020B0604020202020204" pitchFamily="34" charset="0"/>
                  <a:ea typeface="微软雅黑" panose="020B0503020204020204" pitchFamily="34" charset="-122"/>
                  <a:cs typeface="Arial" pitchFamily="34" charset="0"/>
                </a:rPr>
                <a:t>Network chip  </a:t>
              </a:r>
            </a:p>
            <a:p>
              <a:pPr fontAlgn="ctr"/>
              <a:r>
                <a:rPr lang="en-US" sz="2000" dirty="0" err="1">
                  <a:solidFill>
                    <a:srgbClr val="C7000B"/>
                  </a:solidFill>
                  <a:latin typeface="Arial" panose="020B0604020202020204" pitchFamily="34" charset="0"/>
                  <a:ea typeface="微软雅黑" panose="020B0503020204020204" pitchFamily="34" charset="-122"/>
                  <a:cs typeface="Arial" pitchFamily="34" charset="0"/>
                </a:rPr>
                <a:t>2x</a:t>
              </a:r>
              <a:r>
                <a:rPr lang="en-US" sz="1600" dirty="0">
                  <a:solidFill>
                    <a:srgbClr val="1D1D1A"/>
                  </a:solidFill>
                  <a:latin typeface="Arial" panose="020B0604020202020204" pitchFamily="34" charset="0"/>
                  <a:ea typeface="微软雅黑" panose="020B0503020204020204" pitchFamily="34" charset="-122"/>
                  <a:cs typeface="Arial" pitchFamily="34" charset="0"/>
                </a:rPr>
                <a:t> </a:t>
              </a:r>
              <a:r>
                <a:rPr lang="en-US" sz="1400" dirty="0">
                  <a:solidFill>
                    <a:srgbClr val="1D1D1A"/>
                  </a:solidFill>
                  <a:latin typeface="Arial" panose="020B0604020202020204" pitchFamily="34" charset="0"/>
                  <a:ea typeface="微软雅黑" panose="020B0503020204020204" pitchFamily="34" charset="-122"/>
                  <a:cs typeface="Arial" pitchFamily="34" charset="0"/>
                </a:rPr>
                <a:t>improved network latency</a:t>
              </a:r>
            </a:p>
          </p:txBody>
        </p:sp>
        <p:sp>
          <p:nvSpPr>
            <p:cNvPr id="50" name="文本框 49"/>
            <p:cNvSpPr txBox="1"/>
            <p:nvPr/>
          </p:nvSpPr>
          <p:spPr>
            <a:xfrm>
              <a:off x="7468042" y="3059656"/>
              <a:ext cx="1649133" cy="369284"/>
            </a:xfrm>
            <a:prstGeom prst="rect">
              <a:avLst/>
            </a:prstGeom>
            <a:noFill/>
          </p:spPr>
          <p:txBody>
            <a:bodyPr wrap="square" rtlCol="0" anchor="ctr">
              <a:noAutofit/>
            </a:bodyPr>
            <a:lstStyle>
              <a:defPPr>
                <a:defRPr lang="en-US"/>
              </a:defPPr>
              <a:lvl1pPr algn="ctr">
                <a:defRPr sz="2000" b="1">
                  <a:solidFill>
                    <a:srgbClr val="C00000"/>
                  </a:solidFill>
                  <a:latin typeface="Arial" panose="020B0604020202020204" pitchFamily="34" charset="0"/>
                  <a:ea typeface="微软雅黑" panose="020B0503020204020204" pitchFamily="34" charset="-122"/>
                  <a:cs typeface="Arial" pitchFamily="34" charset="0"/>
                </a:defRPr>
              </a:lvl1pPr>
            </a:lstStyle>
            <a:p>
              <a:pPr algn="r" fontAlgn="ctr"/>
              <a:r>
                <a:rPr lang="en-US" b="0" dirty="0">
                  <a:solidFill>
                    <a:srgbClr val="C7000B"/>
                  </a:solidFill>
                </a:rPr>
                <a:t>Intelligence</a:t>
              </a:r>
            </a:p>
          </p:txBody>
        </p:sp>
        <p:sp>
          <p:nvSpPr>
            <p:cNvPr id="51" name="矩形 50"/>
            <p:cNvSpPr/>
            <p:nvPr/>
          </p:nvSpPr>
          <p:spPr>
            <a:xfrm>
              <a:off x="9117175" y="2932794"/>
              <a:ext cx="2630397" cy="584699"/>
            </a:xfrm>
            <a:prstGeom prst="rect">
              <a:avLst/>
            </a:prstGeom>
          </p:spPr>
          <p:txBody>
            <a:bodyPr wrap="square" anchor="ctr">
              <a:noAutofit/>
            </a:bodyPr>
            <a:lstStyle/>
            <a:p>
              <a:pPr fontAlgn="ctr"/>
              <a:r>
                <a:rPr lang="en-US" sz="1600" dirty="0">
                  <a:solidFill>
                    <a:srgbClr val="1D1D1A"/>
                  </a:solidFill>
                  <a:latin typeface="Arial" panose="020B0604020202020204" pitchFamily="34" charset="0"/>
                  <a:ea typeface="微软雅黑" panose="020B0503020204020204" pitchFamily="34" charset="-122"/>
                  <a:cs typeface="Arial" pitchFamily="34" charset="0"/>
                </a:rPr>
                <a:t>AI chip</a:t>
              </a:r>
            </a:p>
            <a:p>
              <a:pPr fontAlgn="ctr"/>
              <a:r>
                <a:rPr lang="en-US" sz="2000" dirty="0">
                  <a:solidFill>
                    <a:srgbClr val="C7000B"/>
                  </a:solidFill>
                  <a:latin typeface="Arial" panose="020B0604020202020204" pitchFamily="34" charset="0"/>
                  <a:ea typeface="微软雅黑" panose="020B0503020204020204" pitchFamily="34" charset="-122"/>
                  <a:cs typeface="Arial" pitchFamily="34" charset="0"/>
                </a:rPr>
                <a:t>50% </a:t>
              </a:r>
              <a:r>
                <a:rPr lang="en-US" sz="1400" dirty="0">
                  <a:solidFill>
                    <a:srgbClr val="1D1D1A"/>
                  </a:solidFill>
                  <a:latin typeface="Arial" panose="020B0604020202020204" pitchFamily="34" charset="0"/>
                  <a:ea typeface="微软雅黑" panose="020B0503020204020204" pitchFamily="34" charset="-122"/>
                  <a:cs typeface="Arial" pitchFamily="34" charset="0"/>
                </a:rPr>
                <a:t>better</a:t>
              </a:r>
              <a:r>
                <a:rPr lang="en-US" sz="1600" dirty="0">
                  <a:solidFill>
                    <a:srgbClr val="1D1D1A"/>
                  </a:solidFill>
                  <a:latin typeface="Arial" panose="020B0604020202020204" pitchFamily="34" charset="0"/>
                  <a:ea typeface="微软雅黑" panose="020B0503020204020204" pitchFamily="34" charset="-122"/>
                  <a:cs typeface="Arial" pitchFamily="34" charset="0"/>
                </a:rPr>
                <a:t> </a:t>
              </a:r>
              <a:r>
                <a:rPr lang="en-US" sz="1400" dirty="0">
                  <a:solidFill>
                    <a:srgbClr val="1D1D1A"/>
                  </a:solidFill>
                  <a:latin typeface="Arial" panose="020B0604020202020204" pitchFamily="34" charset="0"/>
                  <a:ea typeface="微软雅黑" panose="020B0503020204020204" pitchFamily="34" charset="-122"/>
                  <a:cs typeface="Arial" pitchFamily="34" charset="0"/>
                </a:rPr>
                <a:t>read</a:t>
              </a:r>
              <a:r>
                <a:rPr lang="en-US" sz="1600" dirty="0">
                  <a:solidFill>
                    <a:srgbClr val="1D1D1A"/>
                  </a:solidFill>
                  <a:latin typeface="Arial" panose="020B0604020202020204" pitchFamily="34" charset="0"/>
                  <a:ea typeface="微软雅黑" panose="020B0503020204020204" pitchFamily="34" charset="-122"/>
                  <a:cs typeface="Arial" pitchFamily="34" charset="0"/>
                </a:rPr>
                <a:t> </a:t>
              </a:r>
              <a:r>
                <a:rPr lang="en-US" sz="1400" dirty="0">
                  <a:solidFill>
                    <a:srgbClr val="1D1D1A"/>
                  </a:solidFill>
                  <a:latin typeface="Arial" panose="020B0604020202020204" pitchFamily="34" charset="0"/>
                  <a:ea typeface="微软雅黑" panose="020B0503020204020204" pitchFamily="34" charset="-122"/>
                  <a:cs typeface="Arial" pitchFamily="34" charset="0"/>
                </a:rPr>
                <a:t>hit</a:t>
              </a:r>
              <a:r>
                <a:rPr lang="en-US" sz="1600" dirty="0">
                  <a:solidFill>
                    <a:srgbClr val="1D1D1A"/>
                  </a:solidFill>
                  <a:latin typeface="Arial" panose="020B0604020202020204" pitchFamily="34" charset="0"/>
                  <a:ea typeface="微软雅黑" panose="020B0503020204020204" pitchFamily="34" charset="-122"/>
                  <a:cs typeface="Arial" pitchFamily="34" charset="0"/>
                </a:rPr>
                <a:t> </a:t>
              </a:r>
              <a:r>
                <a:rPr lang="en-US" sz="1400" dirty="0">
                  <a:solidFill>
                    <a:srgbClr val="1D1D1A"/>
                  </a:solidFill>
                  <a:latin typeface="Arial" panose="020B0604020202020204" pitchFamily="34" charset="0"/>
                  <a:ea typeface="微软雅黑" panose="020B0503020204020204" pitchFamily="34" charset="-122"/>
                  <a:cs typeface="Arial" pitchFamily="34" charset="0"/>
                </a:rPr>
                <a:t>ratio</a:t>
              </a:r>
            </a:p>
          </p:txBody>
        </p:sp>
        <p:sp>
          <p:nvSpPr>
            <p:cNvPr id="52" name="TextBox 40"/>
            <p:cNvSpPr txBox="1"/>
            <p:nvPr/>
          </p:nvSpPr>
          <p:spPr>
            <a:xfrm>
              <a:off x="9117176" y="5048277"/>
              <a:ext cx="2919904" cy="584699"/>
            </a:xfrm>
            <a:prstGeom prst="rect">
              <a:avLst/>
            </a:prstGeom>
            <a:noFill/>
          </p:spPr>
          <p:txBody>
            <a:bodyPr wrap="square" rtlCol="0" anchor="ctr">
              <a:noAutofit/>
            </a:bodyPr>
            <a:lstStyle/>
            <a:p>
              <a:pPr fontAlgn="ctr"/>
              <a:r>
                <a:rPr lang="en-US" sz="1600" dirty="0">
                  <a:solidFill>
                    <a:srgbClr val="1D1D1A"/>
                  </a:solidFill>
                  <a:latin typeface="Arial" panose="020B0604020202020204" pitchFamily="34" charset="0"/>
                  <a:ea typeface="微软雅黑" panose="020B0503020204020204" pitchFamily="34" charset="-122"/>
                  <a:cs typeface="Arial" pitchFamily="34" charset="0"/>
                </a:rPr>
                <a:t>BMC chip</a:t>
              </a:r>
            </a:p>
            <a:p>
              <a:pPr fontAlgn="ctr"/>
              <a:r>
                <a:rPr lang="en-US" sz="2000" dirty="0">
                  <a:solidFill>
                    <a:srgbClr val="C7000B"/>
                  </a:solidFill>
                  <a:latin typeface="Arial" panose="020B0604020202020204" pitchFamily="34" charset="0"/>
                  <a:ea typeface="微软雅黑" panose="020B0503020204020204" pitchFamily="34" charset="-122"/>
                  <a:cs typeface="Arial" pitchFamily="34" charset="0"/>
                </a:rPr>
                <a:t>30% </a:t>
              </a:r>
              <a:r>
                <a:rPr lang="en-US" sz="1400" dirty="0">
                  <a:solidFill>
                    <a:srgbClr val="1D1D1A"/>
                  </a:solidFill>
                  <a:latin typeface="Arial" panose="020B0604020202020204" pitchFamily="34" charset="0"/>
                  <a:ea typeface="微软雅黑" panose="020B0503020204020204" pitchFamily="34" charset="-122"/>
                  <a:cs typeface="Arial" pitchFamily="34" charset="0"/>
                </a:rPr>
                <a:t>improved fault location</a:t>
              </a:r>
            </a:p>
          </p:txBody>
        </p:sp>
        <p:sp>
          <p:nvSpPr>
            <p:cNvPr id="53" name="文本框 96"/>
            <p:cNvSpPr txBox="1"/>
            <p:nvPr/>
          </p:nvSpPr>
          <p:spPr>
            <a:xfrm>
              <a:off x="7945695" y="4109232"/>
              <a:ext cx="1172167" cy="369284"/>
            </a:xfrm>
            <a:prstGeom prst="rect">
              <a:avLst/>
            </a:prstGeom>
            <a:noFill/>
          </p:spPr>
          <p:txBody>
            <a:bodyPr wrap="square" rtlCol="0" anchor="ctr">
              <a:noAutofit/>
            </a:bodyPr>
            <a:lstStyle>
              <a:defPPr>
                <a:defRPr lang="en-US"/>
              </a:defPPr>
              <a:lvl1pPr algn="ctr">
                <a:defRPr sz="2000" b="1">
                  <a:solidFill>
                    <a:srgbClr val="C00000"/>
                  </a:solidFill>
                  <a:latin typeface="Arial" panose="020B0604020202020204" pitchFamily="34" charset="0"/>
                  <a:ea typeface="微软雅黑" panose="020B0503020204020204" pitchFamily="34" charset="-122"/>
                  <a:cs typeface="Arial" pitchFamily="34" charset="0"/>
                </a:defRPr>
              </a:lvl1pPr>
            </a:lstStyle>
            <a:p>
              <a:pPr algn="r" defTabSz="914065" fontAlgn="ctr"/>
              <a:r>
                <a:rPr lang="en-US" b="0" dirty="0">
                  <a:solidFill>
                    <a:srgbClr val="C7000B"/>
                  </a:solidFill>
                </a:rPr>
                <a:t>Storage</a:t>
              </a:r>
            </a:p>
          </p:txBody>
        </p:sp>
        <p:sp>
          <p:nvSpPr>
            <p:cNvPr id="56" name="TextBox 40"/>
            <p:cNvSpPr txBox="1"/>
            <p:nvPr/>
          </p:nvSpPr>
          <p:spPr>
            <a:xfrm>
              <a:off x="9117176" y="4048825"/>
              <a:ext cx="2305396" cy="584699"/>
            </a:xfrm>
            <a:prstGeom prst="rect">
              <a:avLst/>
            </a:prstGeom>
            <a:noFill/>
          </p:spPr>
          <p:txBody>
            <a:bodyPr wrap="square" rtlCol="0" anchor="ctr">
              <a:noAutofit/>
            </a:bodyPr>
            <a:lstStyle/>
            <a:p>
              <a:pPr fontAlgn="ctr"/>
              <a:r>
                <a:rPr lang="en-US" sz="1600" dirty="0">
                  <a:solidFill>
                    <a:srgbClr val="1D1D1A"/>
                  </a:solidFill>
                  <a:latin typeface="Arial" panose="020B0604020202020204" pitchFamily="34" charset="0"/>
                  <a:ea typeface="微软雅黑" panose="020B0503020204020204" pitchFamily="34" charset="-122"/>
                  <a:cs typeface="Arial" pitchFamily="34" charset="0"/>
                </a:rPr>
                <a:t>SSD controller chip </a:t>
              </a:r>
            </a:p>
            <a:p>
              <a:pPr fontAlgn="ctr"/>
              <a:r>
                <a:rPr lang="en-US" sz="2000" dirty="0" err="1">
                  <a:solidFill>
                    <a:srgbClr val="C7000B"/>
                  </a:solidFill>
                  <a:latin typeface="Arial" panose="020B0604020202020204" pitchFamily="34" charset="0"/>
                  <a:ea typeface="微软雅黑" panose="020B0503020204020204" pitchFamily="34" charset="-122"/>
                  <a:cs typeface="Arial" pitchFamily="34" charset="0"/>
                </a:rPr>
                <a:t>2x</a:t>
              </a:r>
              <a:r>
                <a:rPr lang="en-US" sz="2000" dirty="0">
                  <a:solidFill>
                    <a:srgbClr val="C00000"/>
                  </a:solidFill>
                  <a:latin typeface="Arial" panose="020B0604020202020204" pitchFamily="34" charset="0"/>
                  <a:ea typeface="微软雅黑" panose="020B0503020204020204" pitchFamily="34" charset="-122"/>
                  <a:cs typeface="Arial" pitchFamily="34" charset="0"/>
                </a:rPr>
                <a:t> </a:t>
              </a:r>
              <a:r>
                <a:rPr lang="en-US" sz="1400" dirty="0">
                  <a:solidFill>
                    <a:srgbClr val="1D1D1A"/>
                  </a:solidFill>
                  <a:latin typeface="Arial" panose="020B0604020202020204" pitchFamily="34" charset="0"/>
                  <a:ea typeface="微软雅黑" panose="020B0503020204020204" pitchFamily="34" charset="-122"/>
                  <a:cs typeface="Arial" pitchFamily="34" charset="0"/>
                </a:rPr>
                <a:t>improved write latency</a:t>
              </a:r>
            </a:p>
          </p:txBody>
        </p:sp>
        <p:sp>
          <p:nvSpPr>
            <p:cNvPr id="59" name="文本框 58"/>
            <p:cNvSpPr txBox="1"/>
            <p:nvPr/>
          </p:nvSpPr>
          <p:spPr>
            <a:xfrm>
              <a:off x="7276806" y="5129174"/>
              <a:ext cx="1840370" cy="369284"/>
            </a:xfrm>
            <a:prstGeom prst="rect">
              <a:avLst/>
            </a:prstGeom>
            <a:noFill/>
          </p:spPr>
          <p:txBody>
            <a:bodyPr wrap="square" rtlCol="0" anchor="ctr">
              <a:noAutofit/>
            </a:bodyPr>
            <a:lstStyle>
              <a:defPPr>
                <a:defRPr lang="en-US"/>
              </a:defPPr>
              <a:lvl1pPr algn="ctr">
                <a:defRPr sz="2000" b="1">
                  <a:solidFill>
                    <a:srgbClr val="C00000"/>
                  </a:solidFill>
                  <a:latin typeface="Arial" panose="020B0604020202020204" pitchFamily="34" charset="0"/>
                  <a:ea typeface="微软雅黑" panose="020B0503020204020204" pitchFamily="34" charset="-122"/>
                  <a:cs typeface="Arial" pitchFamily="34" charset="0"/>
                </a:defRPr>
              </a:lvl1pPr>
            </a:lstStyle>
            <a:p>
              <a:pPr algn="r" fontAlgn="ctr"/>
              <a:r>
                <a:rPr lang="en-US" b="0" dirty="0">
                  <a:solidFill>
                    <a:srgbClr val="C7000B"/>
                  </a:solidFill>
                </a:rPr>
                <a:t>Management</a:t>
              </a:r>
            </a:p>
          </p:txBody>
        </p:sp>
        <p:sp>
          <p:nvSpPr>
            <p:cNvPr id="62" name="TextBox 40"/>
            <p:cNvSpPr txBox="1"/>
            <p:nvPr/>
          </p:nvSpPr>
          <p:spPr>
            <a:xfrm>
              <a:off x="9117176" y="1909174"/>
              <a:ext cx="2637863" cy="584699"/>
            </a:xfrm>
            <a:prstGeom prst="rect">
              <a:avLst/>
            </a:prstGeom>
            <a:noFill/>
          </p:spPr>
          <p:txBody>
            <a:bodyPr wrap="square" rtlCol="0" anchor="ctr">
              <a:noAutofit/>
            </a:bodyPr>
            <a:lstStyle/>
            <a:p>
              <a:pPr fontAlgn="ctr"/>
              <a:r>
                <a:rPr lang="en-US" sz="1600" dirty="0">
                  <a:solidFill>
                    <a:srgbClr val="1D1D1A"/>
                  </a:solidFill>
                  <a:latin typeface="Arial" panose="020B0604020202020204" pitchFamily="34" charset="0"/>
                  <a:ea typeface="微软雅黑" panose="020B0503020204020204" pitchFamily="34" charset="-122"/>
                  <a:cs typeface="Arial" pitchFamily="34" charset="0"/>
                </a:rPr>
                <a:t>Kunpeng 920 processor </a:t>
              </a:r>
            </a:p>
            <a:p>
              <a:pPr fontAlgn="ctr"/>
              <a:r>
                <a:rPr lang="en-US" sz="2000" dirty="0">
                  <a:solidFill>
                    <a:srgbClr val="C7000B"/>
                  </a:solidFill>
                  <a:latin typeface="Arial" panose="020B0604020202020204" pitchFamily="34" charset="0"/>
                  <a:ea typeface="微软雅黑" panose="020B0503020204020204" pitchFamily="34" charset="-122"/>
                  <a:cs typeface="Arial" pitchFamily="34" charset="0"/>
                </a:rPr>
                <a:t>2x</a:t>
              </a:r>
              <a:r>
                <a:rPr lang="en-US" sz="2000" dirty="0">
                  <a:solidFill>
                    <a:srgbClr val="1D1D1A"/>
                  </a:solidFill>
                  <a:latin typeface="Arial" panose="020B0604020202020204" pitchFamily="34" charset="0"/>
                  <a:ea typeface="微软雅黑" panose="020B0503020204020204" pitchFamily="34" charset="-122"/>
                  <a:cs typeface="Arial" pitchFamily="34" charset="0"/>
                </a:rPr>
                <a:t> </a:t>
              </a:r>
              <a:r>
                <a:rPr lang="en-US" sz="1400" dirty="0">
                  <a:solidFill>
                    <a:srgbClr val="1D1D1A"/>
                  </a:solidFill>
                  <a:latin typeface="Arial" panose="020B0604020202020204" pitchFamily="34" charset="0"/>
                  <a:ea typeface="微软雅黑" panose="020B0503020204020204" pitchFamily="34" charset="-122"/>
                  <a:cs typeface="Arial" pitchFamily="34" charset="0"/>
                </a:rPr>
                <a:t>higher</a:t>
              </a:r>
              <a:r>
                <a:rPr lang="en-US" sz="1600" dirty="0">
                  <a:solidFill>
                    <a:srgbClr val="1D1D1A"/>
                  </a:solidFill>
                  <a:latin typeface="Arial" panose="020B0604020202020204" pitchFamily="34" charset="0"/>
                  <a:ea typeface="微软雅黑" panose="020B0503020204020204" pitchFamily="34" charset="-122"/>
                  <a:cs typeface="Arial" pitchFamily="34" charset="0"/>
                </a:rPr>
                <a:t> </a:t>
              </a:r>
              <a:r>
                <a:rPr lang="en-US" sz="1400" dirty="0">
                  <a:solidFill>
                    <a:srgbClr val="1D1D1A"/>
                  </a:solidFill>
                  <a:latin typeface="Arial" panose="020B0604020202020204" pitchFamily="34" charset="0"/>
                  <a:ea typeface="微软雅黑" panose="020B0503020204020204" pitchFamily="34" charset="-122"/>
                  <a:cs typeface="Arial" pitchFamily="34" charset="0"/>
                </a:rPr>
                <a:t>performance</a:t>
              </a:r>
            </a:p>
          </p:txBody>
        </p:sp>
        <p:sp>
          <p:nvSpPr>
            <p:cNvPr id="65" name="文本框 64"/>
            <p:cNvSpPr txBox="1"/>
            <p:nvPr/>
          </p:nvSpPr>
          <p:spPr>
            <a:xfrm>
              <a:off x="7572731" y="2058776"/>
              <a:ext cx="1485521" cy="369284"/>
            </a:xfrm>
            <a:prstGeom prst="rect">
              <a:avLst/>
            </a:prstGeom>
            <a:noFill/>
          </p:spPr>
          <p:txBody>
            <a:bodyPr wrap="square" rtlCol="0" anchor="ctr">
              <a:noAutofit/>
            </a:bodyPr>
            <a:lstStyle>
              <a:defPPr>
                <a:defRPr lang="en-US"/>
              </a:defPPr>
              <a:lvl1pPr algn="ctr">
                <a:defRPr sz="2000" b="1">
                  <a:solidFill>
                    <a:srgbClr val="C00000"/>
                  </a:solidFill>
                  <a:latin typeface="Arial" panose="020B0604020202020204" pitchFamily="34" charset="0"/>
                  <a:ea typeface="微软雅黑" panose="020B0503020204020204" pitchFamily="34" charset="-122"/>
                  <a:cs typeface="Arial" pitchFamily="34" charset="0"/>
                </a:defRPr>
              </a:lvl1pPr>
            </a:lstStyle>
            <a:p>
              <a:pPr algn="r" fontAlgn="ctr"/>
              <a:r>
                <a:rPr lang="en-US" b="0" dirty="0">
                  <a:solidFill>
                    <a:srgbClr val="C7000B"/>
                  </a:solidFill>
                </a:rPr>
                <a:t>Compute</a:t>
              </a:r>
            </a:p>
          </p:txBody>
        </p:sp>
        <p:cxnSp>
          <p:nvCxnSpPr>
            <p:cNvPr id="69" name="直接连接符 68"/>
            <p:cNvCxnSpPr>
              <a:cxnSpLocks/>
            </p:cNvCxnSpPr>
            <p:nvPr/>
          </p:nvCxnSpPr>
          <p:spPr>
            <a:xfrm>
              <a:off x="5888387" y="4566211"/>
              <a:ext cx="3197370" cy="4633"/>
            </a:xfrm>
            <a:prstGeom prst="line">
              <a:avLst/>
            </a:prstGeom>
            <a:solidFill>
              <a:srgbClr val="0070C0"/>
            </a:solidFill>
            <a:ln w="15875" cap="flat" cmpd="sng" algn="ctr">
              <a:solidFill>
                <a:schemeClr val="bg2">
                  <a:lumMod val="50000"/>
                </a:schemeClr>
              </a:solidFill>
              <a:prstDash val="sysDash"/>
            </a:ln>
            <a:effectLst/>
          </p:spPr>
        </p:cxnSp>
        <p:sp>
          <p:nvSpPr>
            <p:cNvPr id="66" name="文本框 65"/>
            <p:cNvSpPr txBox="1"/>
            <p:nvPr/>
          </p:nvSpPr>
          <p:spPr>
            <a:xfrm>
              <a:off x="7306484" y="1174892"/>
              <a:ext cx="1751768" cy="327153"/>
            </a:xfrm>
            <a:prstGeom prst="rect">
              <a:avLst/>
            </a:prstGeom>
            <a:noFill/>
          </p:spPr>
          <p:txBody>
            <a:bodyPr wrap="square" rtlCol="0" anchor="ctr">
              <a:noAutofit/>
            </a:bodyPr>
            <a:lstStyle/>
            <a:p>
              <a:pPr algn="r" fontAlgn="ctr"/>
              <a:r>
                <a:rPr lang="en-US" sz="2000" dirty="0">
                  <a:solidFill>
                    <a:srgbClr val="C7000B"/>
                  </a:solidFill>
                  <a:latin typeface="Arial" panose="020B0604020202020204" pitchFamily="34" charset="0"/>
                  <a:ea typeface="微软雅黑" panose="020B0503020204020204" pitchFamily="34" charset="-122"/>
                  <a:cs typeface="Arial" pitchFamily="34" charset="0"/>
                </a:rPr>
                <a:t>Transmission</a:t>
              </a:r>
            </a:p>
          </p:txBody>
        </p:sp>
        <p:grpSp>
          <p:nvGrpSpPr>
            <p:cNvPr id="5" name="组合 4"/>
            <p:cNvGrpSpPr/>
            <p:nvPr/>
          </p:nvGrpSpPr>
          <p:grpSpPr>
            <a:xfrm>
              <a:off x="6733016" y="1111255"/>
              <a:ext cx="566371" cy="456498"/>
              <a:chOff x="6733892" y="1110953"/>
              <a:chExt cx="566445" cy="456557"/>
            </a:xfrm>
          </p:grpSpPr>
          <p:pic>
            <p:nvPicPr>
              <p:cNvPr id="72" name="Picture 4" descr="包含关系(斜纹)_06"/>
              <p:cNvPicPr>
                <a:picLocks noChangeAspect="1" noChangeArrowheads="1"/>
              </p:cNvPicPr>
              <p:nvPr/>
            </p:nvPicPr>
            <p:blipFill>
              <a:blip r:embed="rId4" cstate="print"/>
              <a:srcRect/>
              <a:stretch>
                <a:fillRect/>
              </a:stretch>
            </p:blipFill>
            <p:spPr bwMode="auto">
              <a:xfrm>
                <a:off x="6785726" y="1110953"/>
                <a:ext cx="462778" cy="456557"/>
              </a:xfrm>
              <a:prstGeom prst="rect">
                <a:avLst/>
              </a:prstGeom>
              <a:noFill/>
              <a:ln w="9525" cap="flat" cmpd="sng">
                <a:noFill/>
                <a:miter lim="800000"/>
                <a:headEnd/>
                <a:tailEnd/>
              </a:ln>
              <a:effectLst/>
            </p:spPr>
          </p:pic>
          <p:sp>
            <p:nvSpPr>
              <p:cNvPr id="74" name="文本框 73"/>
              <p:cNvSpPr txBox="1"/>
              <p:nvPr/>
            </p:nvSpPr>
            <p:spPr>
              <a:xfrm>
                <a:off x="6733892" y="1226572"/>
                <a:ext cx="566445" cy="229655"/>
              </a:xfrm>
              <a:prstGeom prst="rect">
                <a:avLst/>
              </a:prstGeom>
              <a:noFill/>
            </p:spPr>
            <p:txBody>
              <a:bodyPr wrap="square" rtlCol="0" anchor="ctr">
                <a:noAutofit/>
              </a:bodyPr>
              <a:lstStyle/>
              <a:p>
                <a:pPr algn="ctr" fontAlgn="ctr"/>
                <a:r>
                  <a:rPr lang="en-US" altLang="zh-CN" sz="2000" dirty="0">
                    <a:solidFill>
                      <a:schemeClr val="tx2"/>
                    </a:solidFill>
                    <a:latin typeface="Arial" panose="020B0604020202020204" pitchFamily="34" charset="0"/>
                    <a:ea typeface="微软雅黑" panose="020B0503020204020204" pitchFamily="34" charset="-122"/>
                    <a:cs typeface="Arial" pitchFamily="34" charset="0"/>
                  </a:rPr>
                  <a:t>1</a:t>
                </a:r>
              </a:p>
            </p:txBody>
          </p:sp>
        </p:grpSp>
        <p:grpSp>
          <p:nvGrpSpPr>
            <p:cNvPr id="76" name="组合 75"/>
            <p:cNvGrpSpPr/>
            <p:nvPr/>
          </p:nvGrpSpPr>
          <p:grpSpPr>
            <a:xfrm>
              <a:off x="6761312" y="1972886"/>
              <a:ext cx="566371" cy="456498"/>
              <a:chOff x="6733892" y="1110953"/>
              <a:chExt cx="566445" cy="456557"/>
            </a:xfrm>
          </p:grpSpPr>
          <p:pic>
            <p:nvPicPr>
              <p:cNvPr id="77" name="Picture 4" descr="包含关系(斜纹)_06"/>
              <p:cNvPicPr>
                <a:picLocks noChangeAspect="1" noChangeArrowheads="1"/>
              </p:cNvPicPr>
              <p:nvPr/>
            </p:nvPicPr>
            <p:blipFill>
              <a:blip r:embed="rId4" cstate="print"/>
              <a:srcRect/>
              <a:stretch>
                <a:fillRect/>
              </a:stretch>
            </p:blipFill>
            <p:spPr bwMode="auto">
              <a:xfrm>
                <a:off x="6785726" y="1110953"/>
                <a:ext cx="462778" cy="456557"/>
              </a:xfrm>
              <a:prstGeom prst="rect">
                <a:avLst/>
              </a:prstGeom>
              <a:noFill/>
              <a:ln w="9525" cap="flat" cmpd="sng">
                <a:noFill/>
                <a:miter lim="800000"/>
                <a:headEnd/>
                <a:tailEnd/>
              </a:ln>
              <a:effectLst/>
            </p:spPr>
          </p:pic>
          <p:sp>
            <p:nvSpPr>
              <p:cNvPr id="81" name="文本框 80"/>
              <p:cNvSpPr txBox="1"/>
              <p:nvPr/>
            </p:nvSpPr>
            <p:spPr>
              <a:xfrm>
                <a:off x="6733892" y="1226572"/>
                <a:ext cx="566445" cy="229655"/>
              </a:xfrm>
              <a:prstGeom prst="rect">
                <a:avLst/>
              </a:prstGeom>
              <a:noFill/>
            </p:spPr>
            <p:txBody>
              <a:bodyPr wrap="square" rtlCol="0" anchor="ctr">
                <a:noAutofit/>
              </a:bodyPr>
              <a:lstStyle/>
              <a:p>
                <a:pPr algn="ctr" fontAlgn="ctr"/>
                <a:r>
                  <a:rPr lang="en-US" altLang="zh-CN" sz="2000" dirty="0">
                    <a:solidFill>
                      <a:schemeClr val="tx2"/>
                    </a:solidFill>
                    <a:latin typeface="Arial" panose="020B0604020202020204" pitchFamily="34" charset="0"/>
                    <a:ea typeface="微软雅黑" panose="020B0503020204020204" pitchFamily="34" charset="-122"/>
                    <a:cs typeface="Arial" pitchFamily="34" charset="0"/>
                  </a:rPr>
                  <a:t>2</a:t>
                </a:r>
              </a:p>
            </p:txBody>
          </p:sp>
        </p:grpSp>
        <p:grpSp>
          <p:nvGrpSpPr>
            <p:cNvPr id="112" name="组合 111"/>
            <p:cNvGrpSpPr/>
            <p:nvPr/>
          </p:nvGrpSpPr>
          <p:grpSpPr>
            <a:xfrm>
              <a:off x="6780218" y="2965227"/>
              <a:ext cx="566371" cy="456498"/>
              <a:chOff x="6733892" y="1110953"/>
              <a:chExt cx="566445" cy="456557"/>
            </a:xfrm>
          </p:grpSpPr>
          <p:pic>
            <p:nvPicPr>
              <p:cNvPr id="113" name="Picture 4" descr="包含关系(斜纹)_06"/>
              <p:cNvPicPr>
                <a:picLocks noChangeAspect="1" noChangeArrowheads="1"/>
              </p:cNvPicPr>
              <p:nvPr/>
            </p:nvPicPr>
            <p:blipFill>
              <a:blip r:embed="rId4" cstate="print"/>
              <a:srcRect/>
              <a:stretch>
                <a:fillRect/>
              </a:stretch>
            </p:blipFill>
            <p:spPr bwMode="auto">
              <a:xfrm>
                <a:off x="6785726" y="1110953"/>
                <a:ext cx="462778" cy="456557"/>
              </a:xfrm>
              <a:prstGeom prst="rect">
                <a:avLst/>
              </a:prstGeom>
              <a:noFill/>
              <a:ln w="9525" cap="flat" cmpd="sng">
                <a:noFill/>
                <a:miter lim="800000"/>
                <a:headEnd/>
                <a:tailEnd/>
              </a:ln>
              <a:effectLst/>
            </p:spPr>
          </p:pic>
          <p:sp>
            <p:nvSpPr>
              <p:cNvPr id="114" name="文本框 113"/>
              <p:cNvSpPr txBox="1"/>
              <p:nvPr/>
            </p:nvSpPr>
            <p:spPr>
              <a:xfrm>
                <a:off x="6733892" y="1226572"/>
                <a:ext cx="566445" cy="229655"/>
              </a:xfrm>
              <a:prstGeom prst="rect">
                <a:avLst/>
              </a:prstGeom>
              <a:noFill/>
            </p:spPr>
            <p:txBody>
              <a:bodyPr wrap="square" rtlCol="0" anchor="ctr">
                <a:noAutofit/>
              </a:bodyPr>
              <a:lstStyle/>
              <a:p>
                <a:pPr algn="ctr" fontAlgn="ctr"/>
                <a:r>
                  <a:rPr lang="en-US" altLang="zh-CN" sz="2000" dirty="0">
                    <a:solidFill>
                      <a:schemeClr val="tx2"/>
                    </a:solidFill>
                    <a:latin typeface="Arial" panose="020B0604020202020204" pitchFamily="34" charset="0"/>
                    <a:ea typeface="微软雅黑" panose="020B0503020204020204" pitchFamily="34" charset="-122"/>
                    <a:cs typeface="Arial" pitchFamily="34" charset="0"/>
                  </a:rPr>
                  <a:t>3</a:t>
                </a:r>
              </a:p>
            </p:txBody>
          </p:sp>
        </p:grpSp>
        <p:grpSp>
          <p:nvGrpSpPr>
            <p:cNvPr id="115" name="组合 114"/>
            <p:cNvGrpSpPr/>
            <p:nvPr/>
          </p:nvGrpSpPr>
          <p:grpSpPr>
            <a:xfrm>
              <a:off x="6785108" y="4023115"/>
              <a:ext cx="566371" cy="456498"/>
              <a:chOff x="6733892" y="1110953"/>
              <a:chExt cx="566445" cy="456557"/>
            </a:xfrm>
          </p:grpSpPr>
          <p:pic>
            <p:nvPicPr>
              <p:cNvPr id="116" name="Picture 4" descr="包含关系(斜纹)_06"/>
              <p:cNvPicPr>
                <a:picLocks noChangeAspect="1" noChangeArrowheads="1"/>
              </p:cNvPicPr>
              <p:nvPr/>
            </p:nvPicPr>
            <p:blipFill>
              <a:blip r:embed="rId4" cstate="print"/>
              <a:srcRect/>
              <a:stretch>
                <a:fillRect/>
              </a:stretch>
            </p:blipFill>
            <p:spPr bwMode="auto">
              <a:xfrm>
                <a:off x="6785726" y="1110953"/>
                <a:ext cx="462778" cy="456557"/>
              </a:xfrm>
              <a:prstGeom prst="rect">
                <a:avLst/>
              </a:prstGeom>
              <a:noFill/>
              <a:ln w="9525" cap="flat" cmpd="sng">
                <a:noFill/>
                <a:miter lim="800000"/>
                <a:headEnd/>
                <a:tailEnd/>
              </a:ln>
              <a:effectLst/>
            </p:spPr>
          </p:pic>
          <p:sp>
            <p:nvSpPr>
              <p:cNvPr id="117" name="文本框 116"/>
              <p:cNvSpPr txBox="1"/>
              <p:nvPr/>
            </p:nvSpPr>
            <p:spPr>
              <a:xfrm>
                <a:off x="6733892" y="1226572"/>
                <a:ext cx="566445" cy="229655"/>
              </a:xfrm>
              <a:prstGeom prst="rect">
                <a:avLst/>
              </a:prstGeom>
              <a:noFill/>
            </p:spPr>
            <p:txBody>
              <a:bodyPr wrap="square" rtlCol="0" anchor="ctr">
                <a:noAutofit/>
              </a:bodyPr>
              <a:lstStyle/>
              <a:p>
                <a:pPr algn="ctr" fontAlgn="ctr"/>
                <a:r>
                  <a:rPr lang="en-US" altLang="zh-CN" sz="2000" dirty="0">
                    <a:solidFill>
                      <a:schemeClr val="tx2"/>
                    </a:solidFill>
                    <a:latin typeface="Arial" panose="020B0604020202020204" pitchFamily="34" charset="0"/>
                    <a:ea typeface="微软雅黑" panose="020B0503020204020204" pitchFamily="34" charset="-122"/>
                    <a:cs typeface="Arial" pitchFamily="34" charset="0"/>
                  </a:rPr>
                  <a:t>4</a:t>
                </a:r>
              </a:p>
            </p:txBody>
          </p:sp>
        </p:grpSp>
        <p:grpSp>
          <p:nvGrpSpPr>
            <p:cNvPr id="118" name="组合 117"/>
            <p:cNvGrpSpPr/>
            <p:nvPr/>
          </p:nvGrpSpPr>
          <p:grpSpPr>
            <a:xfrm>
              <a:off x="6816981" y="5048647"/>
              <a:ext cx="566371" cy="456498"/>
              <a:chOff x="6733892" y="1110953"/>
              <a:chExt cx="566445" cy="456557"/>
            </a:xfrm>
          </p:grpSpPr>
          <p:pic>
            <p:nvPicPr>
              <p:cNvPr id="119" name="Picture 4" descr="包含关系(斜纹)_06"/>
              <p:cNvPicPr>
                <a:picLocks noChangeAspect="1" noChangeArrowheads="1"/>
              </p:cNvPicPr>
              <p:nvPr/>
            </p:nvPicPr>
            <p:blipFill>
              <a:blip r:embed="rId4" cstate="print"/>
              <a:srcRect/>
              <a:stretch>
                <a:fillRect/>
              </a:stretch>
            </p:blipFill>
            <p:spPr bwMode="auto">
              <a:xfrm>
                <a:off x="6785726" y="1110953"/>
                <a:ext cx="462778" cy="456557"/>
              </a:xfrm>
              <a:prstGeom prst="rect">
                <a:avLst/>
              </a:prstGeom>
              <a:noFill/>
              <a:ln w="9525" cap="flat" cmpd="sng">
                <a:noFill/>
                <a:miter lim="800000"/>
                <a:headEnd/>
                <a:tailEnd/>
              </a:ln>
              <a:effectLst/>
            </p:spPr>
          </p:pic>
          <p:sp>
            <p:nvSpPr>
              <p:cNvPr id="120" name="文本框 119"/>
              <p:cNvSpPr txBox="1"/>
              <p:nvPr/>
            </p:nvSpPr>
            <p:spPr>
              <a:xfrm>
                <a:off x="6733892" y="1226572"/>
                <a:ext cx="566445" cy="229655"/>
              </a:xfrm>
              <a:prstGeom prst="rect">
                <a:avLst/>
              </a:prstGeom>
              <a:noFill/>
            </p:spPr>
            <p:txBody>
              <a:bodyPr wrap="square" rtlCol="0" anchor="ctr">
                <a:noAutofit/>
              </a:bodyPr>
              <a:lstStyle/>
              <a:p>
                <a:pPr algn="ctr" fontAlgn="ctr"/>
                <a:r>
                  <a:rPr lang="en-US" altLang="zh-CN" sz="2000" dirty="0">
                    <a:solidFill>
                      <a:schemeClr val="tx2"/>
                    </a:solidFill>
                    <a:latin typeface="Arial" panose="020B0604020202020204" pitchFamily="34" charset="0"/>
                    <a:ea typeface="微软雅黑" panose="020B0503020204020204" pitchFamily="34" charset="-122"/>
                    <a:cs typeface="Arial" pitchFamily="34" charset="0"/>
                  </a:rPr>
                  <a:t>5</a:t>
                </a:r>
              </a:p>
            </p:txBody>
          </p:sp>
        </p:grpSp>
      </p:grpSp>
      <p:graphicFrame>
        <p:nvGraphicFramePr>
          <p:cNvPr id="49" name="表格 48"/>
          <p:cNvGraphicFramePr>
            <a:graphicFrameLocks noGrp="1"/>
          </p:cNvGraphicFramePr>
          <p:nvPr>
            <p:extLst>
              <p:ext uri="{D42A27DB-BD31-4B8C-83A1-F6EECF244321}">
                <p14:modId xmlns:p14="http://schemas.microsoft.com/office/powerpoint/2010/main" val="573638567"/>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Performance</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70866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组合 137">
            <a:extLst>
              <a:ext uri="{FF2B5EF4-FFF2-40B4-BE49-F238E27FC236}">
                <a16:creationId xmlns:a16="http://schemas.microsoft.com/office/drawing/2014/main" id="{7ED8C2D4-885F-A943-8157-AFD5C08699F8}"/>
              </a:ext>
            </a:extLst>
          </p:cNvPr>
          <p:cNvGrpSpPr/>
          <p:nvPr/>
        </p:nvGrpSpPr>
        <p:grpSpPr>
          <a:xfrm>
            <a:off x="7318865" y="3753394"/>
            <a:ext cx="4210194" cy="2332833"/>
            <a:chOff x="7111882" y="4004176"/>
            <a:chExt cx="4210742" cy="2333136"/>
          </a:xfrm>
        </p:grpSpPr>
        <p:sp>
          <p:nvSpPr>
            <p:cNvPr id="148" name="TextBox 1263"/>
            <p:cNvSpPr txBox="1"/>
            <p:nvPr/>
          </p:nvSpPr>
          <p:spPr>
            <a:xfrm flipH="1">
              <a:off x="7269388" y="5545771"/>
              <a:ext cx="4053236" cy="791541"/>
            </a:xfrm>
            <a:prstGeom prst="rect">
              <a:avLst/>
            </a:prstGeom>
            <a:noFill/>
          </p:spPr>
          <p:txBody>
            <a:bodyPr wrap="square" rtlCol="0">
              <a:noAutofit/>
            </a:bodyPr>
            <a:lstStyle/>
            <a:p>
              <a:pPr defTabSz="913674" fontAlgn="ctr"/>
              <a:r>
                <a:rPr lang="en-US" altLang="zh-CN" sz="1200" dirty="0">
                  <a:solidFill>
                    <a:srgbClr val="1D1D1A"/>
                  </a:solidFill>
                  <a:latin typeface="Arial" panose="020B0604020202020204" pitchFamily="34" charset="0"/>
                  <a:ea typeface="Microsoft YaHei" panose="020B0503020204020204" pitchFamily="34" charset="-122"/>
                  <a:cs typeface="Arial" panose="020B0604020202020204" pitchFamily="34" charset="0"/>
                </a:rPr>
                <a:t>*Front-end NVMe over 100 Gbit/s RDMA will be available in the next version.</a:t>
              </a:r>
            </a:p>
            <a:p>
              <a:pPr defTabSz="913674" fontAlgn="ctr"/>
              <a:r>
                <a:rPr lang="zh-CN" altLang="en-US" sz="1200" dirty="0">
                  <a:latin typeface="Arial" panose="020B0604020202020204" pitchFamily="34" charset="0"/>
                  <a:ea typeface="Microsoft YaHei" panose="020B0503020204020204" pitchFamily="34" charset="-122"/>
                  <a:cs typeface="Arial" panose="020B0604020202020204" pitchFamily="34" charset="0"/>
                </a:rPr>
                <a:t>*</a:t>
              </a:r>
              <a:r>
                <a:rPr lang="en-US" altLang="zh-CN" sz="1200" dirty="0">
                  <a:latin typeface="Arial" panose="020B0604020202020204" pitchFamily="34" charset="0"/>
                  <a:ea typeface="Microsoft YaHei" panose="020B0503020204020204" pitchFamily="34" charset="-122"/>
                  <a:cs typeface="Arial" panose="020B0604020202020204" pitchFamily="34" charset="0"/>
                </a:rPr>
                <a:t>Deployment of FC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NVMe</a:t>
              </a:r>
              <a:r>
                <a:rPr lang="en-US" altLang="zh-CN" sz="1200" dirty="0">
                  <a:latin typeface="Arial" panose="020B0604020202020204" pitchFamily="34" charset="0"/>
                  <a:ea typeface="Microsoft YaHei" panose="020B0503020204020204" pitchFamily="34" charset="-122"/>
                  <a:cs typeface="Arial" panose="020B0604020202020204" pitchFamily="34" charset="0"/>
                </a:rPr>
                <a:t> or </a:t>
              </a:r>
              <a:r>
                <a:rPr lang="en-US" altLang="zh-CN" sz="1200" dirty="0" err="1">
                  <a:latin typeface="Arial" panose="020B0604020202020204" pitchFamily="34" charset="0"/>
                  <a:ea typeface="Microsoft YaHei" panose="020B0503020204020204" pitchFamily="34" charset="-122"/>
                  <a:cs typeface="Arial" panose="020B0604020202020204" pitchFamily="34" charset="0"/>
                </a:rPr>
                <a:t>NVMe</a:t>
              </a:r>
              <a:r>
                <a:rPr lang="en-US" altLang="zh-CN" sz="1200" dirty="0">
                  <a:latin typeface="Arial" panose="020B0604020202020204" pitchFamily="34" charset="0"/>
                  <a:ea typeface="Microsoft YaHei" panose="020B0503020204020204" pitchFamily="34" charset="-122"/>
                  <a:cs typeface="Arial" panose="020B0604020202020204" pitchFamily="34" charset="0"/>
                </a:rPr>
                <a:t> over ROCE due to the maturity of ecosystem.</a:t>
              </a:r>
            </a:p>
          </p:txBody>
        </p:sp>
        <p:grpSp>
          <p:nvGrpSpPr>
            <p:cNvPr id="137" name="组合 136">
              <a:extLst>
                <a:ext uri="{FF2B5EF4-FFF2-40B4-BE49-F238E27FC236}">
                  <a16:creationId xmlns:a16="http://schemas.microsoft.com/office/drawing/2014/main" id="{7FAA892E-F4B1-1640-9D0D-F086F2682283}"/>
                </a:ext>
              </a:extLst>
            </p:cNvPr>
            <p:cNvGrpSpPr/>
            <p:nvPr/>
          </p:nvGrpSpPr>
          <p:grpSpPr>
            <a:xfrm>
              <a:off x="7111882" y="4004176"/>
              <a:ext cx="4175622" cy="1366730"/>
              <a:chOff x="7111882" y="4004176"/>
              <a:chExt cx="4175622" cy="1366730"/>
            </a:xfrm>
          </p:grpSpPr>
          <p:sp>
            <p:nvSpPr>
              <p:cNvPr id="186" name="圆角矩形 185"/>
              <p:cNvSpPr/>
              <p:nvPr/>
            </p:nvSpPr>
            <p:spPr>
              <a:xfrm>
                <a:off x="7124582" y="4004176"/>
                <a:ext cx="4162922" cy="1366730"/>
              </a:xfrm>
              <a:prstGeom prst="roundRect">
                <a:avLst>
                  <a:gd name="adj" fmla="val 8498"/>
                </a:avLst>
              </a:prstGeom>
              <a:solidFill>
                <a:srgbClr val="FCFCFC"/>
              </a:solidFill>
              <a:ln w="12700">
                <a:gradFill flip="none" rotWithShape="1">
                  <a:gsLst>
                    <a:gs pos="85000">
                      <a:schemeClr val="bg1">
                        <a:alpha val="0"/>
                      </a:schemeClr>
                    </a:gs>
                    <a:gs pos="15000">
                      <a:schemeClr val="bg1">
                        <a:alpha val="0"/>
                      </a:schemeClr>
                    </a:gs>
                    <a:gs pos="100000">
                      <a:schemeClr val="bg1"/>
                    </a:gs>
                    <a:gs pos="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400" b="1"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57" name="圆角矩形 156"/>
              <p:cNvSpPr/>
              <p:nvPr/>
            </p:nvSpPr>
            <p:spPr>
              <a:xfrm>
                <a:off x="8612472" y="4876348"/>
                <a:ext cx="1060981" cy="333147"/>
              </a:xfrm>
              <a:prstGeom prst="roundRect">
                <a:avLst>
                  <a:gd name="adj" fmla="val 8498"/>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bIns="35995" rtlCol="0" anchor="ctr">
                <a:noAutofit/>
              </a:bodyPr>
              <a:lstStyle/>
              <a:p>
                <a:pPr algn="ctr" fontAlgn="ct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Full series</a:t>
                </a:r>
              </a:p>
            </p:txBody>
          </p:sp>
          <p:sp>
            <p:nvSpPr>
              <p:cNvPr id="158" name="圆角矩形 157"/>
              <p:cNvSpPr/>
              <p:nvPr/>
            </p:nvSpPr>
            <p:spPr>
              <a:xfrm>
                <a:off x="7124582" y="4218087"/>
                <a:ext cx="1228810" cy="333147"/>
              </a:xfrm>
              <a:prstGeom prst="roundRect">
                <a:avLst>
                  <a:gd name="adj" fmla="val 8498"/>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bIns="35995" rtlCol="0" anchor="ctr">
                <a:noAutofit/>
              </a:bodyPr>
              <a:lstStyle/>
              <a:p>
                <a:pPr algn="ctr" fontAlgn="ct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Shorter path</a:t>
                </a:r>
              </a:p>
            </p:txBody>
          </p:sp>
          <p:sp>
            <p:nvSpPr>
              <p:cNvPr id="159" name="圆角矩形 158"/>
              <p:cNvSpPr/>
              <p:nvPr/>
            </p:nvSpPr>
            <p:spPr>
              <a:xfrm>
                <a:off x="8469913" y="4218087"/>
                <a:ext cx="1380348" cy="333147"/>
              </a:xfrm>
              <a:prstGeom prst="roundRect">
                <a:avLst>
                  <a:gd name="adj" fmla="val 8498"/>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bIns="35995" rtlCol="0" anchor="ctr">
                <a:noAutofit/>
              </a:bodyPr>
              <a:lstStyle/>
              <a:p>
                <a:pPr algn="ctr" fontAlgn="ct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Wider channel</a:t>
                </a:r>
              </a:p>
            </p:txBody>
          </p:sp>
          <p:sp>
            <p:nvSpPr>
              <p:cNvPr id="160" name="圆角矩形 159"/>
              <p:cNvSpPr/>
              <p:nvPr/>
            </p:nvSpPr>
            <p:spPr>
              <a:xfrm>
                <a:off x="10074502" y="4218087"/>
                <a:ext cx="1136490" cy="333147"/>
              </a:xfrm>
              <a:prstGeom prst="roundRect">
                <a:avLst>
                  <a:gd name="adj" fmla="val 8498"/>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bIns="35995" rtlCol="0" anchor="ctr">
                <a:noAutofit/>
              </a:bodyPr>
              <a:lstStyle/>
              <a:p>
                <a:pPr algn="ctr" fontAlgn="ct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Fewer interactions</a:t>
                </a:r>
              </a:p>
            </p:txBody>
          </p:sp>
          <p:sp>
            <p:nvSpPr>
              <p:cNvPr id="161" name="圆角矩形 160"/>
              <p:cNvSpPr/>
              <p:nvPr/>
            </p:nvSpPr>
            <p:spPr>
              <a:xfrm>
                <a:off x="7259314" y="4862294"/>
                <a:ext cx="810917" cy="333147"/>
              </a:xfrm>
              <a:prstGeom prst="roundRect">
                <a:avLst>
                  <a:gd name="adj" fmla="val 8498"/>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bIns="35995" rtlCol="0" anchor="ctr">
                <a:noAutofit/>
              </a:bodyPr>
              <a:lstStyle/>
              <a:p>
                <a:pPr algn="ctr" fontAlgn="ct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E2E</a:t>
                </a:r>
              </a:p>
            </p:txBody>
          </p:sp>
          <p:sp>
            <p:nvSpPr>
              <p:cNvPr id="162" name="圆角矩形 161"/>
              <p:cNvSpPr/>
              <p:nvPr/>
            </p:nvSpPr>
            <p:spPr>
              <a:xfrm>
                <a:off x="10049218" y="4881927"/>
                <a:ext cx="1187733" cy="333147"/>
              </a:xfrm>
              <a:prstGeom prst="roundRect">
                <a:avLst>
                  <a:gd name="adj" fmla="val 8498"/>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bIns="35995" rtlCol="0" anchor="ctr">
                <a:noAutofit/>
              </a:bodyPr>
              <a:lstStyle/>
              <a:p>
                <a:pPr algn="ctr" fontAlgn="ctr"/>
                <a:r>
                  <a:rPr lang="en-US" altLang="zh-CN" sz="1400" dirty="0">
                    <a:solidFill>
                      <a:srgbClr val="1D1D1A"/>
                    </a:solidFill>
                    <a:latin typeface="Arial" panose="020B0604020202020204" pitchFamily="34" charset="0"/>
                    <a:ea typeface="Microsoft YaHei" panose="020B0503020204020204" pitchFamily="34" charset="-122"/>
                    <a:cs typeface="Arial" panose="020B0604020202020204" pitchFamily="34" charset="0"/>
                  </a:rPr>
                  <a:t>Every model ever fast</a:t>
                </a:r>
              </a:p>
            </p:txBody>
          </p:sp>
          <p:grpSp>
            <p:nvGrpSpPr>
              <p:cNvPr id="163" name="组合 162"/>
              <p:cNvGrpSpPr/>
              <p:nvPr/>
            </p:nvGrpSpPr>
            <p:grpSpPr>
              <a:xfrm>
                <a:off x="8301858" y="4337044"/>
                <a:ext cx="144278" cy="138209"/>
                <a:chOff x="2517611" y="3144347"/>
                <a:chExt cx="165329" cy="158374"/>
              </a:xfrm>
            </p:grpSpPr>
            <p:sp>
              <p:nvSpPr>
                <p:cNvPr id="164" name="Freeform 7"/>
                <p:cNvSpPr>
                  <a:spLocks/>
                </p:cNvSpPr>
                <p:nvPr/>
              </p:nvSpPr>
              <p:spPr bwMode="auto">
                <a:xfrm>
                  <a:off x="2517611" y="3144347"/>
                  <a:ext cx="95307" cy="158374"/>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solidFill>
                  <a:schemeClr val="bg1">
                    <a:lumMod val="40000"/>
                    <a:lumOff val="60000"/>
                    <a:alpha val="50000"/>
                  </a:schemeClr>
                </a:solidFill>
                <a:ln w="9525">
                  <a:noFill/>
                  <a:round/>
                  <a:headEnd/>
                  <a:tailEnd/>
                </a:ln>
              </p:spPr>
              <p:txBody>
                <a:bodyPr vert="horz" wrap="square" lIns="91428" tIns="45714" rIns="91428" bIns="35995" numCol="1" anchor="t" anchorCtr="0" compatLnSpc="1">
                  <a:prstTxWarp prst="textNoShape">
                    <a:avLst/>
                  </a:prstTxWarp>
                  <a:noAutofit/>
                </a:bodyPr>
                <a:lstStyle/>
                <a:p>
                  <a:pPr defTabSz="914309" fontAlgn="ctr"/>
                  <a:endParaRPr lang="en-US" altLang="zh-CN" sz="105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5" name="Freeform 8"/>
                <p:cNvSpPr>
                  <a:spLocks/>
                </p:cNvSpPr>
                <p:nvPr/>
              </p:nvSpPr>
              <p:spPr bwMode="auto">
                <a:xfrm>
                  <a:off x="2587244" y="3144347"/>
                  <a:ext cx="95696" cy="158374"/>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solidFill>
                  <a:schemeClr val="bg1">
                    <a:lumMod val="60000"/>
                    <a:lumOff val="40000"/>
                    <a:alpha val="90000"/>
                  </a:schemeClr>
                </a:solidFill>
                <a:ln w="9525">
                  <a:noFill/>
                  <a:round/>
                  <a:headEnd/>
                  <a:tailEnd/>
                </a:ln>
              </p:spPr>
              <p:txBody>
                <a:bodyPr vert="horz" wrap="square" lIns="91428" tIns="45714" rIns="91428" bIns="35995" numCol="1" anchor="t" anchorCtr="0" compatLnSpc="1">
                  <a:prstTxWarp prst="textNoShape">
                    <a:avLst/>
                  </a:prstTxWarp>
                  <a:noAutofit/>
                </a:bodyPr>
                <a:lstStyle/>
                <a:p>
                  <a:pPr defTabSz="914309" fontAlgn="ctr"/>
                  <a:endParaRPr lang="en-US" altLang="zh-CN" sz="105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66" name="组合 165"/>
              <p:cNvGrpSpPr/>
              <p:nvPr/>
            </p:nvGrpSpPr>
            <p:grpSpPr>
              <a:xfrm>
                <a:off x="9855437" y="4337044"/>
                <a:ext cx="169683" cy="138209"/>
                <a:chOff x="3065535" y="3144347"/>
                <a:chExt cx="194440" cy="158374"/>
              </a:xfrm>
            </p:grpSpPr>
            <p:sp>
              <p:nvSpPr>
                <p:cNvPr id="167" name="Freeform 7"/>
                <p:cNvSpPr>
                  <a:spLocks/>
                </p:cNvSpPr>
                <p:nvPr/>
              </p:nvSpPr>
              <p:spPr bwMode="auto">
                <a:xfrm>
                  <a:off x="3065535" y="3144347"/>
                  <a:ext cx="95307" cy="158374"/>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solidFill>
                  <a:schemeClr val="bg1">
                    <a:lumMod val="40000"/>
                    <a:lumOff val="60000"/>
                    <a:alpha val="50000"/>
                  </a:schemeClr>
                </a:solidFill>
                <a:ln w="9525">
                  <a:noFill/>
                  <a:round/>
                  <a:headEnd/>
                  <a:tailEnd/>
                </a:ln>
              </p:spPr>
              <p:txBody>
                <a:bodyPr vert="horz" wrap="square" lIns="91428" tIns="45714" rIns="91428" bIns="35995" numCol="1" anchor="t" anchorCtr="0" compatLnSpc="1">
                  <a:prstTxWarp prst="textNoShape">
                    <a:avLst/>
                  </a:prstTxWarp>
                  <a:noAutofit/>
                </a:bodyPr>
                <a:lstStyle/>
                <a:p>
                  <a:pPr defTabSz="914309" fontAlgn="ctr"/>
                  <a:endParaRPr lang="en-US" altLang="zh-CN" sz="105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8" name="Freeform 8"/>
                <p:cNvSpPr>
                  <a:spLocks/>
                </p:cNvSpPr>
                <p:nvPr/>
              </p:nvSpPr>
              <p:spPr bwMode="auto">
                <a:xfrm>
                  <a:off x="3164281" y="3144347"/>
                  <a:ext cx="95694" cy="158374"/>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solidFill>
                  <a:schemeClr val="bg1">
                    <a:lumMod val="60000"/>
                    <a:lumOff val="40000"/>
                    <a:alpha val="90000"/>
                  </a:schemeClr>
                </a:solidFill>
                <a:ln w="9525">
                  <a:noFill/>
                  <a:round/>
                  <a:headEnd/>
                  <a:tailEnd/>
                </a:ln>
              </p:spPr>
              <p:txBody>
                <a:bodyPr vert="horz" wrap="square" lIns="91428" tIns="45714" rIns="91428" bIns="35995" numCol="1" anchor="t" anchorCtr="0" compatLnSpc="1">
                  <a:prstTxWarp prst="textNoShape">
                    <a:avLst/>
                  </a:prstTxWarp>
                  <a:noAutofit/>
                </a:bodyPr>
                <a:lstStyle/>
                <a:p>
                  <a:pPr defTabSz="914309" fontAlgn="ctr"/>
                  <a:endParaRPr lang="en-US" altLang="zh-CN" sz="105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72" name="组合 171"/>
              <p:cNvGrpSpPr/>
              <p:nvPr/>
            </p:nvGrpSpPr>
            <p:grpSpPr>
              <a:xfrm>
                <a:off x="8288961" y="4971295"/>
                <a:ext cx="144278" cy="138209"/>
                <a:chOff x="2544916" y="3144347"/>
                <a:chExt cx="165329" cy="158374"/>
              </a:xfrm>
            </p:grpSpPr>
            <p:sp>
              <p:nvSpPr>
                <p:cNvPr id="173" name="Freeform 7"/>
                <p:cNvSpPr>
                  <a:spLocks/>
                </p:cNvSpPr>
                <p:nvPr/>
              </p:nvSpPr>
              <p:spPr bwMode="auto">
                <a:xfrm>
                  <a:off x="2544916" y="3144347"/>
                  <a:ext cx="95307" cy="158374"/>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solidFill>
                  <a:schemeClr val="bg1">
                    <a:lumMod val="40000"/>
                    <a:lumOff val="60000"/>
                    <a:alpha val="50000"/>
                  </a:schemeClr>
                </a:solidFill>
                <a:ln w="9525">
                  <a:noFill/>
                  <a:round/>
                  <a:headEnd/>
                  <a:tailEnd/>
                </a:ln>
              </p:spPr>
              <p:txBody>
                <a:bodyPr vert="horz" wrap="square" lIns="91428" tIns="45714" rIns="91428" bIns="35995" numCol="1" anchor="t" anchorCtr="0" compatLnSpc="1">
                  <a:prstTxWarp prst="textNoShape">
                    <a:avLst/>
                  </a:prstTxWarp>
                  <a:noAutofit/>
                </a:bodyPr>
                <a:lstStyle/>
                <a:p>
                  <a:pPr defTabSz="914309" fontAlgn="ctr"/>
                  <a:endParaRPr lang="en-US" altLang="zh-CN" sz="105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74" name="Freeform 8"/>
                <p:cNvSpPr>
                  <a:spLocks/>
                </p:cNvSpPr>
                <p:nvPr/>
              </p:nvSpPr>
              <p:spPr bwMode="auto">
                <a:xfrm>
                  <a:off x="2614549" y="3144347"/>
                  <a:ext cx="95696" cy="158374"/>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solidFill>
                  <a:schemeClr val="bg1">
                    <a:lumMod val="60000"/>
                    <a:lumOff val="40000"/>
                    <a:alpha val="90000"/>
                  </a:schemeClr>
                </a:solidFill>
                <a:ln w="9525">
                  <a:noFill/>
                  <a:round/>
                  <a:headEnd/>
                  <a:tailEnd/>
                </a:ln>
              </p:spPr>
              <p:txBody>
                <a:bodyPr vert="horz" wrap="square" lIns="91428" tIns="45714" rIns="91428" bIns="35995" numCol="1" anchor="t" anchorCtr="0" compatLnSpc="1">
                  <a:prstTxWarp prst="textNoShape">
                    <a:avLst/>
                  </a:prstTxWarp>
                  <a:noAutofit/>
                </a:bodyPr>
                <a:lstStyle/>
                <a:p>
                  <a:pPr defTabSz="914309" fontAlgn="ctr"/>
                  <a:endParaRPr lang="en-US" altLang="zh-CN" sz="105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75" name="组合 174"/>
              <p:cNvGrpSpPr/>
              <p:nvPr/>
            </p:nvGrpSpPr>
            <p:grpSpPr>
              <a:xfrm>
                <a:off x="9852165" y="4973499"/>
                <a:ext cx="169681" cy="138209"/>
                <a:chOff x="3119027" y="3144347"/>
                <a:chExt cx="194438" cy="158374"/>
              </a:xfrm>
            </p:grpSpPr>
            <p:sp>
              <p:nvSpPr>
                <p:cNvPr id="176" name="Freeform 7"/>
                <p:cNvSpPr>
                  <a:spLocks/>
                </p:cNvSpPr>
                <p:nvPr/>
              </p:nvSpPr>
              <p:spPr bwMode="auto">
                <a:xfrm>
                  <a:off x="3119027" y="3144347"/>
                  <a:ext cx="95307" cy="158374"/>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solidFill>
                  <a:schemeClr val="bg1">
                    <a:lumMod val="40000"/>
                    <a:lumOff val="60000"/>
                    <a:alpha val="50000"/>
                  </a:schemeClr>
                </a:solidFill>
                <a:ln w="9525">
                  <a:noFill/>
                  <a:round/>
                  <a:headEnd/>
                  <a:tailEnd/>
                </a:ln>
              </p:spPr>
              <p:txBody>
                <a:bodyPr vert="horz" wrap="square" lIns="91428" tIns="45714" rIns="91428" bIns="35995" numCol="1" anchor="t" anchorCtr="0" compatLnSpc="1">
                  <a:prstTxWarp prst="textNoShape">
                    <a:avLst/>
                  </a:prstTxWarp>
                  <a:noAutofit/>
                </a:bodyPr>
                <a:lstStyle/>
                <a:p>
                  <a:pPr defTabSz="914309" fontAlgn="ctr"/>
                  <a:endParaRPr lang="en-US" altLang="zh-CN" sz="105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77" name="Freeform 8"/>
                <p:cNvSpPr>
                  <a:spLocks/>
                </p:cNvSpPr>
                <p:nvPr/>
              </p:nvSpPr>
              <p:spPr bwMode="auto">
                <a:xfrm>
                  <a:off x="3217768" y="3144347"/>
                  <a:ext cx="95697" cy="158374"/>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solidFill>
                  <a:schemeClr val="bg1">
                    <a:lumMod val="60000"/>
                    <a:lumOff val="40000"/>
                    <a:alpha val="90000"/>
                  </a:schemeClr>
                </a:solidFill>
                <a:ln w="9525">
                  <a:noFill/>
                  <a:round/>
                  <a:headEnd/>
                  <a:tailEnd/>
                </a:ln>
              </p:spPr>
              <p:txBody>
                <a:bodyPr vert="horz" wrap="square" lIns="91428" tIns="45714" rIns="91428" bIns="35995" numCol="1" anchor="t" anchorCtr="0" compatLnSpc="1">
                  <a:prstTxWarp prst="textNoShape">
                    <a:avLst/>
                  </a:prstTxWarp>
                  <a:noAutofit/>
                </a:bodyPr>
                <a:lstStyle/>
                <a:p>
                  <a:pPr defTabSz="914309" fontAlgn="ctr"/>
                  <a:endParaRPr lang="en-US" altLang="zh-CN" sz="105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169" name="Line 6"/>
              <p:cNvSpPr>
                <a:spLocks noChangeShapeType="1"/>
              </p:cNvSpPr>
              <p:nvPr/>
            </p:nvSpPr>
            <p:spPr bwMode="auto">
              <a:xfrm flipV="1">
                <a:off x="7111882" y="4763518"/>
                <a:ext cx="4014415"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28" tIns="45714" rIns="91428" bIns="45714" numCol="1" anchor="t" anchorCtr="0" compatLnSpc="1">
                <a:noAutofit/>
              </a:bodyPr>
              <a:lstStyle/>
              <a:p>
                <a:pPr defTabSz="914309" fontAlgn="ctr"/>
                <a:endParaRPr lang="en-US" altLang="zh-CN" sz="11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grpSp>
      </p:grpSp>
      <p:sp>
        <p:nvSpPr>
          <p:cNvPr id="3" name="副标题 1"/>
          <p:cNvSpPr>
            <a:spLocks noGrp="1"/>
          </p:cNvSpPr>
          <p:nvPr>
            <p:ph type="subTitle" idx="4294967295"/>
          </p:nvPr>
        </p:nvSpPr>
        <p:spPr>
          <a:xfrm>
            <a:off x="987258" y="157445"/>
            <a:ext cx="10568199" cy="506053"/>
          </a:xfrm>
          <a:prstGeom prst="rect">
            <a:avLst/>
          </a:prstGeom>
        </p:spPr>
        <p:txBody>
          <a:bodyPr vert="horz" wrap="square" lIns="0" tIns="0" rIns="0" bIns="0" numCol="1" anchor="t" anchorCtr="0" compatLnSpc="1">
            <a:prstTxWarp prst="textNoShape">
              <a:avLst/>
            </a:prstTxWarp>
            <a:noAutofit/>
          </a:bodyPr>
          <a:lstStyle/>
          <a:p>
            <a:pPr marL="0" indent="0" fontAlgn="ctr">
              <a:buNone/>
            </a:pPr>
            <a:r>
              <a:rPr lang="en-US" altLang="zh-CN" sz="2800" b="0" dirty="0">
                <a:latin typeface="Arial" panose="020B0604020202020204" pitchFamily="34" charset="0"/>
                <a:ea typeface="微软雅黑" panose="020B0503020204020204" pitchFamily="34" charset="-122"/>
              </a:rPr>
              <a:t>Ever Fast: E2E NVMe for all Storage Series</a:t>
            </a:r>
          </a:p>
        </p:txBody>
      </p:sp>
      <p:grpSp>
        <p:nvGrpSpPr>
          <p:cNvPr id="139" name="组合 138">
            <a:extLst>
              <a:ext uri="{FF2B5EF4-FFF2-40B4-BE49-F238E27FC236}">
                <a16:creationId xmlns:a16="http://schemas.microsoft.com/office/drawing/2014/main" id="{D65DC715-1E32-8948-BBAE-B041D8D183A7}"/>
              </a:ext>
            </a:extLst>
          </p:cNvPr>
          <p:cNvGrpSpPr/>
          <p:nvPr/>
        </p:nvGrpSpPr>
        <p:grpSpPr>
          <a:xfrm>
            <a:off x="7302972" y="1375504"/>
            <a:ext cx="3969241" cy="2305844"/>
            <a:chOff x="7417088" y="1588513"/>
            <a:chExt cx="3969758" cy="2306144"/>
          </a:xfrm>
        </p:grpSpPr>
        <p:sp>
          <p:nvSpPr>
            <p:cNvPr id="125" name="文本框 124"/>
            <p:cNvSpPr txBox="1"/>
            <p:nvPr/>
          </p:nvSpPr>
          <p:spPr>
            <a:xfrm>
              <a:off x="7417088" y="2614594"/>
              <a:ext cx="3969758" cy="1280063"/>
            </a:xfrm>
            <a:prstGeom prst="rect">
              <a:avLst/>
            </a:prstGeom>
            <a:noFill/>
          </p:spPr>
          <p:txBody>
            <a:bodyPr wrap="square" rtlCol="0">
              <a:noAutofit/>
            </a:bodyPr>
            <a:lstStyle/>
            <a:p>
              <a:pPr algn="ctr" fontAlgn="ctr">
                <a:lnSpc>
                  <a:spcPct val="150000"/>
                </a:lnSpc>
              </a:pPr>
              <a:r>
                <a:rPr lang="en-US" altLang="zh-CN" sz="1600" dirty="0">
                  <a:solidFill>
                    <a:srgbClr val="1D1D1A"/>
                  </a:solidFill>
                  <a:latin typeface="Arial" panose="020B0604020202020204" pitchFamily="34" charset="0"/>
                  <a:ea typeface="微软雅黑" panose="020B0503020204020204" pitchFamily="34" charset="-122"/>
                  <a:cs typeface="Arial" pitchFamily="34" charset="0"/>
                </a:rPr>
                <a:t>Test model: 7:3 read/write, 130 </a:t>
              </a:r>
              <a:r>
                <a:rPr lang="en-US" altLang="zh-CN" sz="1600" dirty="0" err="1">
                  <a:solidFill>
                    <a:srgbClr val="1D1D1A"/>
                  </a:solidFill>
                  <a:latin typeface="Arial" panose="020B0604020202020204" pitchFamily="34" charset="0"/>
                  <a:ea typeface="微软雅黑" panose="020B0503020204020204" pitchFamily="34" charset="-122"/>
                  <a:cs typeface="Arial" pitchFamily="34" charset="0"/>
                </a:rPr>
                <a:t>μs</a:t>
              </a:r>
              <a:r>
                <a:rPr lang="en-US" altLang="zh-CN" sz="1600" dirty="0">
                  <a:solidFill>
                    <a:srgbClr val="1D1D1A"/>
                  </a:solidFill>
                  <a:latin typeface="Arial" panose="020B0604020202020204" pitchFamily="34" charset="0"/>
                  <a:ea typeface="微软雅黑" panose="020B0503020204020204" pitchFamily="34" charset="-122"/>
                  <a:cs typeface="Arial" pitchFamily="34" charset="0"/>
                </a:rPr>
                <a:t> read latency, 50 </a:t>
              </a:r>
              <a:r>
                <a:rPr lang="en-US" altLang="zh-CN" sz="1600" dirty="0" err="1">
                  <a:solidFill>
                    <a:srgbClr val="1D1D1A"/>
                  </a:solidFill>
                  <a:latin typeface="Arial" panose="020B0604020202020204" pitchFamily="34" charset="0"/>
                  <a:ea typeface="微软雅黑" panose="020B0503020204020204" pitchFamily="34" charset="-122"/>
                  <a:cs typeface="Arial" pitchFamily="34" charset="0"/>
                </a:rPr>
                <a:t>μs</a:t>
              </a:r>
              <a:r>
                <a:rPr lang="en-US" altLang="zh-CN" sz="1600" dirty="0">
                  <a:solidFill>
                    <a:srgbClr val="1D1D1A"/>
                  </a:solidFill>
                  <a:latin typeface="Arial" panose="020B0604020202020204" pitchFamily="34" charset="0"/>
                  <a:ea typeface="微软雅黑" panose="020B0503020204020204" pitchFamily="34" charset="-122"/>
                  <a:cs typeface="Arial" pitchFamily="34" charset="0"/>
                </a:rPr>
                <a:t> write latency</a:t>
              </a:r>
            </a:p>
            <a:p>
              <a:pPr algn="ctr" fontAlgn="ctr">
                <a:lnSpc>
                  <a:spcPct val="150000"/>
                </a:lnSpc>
              </a:pPr>
              <a:r>
                <a:rPr lang="en-US" altLang="zh-CN" sz="1600" dirty="0">
                  <a:solidFill>
                    <a:srgbClr val="1D1D1A"/>
                  </a:solidFill>
                  <a:latin typeface="Arial" panose="020B0604020202020204" pitchFamily="34" charset="0"/>
                  <a:ea typeface="微软雅黑" panose="020B0503020204020204" pitchFamily="34" charset="-122"/>
                  <a:cs typeface="Arial" pitchFamily="34" charset="0"/>
                </a:rPr>
                <a:t>Time = 130 x 0.7 + 50 x 0.3 = 106 μs</a:t>
              </a:r>
            </a:p>
          </p:txBody>
        </p:sp>
        <p:sp>
          <p:nvSpPr>
            <p:cNvPr id="156" name="文本框 155"/>
            <p:cNvSpPr txBox="1"/>
            <p:nvPr/>
          </p:nvSpPr>
          <p:spPr>
            <a:xfrm>
              <a:off x="7885813" y="1588513"/>
              <a:ext cx="3264035" cy="1323439"/>
            </a:xfrm>
            <a:prstGeom prst="rect">
              <a:avLst/>
            </a:prstGeom>
            <a:noFill/>
          </p:spPr>
          <p:txBody>
            <a:bodyPr wrap="square" rtlCol="0">
              <a:noAutofit/>
            </a:bodyPr>
            <a:lstStyle/>
            <a:p>
              <a:pPr fontAlgn="ctr"/>
              <a:r>
                <a:rPr lang="en-US" altLang="zh-CN" sz="6999" b="1" dirty="0">
                  <a:solidFill>
                    <a:srgbClr val="C00000"/>
                  </a:solidFill>
                  <a:latin typeface="Arial" panose="020B0604020202020204" pitchFamily="34" charset="0"/>
                  <a:ea typeface="Microsoft YaHei" panose="020B0503020204020204" pitchFamily="34" charset="-122"/>
                  <a:cs typeface="Arial" panose="020B0604020202020204" pitchFamily="34" charset="0"/>
                </a:rPr>
                <a:t>0.1 ms</a:t>
              </a:r>
            </a:p>
          </p:txBody>
        </p:sp>
      </p:grpSp>
      <p:grpSp>
        <p:nvGrpSpPr>
          <p:cNvPr id="2" name="组合 1"/>
          <p:cNvGrpSpPr/>
          <p:nvPr/>
        </p:nvGrpSpPr>
        <p:grpSpPr>
          <a:xfrm>
            <a:off x="558533" y="1367474"/>
            <a:ext cx="5861318" cy="4814252"/>
            <a:chOff x="263787" y="1240170"/>
            <a:chExt cx="6316627" cy="5094590"/>
          </a:xfrm>
        </p:grpSpPr>
        <p:sp>
          <p:nvSpPr>
            <p:cNvPr id="170" name="圆角矩形 169"/>
            <p:cNvSpPr/>
            <p:nvPr/>
          </p:nvSpPr>
          <p:spPr>
            <a:xfrm>
              <a:off x="336097" y="1240170"/>
              <a:ext cx="6244317" cy="5094589"/>
            </a:xfrm>
            <a:prstGeom prst="roundRect">
              <a:avLst>
                <a:gd name="adj" fmla="val 2561"/>
              </a:avLst>
            </a:prstGeom>
            <a:solidFill>
              <a:srgbClr val="F8F8F8"/>
            </a:solidFill>
            <a:ln w="12700" cap="flat" cmpd="sng" algn="ctr">
              <a:solidFill>
                <a:schemeClr val="tx1">
                  <a:lumMod val="50000"/>
                  <a:lumOff val="50000"/>
                </a:schemeClr>
              </a:solidFill>
              <a:prstDash val="solid"/>
              <a:miter lim="800000"/>
            </a:ln>
            <a:effectLst/>
          </p:spPr>
          <p:txBody>
            <a:bodyPr wrap="square" rtlCol="0" anchor="ctr">
              <a:noAutofit/>
            </a:bodyPr>
            <a:lstStyle/>
            <a:p>
              <a:pPr indent="-228577" algn="ctr" defTabSz="914309" fontAlgn="ctr">
                <a:buClr>
                  <a:srgbClr val="990000"/>
                </a:buClr>
                <a:buSzPct val="60000"/>
              </a:pPr>
              <a:endParaRPr lang="en-US" altLang="zh-CN" sz="16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pic>
          <p:nvPicPr>
            <p:cNvPr id="7" name="图片 6"/>
            <p:cNvPicPr>
              <a:picLocks noChangeAspect="1"/>
            </p:cNvPicPr>
            <p:nvPr/>
          </p:nvPicPr>
          <p:blipFill rotWithShape="1">
            <a:blip r:embed="rId3" cstate="print">
              <a:grayscl/>
              <a:extLst>
                <a:ext uri="{28A0092B-C50C-407E-A947-70E740481C1C}">
                  <a14:useLocalDpi xmlns:a14="http://schemas.microsoft.com/office/drawing/2010/main" val="0"/>
                </a:ext>
              </a:extLst>
            </a:blip>
            <a:srcRect l="4696" t="14950" r="39944" b="10301"/>
            <a:stretch/>
          </p:blipFill>
          <p:spPr>
            <a:xfrm>
              <a:off x="846050" y="2994845"/>
              <a:ext cx="4397553" cy="3339915"/>
            </a:xfrm>
            <a:prstGeom prst="rect">
              <a:avLst/>
            </a:prstGeom>
          </p:spPr>
        </p:pic>
        <p:grpSp>
          <p:nvGrpSpPr>
            <p:cNvPr id="8" name="Group 1422"/>
            <p:cNvGrpSpPr/>
            <p:nvPr/>
          </p:nvGrpSpPr>
          <p:grpSpPr>
            <a:xfrm>
              <a:off x="1405486" y="2391030"/>
              <a:ext cx="1277531" cy="210461"/>
              <a:chOff x="3142816" y="3188150"/>
              <a:chExt cx="1616871" cy="284997"/>
            </a:xfrm>
          </p:grpSpPr>
          <p:sp>
            <p:nvSpPr>
              <p:cNvPr id="9" name="矩形 15"/>
              <p:cNvSpPr/>
              <p:nvPr/>
            </p:nvSpPr>
            <p:spPr>
              <a:xfrm>
                <a:off x="3142816" y="3188150"/>
                <a:ext cx="1616871" cy="284997"/>
              </a:xfrm>
              <a:prstGeom prst="rect">
                <a:avLst/>
              </a:prstGeom>
              <a:noFill/>
              <a:ln w="25400" cap="flat" cmpd="sng" algn="ctr">
                <a:solidFill>
                  <a:schemeClr val="tx1">
                    <a:lumMod val="25000"/>
                    <a:lumOff val="75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0" name="矩形 15"/>
              <p:cNvSpPr/>
              <p:nvPr/>
            </p:nvSpPr>
            <p:spPr>
              <a:xfrm>
                <a:off x="3230672"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1" name="矩形 15"/>
              <p:cNvSpPr/>
              <p:nvPr/>
            </p:nvSpPr>
            <p:spPr>
              <a:xfrm>
                <a:off x="3230672"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2" name="矩形 15"/>
              <p:cNvSpPr/>
              <p:nvPr/>
            </p:nvSpPr>
            <p:spPr>
              <a:xfrm>
                <a:off x="3419217"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3" name="矩形 15"/>
              <p:cNvSpPr/>
              <p:nvPr/>
            </p:nvSpPr>
            <p:spPr>
              <a:xfrm>
                <a:off x="3419217"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4" name="矩形 15"/>
              <p:cNvSpPr/>
              <p:nvPr/>
            </p:nvSpPr>
            <p:spPr>
              <a:xfrm>
                <a:off x="3608732"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5" name="矩形 15"/>
              <p:cNvSpPr/>
              <p:nvPr/>
            </p:nvSpPr>
            <p:spPr>
              <a:xfrm>
                <a:off x="3608732"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 name="矩形 15"/>
              <p:cNvSpPr/>
              <p:nvPr/>
            </p:nvSpPr>
            <p:spPr>
              <a:xfrm>
                <a:off x="3797277"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7" name="矩形 15"/>
              <p:cNvSpPr/>
              <p:nvPr/>
            </p:nvSpPr>
            <p:spPr>
              <a:xfrm>
                <a:off x="3797277"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 name="矩形 15"/>
              <p:cNvSpPr/>
              <p:nvPr/>
            </p:nvSpPr>
            <p:spPr>
              <a:xfrm>
                <a:off x="3980298"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9" name="矩形 15"/>
              <p:cNvSpPr/>
              <p:nvPr/>
            </p:nvSpPr>
            <p:spPr>
              <a:xfrm>
                <a:off x="3980298"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0" name="矩形 15"/>
              <p:cNvSpPr/>
              <p:nvPr/>
            </p:nvSpPr>
            <p:spPr>
              <a:xfrm>
                <a:off x="4168843"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1" name="矩形 20"/>
              <p:cNvSpPr/>
              <p:nvPr/>
            </p:nvSpPr>
            <p:spPr>
              <a:xfrm>
                <a:off x="4168843"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2" name="矩形 15"/>
              <p:cNvSpPr/>
              <p:nvPr/>
            </p:nvSpPr>
            <p:spPr>
              <a:xfrm>
                <a:off x="4362187"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3" name="矩形 15"/>
              <p:cNvSpPr/>
              <p:nvPr/>
            </p:nvSpPr>
            <p:spPr>
              <a:xfrm>
                <a:off x="4362187"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4" name="矩形 15"/>
              <p:cNvSpPr/>
              <p:nvPr/>
            </p:nvSpPr>
            <p:spPr>
              <a:xfrm>
                <a:off x="4550732"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5" name="矩形 15"/>
              <p:cNvSpPr/>
              <p:nvPr/>
            </p:nvSpPr>
            <p:spPr>
              <a:xfrm>
                <a:off x="4550732"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26" name="Group 1452"/>
            <p:cNvGrpSpPr/>
            <p:nvPr/>
          </p:nvGrpSpPr>
          <p:grpSpPr>
            <a:xfrm>
              <a:off x="3544111" y="2394029"/>
              <a:ext cx="1277531" cy="210461"/>
              <a:chOff x="3142816" y="3188150"/>
              <a:chExt cx="1616871" cy="284997"/>
            </a:xfrm>
          </p:grpSpPr>
          <p:sp>
            <p:nvSpPr>
              <p:cNvPr id="27" name="矩形 15"/>
              <p:cNvSpPr/>
              <p:nvPr/>
            </p:nvSpPr>
            <p:spPr>
              <a:xfrm>
                <a:off x="3142816" y="3188150"/>
                <a:ext cx="1616871" cy="284997"/>
              </a:xfrm>
              <a:prstGeom prst="rect">
                <a:avLst/>
              </a:prstGeom>
              <a:noFill/>
              <a:ln w="25400" cap="flat" cmpd="sng" algn="ctr">
                <a:solidFill>
                  <a:schemeClr val="tx1">
                    <a:lumMod val="25000"/>
                    <a:lumOff val="75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8" name="矩形 15"/>
              <p:cNvSpPr/>
              <p:nvPr/>
            </p:nvSpPr>
            <p:spPr>
              <a:xfrm>
                <a:off x="3230672"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9" name="矩形 15"/>
              <p:cNvSpPr/>
              <p:nvPr/>
            </p:nvSpPr>
            <p:spPr>
              <a:xfrm>
                <a:off x="3230672"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0" name="矩形 15"/>
              <p:cNvSpPr/>
              <p:nvPr/>
            </p:nvSpPr>
            <p:spPr>
              <a:xfrm>
                <a:off x="3419217"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1" name="矩形 15"/>
              <p:cNvSpPr/>
              <p:nvPr/>
            </p:nvSpPr>
            <p:spPr>
              <a:xfrm>
                <a:off x="3419217"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2" name="矩形 15"/>
              <p:cNvSpPr/>
              <p:nvPr/>
            </p:nvSpPr>
            <p:spPr>
              <a:xfrm>
                <a:off x="3608732"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3" name="矩形 15"/>
              <p:cNvSpPr/>
              <p:nvPr/>
            </p:nvSpPr>
            <p:spPr>
              <a:xfrm>
                <a:off x="3608732"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4" name="矩形 15"/>
              <p:cNvSpPr/>
              <p:nvPr/>
            </p:nvSpPr>
            <p:spPr>
              <a:xfrm>
                <a:off x="3797277"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5" name="矩形 15"/>
              <p:cNvSpPr/>
              <p:nvPr/>
            </p:nvSpPr>
            <p:spPr>
              <a:xfrm>
                <a:off x="3797277"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6" name="矩形 15"/>
              <p:cNvSpPr/>
              <p:nvPr/>
            </p:nvSpPr>
            <p:spPr>
              <a:xfrm>
                <a:off x="3980298"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7" name="矩形 15"/>
              <p:cNvSpPr/>
              <p:nvPr/>
            </p:nvSpPr>
            <p:spPr>
              <a:xfrm>
                <a:off x="3980298"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8" name="矩形 15"/>
              <p:cNvSpPr/>
              <p:nvPr/>
            </p:nvSpPr>
            <p:spPr>
              <a:xfrm>
                <a:off x="4168843"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9" name="矩形 15"/>
              <p:cNvSpPr/>
              <p:nvPr/>
            </p:nvSpPr>
            <p:spPr>
              <a:xfrm>
                <a:off x="4168843"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0" name="矩形 15"/>
              <p:cNvSpPr/>
              <p:nvPr/>
            </p:nvSpPr>
            <p:spPr>
              <a:xfrm>
                <a:off x="4362187"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1" name="矩形 15"/>
              <p:cNvSpPr/>
              <p:nvPr/>
            </p:nvSpPr>
            <p:spPr>
              <a:xfrm>
                <a:off x="4362187"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2" name="矩形 15"/>
              <p:cNvSpPr/>
              <p:nvPr/>
            </p:nvSpPr>
            <p:spPr>
              <a:xfrm>
                <a:off x="4550732" y="324394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3" name="矩形 15"/>
              <p:cNvSpPr/>
              <p:nvPr/>
            </p:nvSpPr>
            <p:spPr>
              <a:xfrm>
                <a:off x="4550732" y="3355894"/>
                <a:ext cx="114444" cy="49984"/>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4" name="Group 1446"/>
            <p:cNvGrpSpPr/>
            <p:nvPr/>
          </p:nvGrpSpPr>
          <p:grpSpPr>
            <a:xfrm>
              <a:off x="3564407" y="1614018"/>
              <a:ext cx="1277531" cy="223229"/>
              <a:chOff x="2140260" y="2024056"/>
              <a:chExt cx="1589999" cy="326192"/>
            </a:xfrm>
          </p:grpSpPr>
          <p:sp>
            <p:nvSpPr>
              <p:cNvPr id="45" name="Rectangle 1447"/>
              <p:cNvSpPr/>
              <p:nvPr/>
            </p:nvSpPr>
            <p:spPr>
              <a:xfrm>
                <a:off x="2140260" y="2024056"/>
                <a:ext cx="1589999" cy="326192"/>
              </a:xfrm>
              <a:prstGeom prst="rect">
                <a:avLst/>
              </a:prstGeom>
              <a:noFill/>
              <a:ln w="25400" cap="flat" cmpd="sng" algn="ctr">
                <a:solidFill>
                  <a:schemeClr val="tx1">
                    <a:lumMod val="25000"/>
                    <a:lumOff val="75000"/>
                  </a:schemeClr>
                </a:solidFill>
                <a:prstDash val="solid"/>
              </a:ln>
              <a:effectLst/>
            </p:spPr>
            <p:txBody>
              <a:bodyPr wrap="square" rtlCol="0" anchor="ctr">
                <a:noAutofit/>
              </a:bodyPr>
              <a:lstStyle/>
              <a:p>
                <a:pPr algn="ctr" defTabSz="1218443" fontAlgn="ct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46" name="Straight Connector 1448"/>
              <p:cNvCxnSpPr/>
              <p:nvPr/>
            </p:nvCxnSpPr>
            <p:spPr>
              <a:xfrm>
                <a:off x="2283248" y="2269375"/>
                <a:ext cx="128546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1449"/>
              <p:cNvCxnSpPr/>
              <p:nvPr/>
            </p:nvCxnSpPr>
            <p:spPr>
              <a:xfrm>
                <a:off x="2283248" y="2195352"/>
                <a:ext cx="9474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 name="矩形 2"/>
              <p:cNvSpPr/>
              <p:nvPr/>
            </p:nvSpPr>
            <p:spPr>
              <a:xfrm>
                <a:off x="3340254" y="2111540"/>
                <a:ext cx="188545" cy="111332"/>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49" name="Straight Connector 1451"/>
              <p:cNvCxnSpPr/>
              <p:nvPr/>
            </p:nvCxnSpPr>
            <p:spPr>
              <a:xfrm>
                <a:off x="2276954" y="2115523"/>
                <a:ext cx="9474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Group 1440"/>
            <p:cNvGrpSpPr/>
            <p:nvPr/>
          </p:nvGrpSpPr>
          <p:grpSpPr>
            <a:xfrm>
              <a:off x="1396675" y="1609533"/>
              <a:ext cx="1277531" cy="223229"/>
              <a:chOff x="2140260" y="2024056"/>
              <a:chExt cx="1589999" cy="326192"/>
            </a:xfrm>
          </p:grpSpPr>
          <p:sp>
            <p:nvSpPr>
              <p:cNvPr id="51" name="Rectangle 1441"/>
              <p:cNvSpPr/>
              <p:nvPr/>
            </p:nvSpPr>
            <p:spPr>
              <a:xfrm>
                <a:off x="2140260" y="2024056"/>
                <a:ext cx="1589999" cy="326192"/>
              </a:xfrm>
              <a:prstGeom prst="rect">
                <a:avLst/>
              </a:prstGeom>
              <a:noFill/>
              <a:ln w="25400" cap="flat" cmpd="sng" algn="ctr">
                <a:solidFill>
                  <a:schemeClr val="tx1">
                    <a:lumMod val="25000"/>
                    <a:lumOff val="75000"/>
                  </a:schemeClr>
                </a:solidFill>
                <a:prstDash val="solid"/>
              </a:ln>
              <a:effectLst/>
            </p:spPr>
            <p:txBody>
              <a:bodyPr wrap="square" rtlCol="0" anchor="ctr">
                <a:noAutofit/>
              </a:bodyPr>
              <a:lstStyle/>
              <a:p>
                <a:pPr algn="ctr" defTabSz="1218443" fontAlgn="ct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52" name="Straight Connector 1442"/>
              <p:cNvCxnSpPr/>
              <p:nvPr/>
            </p:nvCxnSpPr>
            <p:spPr>
              <a:xfrm>
                <a:off x="2283248" y="2269375"/>
                <a:ext cx="128546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1443"/>
              <p:cNvCxnSpPr/>
              <p:nvPr/>
            </p:nvCxnSpPr>
            <p:spPr>
              <a:xfrm>
                <a:off x="2283248" y="2195352"/>
                <a:ext cx="9474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4" name="矩形 2"/>
              <p:cNvSpPr/>
              <p:nvPr/>
            </p:nvSpPr>
            <p:spPr>
              <a:xfrm>
                <a:off x="3340254" y="2111540"/>
                <a:ext cx="188545" cy="111332"/>
              </a:xfrm>
              <a:prstGeom prst="rect">
                <a:avLst/>
              </a:prstGeom>
              <a:noFill/>
              <a:ln w="6350" cap="flat" cmpd="sng" algn="ctr">
                <a:solidFill>
                  <a:schemeClr val="tx1">
                    <a:lumMod val="50000"/>
                    <a:lumOff val="50000"/>
                  </a:schemeClr>
                </a:solidFill>
                <a:prstDash val="solid"/>
              </a:ln>
              <a:effectLst/>
            </p:spPr>
            <p:txBody>
              <a:bodyPr wrap="square" rtlCol="0" anchor="ctr">
                <a:noAutofit/>
              </a:bodyPr>
              <a:lstStyle/>
              <a:p>
                <a:pPr algn="ctr" defTabSz="1218443" fontAlgn="ctr">
                  <a:defRPr/>
                </a:pP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55" name="Straight Connector 1445"/>
              <p:cNvCxnSpPr/>
              <p:nvPr/>
            </p:nvCxnSpPr>
            <p:spPr>
              <a:xfrm>
                <a:off x="2276954" y="2115523"/>
                <a:ext cx="94742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56" name="Straight Connector 524"/>
            <p:cNvCxnSpPr/>
            <p:nvPr/>
          </p:nvCxnSpPr>
          <p:spPr>
            <a:xfrm>
              <a:off x="1952011" y="2109760"/>
              <a:ext cx="3909" cy="364900"/>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25"/>
            <p:cNvCxnSpPr/>
            <p:nvPr/>
          </p:nvCxnSpPr>
          <p:spPr>
            <a:xfrm>
              <a:off x="2364205" y="2107735"/>
              <a:ext cx="277" cy="366924"/>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26"/>
            <p:cNvCxnSpPr>
              <a:cxnSpLocks/>
            </p:cNvCxnSpPr>
            <p:nvPr/>
          </p:nvCxnSpPr>
          <p:spPr>
            <a:xfrm>
              <a:off x="3932107" y="2046853"/>
              <a:ext cx="0" cy="430806"/>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59" name="Oval 528"/>
            <p:cNvSpPr/>
            <p:nvPr/>
          </p:nvSpPr>
          <p:spPr>
            <a:xfrm>
              <a:off x="1953818" y="2353644"/>
              <a:ext cx="51922" cy="3128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24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60" name="Oval 529"/>
            <p:cNvSpPr/>
            <p:nvPr/>
          </p:nvSpPr>
          <p:spPr>
            <a:xfrm>
              <a:off x="2366249" y="2354884"/>
              <a:ext cx="51922" cy="3128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24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61" name="Oval 530"/>
            <p:cNvSpPr/>
            <p:nvPr/>
          </p:nvSpPr>
          <p:spPr>
            <a:xfrm>
              <a:off x="3926062" y="2357135"/>
              <a:ext cx="51922" cy="3128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24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63" name="TextBox 1239"/>
            <p:cNvSpPr txBox="1"/>
            <p:nvPr/>
          </p:nvSpPr>
          <p:spPr>
            <a:xfrm flipH="1">
              <a:off x="4965196" y="2305792"/>
              <a:ext cx="880434" cy="261610"/>
            </a:xfrm>
            <a:prstGeom prst="rect">
              <a:avLst/>
            </a:prstGeom>
            <a:noFill/>
          </p:spPr>
          <p:txBody>
            <a:bodyPr wrap="square" rtlCol="0">
              <a:noAutofit/>
            </a:bodyPr>
            <a:lstStyle/>
            <a:p>
              <a:pPr defTabSz="913674" fontAlgn="ctr"/>
              <a:r>
                <a:rPr lang="en-US" altLang="zh-CN" sz="1100" dirty="0">
                  <a:solidFill>
                    <a:srgbClr val="1D1D1A"/>
                  </a:solidFill>
                  <a:latin typeface="Arial" panose="020B0604020202020204" pitchFamily="34" charset="0"/>
                  <a:ea typeface="Microsoft YaHei" panose="020B0503020204020204" pitchFamily="34" charset="-122"/>
                  <a:cs typeface="Arial" panose="020B0604020202020204" pitchFamily="34" charset="0"/>
                </a:rPr>
                <a:t>Switch </a:t>
              </a:r>
              <a:endParaRPr lang="en-US" sz="1100" dirty="0">
                <a:solidFill>
                  <a:srgbClr val="1D1D1A"/>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64" name="Group 1357"/>
            <p:cNvGrpSpPr/>
            <p:nvPr/>
          </p:nvGrpSpPr>
          <p:grpSpPr>
            <a:xfrm rot="10800000">
              <a:off x="1834125" y="1802718"/>
              <a:ext cx="318038" cy="244134"/>
              <a:chOff x="4777975" y="1174384"/>
              <a:chExt cx="280043" cy="356738"/>
            </a:xfrm>
            <a:solidFill>
              <a:schemeClr val="bg1">
                <a:lumMod val="20000"/>
                <a:lumOff val="80000"/>
              </a:schemeClr>
            </a:solidFill>
          </p:grpSpPr>
          <p:sp>
            <p:nvSpPr>
              <p:cNvPr id="65" name="Rectangle 1360"/>
              <p:cNvSpPr/>
              <p:nvPr/>
            </p:nvSpPr>
            <p:spPr>
              <a:xfrm>
                <a:off x="4777975" y="1174384"/>
                <a:ext cx="280043" cy="356738"/>
              </a:xfrm>
              <a:prstGeom prst="rect">
                <a:avLst/>
              </a:prstGeom>
              <a:grp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24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66" name="Group 1358"/>
              <p:cNvGrpSpPr/>
              <p:nvPr/>
            </p:nvGrpSpPr>
            <p:grpSpPr>
              <a:xfrm rot="5400000">
                <a:off x="4882557" y="1284183"/>
                <a:ext cx="166971" cy="49489"/>
                <a:chOff x="1849115" y="4715405"/>
                <a:chExt cx="2024228" cy="450055"/>
              </a:xfrm>
              <a:grpFill/>
            </p:grpSpPr>
            <p:sp>
              <p:nvSpPr>
                <p:cNvPr id="72" name="Rectangle 1365"/>
                <p:cNvSpPr/>
                <p:nvPr/>
              </p:nvSpPr>
              <p:spPr bwMode="auto">
                <a:xfrm>
                  <a:off x="1849115" y="4715405"/>
                  <a:ext cx="1152128"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3" name="Rectangle 1366"/>
                <p:cNvSpPr/>
                <p:nvPr/>
              </p:nvSpPr>
              <p:spPr bwMode="auto">
                <a:xfrm>
                  <a:off x="30082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4" name="Rectangle 1367"/>
                <p:cNvSpPr/>
                <p:nvPr/>
              </p:nvSpPr>
              <p:spPr bwMode="auto">
                <a:xfrm>
                  <a:off x="32989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5" name="Rectangle 1368"/>
                <p:cNvSpPr/>
                <p:nvPr/>
              </p:nvSpPr>
              <p:spPr bwMode="auto">
                <a:xfrm>
                  <a:off x="35896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67" name="Group 1359"/>
              <p:cNvGrpSpPr/>
              <p:nvPr/>
            </p:nvGrpSpPr>
            <p:grpSpPr>
              <a:xfrm rot="16200000">
                <a:off x="4794432" y="1284183"/>
                <a:ext cx="166971" cy="49489"/>
                <a:chOff x="1849115" y="4715405"/>
                <a:chExt cx="2024228" cy="450055"/>
              </a:xfrm>
              <a:grpFill/>
            </p:grpSpPr>
            <p:sp>
              <p:nvSpPr>
                <p:cNvPr id="68" name="Rectangle 1361"/>
                <p:cNvSpPr/>
                <p:nvPr/>
              </p:nvSpPr>
              <p:spPr bwMode="auto">
                <a:xfrm>
                  <a:off x="1849115" y="4715405"/>
                  <a:ext cx="1152128"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69" name="Rectangle 1362"/>
                <p:cNvSpPr/>
                <p:nvPr/>
              </p:nvSpPr>
              <p:spPr bwMode="auto">
                <a:xfrm>
                  <a:off x="30082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0" name="Rectangle 1363"/>
                <p:cNvSpPr/>
                <p:nvPr/>
              </p:nvSpPr>
              <p:spPr bwMode="auto">
                <a:xfrm>
                  <a:off x="32989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1" name="Rectangle 1364"/>
                <p:cNvSpPr/>
                <p:nvPr/>
              </p:nvSpPr>
              <p:spPr bwMode="auto">
                <a:xfrm>
                  <a:off x="35896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grpSp>
          <p:nvGrpSpPr>
            <p:cNvPr id="76" name="Group 1369"/>
            <p:cNvGrpSpPr/>
            <p:nvPr/>
          </p:nvGrpSpPr>
          <p:grpSpPr>
            <a:xfrm rot="10800000">
              <a:off x="2255328" y="1802718"/>
              <a:ext cx="318038" cy="244134"/>
              <a:chOff x="4777975" y="1174384"/>
              <a:chExt cx="280043" cy="356738"/>
            </a:xfrm>
            <a:solidFill>
              <a:schemeClr val="bg1">
                <a:lumMod val="20000"/>
                <a:lumOff val="80000"/>
              </a:schemeClr>
            </a:solidFill>
          </p:grpSpPr>
          <p:sp>
            <p:nvSpPr>
              <p:cNvPr id="77" name="Rectangle 1372"/>
              <p:cNvSpPr/>
              <p:nvPr/>
            </p:nvSpPr>
            <p:spPr>
              <a:xfrm>
                <a:off x="4777975" y="1174384"/>
                <a:ext cx="280043" cy="356738"/>
              </a:xfrm>
              <a:prstGeom prst="rect">
                <a:avLst/>
              </a:prstGeom>
              <a:grp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24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78" name="Group 1370"/>
              <p:cNvGrpSpPr/>
              <p:nvPr/>
            </p:nvGrpSpPr>
            <p:grpSpPr>
              <a:xfrm rot="5400000">
                <a:off x="4882557" y="1284183"/>
                <a:ext cx="166971" cy="49489"/>
                <a:chOff x="1849115" y="4715405"/>
                <a:chExt cx="2024228" cy="450055"/>
              </a:xfrm>
              <a:grpFill/>
            </p:grpSpPr>
            <p:sp>
              <p:nvSpPr>
                <p:cNvPr id="84" name="Rectangle 1377"/>
                <p:cNvSpPr/>
                <p:nvPr/>
              </p:nvSpPr>
              <p:spPr bwMode="auto">
                <a:xfrm>
                  <a:off x="1849115" y="4715405"/>
                  <a:ext cx="1152128"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5" name="Rectangle 1378"/>
                <p:cNvSpPr/>
                <p:nvPr/>
              </p:nvSpPr>
              <p:spPr bwMode="auto">
                <a:xfrm>
                  <a:off x="30082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6" name="Rectangle 1379"/>
                <p:cNvSpPr/>
                <p:nvPr/>
              </p:nvSpPr>
              <p:spPr bwMode="auto">
                <a:xfrm>
                  <a:off x="32989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7" name="Rectangle 1380"/>
                <p:cNvSpPr/>
                <p:nvPr/>
              </p:nvSpPr>
              <p:spPr bwMode="auto">
                <a:xfrm>
                  <a:off x="35896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79" name="Group 1371"/>
              <p:cNvGrpSpPr/>
              <p:nvPr/>
            </p:nvGrpSpPr>
            <p:grpSpPr>
              <a:xfrm rot="16200000">
                <a:off x="4794432" y="1284183"/>
                <a:ext cx="166971" cy="49489"/>
                <a:chOff x="1849115" y="4715405"/>
                <a:chExt cx="2024228" cy="450055"/>
              </a:xfrm>
              <a:grpFill/>
            </p:grpSpPr>
            <p:sp>
              <p:nvSpPr>
                <p:cNvPr id="80" name="Rectangle 1373"/>
                <p:cNvSpPr/>
                <p:nvPr/>
              </p:nvSpPr>
              <p:spPr bwMode="auto">
                <a:xfrm>
                  <a:off x="1849115" y="4715405"/>
                  <a:ext cx="1152128"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1" name="Rectangle 1374"/>
                <p:cNvSpPr/>
                <p:nvPr/>
              </p:nvSpPr>
              <p:spPr bwMode="auto">
                <a:xfrm>
                  <a:off x="30082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2" name="Rectangle 1375"/>
                <p:cNvSpPr/>
                <p:nvPr/>
              </p:nvSpPr>
              <p:spPr bwMode="auto">
                <a:xfrm>
                  <a:off x="32989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83" name="Rectangle 1376"/>
                <p:cNvSpPr/>
                <p:nvPr/>
              </p:nvSpPr>
              <p:spPr bwMode="auto">
                <a:xfrm>
                  <a:off x="35896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grpSp>
          <p:nvGrpSpPr>
            <p:cNvPr id="88" name="Group 1381"/>
            <p:cNvGrpSpPr/>
            <p:nvPr/>
          </p:nvGrpSpPr>
          <p:grpSpPr>
            <a:xfrm rot="10800000">
              <a:off x="3826495" y="1808301"/>
              <a:ext cx="318038" cy="244134"/>
              <a:chOff x="4777975" y="1174384"/>
              <a:chExt cx="280043" cy="356738"/>
            </a:xfrm>
            <a:solidFill>
              <a:schemeClr val="bg1">
                <a:lumMod val="20000"/>
                <a:lumOff val="80000"/>
              </a:schemeClr>
            </a:solidFill>
          </p:grpSpPr>
          <p:sp>
            <p:nvSpPr>
              <p:cNvPr id="89" name="Rectangle 1384"/>
              <p:cNvSpPr/>
              <p:nvPr/>
            </p:nvSpPr>
            <p:spPr>
              <a:xfrm>
                <a:off x="4777975" y="1174384"/>
                <a:ext cx="280043" cy="356738"/>
              </a:xfrm>
              <a:prstGeom prst="rect">
                <a:avLst/>
              </a:prstGeom>
              <a:grp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24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90" name="Group 1382"/>
              <p:cNvGrpSpPr/>
              <p:nvPr/>
            </p:nvGrpSpPr>
            <p:grpSpPr>
              <a:xfrm rot="5400000">
                <a:off x="4882557" y="1284183"/>
                <a:ext cx="166971" cy="49489"/>
                <a:chOff x="1849115" y="4715405"/>
                <a:chExt cx="2024228" cy="450055"/>
              </a:xfrm>
              <a:grpFill/>
            </p:grpSpPr>
            <p:sp>
              <p:nvSpPr>
                <p:cNvPr id="96" name="Rectangle 1389"/>
                <p:cNvSpPr/>
                <p:nvPr/>
              </p:nvSpPr>
              <p:spPr bwMode="auto">
                <a:xfrm>
                  <a:off x="1849115" y="4715405"/>
                  <a:ext cx="1152128"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97" name="Rectangle 1390"/>
                <p:cNvSpPr/>
                <p:nvPr/>
              </p:nvSpPr>
              <p:spPr bwMode="auto">
                <a:xfrm>
                  <a:off x="30082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98" name="Rectangle 1391"/>
                <p:cNvSpPr/>
                <p:nvPr/>
              </p:nvSpPr>
              <p:spPr bwMode="auto">
                <a:xfrm>
                  <a:off x="32989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99" name="Rectangle 1392"/>
                <p:cNvSpPr/>
                <p:nvPr/>
              </p:nvSpPr>
              <p:spPr bwMode="auto">
                <a:xfrm>
                  <a:off x="35896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91" name="Group 1383"/>
              <p:cNvGrpSpPr/>
              <p:nvPr/>
            </p:nvGrpSpPr>
            <p:grpSpPr>
              <a:xfrm rot="16200000">
                <a:off x="4794432" y="1284183"/>
                <a:ext cx="166971" cy="49489"/>
                <a:chOff x="1849115" y="4715405"/>
                <a:chExt cx="2024228" cy="450055"/>
              </a:xfrm>
              <a:grpFill/>
            </p:grpSpPr>
            <p:sp>
              <p:nvSpPr>
                <p:cNvPr id="92" name="Rectangle 1385"/>
                <p:cNvSpPr/>
                <p:nvPr/>
              </p:nvSpPr>
              <p:spPr bwMode="auto">
                <a:xfrm>
                  <a:off x="1849115" y="4715405"/>
                  <a:ext cx="1152128"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93" name="Rectangle 1386"/>
                <p:cNvSpPr/>
                <p:nvPr/>
              </p:nvSpPr>
              <p:spPr bwMode="auto">
                <a:xfrm>
                  <a:off x="30082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94" name="Rectangle 1387"/>
                <p:cNvSpPr/>
                <p:nvPr/>
              </p:nvSpPr>
              <p:spPr bwMode="auto">
                <a:xfrm>
                  <a:off x="32989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95" name="Rectangle 1388"/>
                <p:cNvSpPr/>
                <p:nvPr/>
              </p:nvSpPr>
              <p:spPr bwMode="auto">
                <a:xfrm>
                  <a:off x="35896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grpSp>
          <p:nvGrpSpPr>
            <p:cNvPr id="100" name="Group 1393"/>
            <p:cNvGrpSpPr/>
            <p:nvPr/>
          </p:nvGrpSpPr>
          <p:grpSpPr>
            <a:xfrm rot="10800000">
              <a:off x="4247698" y="1808301"/>
              <a:ext cx="318038" cy="244134"/>
              <a:chOff x="4777975" y="1174384"/>
              <a:chExt cx="280043" cy="356738"/>
            </a:xfrm>
            <a:solidFill>
              <a:schemeClr val="bg1">
                <a:lumMod val="20000"/>
                <a:lumOff val="80000"/>
              </a:schemeClr>
            </a:solidFill>
          </p:grpSpPr>
          <p:sp>
            <p:nvSpPr>
              <p:cNvPr id="101" name="Rectangle 1396"/>
              <p:cNvSpPr/>
              <p:nvPr/>
            </p:nvSpPr>
            <p:spPr>
              <a:xfrm>
                <a:off x="4777975" y="1174384"/>
                <a:ext cx="280043" cy="356738"/>
              </a:xfrm>
              <a:prstGeom prst="rect">
                <a:avLst/>
              </a:prstGeom>
              <a:grp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24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102" name="Group 1394"/>
              <p:cNvGrpSpPr/>
              <p:nvPr/>
            </p:nvGrpSpPr>
            <p:grpSpPr>
              <a:xfrm rot="5400000">
                <a:off x="4882557" y="1284183"/>
                <a:ext cx="166971" cy="49489"/>
                <a:chOff x="1849115" y="4715405"/>
                <a:chExt cx="2024228" cy="450055"/>
              </a:xfrm>
              <a:grpFill/>
            </p:grpSpPr>
            <p:sp>
              <p:nvSpPr>
                <p:cNvPr id="108" name="Rectangle 1401"/>
                <p:cNvSpPr/>
                <p:nvPr/>
              </p:nvSpPr>
              <p:spPr bwMode="auto">
                <a:xfrm>
                  <a:off x="1849115" y="4715405"/>
                  <a:ext cx="1152128"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09" name="Rectangle 1402"/>
                <p:cNvSpPr/>
                <p:nvPr/>
              </p:nvSpPr>
              <p:spPr bwMode="auto">
                <a:xfrm>
                  <a:off x="30082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10" name="Rectangle 1403"/>
                <p:cNvSpPr/>
                <p:nvPr/>
              </p:nvSpPr>
              <p:spPr bwMode="auto">
                <a:xfrm>
                  <a:off x="32989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11" name="Rectangle 1404"/>
                <p:cNvSpPr/>
                <p:nvPr/>
              </p:nvSpPr>
              <p:spPr bwMode="auto">
                <a:xfrm>
                  <a:off x="35896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03" name="Group 1395"/>
              <p:cNvGrpSpPr/>
              <p:nvPr/>
            </p:nvGrpSpPr>
            <p:grpSpPr>
              <a:xfrm rot="16200000">
                <a:off x="4794432" y="1284183"/>
                <a:ext cx="166971" cy="49489"/>
                <a:chOff x="1849115" y="4715405"/>
                <a:chExt cx="2024228" cy="450055"/>
              </a:xfrm>
              <a:grpFill/>
            </p:grpSpPr>
            <p:sp>
              <p:nvSpPr>
                <p:cNvPr id="104" name="Rectangle 1397"/>
                <p:cNvSpPr/>
                <p:nvPr/>
              </p:nvSpPr>
              <p:spPr bwMode="auto">
                <a:xfrm>
                  <a:off x="1849115" y="4715405"/>
                  <a:ext cx="1152128"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05" name="Rectangle 1398"/>
                <p:cNvSpPr/>
                <p:nvPr/>
              </p:nvSpPr>
              <p:spPr bwMode="auto">
                <a:xfrm>
                  <a:off x="30082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06" name="Rectangle 1399"/>
                <p:cNvSpPr/>
                <p:nvPr/>
              </p:nvSpPr>
              <p:spPr bwMode="auto">
                <a:xfrm>
                  <a:off x="32989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07" name="Rectangle 1400"/>
                <p:cNvSpPr/>
                <p:nvPr/>
              </p:nvSpPr>
              <p:spPr bwMode="auto">
                <a:xfrm>
                  <a:off x="3589607" y="4715405"/>
                  <a:ext cx="283736" cy="450055"/>
                </a:xfrm>
                <a:prstGeom prst="rect">
                  <a:avLst/>
                </a:prstGeom>
                <a:grpFill/>
                <a:ln>
                  <a:solidFill>
                    <a:schemeClr val="bg1">
                      <a:lumMod val="50000"/>
                    </a:schemeClr>
                  </a:solidFill>
                </a:ln>
                <a:effectLst/>
              </p:spPr>
              <p:txBody>
                <a:bodyPr vert="horz" wrap="square" lIns="91416" tIns="45708" rIns="91416" bIns="45708" numCol="1" rtlCol="0" anchor="t" anchorCtr="0" compatLnSpc="1">
                  <a:noAutofit/>
                </a:bodyPr>
                <a:lstStyle/>
                <a:p>
                  <a:pPr defTabSz="913674" fontAlgn="ctr">
                    <a:buClr>
                      <a:srgbClr val="CC9900"/>
                    </a:buClr>
                    <a:buFont typeface="Wingdings" panose="05000000000000000000" pitchFamily="2" charset="2"/>
                    <a:buChar char="n"/>
                  </a:pPr>
                  <a:endParaRPr lang="en-US" sz="11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grpSp>
        </p:grpSp>
        <p:sp>
          <p:nvSpPr>
            <p:cNvPr id="112" name="Rectangle 1405"/>
            <p:cNvSpPr/>
            <p:nvPr/>
          </p:nvSpPr>
          <p:spPr>
            <a:xfrm>
              <a:off x="1045287" y="1431898"/>
              <a:ext cx="4624204" cy="652273"/>
            </a:xfrm>
            <a:prstGeom prst="rect">
              <a:avLst/>
            </a:prstGeom>
            <a:noFill/>
            <a:ln w="12700" cap="flat" cmpd="sng" algn="ctr">
              <a:solidFill>
                <a:schemeClr val="tx1">
                  <a:lumMod val="25000"/>
                  <a:lumOff val="75000"/>
                </a:schemeClr>
              </a:solidFill>
              <a:prstDash val="dash"/>
            </a:ln>
            <a:effectLst/>
          </p:spPr>
          <p:txBody>
            <a:bodyPr wrap="square" rtlCol="0" anchor="ctr">
              <a:noAutofit/>
            </a:bodyPr>
            <a:lstStyle/>
            <a:p>
              <a:pPr algn="ctr" defTabSz="1218443" fontAlgn="ct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13" name="TextBox 1247"/>
            <p:cNvSpPr txBox="1"/>
            <p:nvPr/>
          </p:nvSpPr>
          <p:spPr>
            <a:xfrm flipH="1">
              <a:off x="4963528" y="1642059"/>
              <a:ext cx="880434" cy="261610"/>
            </a:xfrm>
            <a:prstGeom prst="rect">
              <a:avLst/>
            </a:prstGeom>
            <a:noFill/>
          </p:spPr>
          <p:txBody>
            <a:bodyPr wrap="square" rtlCol="0">
              <a:noAutofit/>
            </a:bodyPr>
            <a:lstStyle/>
            <a:p>
              <a:pPr defTabSz="913674" fontAlgn="ctr"/>
              <a:r>
                <a:rPr lang="en-US" sz="1100" dirty="0">
                  <a:solidFill>
                    <a:srgbClr val="1D1D1A"/>
                  </a:solidFill>
                  <a:latin typeface="Arial" panose="020B0604020202020204" pitchFamily="34" charset="0"/>
                  <a:ea typeface="Microsoft YaHei" panose="020B0503020204020204" pitchFamily="34" charset="-122"/>
                  <a:cs typeface="Arial" panose="020B0604020202020204" pitchFamily="34" charset="0"/>
                </a:rPr>
                <a:t>Server</a:t>
              </a:r>
            </a:p>
          </p:txBody>
        </p:sp>
        <p:sp>
          <p:nvSpPr>
            <p:cNvPr id="114" name="Rectangle 1470"/>
            <p:cNvSpPr/>
            <p:nvPr/>
          </p:nvSpPr>
          <p:spPr>
            <a:xfrm>
              <a:off x="1045287" y="2205185"/>
              <a:ext cx="4624204" cy="454958"/>
            </a:xfrm>
            <a:prstGeom prst="rect">
              <a:avLst/>
            </a:prstGeom>
            <a:noFill/>
            <a:ln w="12700" cap="flat" cmpd="sng" algn="ctr">
              <a:solidFill>
                <a:schemeClr val="tx1">
                  <a:lumMod val="25000"/>
                  <a:lumOff val="75000"/>
                </a:schemeClr>
              </a:solidFill>
              <a:prstDash val="dash"/>
            </a:ln>
            <a:effectLst/>
          </p:spPr>
          <p:txBody>
            <a:bodyPr wrap="square" rtlCol="0" anchor="ctr">
              <a:noAutofit/>
            </a:bodyPr>
            <a:lstStyle/>
            <a:p>
              <a:pPr algn="ctr" defTabSz="1218443" fontAlgn="ctr"/>
              <a:endParaRPr lang="en-US" sz="2400" kern="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15" name="TextBox 1253"/>
            <p:cNvSpPr txBox="1"/>
            <p:nvPr/>
          </p:nvSpPr>
          <p:spPr>
            <a:xfrm>
              <a:off x="1338064" y="1819963"/>
              <a:ext cx="508473" cy="276999"/>
            </a:xfrm>
            <a:prstGeom prst="rect">
              <a:avLst/>
            </a:prstGeom>
            <a:noFill/>
          </p:spPr>
          <p:txBody>
            <a:bodyPr wrap="square" rtlCol="0">
              <a:noAutofit/>
            </a:bodyPr>
            <a:lstStyle/>
            <a:p>
              <a:pPr fontAlgn="ctr"/>
              <a:r>
                <a:rPr lang="en-US" sz="1100" dirty="0">
                  <a:solidFill>
                    <a:srgbClr val="1D1D1A"/>
                  </a:solidFill>
                  <a:latin typeface="Arial" panose="020B0604020202020204" pitchFamily="34" charset="0"/>
                  <a:ea typeface="Microsoft YaHei" panose="020B0503020204020204" pitchFamily="34" charset="-122"/>
                  <a:cs typeface="Arial" panose="020B0604020202020204" pitchFamily="34" charset="0"/>
                </a:rPr>
                <a:t>HBA</a:t>
              </a:r>
            </a:p>
          </p:txBody>
        </p:sp>
        <p:cxnSp>
          <p:nvCxnSpPr>
            <p:cNvPr id="116" name="Straight Connector 1520"/>
            <p:cNvCxnSpPr/>
            <p:nvPr/>
          </p:nvCxnSpPr>
          <p:spPr>
            <a:xfrm>
              <a:off x="4348754" y="2084171"/>
              <a:ext cx="4034" cy="382448"/>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524"/>
            <p:cNvCxnSpPr>
              <a:cxnSpLocks/>
            </p:cNvCxnSpPr>
            <p:nvPr/>
          </p:nvCxnSpPr>
          <p:spPr>
            <a:xfrm>
              <a:off x="1946754" y="2611302"/>
              <a:ext cx="0" cy="460482"/>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525"/>
            <p:cNvCxnSpPr>
              <a:cxnSpLocks/>
            </p:cNvCxnSpPr>
            <p:nvPr/>
          </p:nvCxnSpPr>
          <p:spPr>
            <a:xfrm>
              <a:off x="2358948" y="2609278"/>
              <a:ext cx="0" cy="462506"/>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526"/>
            <p:cNvCxnSpPr>
              <a:cxnSpLocks/>
            </p:cNvCxnSpPr>
            <p:nvPr/>
          </p:nvCxnSpPr>
          <p:spPr>
            <a:xfrm>
              <a:off x="3923983" y="2616886"/>
              <a:ext cx="0" cy="1297464"/>
            </a:xfrm>
            <a:prstGeom prst="line">
              <a:avLst/>
            </a:prstGeom>
            <a:ln w="1270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700797" y="4515687"/>
              <a:ext cx="580618" cy="214376"/>
            </a:xfrm>
            <a:prstGeom prst="rect">
              <a:avLst/>
            </a:prstGeom>
            <a:solidFill>
              <a:srgbClr val="F7F8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24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22" name="TextBox 1263"/>
            <p:cNvSpPr txBox="1"/>
            <p:nvPr/>
          </p:nvSpPr>
          <p:spPr>
            <a:xfrm flipH="1">
              <a:off x="4342598" y="3064053"/>
              <a:ext cx="2237815" cy="461665"/>
            </a:xfrm>
            <a:prstGeom prst="rect">
              <a:avLst/>
            </a:prstGeom>
            <a:noFill/>
          </p:spPr>
          <p:txBody>
            <a:bodyPr wrap="square" rtlCol="0">
              <a:noAutofit/>
            </a:bodyPr>
            <a:lstStyle/>
            <a:p>
              <a:pPr defTabSz="913674" fontAlgn="ctr"/>
              <a:r>
                <a:rPr lang="en-US" sz="1100" dirty="0">
                  <a:solidFill>
                    <a:srgbClr val="C00000"/>
                  </a:solidFill>
                  <a:latin typeface="Arial" panose="020B0604020202020204" pitchFamily="34" charset="0"/>
                  <a:ea typeface="Microsoft YaHei" panose="020B0503020204020204" pitchFamily="34" charset="-122"/>
                  <a:cs typeface="Arial" panose="020B0604020202020204" pitchFamily="34" charset="0"/>
                </a:rPr>
                <a:t>32 Gbit/s FC</a:t>
              </a:r>
              <a:r>
                <a:rPr lang="en-US" altLang="zh-CN" sz="1100" dirty="0">
                  <a:solidFill>
                    <a:srgbClr val="C00000"/>
                  </a:solidFill>
                  <a:latin typeface="Arial" panose="020B0604020202020204" pitchFamily="34" charset="0"/>
                  <a:ea typeface="Microsoft YaHei" panose="020B0503020204020204" pitchFamily="34" charset="-122"/>
                  <a:cs typeface="Arial" panose="020B0604020202020204" pitchFamily="34" charset="0"/>
                </a:rPr>
                <a:t>-NVMe</a:t>
              </a:r>
              <a:endParaRPr lang="en-US" sz="1100" dirty="0">
                <a:solidFill>
                  <a:srgbClr val="C00000"/>
                </a:solidFill>
                <a:latin typeface="Arial" panose="020B0604020202020204" pitchFamily="34" charset="0"/>
                <a:ea typeface="Microsoft YaHei" panose="020B0503020204020204" pitchFamily="34" charset="-122"/>
                <a:cs typeface="Arial" panose="020B0604020202020204" pitchFamily="34" charset="0"/>
              </a:endParaRPr>
            </a:p>
            <a:p>
              <a:pPr defTabSz="913674" fontAlgn="ctr"/>
              <a:r>
                <a:rPr lang="en-US" sz="1100" dirty="0">
                  <a:solidFill>
                    <a:srgbClr val="C00000"/>
                  </a:solidFill>
                  <a:latin typeface="Arial" panose="020B0604020202020204" pitchFamily="34" charset="0"/>
                  <a:ea typeface="Microsoft YaHei" panose="020B0503020204020204" pitchFamily="34" charset="-122"/>
                  <a:cs typeface="Arial" panose="020B0604020202020204" pitchFamily="34" charset="0"/>
                </a:rPr>
                <a:t>NVMe over 100 Gbit/s RDMA</a:t>
              </a:r>
            </a:p>
          </p:txBody>
        </p:sp>
        <p:sp>
          <p:nvSpPr>
            <p:cNvPr id="123" name="f656961f-dc6f-41bf-bdcb-2499513e905c"/>
            <p:cNvSpPr txBox="1"/>
            <p:nvPr/>
          </p:nvSpPr>
          <p:spPr>
            <a:xfrm>
              <a:off x="263787" y="2613056"/>
              <a:ext cx="1220069" cy="626999"/>
            </a:xfrm>
            <a:prstGeom prst="rect">
              <a:avLst/>
            </a:prstGeom>
            <a:noFill/>
          </p:spPr>
          <p:txBody>
            <a:bodyPr wrap="square" lIns="121887" tIns="60943" rIns="121887" bIns="60943" rtlCol="0">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fontAlgn="ctr">
                <a:buSzPct val="75000"/>
              </a:pPr>
              <a:r>
                <a:rPr lang="en-US" altLang="zh-CN" sz="1100" dirty="0">
                  <a:solidFill>
                    <a:prstClr val="black"/>
                  </a:solidFill>
                  <a:latin typeface="Arial" panose="020B0604020202020204" pitchFamily="34" charset="0"/>
                  <a:ea typeface="Microsoft YaHei" panose="020B0503020204020204" pitchFamily="34" charset="-122"/>
                  <a:cs typeface="Arial" panose="020B0604020202020204" pitchFamily="34" charset="0"/>
                </a:rPr>
                <a:t>16 Gbit/s Fibre Channel or 10GE</a:t>
              </a:r>
              <a:endParaRPr lang="en-US" altLang="zh-CN" sz="1100" dirty="0">
                <a:solidFill>
                  <a:srgbClr val="0070C0"/>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50" name="矩形 149"/>
            <p:cNvSpPr/>
            <p:nvPr/>
          </p:nvSpPr>
          <p:spPr>
            <a:xfrm>
              <a:off x="3762502" y="4308756"/>
              <a:ext cx="745065" cy="241188"/>
            </a:xfrm>
            <a:prstGeom prst="rect">
              <a:avLst/>
            </a:prstGeom>
            <a:solidFill>
              <a:srgbClr val="F8F7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24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51" name="文本框 150"/>
            <p:cNvSpPr txBox="1"/>
            <p:nvPr/>
          </p:nvSpPr>
          <p:spPr>
            <a:xfrm>
              <a:off x="3856375" y="4201154"/>
              <a:ext cx="635015" cy="300398"/>
            </a:xfrm>
            <a:prstGeom prst="rect">
              <a:avLst/>
            </a:prstGeom>
            <a:noFill/>
          </p:spPr>
          <p:txBody>
            <a:bodyPr wrap="square" rtlCol="0">
              <a:noAutofit/>
            </a:bodyPr>
            <a:lstStyle/>
            <a:p>
              <a:pPr fontAlgn="ctr">
                <a:lnSpc>
                  <a:spcPct val="150000"/>
                </a:lnSpc>
              </a:pPr>
              <a:r>
                <a:rPr lang="en-US" altLang="zh-CN" sz="1100" dirty="0">
                  <a:solidFill>
                    <a:srgbClr val="C00000"/>
                  </a:solidFill>
                  <a:latin typeface="Arial" panose="020B0604020202020204" pitchFamily="34" charset="0"/>
                  <a:ea typeface="Microsoft YaHei" panose="020B0503020204020204" pitchFamily="34" charset="-122"/>
                  <a:cs typeface="Arial" panose="020B0604020202020204" pitchFamily="34" charset="0"/>
                </a:rPr>
                <a:t>NVMe</a:t>
              </a:r>
            </a:p>
          </p:txBody>
        </p:sp>
        <p:sp>
          <p:nvSpPr>
            <p:cNvPr id="62" name="Oval 531"/>
            <p:cNvSpPr/>
            <p:nvPr/>
          </p:nvSpPr>
          <p:spPr>
            <a:xfrm>
              <a:off x="4367086" y="2357135"/>
              <a:ext cx="51922" cy="3128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24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cxnSp>
          <p:nvCxnSpPr>
            <p:cNvPr id="171" name="Straight Connector 1520">
              <a:extLst>
                <a:ext uri="{FF2B5EF4-FFF2-40B4-BE49-F238E27FC236}">
                  <a16:creationId xmlns:a16="http://schemas.microsoft.com/office/drawing/2014/main" id="{DD1C8E39-D529-5043-BAEF-C72F9FFFDEBF}"/>
                </a:ext>
              </a:extLst>
            </p:cNvPr>
            <p:cNvCxnSpPr>
              <a:cxnSpLocks/>
            </p:cNvCxnSpPr>
            <p:nvPr/>
          </p:nvCxnSpPr>
          <p:spPr>
            <a:xfrm>
              <a:off x="4348754" y="2607411"/>
              <a:ext cx="0" cy="1306939"/>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85" name="矩形 184">
              <a:extLst>
                <a:ext uri="{FF2B5EF4-FFF2-40B4-BE49-F238E27FC236}">
                  <a16:creationId xmlns:a16="http://schemas.microsoft.com/office/drawing/2014/main" id="{4B7832C5-A8AE-9E48-B3BF-0744BC8CA05F}"/>
                </a:ext>
              </a:extLst>
            </p:cNvPr>
            <p:cNvSpPr/>
            <p:nvPr/>
          </p:nvSpPr>
          <p:spPr>
            <a:xfrm>
              <a:off x="4863494" y="4515687"/>
              <a:ext cx="580618" cy="214376"/>
            </a:xfrm>
            <a:prstGeom prst="rect">
              <a:avLst/>
            </a:prstGeom>
            <a:solidFill>
              <a:srgbClr val="F7F8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24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24" name="TextBox 1263"/>
            <p:cNvSpPr txBox="1"/>
            <p:nvPr/>
          </p:nvSpPr>
          <p:spPr>
            <a:xfrm flipH="1">
              <a:off x="4764694" y="4455606"/>
              <a:ext cx="662361" cy="276999"/>
            </a:xfrm>
            <a:prstGeom prst="rect">
              <a:avLst/>
            </a:prstGeom>
            <a:noFill/>
            <a:ln>
              <a:noFill/>
            </a:ln>
          </p:spPr>
          <p:txBody>
            <a:bodyPr wrap="square" rtlCol="0">
              <a:noAutofit/>
            </a:bodyPr>
            <a:lstStyle/>
            <a:p>
              <a:pPr algn="ctr" defTabSz="913674" fontAlgn="ctr"/>
              <a:r>
                <a:rPr lang="en-US" sz="1100" dirty="0">
                  <a:solidFill>
                    <a:srgbClr val="C00000"/>
                  </a:solidFill>
                  <a:latin typeface="Arial" panose="020B0604020202020204" pitchFamily="34" charset="0"/>
                  <a:ea typeface="Microsoft YaHei" panose="020B0503020204020204" pitchFamily="34" charset="-122"/>
                  <a:cs typeface="Arial" panose="020B0604020202020204" pitchFamily="34" charset="0"/>
                </a:rPr>
                <a:t>106 </a:t>
              </a:r>
              <a:r>
                <a:rPr lang="en-US" altLang="zh-CN" sz="1100" dirty="0">
                  <a:solidFill>
                    <a:srgbClr val="C00000"/>
                  </a:solidFill>
                  <a:latin typeface="Arial" panose="020B0604020202020204" pitchFamily="34" charset="0"/>
                  <a:ea typeface="Microsoft YaHei" panose="020B0503020204020204" pitchFamily="34" charset="-122"/>
                  <a:cs typeface="Arial" panose="020B0604020202020204" pitchFamily="34" charset="0"/>
                </a:rPr>
                <a:t>μs</a:t>
              </a:r>
              <a:endParaRPr lang="en-US" sz="1100" dirty="0">
                <a:solidFill>
                  <a:srgbClr val="C00000"/>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0" name="TextBox 1263">
              <a:extLst>
                <a:ext uri="{FF2B5EF4-FFF2-40B4-BE49-F238E27FC236}">
                  <a16:creationId xmlns:a16="http://schemas.microsoft.com/office/drawing/2014/main" id="{18FD6F37-8A1B-1349-824B-E46944A1A9EA}"/>
                </a:ext>
              </a:extLst>
            </p:cNvPr>
            <p:cNvSpPr txBox="1"/>
            <p:nvPr/>
          </p:nvSpPr>
          <p:spPr>
            <a:xfrm flipH="1">
              <a:off x="706499" y="4455606"/>
              <a:ext cx="662361" cy="276999"/>
            </a:xfrm>
            <a:prstGeom prst="rect">
              <a:avLst/>
            </a:prstGeom>
            <a:noFill/>
            <a:ln>
              <a:noFill/>
            </a:ln>
          </p:spPr>
          <p:txBody>
            <a:bodyPr wrap="square" rtlCol="0">
              <a:noAutofit/>
            </a:bodyPr>
            <a:lstStyle/>
            <a:p>
              <a:pPr algn="ctr" defTabSz="913674" fontAlgn="ctr"/>
              <a:r>
                <a:rPr lang="en-US" altLang="zh-CN" sz="1100" dirty="0">
                  <a:solidFill>
                    <a:srgbClr val="C00000"/>
                  </a:solidFill>
                  <a:latin typeface="Arial" panose="020B0604020202020204" pitchFamily="34" charset="0"/>
                  <a:ea typeface="Microsoft YaHei" panose="020B0503020204020204" pitchFamily="34" charset="-122"/>
                  <a:cs typeface="Arial" panose="020B0604020202020204" pitchFamily="34" charset="0"/>
                </a:rPr>
                <a:t>562 μs</a:t>
              </a:r>
              <a:endParaRPr lang="en-US" sz="1100" dirty="0">
                <a:solidFill>
                  <a:srgbClr val="C00000"/>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41" name="矩形 140">
              <a:extLst>
                <a:ext uri="{FF2B5EF4-FFF2-40B4-BE49-F238E27FC236}">
                  <a16:creationId xmlns:a16="http://schemas.microsoft.com/office/drawing/2014/main" id="{6317B3F0-910A-D04A-A586-78CB3CBBD7C2}"/>
                </a:ext>
              </a:extLst>
            </p:cNvPr>
            <p:cNvSpPr/>
            <p:nvPr/>
          </p:nvSpPr>
          <p:spPr>
            <a:xfrm>
              <a:off x="3845217" y="5355132"/>
              <a:ext cx="618732" cy="159537"/>
            </a:xfrm>
            <a:prstGeom prst="rect">
              <a:avLst/>
            </a:prstGeom>
            <a:solidFill>
              <a:srgbClr val="F8F7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16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7" name="矩形 186">
              <a:extLst>
                <a:ext uri="{FF2B5EF4-FFF2-40B4-BE49-F238E27FC236}">
                  <a16:creationId xmlns:a16="http://schemas.microsoft.com/office/drawing/2014/main" id="{6F380554-87A0-6946-AB86-6137CF28F298}"/>
                </a:ext>
              </a:extLst>
            </p:cNvPr>
            <p:cNvSpPr/>
            <p:nvPr/>
          </p:nvSpPr>
          <p:spPr>
            <a:xfrm>
              <a:off x="1823098" y="6059132"/>
              <a:ext cx="618732" cy="159537"/>
            </a:xfrm>
            <a:prstGeom prst="rect">
              <a:avLst/>
            </a:prstGeom>
            <a:solidFill>
              <a:srgbClr val="F8F7F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16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8" name="TextBox 1247">
              <a:extLst>
                <a:ext uri="{FF2B5EF4-FFF2-40B4-BE49-F238E27FC236}">
                  <a16:creationId xmlns:a16="http://schemas.microsoft.com/office/drawing/2014/main" id="{8B607B98-8B3C-E34C-A9D6-09197C51031C}"/>
                </a:ext>
              </a:extLst>
            </p:cNvPr>
            <p:cNvSpPr txBox="1"/>
            <p:nvPr/>
          </p:nvSpPr>
          <p:spPr>
            <a:xfrm flipH="1">
              <a:off x="1756432" y="6019930"/>
              <a:ext cx="880434" cy="253916"/>
            </a:xfrm>
            <a:prstGeom prst="rect">
              <a:avLst/>
            </a:prstGeom>
            <a:noFill/>
          </p:spPr>
          <p:txBody>
            <a:bodyPr wrap="square" rtlCol="0">
              <a:noAutofit/>
            </a:bodyPr>
            <a:lstStyle/>
            <a:p>
              <a:pPr defTabSz="913674" fontAlgn="ctr"/>
              <a:r>
                <a:rPr lang="en-US" sz="1100" dirty="0">
                  <a:solidFill>
                    <a:srgbClr val="1D1D1A"/>
                  </a:solidFill>
                  <a:latin typeface="Arial" panose="020B0604020202020204" pitchFamily="34" charset="0"/>
                  <a:ea typeface="Microsoft YaHei" panose="020B0503020204020204" pitchFamily="34" charset="-122"/>
                  <a:cs typeface="Arial" panose="020B0604020202020204" pitchFamily="34" charset="0"/>
                </a:rPr>
                <a:t>SAS AFA</a:t>
              </a:r>
            </a:p>
          </p:txBody>
        </p:sp>
        <p:sp>
          <p:nvSpPr>
            <p:cNvPr id="189" name="TextBox 1247">
              <a:extLst>
                <a:ext uri="{FF2B5EF4-FFF2-40B4-BE49-F238E27FC236}">
                  <a16:creationId xmlns:a16="http://schemas.microsoft.com/office/drawing/2014/main" id="{45BCB422-0125-1D41-A674-6806FA27A786}"/>
                </a:ext>
              </a:extLst>
            </p:cNvPr>
            <p:cNvSpPr txBox="1"/>
            <p:nvPr/>
          </p:nvSpPr>
          <p:spPr>
            <a:xfrm flipH="1">
              <a:off x="3635624" y="5307942"/>
              <a:ext cx="1076516" cy="253916"/>
            </a:xfrm>
            <a:prstGeom prst="rect">
              <a:avLst/>
            </a:prstGeom>
            <a:noFill/>
          </p:spPr>
          <p:txBody>
            <a:bodyPr wrap="square" rtlCol="0">
              <a:noAutofit/>
            </a:bodyPr>
            <a:lstStyle/>
            <a:p>
              <a:pPr defTabSz="913674" fontAlgn="ctr"/>
              <a:r>
                <a:rPr lang="en-US" sz="1100" dirty="0">
                  <a:solidFill>
                    <a:srgbClr val="1D1D1A"/>
                  </a:solidFill>
                  <a:latin typeface="Arial" panose="020B0604020202020204" pitchFamily="34" charset="0"/>
                  <a:ea typeface="Microsoft YaHei" panose="020B0503020204020204" pitchFamily="34" charset="-122"/>
                  <a:cs typeface="Arial" panose="020B0604020202020204" pitchFamily="34" charset="0"/>
                </a:rPr>
                <a:t>NVMe AFA</a:t>
              </a:r>
            </a:p>
          </p:txBody>
        </p:sp>
        <p:sp>
          <p:nvSpPr>
            <p:cNvPr id="142" name="矩形 141">
              <a:extLst>
                <a:ext uri="{FF2B5EF4-FFF2-40B4-BE49-F238E27FC236}">
                  <a16:creationId xmlns:a16="http://schemas.microsoft.com/office/drawing/2014/main" id="{EC182A9C-132C-BD49-93B2-EEF7E57A4EFA}"/>
                </a:ext>
              </a:extLst>
            </p:cNvPr>
            <p:cNvSpPr/>
            <p:nvPr/>
          </p:nvSpPr>
          <p:spPr>
            <a:xfrm>
              <a:off x="1623877" y="3446245"/>
              <a:ext cx="353723" cy="144713"/>
            </a:xfrm>
            <a:prstGeom prst="rect">
              <a:avLst/>
            </a:prstGeom>
            <a:solidFill>
              <a:srgbClr val="9494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16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96" name="矩形 195">
              <a:extLst>
                <a:ext uri="{FF2B5EF4-FFF2-40B4-BE49-F238E27FC236}">
                  <a16:creationId xmlns:a16="http://schemas.microsoft.com/office/drawing/2014/main" id="{110FAA23-80AE-0B49-A6A4-6E14AECC5089}"/>
                </a:ext>
              </a:extLst>
            </p:cNvPr>
            <p:cNvSpPr/>
            <p:nvPr/>
          </p:nvSpPr>
          <p:spPr>
            <a:xfrm>
              <a:off x="1621980" y="3837128"/>
              <a:ext cx="814611" cy="144713"/>
            </a:xfrm>
            <a:prstGeom prst="rect">
              <a:avLst/>
            </a:prstGeom>
            <a:solidFill>
              <a:srgbClr val="9494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16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97" name="矩形 196">
              <a:extLst>
                <a:ext uri="{FF2B5EF4-FFF2-40B4-BE49-F238E27FC236}">
                  <a16:creationId xmlns:a16="http://schemas.microsoft.com/office/drawing/2014/main" id="{90031C7A-41CA-5141-A381-8A0A84107C0E}"/>
                </a:ext>
              </a:extLst>
            </p:cNvPr>
            <p:cNvSpPr/>
            <p:nvPr/>
          </p:nvSpPr>
          <p:spPr>
            <a:xfrm>
              <a:off x="2148926" y="4053186"/>
              <a:ext cx="336089" cy="144713"/>
            </a:xfrm>
            <a:prstGeom prst="rect">
              <a:avLst/>
            </a:prstGeom>
            <a:solidFill>
              <a:srgbClr val="94949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kumimoji="1" lang="en-US" altLang="zh-CN" sz="1600" dirty="0">
                <a:solidFill>
                  <a:srgbClr val="666666"/>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91" name="f656961f-dc6f-41bf-bdcb-2499513e905c">
              <a:extLst>
                <a:ext uri="{FF2B5EF4-FFF2-40B4-BE49-F238E27FC236}">
                  <a16:creationId xmlns:a16="http://schemas.microsoft.com/office/drawing/2014/main" id="{CE8331A2-873B-DF45-841B-D007B4395892}"/>
                </a:ext>
              </a:extLst>
            </p:cNvPr>
            <p:cNvSpPr txBox="1"/>
            <p:nvPr/>
          </p:nvSpPr>
          <p:spPr>
            <a:xfrm>
              <a:off x="1520115" y="3758567"/>
              <a:ext cx="1126386" cy="249130"/>
            </a:xfrm>
            <a:prstGeom prst="rect">
              <a:avLst/>
            </a:prstGeom>
            <a:noFill/>
          </p:spPr>
          <p:txBody>
            <a:bodyPr wrap="square" lIns="121887" tIns="60943" rIns="121887" bIns="60943" rtlCol="0">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fontAlgn="ctr">
                <a:lnSpc>
                  <a:spcPct val="120000"/>
                </a:lnSpc>
                <a:buSzPct val="75000"/>
              </a:pPr>
              <a:r>
                <a:rPr lang="en-US" altLang="zh-CN" sz="800" dirty="0">
                  <a:solidFill>
                    <a:schemeClr val="tx2"/>
                  </a:solidFill>
                  <a:latin typeface="Arial" panose="020B0604020202020204" pitchFamily="34" charset="0"/>
                  <a:ea typeface="Microsoft YaHei" panose="020B0503020204020204" pitchFamily="34" charset="-122"/>
                  <a:cs typeface="Arial" panose="020B0604020202020204" pitchFamily="34" charset="0"/>
                </a:rPr>
                <a:t>INTERPOSER</a:t>
              </a:r>
              <a:endParaRPr lang="en-US" altLang="zh-CN" sz="600" dirty="0">
                <a:solidFill>
                  <a:schemeClr val="tx2"/>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93" name="f656961f-dc6f-41bf-bdcb-2499513e905c">
              <a:extLst>
                <a:ext uri="{FF2B5EF4-FFF2-40B4-BE49-F238E27FC236}">
                  <a16:creationId xmlns:a16="http://schemas.microsoft.com/office/drawing/2014/main" id="{AE3C7184-72BC-424D-B52A-8245D1F909DB}"/>
                </a:ext>
              </a:extLst>
            </p:cNvPr>
            <p:cNvSpPr txBox="1"/>
            <p:nvPr/>
          </p:nvSpPr>
          <p:spPr>
            <a:xfrm>
              <a:off x="1520115" y="3361537"/>
              <a:ext cx="539724" cy="270825"/>
            </a:xfrm>
            <a:prstGeom prst="rect">
              <a:avLst/>
            </a:prstGeom>
            <a:noFill/>
          </p:spPr>
          <p:txBody>
            <a:bodyPr wrap="square" lIns="121887" tIns="60943" rIns="121887" bIns="60943" rtlCol="0">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fontAlgn="ctr">
                <a:lnSpc>
                  <a:spcPct val="120000"/>
                </a:lnSpc>
                <a:buSzPct val="75000"/>
              </a:pPr>
              <a:r>
                <a:rPr lang="en-US" altLang="zh-CN" sz="900" dirty="0">
                  <a:solidFill>
                    <a:srgbClr val="FFFFFF"/>
                  </a:solidFill>
                  <a:latin typeface="Arial" panose="020B0604020202020204" pitchFamily="34" charset="0"/>
                  <a:ea typeface="Microsoft YaHei" panose="020B0503020204020204" pitchFamily="34" charset="-122"/>
                  <a:cs typeface="Arial" panose="020B0604020202020204" pitchFamily="34" charset="0"/>
                </a:rPr>
                <a:t>SCSI</a:t>
              </a:r>
            </a:p>
          </p:txBody>
        </p:sp>
        <p:sp>
          <p:nvSpPr>
            <p:cNvPr id="195" name="f656961f-dc6f-41bf-bdcb-2499513e905c">
              <a:extLst>
                <a:ext uri="{FF2B5EF4-FFF2-40B4-BE49-F238E27FC236}">
                  <a16:creationId xmlns:a16="http://schemas.microsoft.com/office/drawing/2014/main" id="{E7BFA81B-1F70-7E4B-87BA-38A69DD54597}"/>
                </a:ext>
              </a:extLst>
            </p:cNvPr>
            <p:cNvSpPr txBox="1"/>
            <p:nvPr/>
          </p:nvSpPr>
          <p:spPr>
            <a:xfrm>
              <a:off x="2067202" y="3962207"/>
              <a:ext cx="504483" cy="270825"/>
            </a:xfrm>
            <a:prstGeom prst="rect">
              <a:avLst/>
            </a:prstGeom>
            <a:noFill/>
          </p:spPr>
          <p:txBody>
            <a:bodyPr wrap="square" lIns="121887" tIns="60943" rIns="121887" bIns="60943" rtlCol="0">
              <a:no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fontAlgn="ctr">
                <a:lnSpc>
                  <a:spcPct val="120000"/>
                </a:lnSpc>
                <a:buSzPct val="75000"/>
              </a:pPr>
              <a:r>
                <a:rPr lang="en-US" altLang="zh-CN" sz="900" dirty="0">
                  <a:solidFill>
                    <a:srgbClr val="FFFFFF"/>
                  </a:solidFill>
                  <a:latin typeface="Arial" panose="020B0604020202020204" pitchFamily="34" charset="0"/>
                  <a:ea typeface="Microsoft YaHei" panose="020B0503020204020204" pitchFamily="34" charset="-122"/>
                  <a:cs typeface="Arial" panose="020B0604020202020204" pitchFamily="34" charset="0"/>
                </a:rPr>
                <a:t>SAS</a:t>
              </a:r>
            </a:p>
          </p:txBody>
        </p:sp>
      </p:grpSp>
      <p:graphicFrame>
        <p:nvGraphicFramePr>
          <p:cNvPr id="179" name="表格 178"/>
          <p:cNvGraphicFramePr>
            <a:graphicFrameLocks noGrp="1"/>
          </p:cNvGraphicFramePr>
          <p:nvPr>
            <p:extLst>
              <p:ext uri="{D42A27DB-BD31-4B8C-83A1-F6EECF244321}">
                <p14:modId xmlns:p14="http://schemas.microsoft.com/office/powerpoint/2010/main" val="573638567"/>
              </p:ext>
            </p:extLst>
          </p:nvPr>
        </p:nvGraphicFramePr>
        <p:xfrm>
          <a:off x="4057973" y="679634"/>
          <a:ext cx="8130114" cy="457200"/>
        </p:xfrm>
        <a:graphic>
          <a:graphicData uri="http://schemas.openxmlformats.org/drawingml/2006/table">
            <a:tbl>
              <a:tblPr firstRow="1" bandRow="1">
                <a:tableStyleId>{5C22544A-7EE6-4342-B048-85BDC9FD1C3A}</a:tableStyleId>
              </a:tblPr>
              <a:tblGrid>
                <a:gridCol w="903346">
                  <a:extLst>
                    <a:ext uri="{9D8B030D-6E8A-4147-A177-3AD203B41FA5}">
                      <a16:colId xmlns:a16="http://schemas.microsoft.com/office/drawing/2014/main" val="20000"/>
                    </a:ext>
                  </a:extLst>
                </a:gridCol>
                <a:gridCol w="903346">
                  <a:extLst>
                    <a:ext uri="{9D8B030D-6E8A-4147-A177-3AD203B41FA5}">
                      <a16:colId xmlns:a16="http://schemas.microsoft.com/office/drawing/2014/main" val="20001"/>
                    </a:ext>
                  </a:extLst>
                </a:gridCol>
                <a:gridCol w="903346">
                  <a:extLst>
                    <a:ext uri="{9D8B030D-6E8A-4147-A177-3AD203B41FA5}">
                      <a16:colId xmlns:a16="http://schemas.microsoft.com/office/drawing/2014/main" val="20002"/>
                    </a:ext>
                  </a:extLst>
                </a:gridCol>
                <a:gridCol w="903346">
                  <a:extLst>
                    <a:ext uri="{9D8B030D-6E8A-4147-A177-3AD203B41FA5}">
                      <a16:colId xmlns:a16="http://schemas.microsoft.com/office/drawing/2014/main" val="20003"/>
                    </a:ext>
                  </a:extLst>
                </a:gridCol>
                <a:gridCol w="903346">
                  <a:extLst>
                    <a:ext uri="{9D8B030D-6E8A-4147-A177-3AD203B41FA5}">
                      <a16:colId xmlns:a16="http://schemas.microsoft.com/office/drawing/2014/main" val="20004"/>
                    </a:ext>
                  </a:extLst>
                </a:gridCol>
                <a:gridCol w="903346">
                  <a:extLst>
                    <a:ext uri="{9D8B030D-6E8A-4147-A177-3AD203B41FA5}">
                      <a16:colId xmlns:a16="http://schemas.microsoft.com/office/drawing/2014/main" val="20005"/>
                    </a:ext>
                  </a:extLst>
                </a:gridCol>
                <a:gridCol w="903346">
                  <a:extLst>
                    <a:ext uri="{9D8B030D-6E8A-4147-A177-3AD203B41FA5}">
                      <a16:colId xmlns:a16="http://schemas.microsoft.com/office/drawing/2014/main" val="20006"/>
                    </a:ext>
                  </a:extLst>
                </a:gridCol>
                <a:gridCol w="903346">
                  <a:extLst>
                    <a:ext uri="{9D8B030D-6E8A-4147-A177-3AD203B41FA5}">
                      <a16:colId xmlns:a16="http://schemas.microsoft.com/office/drawing/2014/main" val="20007"/>
                    </a:ext>
                  </a:extLst>
                </a:gridCol>
                <a:gridCol w="903346">
                  <a:extLst>
                    <a:ext uri="{9D8B030D-6E8A-4147-A177-3AD203B41FA5}">
                      <a16:colId xmlns:a16="http://schemas.microsoft.com/office/drawing/2014/main" val="200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sym typeface="Arial"/>
                        </a:rPr>
                        <a:t>Overview</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Trend and Product Strategy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Proposed Storage Products</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Storage Platform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High System and Data Availability</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tx1"/>
                          </a:solidFill>
                          <a:latin typeface="Arial" panose="020B0604020202020204" pitchFamily="34" charset="0"/>
                          <a:ea typeface="+mn-ea"/>
                          <a:cs typeface="Arial" panose="020B0604020202020204" pitchFamily="34" charset="0"/>
                        </a:rPr>
                        <a:t>High Performance</a:t>
                      </a:r>
                      <a:endParaRPr lang="zh-CN" altLang="en-US" sz="800" b="0" kern="6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Unified Management</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Comprehensive Security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b="0" kern="600" dirty="0">
                          <a:solidFill>
                            <a:schemeClr val="bg1">
                              <a:lumMod val="75000"/>
                            </a:schemeClr>
                          </a:solidFill>
                          <a:latin typeface="Arial" panose="020B0604020202020204" pitchFamily="34" charset="0"/>
                          <a:ea typeface="+mn-ea"/>
                          <a:cs typeface="Arial" panose="020B0604020202020204" pitchFamily="34" charset="0"/>
                        </a:rPr>
                        <a:t>Open Ecosystem</a:t>
                      </a:r>
                      <a:endParaRPr lang="zh-CN" altLang="en-US" sz="800" b="0" kern="600" dirty="0">
                        <a:solidFill>
                          <a:schemeClr val="bg1">
                            <a:lumMod val="75000"/>
                          </a:schemeClr>
                        </a:solidFill>
                        <a:latin typeface="Arial" panose="020B0604020202020204" pitchFamily="34" charset="0"/>
                        <a:ea typeface="+mn-ea"/>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8680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p:nvPr/>
        </p:nvSpPr>
        <p:spPr bwMode="auto">
          <a:xfrm>
            <a:off x="3175" y="2059934"/>
            <a:ext cx="12192000" cy="578372"/>
          </a:xfrm>
          <a:prstGeom prst="rect">
            <a:avLst/>
          </a:prstGeom>
          <a:solidFill>
            <a:srgbClr val="FFBE00"/>
          </a:solidFill>
          <a:ln>
            <a:noFill/>
          </a:ln>
          <a:effectLst/>
        </p:spPr>
        <p:txBody>
          <a:bodyPr vert="horz" wrap="square" lIns="91416" tIns="45708" rIns="91416" bIns="45708" numCol="1" rtlCol="0" anchor="t" anchorCtr="0" compatLnSpc="1">
            <a:prstTxWarp prst="textNoShape">
              <a:avLst/>
            </a:prstTxWarp>
          </a:bodyPr>
          <a:lstStyle/>
          <a:p>
            <a:pPr defTabSz="914133">
              <a:buClr>
                <a:srgbClr val="CC9900"/>
              </a:buClr>
              <a:buFont typeface="Wingdings" pitchFamily="2" charset="2"/>
              <a:buChar char="n"/>
            </a:pPr>
            <a:endParaRPr lang="en-US" dirty="0">
              <a:solidFill>
                <a:srgbClr val="000000"/>
              </a:solidFill>
              <a:latin typeface="Arial"/>
              <a:ea typeface="宋体" charset="-122"/>
              <a:sym typeface="Arial"/>
            </a:endParaRPr>
          </a:p>
        </p:txBody>
      </p:sp>
      <p:sp>
        <p:nvSpPr>
          <p:cNvPr id="4" name="KMA6C131B"/>
          <p:cNvSpPr>
            <a:spLocks noChangeArrowheads="1"/>
          </p:cNvSpPr>
          <p:nvPr>
            <p:custDataLst>
              <p:tags r:id="rId1"/>
            </p:custDataLst>
          </p:nvPr>
        </p:nvSpPr>
        <p:spPr bwMode="auto">
          <a:xfrm>
            <a:off x="1296144" y="1636957"/>
            <a:ext cx="10158340" cy="2002698"/>
          </a:xfrm>
          <a:prstGeom prst="rect">
            <a:avLst/>
          </a:prstGeom>
          <a:noFill/>
          <a:ln w="3175">
            <a:noFill/>
            <a:miter lim="800000"/>
            <a:headEnd/>
            <a:tailEnd/>
          </a:ln>
          <a:effectLst/>
        </p:spPr>
        <p:txBody>
          <a:bodyPr lIns="46785" tIns="46785" rIns="46785" bIns="46785">
            <a:spAutoFit/>
          </a:bodyPr>
          <a:lstStyle/>
          <a:p>
            <a:pPr marL="360258" indent="-360258"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Company Overview</a:t>
            </a:r>
          </a:p>
          <a:p>
            <a:pPr marL="360258" indent="-360258" defTabSz="980789" eaLnBrk="0" hangingPunct="0">
              <a:lnSpc>
                <a:spcPct val="80000"/>
              </a:lnSpc>
              <a:spcBef>
                <a:spcPct val="100000"/>
              </a:spcBef>
              <a:buClr>
                <a:srgbClr val="000000"/>
              </a:buClr>
              <a:buFont typeface="Verdana" pitchFamily="34" charset="0"/>
              <a:buChar char="•"/>
            </a:pPr>
            <a:r>
              <a:rPr lang="en-US" altLang="zh-CN" sz="2000" b="1" dirty="0">
                <a:solidFill>
                  <a:srgbClr val="C00000"/>
                </a:solidFill>
                <a:ea typeface="微软雅黑" pitchFamily="34" charset="-122"/>
                <a:cs typeface="Calibri" pitchFamily="34" charset="0"/>
                <a:sym typeface="Arial"/>
              </a:rPr>
              <a:t>Project Scope and Huawei Understanding</a:t>
            </a:r>
          </a:p>
          <a:p>
            <a:pPr marL="341313" lvl="1" indent="-341313"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Huawei Technical Solution</a:t>
            </a:r>
          </a:p>
          <a:p>
            <a:pPr marL="341313" lvl="1" indent="-341313"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Huawei Infrastructure Service</a:t>
            </a:r>
          </a:p>
        </p:txBody>
      </p:sp>
    </p:spTree>
    <p:extLst>
      <p:ext uri="{BB962C8B-B14F-4D97-AF65-F5344CB8AC3E}">
        <p14:creationId xmlns:p14="http://schemas.microsoft.com/office/powerpoint/2010/main" val="1955069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endParaRPr lang="en-GB" altLang="zh-CN" dirty="0">
              <a:latin typeface="Calibri" panose="020F0502020204030204" pitchFamily="34" charset="0"/>
              <a:cs typeface="Calibri" panose="020F0502020204030204" pitchFamily="34" charset="0"/>
            </a:endParaRPr>
          </a:p>
        </p:txBody>
      </p:sp>
      <p:grpSp>
        <p:nvGrpSpPr>
          <p:cNvPr id="11" name="组合 10"/>
          <p:cNvGrpSpPr/>
          <p:nvPr/>
        </p:nvGrpSpPr>
        <p:grpSpPr>
          <a:xfrm>
            <a:off x="5668839" y="618840"/>
            <a:ext cx="980615" cy="833208"/>
            <a:chOff x="1222478" y="930660"/>
            <a:chExt cx="1116974" cy="1152044"/>
          </a:xfrm>
        </p:grpSpPr>
        <p:sp>
          <p:nvSpPr>
            <p:cNvPr id="7" name="object 14"/>
            <p:cNvSpPr/>
            <p:nvPr/>
          </p:nvSpPr>
          <p:spPr>
            <a:xfrm>
              <a:off x="1260078" y="942852"/>
              <a:ext cx="1066800" cy="1066800"/>
            </a:xfrm>
            <a:custGeom>
              <a:avLst/>
              <a:gdLst/>
              <a:ahLst/>
              <a:cxnLst/>
              <a:rect l="l" t="t" r="r" b="b"/>
              <a:pathLst>
                <a:path w="1066800" h="1066800">
                  <a:moveTo>
                    <a:pt x="0" y="0"/>
                  </a:moveTo>
                  <a:lnTo>
                    <a:pt x="1066800" y="0"/>
                  </a:lnTo>
                  <a:lnTo>
                    <a:pt x="1066800" y="1066800"/>
                  </a:lnTo>
                  <a:lnTo>
                    <a:pt x="0" y="1066800"/>
                  </a:lnTo>
                  <a:lnTo>
                    <a:pt x="0" y="0"/>
                  </a:lnTo>
                  <a:close/>
                </a:path>
              </a:pathLst>
            </a:custGeom>
            <a:solidFill>
              <a:srgbClr val="00678E"/>
            </a:solidFill>
          </p:spPr>
          <p:txBody>
            <a:bodyPr wrap="square" lIns="0" tIns="0" rIns="0" bIns="0" rtlCol="0"/>
            <a:lstStyle/>
            <a:p>
              <a:endParaRPr>
                <a:cs typeface="Calibri" panose="020F0502020204030204" pitchFamily="34" charset="0"/>
              </a:endParaRPr>
            </a:p>
          </p:txBody>
        </p:sp>
        <p:sp>
          <p:nvSpPr>
            <p:cNvPr id="8" name="object 15"/>
            <p:cNvSpPr/>
            <p:nvPr/>
          </p:nvSpPr>
          <p:spPr>
            <a:xfrm>
              <a:off x="1247887" y="930660"/>
              <a:ext cx="1091565" cy="1091565"/>
            </a:xfrm>
            <a:custGeom>
              <a:avLst/>
              <a:gdLst/>
              <a:ahLst/>
              <a:cxnLst/>
              <a:rect l="l" t="t" r="r" b="b"/>
              <a:pathLst>
                <a:path w="1091564" h="1091564">
                  <a:moveTo>
                    <a:pt x="1091184" y="1091184"/>
                  </a:moveTo>
                  <a:lnTo>
                    <a:pt x="0" y="1091184"/>
                  </a:lnTo>
                  <a:lnTo>
                    <a:pt x="0" y="0"/>
                  </a:lnTo>
                  <a:lnTo>
                    <a:pt x="1091184" y="0"/>
                  </a:lnTo>
                  <a:lnTo>
                    <a:pt x="1091184" y="12192"/>
                  </a:lnTo>
                  <a:lnTo>
                    <a:pt x="24384" y="12192"/>
                  </a:lnTo>
                  <a:lnTo>
                    <a:pt x="12192" y="25908"/>
                  </a:lnTo>
                  <a:lnTo>
                    <a:pt x="24384" y="25908"/>
                  </a:lnTo>
                  <a:lnTo>
                    <a:pt x="24384" y="1066800"/>
                  </a:lnTo>
                  <a:lnTo>
                    <a:pt x="12192" y="1066800"/>
                  </a:lnTo>
                  <a:lnTo>
                    <a:pt x="24384" y="1078992"/>
                  </a:lnTo>
                  <a:lnTo>
                    <a:pt x="1091184" y="1078992"/>
                  </a:lnTo>
                  <a:lnTo>
                    <a:pt x="1091184" y="1091184"/>
                  </a:lnTo>
                  <a:close/>
                </a:path>
                <a:path w="1091564" h="1091564">
                  <a:moveTo>
                    <a:pt x="24384" y="25908"/>
                  </a:moveTo>
                  <a:lnTo>
                    <a:pt x="12192" y="25908"/>
                  </a:lnTo>
                  <a:lnTo>
                    <a:pt x="24384" y="12192"/>
                  </a:lnTo>
                  <a:lnTo>
                    <a:pt x="24384" y="25908"/>
                  </a:lnTo>
                  <a:close/>
                </a:path>
                <a:path w="1091564" h="1091564">
                  <a:moveTo>
                    <a:pt x="1065275" y="25908"/>
                  </a:moveTo>
                  <a:lnTo>
                    <a:pt x="24384" y="25908"/>
                  </a:lnTo>
                  <a:lnTo>
                    <a:pt x="24384" y="12192"/>
                  </a:lnTo>
                  <a:lnTo>
                    <a:pt x="1065275" y="12192"/>
                  </a:lnTo>
                  <a:lnTo>
                    <a:pt x="1065275" y="25908"/>
                  </a:lnTo>
                  <a:close/>
                </a:path>
                <a:path w="1091564" h="1091564">
                  <a:moveTo>
                    <a:pt x="1065275" y="1078992"/>
                  </a:moveTo>
                  <a:lnTo>
                    <a:pt x="1065275" y="12192"/>
                  </a:lnTo>
                  <a:lnTo>
                    <a:pt x="1078992" y="25908"/>
                  </a:lnTo>
                  <a:lnTo>
                    <a:pt x="1091184" y="25908"/>
                  </a:lnTo>
                  <a:lnTo>
                    <a:pt x="1091184" y="1066800"/>
                  </a:lnTo>
                  <a:lnTo>
                    <a:pt x="1078992" y="1066800"/>
                  </a:lnTo>
                  <a:lnTo>
                    <a:pt x="1065275" y="1078992"/>
                  </a:lnTo>
                  <a:close/>
                </a:path>
                <a:path w="1091564" h="1091564">
                  <a:moveTo>
                    <a:pt x="1091184" y="25908"/>
                  </a:moveTo>
                  <a:lnTo>
                    <a:pt x="1078992" y="25908"/>
                  </a:lnTo>
                  <a:lnTo>
                    <a:pt x="1065275" y="12192"/>
                  </a:lnTo>
                  <a:lnTo>
                    <a:pt x="1091184" y="12192"/>
                  </a:lnTo>
                  <a:lnTo>
                    <a:pt x="1091184" y="25908"/>
                  </a:lnTo>
                  <a:close/>
                </a:path>
                <a:path w="1091564" h="1091564">
                  <a:moveTo>
                    <a:pt x="24384" y="1078992"/>
                  </a:moveTo>
                  <a:lnTo>
                    <a:pt x="12192" y="1066800"/>
                  </a:lnTo>
                  <a:lnTo>
                    <a:pt x="24384" y="1066800"/>
                  </a:lnTo>
                  <a:lnTo>
                    <a:pt x="24384" y="1078992"/>
                  </a:lnTo>
                  <a:close/>
                </a:path>
                <a:path w="1091564" h="1091564">
                  <a:moveTo>
                    <a:pt x="1065275" y="1078992"/>
                  </a:moveTo>
                  <a:lnTo>
                    <a:pt x="24384" y="1078992"/>
                  </a:lnTo>
                  <a:lnTo>
                    <a:pt x="24384" y="1066800"/>
                  </a:lnTo>
                  <a:lnTo>
                    <a:pt x="1065275" y="1066800"/>
                  </a:lnTo>
                  <a:lnTo>
                    <a:pt x="1065275" y="1078992"/>
                  </a:lnTo>
                  <a:close/>
                </a:path>
                <a:path w="1091564" h="1091564">
                  <a:moveTo>
                    <a:pt x="1091184" y="1078992"/>
                  </a:moveTo>
                  <a:lnTo>
                    <a:pt x="1065275" y="1078992"/>
                  </a:lnTo>
                  <a:lnTo>
                    <a:pt x="1078992" y="1066800"/>
                  </a:lnTo>
                  <a:lnTo>
                    <a:pt x="1091184" y="1066800"/>
                  </a:lnTo>
                  <a:lnTo>
                    <a:pt x="1091184" y="1078992"/>
                  </a:lnTo>
                  <a:close/>
                </a:path>
              </a:pathLst>
            </a:custGeom>
            <a:solidFill>
              <a:srgbClr val="FFCA05"/>
            </a:solidFill>
          </p:spPr>
          <p:txBody>
            <a:bodyPr wrap="square" lIns="0" tIns="0" rIns="0" bIns="0" rtlCol="0"/>
            <a:lstStyle/>
            <a:p>
              <a:endParaRPr>
                <a:cs typeface="Calibri" panose="020F0502020204030204" pitchFamily="34" charset="0"/>
              </a:endParaRPr>
            </a:p>
          </p:txBody>
        </p:sp>
        <p:sp>
          <p:nvSpPr>
            <p:cNvPr id="9" name="object 16"/>
            <p:cNvSpPr txBox="1"/>
            <p:nvPr/>
          </p:nvSpPr>
          <p:spPr>
            <a:xfrm>
              <a:off x="1222478" y="1681977"/>
              <a:ext cx="1066800" cy="400727"/>
            </a:xfrm>
            <a:prstGeom prst="rect">
              <a:avLst/>
            </a:prstGeom>
          </p:spPr>
          <p:txBody>
            <a:bodyPr vert="horz" wrap="square" lIns="0" tIns="12700" rIns="0" bIns="0" rtlCol="0">
              <a:spAutoFit/>
            </a:bodyPr>
            <a:lstStyle/>
            <a:p>
              <a:pPr marL="80645" algn="ctr">
                <a:lnSpc>
                  <a:spcPct val="100000"/>
                </a:lnSpc>
                <a:spcBef>
                  <a:spcPts val="100"/>
                </a:spcBef>
              </a:pPr>
              <a:r>
                <a:rPr spc="-95" dirty="0">
                  <a:solidFill>
                    <a:srgbClr val="FFCA05"/>
                  </a:solidFill>
                  <a:cs typeface="Calibri" panose="020F0502020204030204" pitchFamily="34" charset="0"/>
                </a:rPr>
                <a:t>MUNIC</a:t>
              </a:r>
              <a:r>
                <a:rPr spc="-120" dirty="0">
                  <a:solidFill>
                    <a:srgbClr val="FFCA05"/>
                  </a:solidFill>
                  <a:cs typeface="Calibri" panose="020F0502020204030204" pitchFamily="34" charset="0"/>
                </a:rPr>
                <a:t> </a:t>
              </a:r>
              <a:endParaRPr dirty="0">
                <a:cs typeface="Calibri" panose="020F0502020204030204" pitchFamily="34" charset="0"/>
              </a:endParaRPr>
            </a:p>
          </p:txBody>
        </p:sp>
        <p:sp>
          <p:nvSpPr>
            <p:cNvPr id="10" name="object 17"/>
            <p:cNvSpPr/>
            <p:nvPr/>
          </p:nvSpPr>
          <p:spPr>
            <a:xfrm>
              <a:off x="1334754" y="956568"/>
              <a:ext cx="899159" cy="807719"/>
            </a:xfrm>
            <a:prstGeom prst="rect">
              <a:avLst/>
            </a:prstGeom>
            <a:blipFill>
              <a:blip r:embed="rId2" cstate="print"/>
              <a:stretch>
                <a:fillRect/>
              </a:stretch>
            </a:blipFill>
          </p:spPr>
          <p:txBody>
            <a:bodyPr wrap="square" lIns="0" tIns="0" rIns="0" bIns="0" rtlCol="0"/>
            <a:lstStyle/>
            <a:p>
              <a:endParaRPr>
                <a:cs typeface="Calibri" panose="020F0502020204030204" pitchFamily="34" charset="0"/>
              </a:endParaRPr>
            </a:p>
          </p:txBody>
        </p:sp>
      </p:grpSp>
      <p:grpSp>
        <p:nvGrpSpPr>
          <p:cNvPr id="78" name="组合 77"/>
          <p:cNvGrpSpPr/>
          <p:nvPr/>
        </p:nvGrpSpPr>
        <p:grpSpPr>
          <a:xfrm>
            <a:off x="1449208" y="1701163"/>
            <a:ext cx="9954249" cy="593881"/>
            <a:chOff x="794620" y="3524347"/>
            <a:chExt cx="10344119" cy="1422400"/>
          </a:xfrm>
        </p:grpSpPr>
        <p:sp>
          <p:nvSpPr>
            <p:cNvPr id="45" name="object 5"/>
            <p:cNvSpPr/>
            <p:nvPr/>
          </p:nvSpPr>
          <p:spPr>
            <a:xfrm>
              <a:off x="3550361" y="3553303"/>
              <a:ext cx="2170430" cy="0"/>
            </a:xfrm>
            <a:custGeom>
              <a:avLst/>
              <a:gdLst/>
              <a:ahLst/>
              <a:cxnLst/>
              <a:rect l="l" t="t" r="r" b="b"/>
              <a:pathLst>
                <a:path w="2170429">
                  <a:moveTo>
                    <a:pt x="0" y="0"/>
                  </a:moveTo>
                  <a:lnTo>
                    <a:pt x="2170176" y="0"/>
                  </a:lnTo>
                </a:path>
              </a:pathLst>
            </a:custGeom>
            <a:ln w="6095">
              <a:solidFill>
                <a:srgbClr val="00678E"/>
              </a:solidFill>
            </a:ln>
          </p:spPr>
          <p:txBody>
            <a:bodyPr wrap="square" lIns="0" tIns="0" rIns="0" bIns="0" rtlCol="0"/>
            <a:lstStyle/>
            <a:p>
              <a:endParaRPr sz="1200">
                <a:cs typeface="Calibri" panose="020F0502020204030204" pitchFamily="34" charset="0"/>
              </a:endParaRPr>
            </a:p>
          </p:txBody>
        </p:sp>
        <p:sp>
          <p:nvSpPr>
            <p:cNvPr id="46" name="object 6"/>
            <p:cNvSpPr/>
            <p:nvPr/>
          </p:nvSpPr>
          <p:spPr>
            <a:xfrm>
              <a:off x="3553410" y="3556604"/>
              <a:ext cx="0" cy="1372870"/>
            </a:xfrm>
            <a:custGeom>
              <a:avLst/>
              <a:gdLst/>
              <a:ahLst/>
              <a:cxnLst/>
              <a:rect l="l" t="t" r="r" b="b"/>
              <a:pathLst>
                <a:path h="1372870">
                  <a:moveTo>
                    <a:pt x="0" y="0"/>
                  </a:moveTo>
                  <a:lnTo>
                    <a:pt x="0" y="1372870"/>
                  </a:lnTo>
                </a:path>
              </a:pathLst>
            </a:custGeom>
            <a:ln w="6096">
              <a:solidFill>
                <a:srgbClr val="00678E"/>
              </a:solidFill>
            </a:ln>
          </p:spPr>
          <p:txBody>
            <a:bodyPr wrap="square" lIns="0" tIns="0" rIns="0" bIns="0" rtlCol="0"/>
            <a:lstStyle/>
            <a:p>
              <a:endParaRPr sz="1200">
                <a:cs typeface="Calibri" panose="020F0502020204030204" pitchFamily="34" charset="0"/>
              </a:endParaRPr>
            </a:p>
          </p:txBody>
        </p:sp>
        <p:sp>
          <p:nvSpPr>
            <p:cNvPr id="47" name="object 7"/>
            <p:cNvSpPr/>
            <p:nvPr/>
          </p:nvSpPr>
          <p:spPr>
            <a:xfrm>
              <a:off x="5179518" y="4932650"/>
              <a:ext cx="541020" cy="0"/>
            </a:xfrm>
            <a:custGeom>
              <a:avLst/>
              <a:gdLst/>
              <a:ahLst/>
              <a:cxnLst/>
              <a:rect l="l" t="t" r="r" b="b"/>
              <a:pathLst>
                <a:path w="541020">
                  <a:moveTo>
                    <a:pt x="0" y="0"/>
                  </a:moveTo>
                  <a:lnTo>
                    <a:pt x="541019" y="0"/>
                  </a:lnTo>
                </a:path>
              </a:pathLst>
            </a:custGeom>
            <a:ln w="6350">
              <a:solidFill>
                <a:srgbClr val="00678E"/>
              </a:solidFill>
            </a:ln>
          </p:spPr>
          <p:txBody>
            <a:bodyPr wrap="square" lIns="0" tIns="0" rIns="0" bIns="0" rtlCol="0"/>
            <a:lstStyle/>
            <a:p>
              <a:endParaRPr sz="1200">
                <a:cs typeface="Calibri" panose="020F0502020204030204" pitchFamily="34" charset="0"/>
              </a:endParaRPr>
            </a:p>
          </p:txBody>
        </p:sp>
        <p:sp>
          <p:nvSpPr>
            <p:cNvPr id="48" name="object 8"/>
            <p:cNvSpPr/>
            <p:nvPr/>
          </p:nvSpPr>
          <p:spPr>
            <a:xfrm>
              <a:off x="3550361" y="4932650"/>
              <a:ext cx="577850" cy="0"/>
            </a:xfrm>
            <a:custGeom>
              <a:avLst/>
              <a:gdLst/>
              <a:ahLst/>
              <a:cxnLst/>
              <a:rect l="l" t="t" r="r" b="b"/>
              <a:pathLst>
                <a:path w="577850">
                  <a:moveTo>
                    <a:pt x="0" y="0"/>
                  </a:moveTo>
                  <a:lnTo>
                    <a:pt x="577596" y="0"/>
                  </a:lnTo>
                </a:path>
              </a:pathLst>
            </a:custGeom>
            <a:ln w="6350">
              <a:solidFill>
                <a:srgbClr val="00678E"/>
              </a:solidFill>
            </a:ln>
          </p:spPr>
          <p:txBody>
            <a:bodyPr wrap="square" lIns="0" tIns="0" rIns="0" bIns="0" rtlCol="0"/>
            <a:lstStyle/>
            <a:p>
              <a:endParaRPr sz="1200">
                <a:cs typeface="Calibri" panose="020F0502020204030204" pitchFamily="34" charset="0"/>
              </a:endParaRPr>
            </a:p>
          </p:txBody>
        </p:sp>
        <p:sp>
          <p:nvSpPr>
            <p:cNvPr id="49" name="object 9"/>
            <p:cNvSpPr/>
            <p:nvPr/>
          </p:nvSpPr>
          <p:spPr>
            <a:xfrm>
              <a:off x="5717490" y="3556604"/>
              <a:ext cx="0" cy="1372870"/>
            </a:xfrm>
            <a:custGeom>
              <a:avLst/>
              <a:gdLst/>
              <a:ahLst/>
              <a:cxnLst/>
              <a:rect l="l" t="t" r="r" b="b"/>
              <a:pathLst>
                <a:path h="1372870">
                  <a:moveTo>
                    <a:pt x="0" y="0"/>
                  </a:moveTo>
                  <a:lnTo>
                    <a:pt x="0" y="1372870"/>
                  </a:lnTo>
                </a:path>
              </a:pathLst>
            </a:custGeom>
            <a:ln w="6095">
              <a:solidFill>
                <a:srgbClr val="00678E"/>
              </a:solidFill>
            </a:ln>
          </p:spPr>
          <p:txBody>
            <a:bodyPr wrap="square" lIns="0" tIns="0" rIns="0" bIns="0" rtlCol="0"/>
            <a:lstStyle/>
            <a:p>
              <a:endParaRPr sz="1200">
                <a:cs typeface="Calibri" panose="020F0502020204030204" pitchFamily="34" charset="0"/>
              </a:endParaRPr>
            </a:p>
          </p:txBody>
        </p:sp>
        <p:sp>
          <p:nvSpPr>
            <p:cNvPr id="50" name="object 10"/>
            <p:cNvSpPr/>
            <p:nvPr/>
          </p:nvSpPr>
          <p:spPr>
            <a:xfrm>
              <a:off x="3556458" y="3556351"/>
              <a:ext cx="2158365" cy="1373505"/>
            </a:xfrm>
            <a:custGeom>
              <a:avLst/>
              <a:gdLst/>
              <a:ahLst/>
              <a:cxnLst/>
              <a:rect l="l" t="t" r="r" b="b"/>
              <a:pathLst>
                <a:path w="2158365" h="1373504">
                  <a:moveTo>
                    <a:pt x="0" y="0"/>
                  </a:moveTo>
                  <a:lnTo>
                    <a:pt x="2157983" y="0"/>
                  </a:lnTo>
                  <a:lnTo>
                    <a:pt x="2157983" y="1373124"/>
                  </a:lnTo>
                  <a:lnTo>
                    <a:pt x="0" y="1373124"/>
                  </a:lnTo>
                  <a:lnTo>
                    <a:pt x="0" y="0"/>
                  </a:lnTo>
                  <a:close/>
                </a:path>
              </a:pathLst>
            </a:custGeom>
            <a:solidFill>
              <a:srgbClr val="F2F2F2"/>
            </a:solidFill>
          </p:spPr>
          <p:txBody>
            <a:bodyPr wrap="square" lIns="0" tIns="0" rIns="0" bIns="0" rtlCol="0"/>
            <a:lstStyle/>
            <a:p>
              <a:endParaRPr sz="1200">
                <a:cs typeface="Calibri" panose="020F0502020204030204" pitchFamily="34" charset="0"/>
              </a:endParaRPr>
            </a:p>
          </p:txBody>
        </p:sp>
        <p:sp>
          <p:nvSpPr>
            <p:cNvPr id="51" name="object 11"/>
            <p:cNvSpPr/>
            <p:nvPr/>
          </p:nvSpPr>
          <p:spPr>
            <a:xfrm>
              <a:off x="3550361" y="3550254"/>
              <a:ext cx="2170430" cy="1385570"/>
            </a:xfrm>
            <a:custGeom>
              <a:avLst/>
              <a:gdLst/>
              <a:ahLst/>
              <a:cxnLst/>
              <a:rect l="l" t="t" r="r" b="b"/>
              <a:pathLst>
                <a:path w="2170429" h="1385570">
                  <a:moveTo>
                    <a:pt x="2170176" y="1385316"/>
                  </a:moveTo>
                  <a:lnTo>
                    <a:pt x="0" y="1385316"/>
                  </a:lnTo>
                  <a:lnTo>
                    <a:pt x="0" y="0"/>
                  </a:lnTo>
                  <a:lnTo>
                    <a:pt x="2170176" y="0"/>
                  </a:lnTo>
                  <a:lnTo>
                    <a:pt x="2170176" y="6096"/>
                  </a:lnTo>
                  <a:lnTo>
                    <a:pt x="10668" y="6096"/>
                  </a:lnTo>
                  <a:lnTo>
                    <a:pt x="6096" y="12192"/>
                  </a:lnTo>
                  <a:lnTo>
                    <a:pt x="10668" y="12192"/>
                  </a:lnTo>
                  <a:lnTo>
                    <a:pt x="10668" y="1374648"/>
                  </a:lnTo>
                  <a:lnTo>
                    <a:pt x="6096" y="1374648"/>
                  </a:lnTo>
                  <a:lnTo>
                    <a:pt x="10668" y="1379220"/>
                  </a:lnTo>
                  <a:lnTo>
                    <a:pt x="2170176" y="1379220"/>
                  </a:lnTo>
                  <a:lnTo>
                    <a:pt x="2170176" y="1385316"/>
                  </a:lnTo>
                  <a:close/>
                </a:path>
                <a:path w="2170429" h="1385570">
                  <a:moveTo>
                    <a:pt x="10668" y="12192"/>
                  </a:moveTo>
                  <a:lnTo>
                    <a:pt x="6096" y="12192"/>
                  </a:lnTo>
                  <a:lnTo>
                    <a:pt x="10668" y="6096"/>
                  </a:lnTo>
                  <a:lnTo>
                    <a:pt x="10668" y="12192"/>
                  </a:lnTo>
                  <a:close/>
                </a:path>
                <a:path w="2170429" h="1385570">
                  <a:moveTo>
                    <a:pt x="2159508" y="12192"/>
                  </a:moveTo>
                  <a:lnTo>
                    <a:pt x="10668" y="12192"/>
                  </a:lnTo>
                  <a:lnTo>
                    <a:pt x="10668" y="6096"/>
                  </a:lnTo>
                  <a:lnTo>
                    <a:pt x="2159508" y="6096"/>
                  </a:lnTo>
                  <a:lnTo>
                    <a:pt x="2159508" y="12192"/>
                  </a:lnTo>
                  <a:close/>
                </a:path>
                <a:path w="2170429" h="1385570">
                  <a:moveTo>
                    <a:pt x="2159508" y="1379220"/>
                  </a:moveTo>
                  <a:lnTo>
                    <a:pt x="2159508" y="6096"/>
                  </a:lnTo>
                  <a:lnTo>
                    <a:pt x="2164080" y="12192"/>
                  </a:lnTo>
                  <a:lnTo>
                    <a:pt x="2170176" y="12192"/>
                  </a:lnTo>
                  <a:lnTo>
                    <a:pt x="2170176" y="1374648"/>
                  </a:lnTo>
                  <a:lnTo>
                    <a:pt x="2164080" y="1374648"/>
                  </a:lnTo>
                  <a:lnTo>
                    <a:pt x="2159508" y="1379220"/>
                  </a:lnTo>
                  <a:close/>
                </a:path>
                <a:path w="2170429" h="1385570">
                  <a:moveTo>
                    <a:pt x="2170176" y="12192"/>
                  </a:moveTo>
                  <a:lnTo>
                    <a:pt x="2164080" y="12192"/>
                  </a:lnTo>
                  <a:lnTo>
                    <a:pt x="2159508" y="6096"/>
                  </a:lnTo>
                  <a:lnTo>
                    <a:pt x="2170176" y="6096"/>
                  </a:lnTo>
                  <a:lnTo>
                    <a:pt x="2170176" y="12192"/>
                  </a:lnTo>
                  <a:close/>
                </a:path>
                <a:path w="2170429" h="1385570">
                  <a:moveTo>
                    <a:pt x="10668" y="1379220"/>
                  </a:moveTo>
                  <a:lnTo>
                    <a:pt x="6096" y="1374648"/>
                  </a:lnTo>
                  <a:lnTo>
                    <a:pt x="10668" y="1374648"/>
                  </a:lnTo>
                  <a:lnTo>
                    <a:pt x="10668" y="1379220"/>
                  </a:lnTo>
                  <a:close/>
                </a:path>
                <a:path w="2170429" h="1385570">
                  <a:moveTo>
                    <a:pt x="2159508" y="1379220"/>
                  </a:moveTo>
                  <a:lnTo>
                    <a:pt x="10668" y="1379220"/>
                  </a:lnTo>
                  <a:lnTo>
                    <a:pt x="10668" y="1374648"/>
                  </a:lnTo>
                  <a:lnTo>
                    <a:pt x="2159508" y="1374648"/>
                  </a:lnTo>
                  <a:lnTo>
                    <a:pt x="2159508" y="1379220"/>
                  </a:lnTo>
                  <a:close/>
                </a:path>
                <a:path w="2170429" h="1385570">
                  <a:moveTo>
                    <a:pt x="2170176" y="1379220"/>
                  </a:moveTo>
                  <a:lnTo>
                    <a:pt x="2159508" y="1379220"/>
                  </a:lnTo>
                  <a:lnTo>
                    <a:pt x="2164080" y="1374648"/>
                  </a:lnTo>
                  <a:lnTo>
                    <a:pt x="2170176" y="1374648"/>
                  </a:lnTo>
                  <a:lnTo>
                    <a:pt x="2170176" y="1379220"/>
                  </a:lnTo>
                  <a:close/>
                </a:path>
              </a:pathLst>
            </a:custGeom>
            <a:solidFill>
              <a:srgbClr val="00678E"/>
            </a:solidFill>
          </p:spPr>
          <p:txBody>
            <a:bodyPr wrap="square" lIns="0" tIns="0" rIns="0" bIns="0" rtlCol="0"/>
            <a:lstStyle/>
            <a:p>
              <a:endParaRPr sz="1200">
                <a:cs typeface="Calibri" panose="020F0502020204030204" pitchFamily="34" charset="0"/>
              </a:endParaRPr>
            </a:p>
          </p:txBody>
        </p:sp>
        <p:sp>
          <p:nvSpPr>
            <p:cNvPr id="52" name="object 20"/>
            <p:cNvSpPr txBox="1"/>
            <p:nvPr/>
          </p:nvSpPr>
          <p:spPr>
            <a:xfrm>
              <a:off x="3309052" y="4040279"/>
              <a:ext cx="2537267" cy="436149"/>
            </a:xfrm>
            <a:prstGeom prst="rect">
              <a:avLst/>
            </a:prstGeom>
          </p:spPr>
          <p:txBody>
            <a:bodyPr vert="horz" wrap="square" lIns="0" tIns="12700" rIns="0" bIns="0" rtlCol="0">
              <a:spAutoFit/>
            </a:bodyPr>
            <a:lstStyle/>
            <a:p>
              <a:pPr marL="342900">
                <a:lnSpc>
                  <a:spcPct val="100000"/>
                </a:lnSpc>
                <a:spcBef>
                  <a:spcPts val="100"/>
                </a:spcBef>
              </a:pPr>
              <a:r>
                <a:rPr sz="1100" spc="-45" dirty="0">
                  <a:cs typeface="Calibri" panose="020F0502020204030204" pitchFamily="34" charset="0"/>
                </a:rPr>
                <a:t>INNOVATION</a:t>
              </a:r>
              <a:r>
                <a:rPr lang="en-US" sz="1100" dirty="0">
                  <a:cs typeface="Calibri" panose="020F0502020204030204" pitchFamily="34" charset="0"/>
                </a:rPr>
                <a:t> </a:t>
              </a:r>
              <a:r>
                <a:rPr sz="1100" spc="-125" dirty="0">
                  <a:cs typeface="Calibri" panose="020F0502020204030204" pitchFamily="34" charset="0"/>
                </a:rPr>
                <a:t>&amp;   </a:t>
              </a:r>
              <a:r>
                <a:rPr sz="1100" spc="-80" dirty="0">
                  <a:cs typeface="Calibri" panose="020F0502020204030204" pitchFamily="34" charset="0"/>
                </a:rPr>
                <a:t>D</a:t>
              </a:r>
              <a:r>
                <a:rPr sz="1100" spc="-15" dirty="0">
                  <a:cs typeface="Calibri" panose="020F0502020204030204" pitchFamily="34" charset="0"/>
                </a:rPr>
                <a:t>I</a:t>
              </a:r>
              <a:r>
                <a:rPr sz="1100" spc="125" dirty="0">
                  <a:cs typeface="Calibri" panose="020F0502020204030204" pitchFamily="34" charset="0"/>
                </a:rPr>
                <a:t>F</a:t>
              </a:r>
              <a:r>
                <a:rPr sz="1100" spc="105" dirty="0">
                  <a:cs typeface="Calibri" panose="020F0502020204030204" pitchFamily="34" charset="0"/>
                </a:rPr>
                <a:t>F</a:t>
              </a:r>
              <a:r>
                <a:rPr sz="1100" spc="80" dirty="0">
                  <a:cs typeface="Calibri" panose="020F0502020204030204" pitchFamily="34" charset="0"/>
                </a:rPr>
                <a:t>E</a:t>
              </a:r>
              <a:r>
                <a:rPr sz="1100" spc="105" dirty="0">
                  <a:cs typeface="Calibri" panose="020F0502020204030204" pitchFamily="34" charset="0"/>
                </a:rPr>
                <a:t>R</a:t>
              </a:r>
              <a:r>
                <a:rPr sz="1100" spc="80" dirty="0">
                  <a:cs typeface="Calibri" panose="020F0502020204030204" pitchFamily="34" charset="0"/>
                </a:rPr>
                <a:t>E</a:t>
              </a:r>
              <a:r>
                <a:rPr sz="1100" spc="-90" dirty="0">
                  <a:cs typeface="Calibri" panose="020F0502020204030204" pitchFamily="34" charset="0"/>
                </a:rPr>
                <a:t>N</a:t>
              </a:r>
              <a:r>
                <a:rPr sz="1100" spc="45" dirty="0">
                  <a:cs typeface="Calibri" panose="020F0502020204030204" pitchFamily="34" charset="0"/>
                </a:rPr>
                <a:t>T</a:t>
              </a:r>
              <a:r>
                <a:rPr sz="1100" spc="-15" dirty="0">
                  <a:cs typeface="Calibri" panose="020F0502020204030204" pitchFamily="34" charset="0"/>
                </a:rPr>
                <a:t>I</a:t>
              </a:r>
              <a:r>
                <a:rPr sz="1100" spc="-100" dirty="0">
                  <a:cs typeface="Calibri" panose="020F0502020204030204" pitchFamily="34" charset="0"/>
                </a:rPr>
                <a:t>A</a:t>
              </a:r>
              <a:r>
                <a:rPr sz="1100" spc="45" dirty="0">
                  <a:cs typeface="Calibri" panose="020F0502020204030204" pitchFamily="34" charset="0"/>
                </a:rPr>
                <a:t>T</a:t>
              </a:r>
              <a:r>
                <a:rPr sz="1100" spc="-35" dirty="0">
                  <a:cs typeface="Calibri" panose="020F0502020204030204" pitchFamily="34" charset="0"/>
                </a:rPr>
                <a:t>I</a:t>
              </a:r>
              <a:r>
                <a:rPr sz="1100" dirty="0">
                  <a:cs typeface="Calibri" panose="020F0502020204030204" pitchFamily="34" charset="0"/>
                </a:rPr>
                <a:t>O</a:t>
              </a:r>
              <a:r>
                <a:rPr sz="1100" spc="-85" dirty="0">
                  <a:cs typeface="Calibri" panose="020F0502020204030204" pitchFamily="34" charset="0"/>
                </a:rPr>
                <a:t>N</a:t>
              </a:r>
              <a:endParaRPr sz="1100" dirty="0">
                <a:cs typeface="Calibri" panose="020F0502020204030204" pitchFamily="34" charset="0"/>
              </a:endParaRPr>
            </a:p>
          </p:txBody>
        </p:sp>
        <p:sp>
          <p:nvSpPr>
            <p:cNvPr id="53" name="object 21"/>
            <p:cNvSpPr/>
            <p:nvPr/>
          </p:nvSpPr>
          <p:spPr>
            <a:xfrm>
              <a:off x="4127958" y="4943191"/>
              <a:ext cx="1051560" cy="0"/>
            </a:xfrm>
            <a:custGeom>
              <a:avLst/>
              <a:gdLst/>
              <a:ahLst/>
              <a:cxnLst/>
              <a:rect l="l" t="t" r="r" b="b"/>
              <a:pathLst>
                <a:path w="1051560">
                  <a:moveTo>
                    <a:pt x="0" y="0"/>
                  </a:moveTo>
                  <a:lnTo>
                    <a:pt x="1051559" y="0"/>
                  </a:lnTo>
                </a:path>
              </a:pathLst>
            </a:custGeom>
            <a:ln w="67055">
              <a:solidFill>
                <a:srgbClr val="00678E"/>
              </a:solidFill>
            </a:ln>
          </p:spPr>
          <p:txBody>
            <a:bodyPr wrap="square" lIns="0" tIns="0" rIns="0" bIns="0" rtlCol="0"/>
            <a:lstStyle/>
            <a:p>
              <a:endParaRPr sz="1200">
                <a:cs typeface="Calibri" panose="020F0502020204030204" pitchFamily="34" charset="0"/>
              </a:endParaRPr>
            </a:p>
          </p:txBody>
        </p:sp>
        <p:sp>
          <p:nvSpPr>
            <p:cNvPr id="54" name="object 22"/>
            <p:cNvSpPr/>
            <p:nvPr/>
          </p:nvSpPr>
          <p:spPr>
            <a:xfrm>
              <a:off x="863549" y="3564733"/>
              <a:ext cx="2170430" cy="0"/>
            </a:xfrm>
            <a:custGeom>
              <a:avLst/>
              <a:gdLst/>
              <a:ahLst/>
              <a:cxnLst/>
              <a:rect l="l" t="t" r="r" b="b"/>
              <a:pathLst>
                <a:path w="2170430">
                  <a:moveTo>
                    <a:pt x="0" y="0"/>
                  </a:moveTo>
                  <a:lnTo>
                    <a:pt x="2170176" y="0"/>
                  </a:lnTo>
                </a:path>
              </a:pathLst>
            </a:custGeom>
            <a:ln w="4571">
              <a:solidFill>
                <a:srgbClr val="FFCA05"/>
              </a:solidFill>
            </a:ln>
          </p:spPr>
          <p:txBody>
            <a:bodyPr wrap="square" lIns="0" tIns="0" rIns="0" bIns="0" rtlCol="0"/>
            <a:lstStyle/>
            <a:p>
              <a:endParaRPr sz="1200">
                <a:cs typeface="Calibri" panose="020F0502020204030204" pitchFamily="34" charset="0"/>
              </a:endParaRPr>
            </a:p>
          </p:txBody>
        </p:sp>
        <p:sp>
          <p:nvSpPr>
            <p:cNvPr id="55" name="object 23"/>
            <p:cNvSpPr/>
            <p:nvPr/>
          </p:nvSpPr>
          <p:spPr>
            <a:xfrm>
              <a:off x="866598" y="3567527"/>
              <a:ext cx="0" cy="1372870"/>
            </a:xfrm>
            <a:custGeom>
              <a:avLst/>
              <a:gdLst/>
              <a:ahLst/>
              <a:cxnLst/>
              <a:rect l="l" t="t" r="r" b="b"/>
              <a:pathLst>
                <a:path h="1372870">
                  <a:moveTo>
                    <a:pt x="0" y="0"/>
                  </a:moveTo>
                  <a:lnTo>
                    <a:pt x="0" y="1372870"/>
                  </a:lnTo>
                </a:path>
              </a:pathLst>
            </a:custGeom>
            <a:ln w="6096">
              <a:solidFill>
                <a:srgbClr val="FFCA05"/>
              </a:solidFill>
            </a:ln>
          </p:spPr>
          <p:txBody>
            <a:bodyPr wrap="square" lIns="0" tIns="0" rIns="0" bIns="0" rtlCol="0"/>
            <a:lstStyle/>
            <a:p>
              <a:endParaRPr sz="1200">
                <a:cs typeface="Calibri" panose="020F0502020204030204" pitchFamily="34" charset="0"/>
              </a:endParaRPr>
            </a:p>
          </p:txBody>
        </p:sp>
        <p:sp>
          <p:nvSpPr>
            <p:cNvPr id="56" name="object 24"/>
            <p:cNvSpPr/>
            <p:nvPr/>
          </p:nvSpPr>
          <p:spPr>
            <a:xfrm>
              <a:off x="2413458" y="4943572"/>
              <a:ext cx="620395" cy="0"/>
            </a:xfrm>
            <a:custGeom>
              <a:avLst/>
              <a:gdLst/>
              <a:ahLst/>
              <a:cxnLst/>
              <a:rect l="l" t="t" r="r" b="b"/>
              <a:pathLst>
                <a:path w="620394">
                  <a:moveTo>
                    <a:pt x="0" y="0"/>
                  </a:moveTo>
                  <a:lnTo>
                    <a:pt x="620268" y="0"/>
                  </a:lnTo>
                </a:path>
              </a:pathLst>
            </a:custGeom>
            <a:ln w="6350">
              <a:solidFill>
                <a:srgbClr val="FFCA05"/>
              </a:solidFill>
            </a:ln>
          </p:spPr>
          <p:txBody>
            <a:bodyPr wrap="square" lIns="0" tIns="0" rIns="0" bIns="0" rtlCol="0"/>
            <a:lstStyle/>
            <a:p>
              <a:endParaRPr sz="1200">
                <a:cs typeface="Calibri" panose="020F0502020204030204" pitchFamily="34" charset="0"/>
              </a:endParaRPr>
            </a:p>
          </p:txBody>
        </p:sp>
        <p:sp>
          <p:nvSpPr>
            <p:cNvPr id="57" name="object 25"/>
            <p:cNvSpPr/>
            <p:nvPr/>
          </p:nvSpPr>
          <p:spPr>
            <a:xfrm>
              <a:off x="863549" y="4943572"/>
              <a:ext cx="498475" cy="0"/>
            </a:xfrm>
            <a:custGeom>
              <a:avLst/>
              <a:gdLst/>
              <a:ahLst/>
              <a:cxnLst/>
              <a:rect l="l" t="t" r="r" b="b"/>
              <a:pathLst>
                <a:path w="498475">
                  <a:moveTo>
                    <a:pt x="0" y="0"/>
                  </a:moveTo>
                  <a:lnTo>
                    <a:pt x="498348" y="0"/>
                  </a:lnTo>
                </a:path>
              </a:pathLst>
            </a:custGeom>
            <a:ln w="6350">
              <a:solidFill>
                <a:srgbClr val="FFCA05"/>
              </a:solidFill>
            </a:ln>
          </p:spPr>
          <p:txBody>
            <a:bodyPr wrap="square" lIns="0" tIns="0" rIns="0" bIns="0" rtlCol="0"/>
            <a:lstStyle/>
            <a:p>
              <a:endParaRPr sz="1200">
                <a:cs typeface="Calibri" panose="020F0502020204030204" pitchFamily="34" charset="0"/>
              </a:endParaRPr>
            </a:p>
          </p:txBody>
        </p:sp>
        <p:sp>
          <p:nvSpPr>
            <p:cNvPr id="58" name="object 26"/>
            <p:cNvSpPr/>
            <p:nvPr/>
          </p:nvSpPr>
          <p:spPr>
            <a:xfrm>
              <a:off x="3030678" y="3567527"/>
              <a:ext cx="0" cy="1372870"/>
            </a:xfrm>
            <a:custGeom>
              <a:avLst/>
              <a:gdLst/>
              <a:ahLst/>
              <a:cxnLst/>
              <a:rect l="l" t="t" r="r" b="b"/>
              <a:pathLst>
                <a:path h="1372870">
                  <a:moveTo>
                    <a:pt x="0" y="0"/>
                  </a:moveTo>
                  <a:lnTo>
                    <a:pt x="0" y="1372870"/>
                  </a:lnTo>
                </a:path>
              </a:pathLst>
            </a:custGeom>
            <a:ln w="6095">
              <a:solidFill>
                <a:srgbClr val="FFCA05"/>
              </a:solidFill>
            </a:ln>
          </p:spPr>
          <p:txBody>
            <a:bodyPr wrap="square" lIns="0" tIns="0" rIns="0" bIns="0" rtlCol="0"/>
            <a:lstStyle/>
            <a:p>
              <a:endParaRPr sz="1200">
                <a:cs typeface="Calibri" panose="020F0502020204030204" pitchFamily="34" charset="0"/>
              </a:endParaRPr>
            </a:p>
          </p:txBody>
        </p:sp>
        <p:sp>
          <p:nvSpPr>
            <p:cNvPr id="59" name="object 27"/>
            <p:cNvSpPr/>
            <p:nvPr/>
          </p:nvSpPr>
          <p:spPr>
            <a:xfrm>
              <a:off x="869646" y="3567019"/>
              <a:ext cx="2158365" cy="1373505"/>
            </a:xfrm>
            <a:custGeom>
              <a:avLst/>
              <a:gdLst/>
              <a:ahLst/>
              <a:cxnLst/>
              <a:rect l="l" t="t" r="r" b="b"/>
              <a:pathLst>
                <a:path w="2158365" h="1373504">
                  <a:moveTo>
                    <a:pt x="0" y="0"/>
                  </a:moveTo>
                  <a:lnTo>
                    <a:pt x="2157984" y="0"/>
                  </a:lnTo>
                  <a:lnTo>
                    <a:pt x="2157984" y="1373124"/>
                  </a:lnTo>
                  <a:lnTo>
                    <a:pt x="0" y="1373124"/>
                  </a:lnTo>
                  <a:lnTo>
                    <a:pt x="0" y="0"/>
                  </a:lnTo>
                  <a:close/>
                </a:path>
              </a:pathLst>
            </a:custGeom>
            <a:solidFill>
              <a:srgbClr val="F2F2F2"/>
            </a:solidFill>
          </p:spPr>
          <p:txBody>
            <a:bodyPr wrap="square" lIns="0" tIns="0" rIns="0" bIns="0" rtlCol="0"/>
            <a:lstStyle/>
            <a:p>
              <a:endParaRPr sz="1200">
                <a:cs typeface="Calibri" panose="020F0502020204030204" pitchFamily="34" charset="0"/>
              </a:endParaRPr>
            </a:p>
          </p:txBody>
        </p:sp>
        <p:sp>
          <p:nvSpPr>
            <p:cNvPr id="60" name="object 28"/>
            <p:cNvSpPr/>
            <p:nvPr/>
          </p:nvSpPr>
          <p:spPr>
            <a:xfrm>
              <a:off x="863549" y="3562447"/>
              <a:ext cx="2170430" cy="1384300"/>
            </a:xfrm>
            <a:custGeom>
              <a:avLst/>
              <a:gdLst/>
              <a:ahLst/>
              <a:cxnLst/>
              <a:rect l="l" t="t" r="r" b="b"/>
              <a:pathLst>
                <a:path w="2170430" h="1384300">
                  <a:moveTo>
                    <a:pt x="2170176" y="1383792"/>
                  </a:moveTo>
                  <a:lnTo>
                    <a:pt x="0" y="1383792"/>
                  </a:lnTo>
                  <a:lnTo>
                    <a:pt x="0" y="0"/>
                  </a:lnTo>
                  <a:lnTo>
                    <a:pt x="2170176" y="0"/>
                  </a:lnTo>
                  <a:lnTo>
                    <a:pt x="2170176" y="4572"/>
                  </a:lnTo>
                  <a:lnTo>
                    <a:pt x="12192" y="4572"/>
                  </a:lnTo>
                  <a:lnTo>
                    <a:pt x="6096" y="10668"/>
                  </a:lnTo>
                  <a:lnTo>
                    <a:pt x="12192" y="10668"/>
                  </a:lnTo>
                  <a:lnTo>
                    <a:pt x="12192" y="1373124"/>
                  </a:lnTo>
                  <a:lnTo>
                    <a:pt x="6096" y="1373124"/>
                  </a:lnTo>
                  <a:lnTo>
                    <a:pt x="12192" y="1377696"/>
                  </a:lnTo>
                  <a:lnTo>
                    <a:pt x="2170176" y="1377696"/>
                  </a:lnTo>
                  <a:lnTo>
                    <a:pt x="2170176" y="1383792"/>
                  </a:lnTo>
                  <a:close/>
                </a:path>
                <a:path w="2170430" h="1384300">
                  <a:moveTo>
                    <a:pt x="12192" y="10668"/>
                  </a:moveTo>
                  <a:lnTo>
                    <a:pt x="6096" y="10668"/>
                  </a:lnTo>
                  <a:lnTo>
                    <a:pt x="12192" y="4572"/>
                  </a:lnTo>
                  <a:lnTo>
                    <a:pt x="12192" y="10668"/>
                  </a:lnTo>
                  <a:close/>
                </a:path>
                <a:path w="2170430" h="1384300">
                  <a:moveTo>
                    <a:pt x="2159508" y="10668"/>
                  </a:moveTo>
                  <a:lnTo>
                    <a:pt x="12192" y="10668"/>
                  </a:lnTo>
                  <a:lnTo>
                    <a:pt x="12192" y="4572"/>
                  </a:lnTo>
                  <a:lnTo>
                    <a:pt x="2159508" y="4572"/>
                  </a:lnTo>
                  <a:lnTo>
                    <a:pt x="2159508" y="10668"/>
                  </a:lnTo>
                  <a:close/>
                </a:path>
                <a:path w="2170430" h="1384300">
                  <a:moveTo>
                    <a:pt x="2159508" y="1377696"/>
                  </a:moveTo>
                  <a:lnTo>
                    <a:pt x="2159508" y="4572"/>
                  </a:lnTo>
                  <a:lnTo>
                    <a:pt x="2164080" y="10668"/>
                  </a:lnTo>
                  <a:lnTo>
                    <a:pt x="2170176" y="10668"/>
                  </a:lnTo>
                  <a:lnTo>
                    <a:pt x="2170176" y="1373124"/>
                  </a:lnTo>
                  <a:lnTo>
                    <a:pt x="2164080" y="1373124"/>
                  </a:lnTo>
                  <a:lnTo>
                    <a:pt x="2159508" y="1377696"/>
                  </a:lnTo>
                  <a:close/>
                </a:path>
                <a:path w="2170430" h="1384300">
                  <a:moveTo>
                    <a:pt x="2170176" y="10668"/>
                  </a:moveTo>
                  <a:lnTo>
                    <a:pt x="2164080" y="10668"/>
                  </a:lnTo>
                  <a:lnTo>
                    <a:pt x="2159508" y="4572"/>
                  </a:lnTo>
                  <a:lnTo>
                    <a:pt x="2170176" y="4572"/>
                  </a:lnTo>
                  <a:lnTo>
                    <a:pt x="2170176" y="10668"/>
                  </a:lnTo>
                  <a:close/>
                </a:path>
                <a:path w="2170430" h="1384300">
                  <a:moveTo>
                    <a:pt x="12192" y="1377696"/>
                  </a:moveTo>
                  <a:lnTo>
                    <a:pt x="6096" y="1373124"/>
                  </a:lnTo>
                  <a:lnTo>
                    <a:pt x="12192" y="1373124"/>
                  </a:lnTo>
                  <a:lnTo>
                    <a:pt x="12192" y="1377696"/>
                  </a:lnTo>
                  <a:close/>
                </a:path>
                <a:path w="2170430" h="1384300">
                  <a:moveTo>
                    <a:pt x="2159508" y="1377696"/>
                  </a:moveTo>
                  <a:lnTo>
                    <a:pt x="12192" y="1377696"/>
                  </a:lnTo>
                  <a:lnTo>
                    <a:pt x="12192" y="1373124"/>
                  </a:lnTo>
                  <a:lnTo>
                    <a:pt x="2159508" y="1373124"/>
                  </a:lnTo>
                  <a:lnTo>
                    <a:pt x="2159508" y="1377696"/>
                  </a:lnTo>
                  <a:close/>
                </a:path>
                <a:path w="2170430" h="1384300">
                  <a:moveTo>
                    <a:pt x="2170176" y="1377696"/>
                  </a:moveTo>
                  <a:lnTo>
                    <a:pt x="2159508" y="1377696"/>
                  </a:lnTo>
                  <a:lnTo>
                    <a:pt x="2164080" y="1373124"/>
                  </a:lnTo>
                  <a:lnTo>
                    <a:pt x="2170176" y="1373124"/>
                  </a:lnTo>
                  <a:lnTo>
                    <a:pt x="2170176" y="1377696"/>
                  </a:lnTo>
                  <a:close/>
                </a:path>
              </a:pathLst>
            </a:custGeom>
            <a:solidFill>
              <a:srgbClr val="FFCA05"/>
            </a:solidFill>
          </p:spPr>
          <p:txBody>
            <a:bodyPr wrap="square" lIns="0" tIns="0" rIns="0" bIns="0" rtlCol="0"/>
            <a:lstStyle/>
            <a:p>
              <a:endParaRPr sz="1200">
                <a:cs typeface="Calibri" panose="020F0502020204030204" pitchFamily="34" charset="0"/>
              </a:endParaRPr>
            </a:p>
          </p:txBody>
        </p:sp>
        <p:sp>
          <p:nvSpPr>
            <p:cNvPr id="61" name="object 29"/>
            <p:cNvSpPr txBox="1"/>
            <p:nvPr/>
          </p:nvSpPr>
          <p:spPr>
            <a:xfrm>
              <a:off x="794620" y="4070402"/>
              <a:ext cx="2343342" cy="436149"/>
            </a:xfrm>
            <a:prstGeom prst="rect">
              <a:avLst/>
            </a:prstGeom>
          </p:spPr>
          <p:txBody>
            <a:bodyPr vert="horz" wrap="square" lIns="0" tIns="12700" rIns="0" bIns="0" rtlCol="0">
              <a:spAutoFit/>
            </a:bodyPr>
            <a:lstStyle/>
            <a:p>
              <a:pPr marL="624205" marR="590550" indent="-47625">
                <a:lnSpc>
                  <a:spcPct val="100000"/>
                </a:lnSpc>
                <a:spcBef>
                  <a:spcPts val="100"/>
                </a:spcBef>
              </a:pPr>
              <a:r>
                <a:rPr sz="1100" spc="235" dirty="0">
                  <a:cs typeface="Calibri" panose="020F0502020204030204" pitchFamily="34" charset="0"/>
                </a:rPr>
                <a:t>S</a:t>
              </a:r>
              <a:r>
                <a:rPr sz="1100" spc="80" dirty="0">
                  <a:cs typeface="Calibri" panose="020F0502020204030204" pitchFamily="34" charset="0"/>
                </a:rPr>
                <a:t>E</a:t>
              </a:r>
              <a:r>
                <a:rPr sz="1100" spc="105" dirty="0">
                  <a:cs typeface="Calibri" panose="020F0502020204030204" pitchFamily="34" charset="0"/>
                </a:rPr>
                <a:t>R</a:t>
              </a:r>
              <a:r>
                <a:rPr sz="1100" spc="-40" dirty="0">
                  <a:cs typeface="Calibri" panose="020F0502020204030204" pitchFamily="34" charset="0"/>
                </a:rPr>
                <a:t>V</a:t>
              </a:r>
              <a:r>
                <a:rPr sz="1100" spc="-15" dirty="0">
                  <a:cs typeface="Calibri" panose="020F0502020204030204" pitchFamily="34" charset="0"/>
                </a:rPr>
                <a:t>I</a:t>
              </a:r>
              <a:r>
                <a:rPr sz="1100" spc="-70" dirty="0">
                  <a:cs typeface="Calibri" panose="020F0502020204030204" pitchFamily="34" charset="0"/>
                </a:rPr>
                <a:t>C</a:t>
              </a:r>
              <a:r>
                <a:rPr sz="1100" spc="55" dirty="0">
                  <a:cs typeface="Calibri" panose="020F0502020204030204" pitchFamily="34" charset="0"/>
                </a:rPr>
                <a:t>E</a:t>
              </a:r>
              <a:r>
                <a:rPr lang="en-US" sz="1100" spc="55" dirty="0">
                  <a:cs typeface="Calibri" panose="020F0502020204030204" pitchFamily="34" charset="0"/>
                </a:rPr>
                <a:t> </a:t>
              </a:r>
              <a:r>
                <a:rPr sz="1100" spc="-30" dirty="0">
                  <a:cs typeface="Calibri" panose="020F0502020204030204" pitchFamily="34" charset="0"/>
                </a:rPr>
                <a:t>AGILITY</a:t>
              </a:r>
              <a:endParaRPr sz="1100" dirty="0">
                <a:cs typeface="Calibri" panose="020F0502020204030204" pitchFamily="34" charset="0"/>
              </a:endParaRPr>
            </a:p>
          </p:txBody>
        </p:sp>
        <p:sp>
          <p:nvSpPr>
            <p:cNvPr id="62" name="object 30"/>
            <p:cNvSpPr/>
            <p:nvPr/>
          </p:nvSpPr>
          <p:spPr>
            <a:xfrm>
              <a:off x="1361898" y="4940904"/>
              <a:ext cx="1051560" cy="0"/>
            </a:xfrm>
            <a:custGeom>
              <a:avLst/>
              <a:gdLst/>
              <a:ahLst/>
              <a:cxnLst/>
              <a:rect l="l" t="t" r="r" b="b"/>
              <a:pathLst>
                <a:path w="1051560">
                  <a:moveTo>
                    <a:pt x="0" y="0"/>
                  </a:moveTo>
                  <a:lnTo>
                    <a:pt x="1051559" y="0"/>
                  </a:lnTo>
                </a:path>
              </a:pathLst>
            </a:custGeom>
            <a:ln w="65532">
              <a:solidFill>
                <a:srgbClr val="FFCA05"/>
              </a:solidFill>
            </a:ln>
          </p:spPr>
          <p:txBody>
            <a:bodyPr wrap="square" lIns="0" tIns="0" rIns="0" bIns="0" rtlCol="0"/>
            <a:lstStyle/>
            <a:p>
              <a:endParaRPr sz="1200">
                <a:cs typeface="Calibri" panose="020F0502020204030204" pitchFamily="34" charset="0"/>
              </a:endParaRPr>
            </a:p>
          </p:txBody>
        </p:sp>
        <p:sp>
          <p:nvSpPr>
            <p:cNvPr id="63" name="object 31"/>
            <p:cNvSpPr/>
            <p:nvPr/>
          </p:nvSpPr>
          <p:spPr>
            <a:xfrm>
              <a:off x="6212789" y="3535015"/>
              <a:ext cx="2159635" cy="1373505"/>
            </a:xfrm>
            <a:custGeom>
              <a:avLst/>
              <a:gdLst/>
              <a:ahLst/>
              <a:cxnLst/>
              <a:rect l="l" t="t" r="r" b="b"/>
              <a:pathLst>
                <a:path w="2159634" h="1373504">
                  <a:moveTo>
                    <a:pt x="0" y="0"/>
                  </a:moveTo>
                  <a:lnTo>
                    <a:pt x="2159508" y="0"/>
                  </a:lnTo>
                  <a:lnTo>
                    <a:pt x="2159508" y="1373123"/>
                  </a:lnTo>
                  <a:lnTo>
                    <a:pt x="0" y="1373123"/>
                  </a:lnTo>
                  <a:lnTo>
                    <a:pt x="0" y="0"/>
                  </a:lnTo>
                  <a:close/>
                </a:path>
              </a:pathLst>
            </a:custGeom>
            <a:solidFill>
              <a:srgbClr val="F2F2F2"/>
            </a:solidFill>
          </p:spPr>
          <p:txBody>
            <a:bodyPr wrap="square" lIns="0" tIns="0" rIns="0" bIns="0" rtlCol="0"/>
            <a:lstStyle/>
            <a:p>
              <a:endParaRPr sz="1200">
                <a:cs typeface="Calibri" panose="020F0502020204030204" pitchFamily="34" charset="0"/>
              </a:endParaRPr>
            </a:p>
          </p:txBody>
        </p:sp>
        <p:sp>
          <p:nvSpPr>
            <p:cNvPr id="64" name="object 32"/>
            <p:cNvSpPr/>
            <p:nvPr/>
          </p:nvSpPr>
          <p:spPr>
            <a:xfrm>
              <a:off x="6208218" y="3528919"/>
              <a:ext cx="2169160" cy="1384300"/>
            </a:xfrm>
            <a:custGeom>
              <a:avLst/>
              <a:gdLst/>
              <a:ahLst/>
              <a:cxnLst/>
              <a:rect l="l" t="t" r="r" b="b"/>
              <a:pathLst>
                <a:path w="2169159" h="1384300">
                  <a:moveTo>
                    <a:pt x="2168651" y="1383792"/>
                  </a:moveTo>
                  <a:lnTo>
                    <a:pt x="0" y="1383792"/>
                  </a:lnTo>
                  <a:lnTo>
                    <a:pt x="0" y="0"/>
                  </a:lnTo>
                  <a:lnTo>
                    <a:pt x="2168651" y="0"/>
                  </a:lnTo>
                  <a:lnTo>
                    <a:pt x="2168651" y="6096"/>
                  </a:lnTo>
                  <a:lnTo>
                    <a:pt x="10668" y="6096"/>
                  </a:lnTo>
                  <a:lnTo>
                    <a:pt x="4572" y="10668"/>
                  </a:lnTo>
                  <a:lnTo>
                    <a:pt x="10668" y="10668"/>
                  </a:lnTo>
                  <a:lnTo>
                    <a:pt x="10668" y="1373124"/>
                  </a:lnTo>
                  <a:lnTo>
                    <a:pt x="4572" y="1373124"/>
                  </a:lnTo>
                  <a:lnTo>
                    <a:pt x="10668" y="1379220"/>
                  </a:lnTo>
                  <a:lnTo>
                    <a:pt x="2168651" y="1379220"/>
                  </a:lnTo>
                  <a:lnTo>
                    <a:pt x="2168651" y="1383792"/>
                  </a:lnTo>
                  <a:close/>
                </a:path>
                <a:path w="2169159" h="1384300">
                  <a:moveTo>
                    <a:pt x="10668" y="10668"/>
                  </a:moveTo>
                  <a:lnTo>
                    <a:pt x="4572" y="10668"/>
                  </a:lnTo>
                  <a:lnTo>
                    <a:pt x="10668" y="6096"/>
                  </a:lnTo>
                  <a:lnTo>
                    <a:pt x="10668" y="10668"/>
                  </a:lnTo>
                  <a:close/>
                </a:path>
                <a:path w="2169159" h="1384300">
                  <a:moveTo>
                    <a:pt x="2157984" y="10668"/>
                  </a:moveTo>
                  <a:lnTo>
                    <a:pt x="10668" y="10668"/>
                  </a:lnTo>
                  <a:lnTo>
                    <a:pt x="10668" y="6096"/>
                  </a:lnTo>
                  <a:lnTo>
                    <a:pt x="2157984" y="6096"/>
                  </a:lnTo>
                  <a:lnTo>
                    <a:pt x="2157984" y="10668"/>
                  </a:lnTo>
                  <a:close/>
                </a:path>
                <a:path w="2169159" h="1384300">
                  <a:moveTo>
                    <a:pt x="2157984" y="1379220"/>
                  </a:moveTo>
                  <a:lnTo>
                    <a:pt x="2157984" y="6096"/>
                  </a:lnTo>
                  <a:lnTo>
                    <a:pt x="2164080" y="10668"/>
                  </a:lnTo>
                  <a:lnTo>
                    <a:pt x="2168651" y="10668"/>
                  </a:lnTo>
                  <a:lnTo>
                    <a:pt x="2168651" y="1373124"/>
                  </a:lnTo>
                  <a:lnTo>
                    <a:pt x="2164080" y="1373124"/>
                  </a:lnTo>
                  <a:lnTo>
                    <a:pt x="2157984" y="1379220"/>
                  </a:lnTo>
                  <a:close/>
                </a:path>
                <a:path w="2169159" h="1384300">
                  <a:moveTo>
                    <a:pt x="2168651" y="10668"/>
                  </a:moveTo>
                  <a:lnTo>
                    <a:pt x="2164080" y="10668"/>
                  </a:lnTo>
                  <a:lnTo>
                    <a:pt x="2157984" y="6096"/>
                  </a:lnTo>
                  <a:lnTo>
                    <a:pt x="2168651" y="6096"/>
                  </a:lnTo>
                  <a:lnTo>
                    <a:pt x="2168651" y="10668"/>
                  </a:lnTo>
                  <a:close/>
                </a:path>
                <a:path w="2169159" h="1384300">
                  <a:moveTo>
                    <a:pt x="10668" y="1379220"/>
                  </a:moveTo>
                  <a:lnTo>
                    <a:pt x="4572" y="1373124"/>
                  </a:lnTo>
                  <a:lnTo>
                    <a:pt x="10668" y="1373124"/>
                  </a:lnTo>
                  <a:lnTo>
                    <a:pt x="10668" y="1379220"/>
                  </a:lnTo>
                  <a:close/>
                </a:path>
                <a:path w="2169159" h="1384300">
                  <a:moveTo>
                    <a:pt x="2157984" y="1379220"/>
                  </a:moveTo>
                  <a:lnTo>
                    <a:pt x="10668" y="1379220"/>
                  </a:lnTo>
                  <a:lnTo>
                    <a:pt x="10668" y="1373124"/>
                  </a:lnTo>
                  <a:lnTo>
                    <a:pt x="2157984" y="1373124"/>
                  </a:lnTo>
                  <a:lnTo>
                    <a:pt x="2157984" y="1379220"/>
                  </a:lnTo>
                  <a:close/>
                </a:path>
                <a:path w="2169159" h="1384300">
                  <a:moveTo>
                    <a:pt x="2168651" y="1379220"/>
                  </a:moveTo>
                  <a:lnTo>
                    <a:pt x="2157984" y="1379220"/>
                  </a:lnTo>
                  <a:lnTo>
                    <a:pt x="2164080" y="1373124"/>
                  </a:lnTo>
                  <a:lnTo>
                    <a:pt x="2168651" y="1373124"/>
                  </a:lnTo>
                  <a:lnTo>
                    <a:pt x="2168651" y="1379220"/>
                  </a:lnTo>
                  <a:close/>
                </a:path>
              </a:pathLst>
            </a:custGeom>
            <a:solidFill>
              <a:srgbClr val="FF0000"/>
            </a:solidFill>
          </p:spPr>
          <p:txBody>
            <a:bodyPr wrap="square" lIns="0" tIns="0" rIns="0" bIns="0" rtlCol="0"/>
            <a:lstStyle/>
            <a:p>
              <a:endParaRPr sz="1200">
                <a:cs typeface="Calibri" panose="020F0502020204030204" pitchFamily="34" charset="0"/>
              </a:endParaRPr>
            </a:p>
          </p:txBody>
        </p:sp>
        <p:sp>
          <p:nvSpPr>
            <p:cNvPr id="65" name="object 33"/>
            <p:cNvSpPr txBox="1"/>
            <p:nvPr/>
          </p:nvSpPr>
          <p:spPr>
            <a:xfrm>
              <a:off x="6028319" y="4079508"/>
              <a:ext cx="2426003" cy="422327"/>
            </a:xfrm>
            <a:prstGeom prst="rect">
              <a:avLst/>
            </a:prstGeom>
            <a:ln w="4571">
              <a:noFill/>
            </a:ln>
          </p:spPr>
          <p:txBody>
            <a:bodyPr vert="horz" wrap="square" lIns="0" tIns="6985" rIns="0" bIns="0" rtlCol="0">
              <a:spAutoFit/>
            </a:bodyPr>
            <a:lstStyle/>
            <a:p>
              <a:pPr marL="412115" marR="401955" indent="185420" algn="ctr">
                <a:lnSpc>
                  <a:spcPct val="100000"/>
                </a:lnSpc>
              </a:pPr>
              <a:r>
                <a:rPr sz="1100" spc="-25" dirty="0">
                  <a:cs typeface="Calibri" panose="020F0502020204030204" pitchFamily="34" charset="0"/>
                </a:rPr>
                <a:t>CAPITAL  </a:t>
              </a:r>
              <a:r>
                <a:rPr sz="1100" spc="100" dirty="0">
                  <a:cs typeface="Calibri" panose="020F0502020204030204" pitchFamily="34" charset="0"/>
                </a:rPr>
                <a:t>E</a:t>
              </a:r>
              <a:r>
                <a:rPr sz="1100" spc="105" dirty="0">
                  <a:cs typeface="Calibri" panose="020F0502020204030204" pitchFamily="34" charset="0"/>
                </a:rPr>
                <a:t>FF</a:t>
              </a:r>
              <a:r>
                <a:rPr sz="1100" spc="-15" dirty="0">
                  <a:cs typeface="Calibri" panose="020F0502020204030204" pitchFamily="34" charset="0"/>
                </a:rPr>
                <a:t>I</a:t>
              </a:r>
              <a:r>
                <a:rPr sz="1100" spc="-70" dirty="0">
                  <a:cs typeface="Calibri" panose="020F0502020204030204" pitchFamily="34" charset="0"/>
                </a:rPr>
                <a:t>C</a:t>
              </a:r>
              <a:r>
                <a:rPr sz="1100" spc="-15" dirty="0">
                  <a:cs typeface="Calibri" panose="020F0502020204030204" pitchFamily="34" charset="0"/>
                </a:rPr>
                <a:t>I</a:t>
              </a:r>
              <a:r>
                <a:rPr sz="1100" spc="80" dirty="0">
                  <a:cs typeface="Calibri" panose="020F0502020204030204" pitchFamily="34" charset="0"/>
                </a:rPr>
                <a:t>E</a:t>
              </a:r>
              <a:r>
                <a:rPr sz="1100" spc="-75" dirty="0">
                  <a:cs typeface="Calibri" panose="020F0502020204030204" pitchFamily="34" charset="0"/>
                </a:rPr>
                <a:t>N</a:t>
              </a:r>
              <a:r>
                <a:rPr sz="1100" spc="-70" dirty="0">
                  <a:cs typeface="Calibri" panose="020F0502020204030204" pitchFamily="34" charset="0"/>
                </a:rPr>
                <a:t>C</a:t>
              </a:r>
              <a:r>
                <a:rPr sz="1100" spc="10" dirty="0">
                  <a:cs typeface="Calibri" panose="020F0502020204030204" pitchFamily="34" charset="0"/>
                </a:rPr>
                <a:t>Y</a:t>
              </a:r>
              <a:endParaRPr sz="1100" dirty="0">
                <a:cs typeface="Calibri" panose="020F0502020204030204" pitchFamily="34" charset="0"/>
              </a:endParaRPr>
            </a:p>
          </p:txBody>
        </p:sp>
        <p:sp>
          <p:nvSpPr>
            <p:cNvPr id="66" name="object 34"/>
            <p:cNvSpPr/>
            <p:nvPr/>
          </p:nvSpPr>
          <p:spPr>
            <a:xfrm>
              <a:off x="6784289" y="4927188"/>
              <a:ext cx="1053465" cy="0"/>
            </a:xfrm>
            <a:custGeom>
              <a:avLst/>
              <a:gdLst/>
              <a:ahLst/>
              <a:cxnLst/>
              <a:rect l="l" t="t" r="r" b="b"/>
              <a:pathLst>
                <a:path w="1053465">
                  <a:moveTo>
                    <a:pt x="0" y="0"/>
                  </a:moveTo>
                  <a:lnTo>
                    <a:pt x="1053084" y="0"/>
                  </a:lnTo>
                </a:path>
              </a:pathLst>
            </a:custGeom>
            <a:ln w="65532">
              <a:solidFill>
                <a:srgbClr val="FF0000"/>
              </a:solidFill>
            </a:ln>
          </p:spPr>
          <p:txBody>
            <a:bodyPr wrap="square" lIns="0" tIns="0" rIns="0" bIns="0" rtlCol="0"/>
            <a:lstStyle/>
            <a:p>
              <a:endParaRPr sz="1200">
                <a:cs typeface="Calibri" panose="020F0502020204030204" pitchFamily="34" charset="0"/>
              </a:endParaRPr>
            </a:p>
          </p:txBody>
        </p:sp>
        <p:sp>
          <p:nvSpPr>
            <p:cNvPr id="67" name="object 35"/>
            <p:cNvSpPr/>
            <p:nvPr/>
          </p:nvSpPr>
          <p:spPr>
            <a:xfrm>
              <a:off x="8968182" y="3527395"/>
              <a:ext cx="2170430" cy="0"/>
            </a:xfrm>
            <a:custGeom>
              <a:avLst/>
              <a:gdLst/>
              <a:ahLst/>
              <a:cxnLst/>
              <a:rect l="l" t="t" r="r" b="b"/>
              <a:pathLst>
                <a:path w="2170429">
                  <a:moveTo>
                    <a:pt x="0" y="0"/>
                  </a:moveTo>
                  <a:lnTo>
                    <a:pt x="2170176" y="0"/>
                  </a:lnTo>
                </a:path>
              </a:pathLst>
            </a:custGeom>
            <a:ln w="6095">
              <a:solidFill>
                <a:srgbClr val="000000"/>
              </a:solidFill>
            </a:ln>
          </p:spPr>
          <p:txBody>
            <a:bodyPr wrap="square" lIns="0" tIns="0" rIns="0" bIns="0" rtlCol="0"/>
            <a:lstStyle/>
            <a:p>
              <a:endParaRPr sz="1200">
                <a:cs typeface="Calibri" panose="020F0502020204030204" pitchFamily="34" charset="0"/>
              </a:endParaRPr>
            </a:p>
          </p:txBody>
        </p:sp>
        <p:sp>
          <p:nvSpPr>
            <p:cNvPr id="68" name="object 36"/>
            <p:cNvSpPr/>
            <p:nvPr/>
          </p:nvSpPr>
          <p:spPr>
            <a:xfrm>
              <a:off x="8971229" y="3530697"/>
              <a:ext cx="0" cy="1372870"/>
            </a:xfrm>
            <a:custGeom>
              <a:avLst/>
              <a:gdLst/>
              <a:ahLst/>
              <a:cxnLst/>
              <a:rect l="l" t="t" r="r" b="b"/>
              <a:pathLst>
                <a:path h="1372870">
                  <a:moveTo>
                    <a:pt x="0" y="0"/>
                  </a:moveTo>
                  <a:lnTo>
                    <a:pt x="0" y="1372870"/>
                  </a:lnTo>
                </a:path>
              </a:pathLst>
            </a:custGeom>
            <a:ln w="6095">
              <a:solidFill>
                <a:srgbClr val="000000"/>
              </a:solidFill>
            </a:ln>
          </p:spPr>
          <p:txBody>
            <a:bodyPr wrap="square" lIns="0" tIns="0" rIns="0" bIns="0" rtlCol="0"/>
            <a:lstStyle/>
            <a:p>
              <a:endParaRPr sz="1200">
                <a:cs typeface="Calibri" panose="020F0502020204030204" pitchFamily="34" charset="0"/>
              </a:endParaRPr>
            </a:p>
          </p:txBody>
        </p:sp>
        <p:sp>
          <p:nvSpPr>
            <p:cNvPr id="69" name="object 37"/>
            <p:cNvSpPr/>
            <p:nvPr/>
          </p:nvSpPr>
          <p:spPr>
            <a:xfrm>
              <a:off x="10595814" y="4906741"/>
              <a:ext cx="542925" cy="0"/>
            </a:xfrm>
            <a:custGeom>
              <a:avLst/>
              <a:gdLst/>
              <a:ahLst/>
              <a:cxnLst/>
              <a:rect l="l" t="t" r="r" b="b"/>
              <a:pathLst>
                <a:path w="542925">
                  <a:moveTo>
                    <a:pt x="0" y="0"/>
                  </a:moveTo>
                  <a:lnTo>
                    <a:pt x="542543" y="0"/>
                  </a:lnTo>
                </a:path>
              </a:pathLst>
            </a:custGeom>
            <a:ln w="6350">
              <a:solidFill>
                <a:srgbClr val="000000"/>
              </a:solidFill>
            </a:ln>
          </p:spPr>
          <p:txBody>
            <a:bodyPr wrap="square" lIns="0" tIns="0" rIns="0" bIns="0" rtlCol="0"/>
            <a:lstStyle/>
            <a:p>
              <a:endParaRPr sz="1200">
                <a:cs typeface="Calibri" panose="020F0502020204030204" pitchFamily="34" charset="0"/>
              </a:endParaRPr>
            </a:p>
          </p:txBody>
        </p:sp>
        <p:sp>
          <p:nvSpPr>
            <p:cNvPr id="70" name="object 38"/>
            <p:cNvSpPr/>
            <p:nvPr/>
          </p:nvSpPr>
          <p:spPr>
            <a:xfrm>
              <a:off x="8968182" y="4906741"/>
              <a:ext cx="574675" cy="0"/>
            </a:xfrm>
            <a:custGeom>
              <a:avLst/>
              <a:gdLst/>
              <a:ahLst/>
              <a:cxnLst/>
              <a:rect l="l" t="t" r="r" b="b"/>
              <a:pathLst>
                <a:path w="574675">
                  <a:moveTo>
                    <a:pt x="0" y="0"/>
                  </a:moveTo>
                  <a:lnTo>
                    <a:pt x="574548" y="0"/>
                  </a:lnTo>
                </a:path>
              </a:pathLst>
            </a:custGeom>
            <a:ln w="6350">
              <a:solidFill>
                <a:srgbClr val="000000"/>
              </a:solidFill>
            </a:ln>
          </p:spPr>
          <p:txBody>
            <a:bodyPr wrap="square" lIns="0" tIns="0" rIns="0" bIns="0" rtlCol="0"/>
            <a:lstStyle/>
            <a:p>
              <a:endParaRPr sz="1200">
                <a:cs typeface="Calibri" panose="020F0502020204030204" pitchFamily="34" charset="0"/>
              </a:endParaRPr>
            </a:p>
          </p:txBody>
        </p:sp>
        <p:sp>
          <p:nvSpPr>
            <p:cNvPr id="71" name="object 39"/>
            <p:cNvSpPr/>
            <p:nvPr/>
          </p:nvSpPr>
          <p:spPr>
            <a:xfrm>
              <a:off x="11135309" y="3530697"/>
              <a:ext cx="0" cy="1372870"/>
            </a:xfrm>
            <a:custGeom>
              <a:avLst/>
              <a:gdLst/>
              <a:ahLst/>
              <a:cxnLst/>
              <a:rect l="l" t="t" r="r" b="b"/>
              <a:pathLst>
                <a:path h="1372870">
                  <a:moveTo>
                    <a:pt x="0" y="0"/>
                  </a:moveTo>
                  <a:lnTo>
                    <a:pt x="0" y="1372870"/>
                  </a:lnTo>
                </a:path>
              </a:pathLst>
            </a:custGeom>
            <a:ln w="6096">
              <a:solidFill>
                <a:srgbClr val="000000"/>
              </a:solidFill>
            </a:ln>
          </p:spPr>
          <p:txBody>
            <a:bodyPr wrap="square" lIns="0" tIns="0" rIns="0" bIns="0" rtlCol="0"/>
            <a:lstStyle/>
            <a:p>
              <a:endParaRPr sz="1200">
                <a:cs typeface="Calibri" panose="020F0502020204030204" pitchFamily="34" charset="0"/>
              </a:endParaRPr>
            </a:p>
          </p:txBody>
        </p:sp>
        <p:sp>
          <p:nvSpPr>
            <p:cNvPr id="72" name="object 40"/>
            <p:cNvSpPr/>
            <p:nvPr/>
          </p:nvSpPr>
          <p:spPr>
            <a:xfrm>
              <a:off x="10595814" y="4903566"/>
              <a:ext cx="532130" cy="0"/>
            </a:xfrm>
            <a:custGeom>
              <a:avLst/>
              <a:gdLst/>
              <a:ahLst/>
              <a:cxnLst/>
              <a:rect l="l" t="t" r="r" b="b"/>
              <a:pathLst>
                <a:path w="532129">
                  <a:moveTo>
                    <a:pt x="0" y="0"/>
                  </a:moveTo>
                  <a:lnTo>
                    <a:pt x="531875" y="0"/>
                  </a:lnTo>
                </a:path>
              </a:pathLst>
            </a:custGeom>
            <a:ln w="3175">
              <a:solidFill>
                <a:srgbClr val="000000"/>
              </a:solidFill>
            </a:ln>
          </p:spPr>
          <p:txBody>
            <a:bodyPr wrap="square" lIns="0" tIns="0" rIns="0" bIns="0" rtlCol="0"/>
            <a:lstStyle/>
            <a:p>
              <a:endParaRPr sz="1200">
                <a:cs typeface="Calibri" panose="020F0502020204030204" pitchFamily="34" charset="0"/>
              </a:endParaRPr>
            </a:p>
          </p:txBody>
        </p:sp>
        <p:sp>
          <p:nvSpPr>
            <p:cNvPr id="73" name="object 41"/>
            <p:cNvSpPr/>
            <p:nvPr/>
          </p:nvSpPr>
          <p:spPr>
            <a:xfrm>
              <a:off x="8978850" y="4903566"/>
              <a:ext cx="563880" cy="0"/>
            </a:xfrm>
            <a:custGeom>
              <a:avLst/>
              <a:gdLst/>
              <a:ahLst/>
              <a:cxnLst/>
              <a:rect l="l" t="t" r="r" b="b"/>
              <a:pathLst>
                <a:path w="563879">
                  <a:moveTo>
                    <a:pt x="0" y="0"/>
                  </a:moveTo>
                  <a:lnTo>
                    <a:pt x="563880" y="0"/>
                  </a:lnTo>
                </a:path>
              </a:pathLst>
            </a:custGeom>
            <a:ln w="3175">
              <a:solidFill>
                <a:srgbClr val="000000"/>
              </a:solidFill>
            </a:ln>
          </p:spPr>
          <p:txBody>
            <a:bodyPr wrap="square" lIns="0" tIns="0" rIns="0" bIns="0" rtlCol="0"/>
            <a:lstStyle/>
            <a:p>
              <a:endParaRPr sz="1200">
                <a:cs typeface="Calibri" panose="020F0502020204030204" pitchFamily="34" charset="0"/>
              </a:endParaRPr>
            </a:p>
          </p:txBody>
        </p:sp>
        <p:sp>
          <p:nvSpPr>
            <p:cNvPr id="74" name="object 42"/>
            <p:cNvSpPr/>
            <p:nvPr/>
          </p:nvSpPr>
          <p:spPr>
            <a:xfrm>
              <a:off x="8974278" y="3530443"/>
              <a:ext cx="2158365" cy="1373505"/>
            </a:xfrm>
            <a:custGeom>
              <a:avLst/>
              <a:gdLst/>
              <a:ahLst/>
              <a:cxnLst/>
              <a:rect l="l" t="t" r="r" b="b"/>
              <a:pathLst>
                <a:path w="2158365" h="1373504">
                  <a:moveTo>
                    <a:pt x="0" y="0"/>
                  </a:moveTo>
                  <a:lnTo>
                    <a:pt x="2157983" y="0"/>
                  </a:lnTo>
                  <a:lnTo>
                    <a:pt x="2157983" y="1373124"/>
                  </a:lnTo>
                  <a:lnTo>
                    <a:pt x="0" y="1373124"/>
                  </a:lnTo>
                  <a:lnTo>
                    <a:pt x="0" y="0"/>
                  </a:lnTo>
                  <a:close/>
                </a:path>
              </a:pathLst>
            </a:custGeom>
            <a:solidFill>
              <a:srgbClr val="F2F2F2"/>
            </a:solidFill>
          </p:spPr>
          <p:txBody>
            <a:bodyPr wrap="square" lIns="0" tIns="0" rIns="0" bIns="0" rtlCol="0"/>
            <a:lstStyle/>
            <a:p>
              <a:endParaRPr sz="1200">
                <a:cs typeface="Calibri" panose="020F0502020204030204" pitchFamily="34" charset="0"/>
              </a:endParaRPr>
            </a:p>
          </p:txBody>
        </p:sp>
        <p:sp>
          <p:nvSpPr>
            <p:cNvPr id="75" name="object 43"/>
            <p:cNvSpPr/>
            <p:nvPr/>
          </p:nvSpPr>
          <p:spPr>
            <a:xfrm>
              <a:off x="8968182" y="3524347"/>
              <a:ext cx="2170430" cy="1385570"/>
            </a:xfrm>
            <a:custGeom>
              <a:avLst/>
              <a:gdLst/>
              <a:ahLst/>
              <a:cxnLst/>
              <a:rect l="l" t="t" r="r" b="b"/>
              <a:pathLst>
                <a:path w="2170429" h="1385570">
                  <a:moveTo>
                    <a:pt x="2170176" y="1385316"/>
                  </a:moveTo>
                  <a:lnTo>
                    <a:pt x="0" y="1385316"/>
                  </a:lnTo>
                  <a:lnTo>
                    <a:pt x="0" y="0"/>
                  </a:lnTo>
                  <a:lnTo>
                    <a:pt x="2170176" y="0"/>
                  </a:lnTo>
                  <a:lnTo>
                    <a:pt x="2170176" y="6096"/>
                  </a:lnTo>
                  <a:lnTo>
                    <a:pt x="10668" y="6096"/>
                  </a:lnTo>
                  <a:lnTo>
                    <a:pt x="6096" y="12192"/>
                  </a:lnTo>
                  <a:lnTo>
                    <a:pt x="10668" y="12192"/>
                  </a:lnTo>
                  <a:lnTo>
                    <a:pt x="10668" y="1374648"/>
                  </a:lnTo>
                  <a:lnTo>
                    <a:pt x="6096" y="1374648"/>
                  </a:lnTo>
                  <a:lnTo>
                    <a:pt x="10668" y="1379220"/>
                  </a:lnTo>
                  <a:lnTo>
                    <a:pt x="2170176" y="1379220"/>
                  </a:lnTo>
                  <a:lnTo>
                    <a:pt x="2170176" y="1385316"/>
                  </a:lnTo>
                  <a:close/>
                </a:path>
                <a:path w="2170429" h="1385570">
                  <a:moveTo>
                    <a:pt x="10668" y="12192"/>
                  </a:moveTo>
                  <a:lnTo>
                    <a:pt x="6096" y="12192"/>
                  </a:lnTo>
                  <a:lnTo>
                    <a:pt x="10668" y="6096"/>
                  </a:lnTo>
                  <a:lnTo>
                    <a:pt x="10668" y="12192"/>
                  </a:lnTo>
                  <a:close/>
                </a:path>
                <a:path w="2170429" h="1385570">
                  <a:moveTo>
                    <a:pt x="2159508" y="12192"/>
                  </a:moveTo>
                  <a:lnTo>
                    <a:pt x="10668" y="12192"/>
                  </a:lnTo>
                  <a:lnTo>
                    <a:pt x="10668" y="6096"/>
                  </a:lnTo>
                  <a:lnTo>
                    <a:pt x="2159508" y="6096"/>
                  </a:lnTo>
                  <a:lnTo>
                    <a:pt x="2159508" y="12192"/>
                  </a:lnTo>
                  <a:close/>
                </a:path>
                <a:path w="2170429" h="1385570">
                  <a:moveTo>
                    <a:pt x="2159508" y="1379220"/>
                  </a:moveTo>
                  <a:lnTo>
                    <a:pt x="2159508" y="6096"/>
                  </a:lnTo>
                  <a:lnTo>
                    <a:pt x="2164080" y="12192"/>
                  </a:lnTo>
                  <a:lnTo>
                    <a:pt x="2170176" y="12192"/>
                  </a:lnTo>
                  <a:lnTo>
                    <a:pt x="2170176" y="1374648"/>
                  </a:lnTo>
                  <a:lnTo>
                    <a:pt x="2164080" y="1374648"/>
                  </a:lnTo>
                  <a:lnTo>
                    <a:pt x="2159508" y="1379220"/>
                  </a:lnTo>
                  <a:close/>
                </a:path>
                <a:path w="2170429" h="1385570">
                  <a:moveTo>
                    <a:pt x="2170176" y="12192"/>
                  </a:moveTo>
                  <a:lnTo>
                    <a:pt x="2164080" y="12192"/>
                  </a:lnTo>
                  <a:lnTo>
                    <a:pt x="2159508" y="6096"/>
                  </a:lnTo>
                  <a:lnTo>
                    <a:pt x="2170176" y="6096"/>
                  </a:lnTo>
                  <a:lnTo>
                    <a:pt x="2170176" y="12192"/>
                  </a:lnTo>
                  <a:close/>
                </a:path>
                <a:path w="2170429" h="1385570">
                  <a:moveTo>
                    <a:pt x="10668" y="1379220"/>
                  </a:moveTo>
                  <a:lnTo>
                    <a:pt x="6096" y="1374648"/>
                  </a:lnTo>
                  <a:lnTo>
                    <a:pt x="10668" y="1374648"/>
                  </a:lnTo>
                  <a:lnTo>
                    <a:pt x="10668" y="1379220"/>
                  </a:lnTo>
                  <a:close/>
                </a:path>
                <a:path w="2170429" h="1385570">
                  <a:moveTo>
                    <a:pt x="2159508" y="1379220"/>
                  </a:moveTo>
                  <a:lnTo>
                    <a:pt x="10668" y="1379220"/>
                  </a:lnTo>
                  <a:lnTo>
                    <a:pt x="10668" y="1374648"/>
                  </a:lnTo>
                  <a:lnTo>
                    <a:pt x="2159508" y="1374648"/>
                  </a:lnTo>
                  <a:lnTo>
                    <a:pt x="2159508" y="1379220"/>
                  </a:lnTo>
                  <a:close/>
                </a:path>
                <a:path w="2170429" h="1385570">
                  <a:moveTo>
                    <a:pt x="2170176" y="1379220"/>
                  </a:moveTo>
                  <a:lnTo>
                    <a:pt x="2159508" y="1379220"/>
                  </a:lnTo>
                  <a:lnTo>
                    <a:pt x="2164080" y="1374648"/>
                  </a:lnTo>
                  <a:lnTo>
                    <a:pt x="2170176" y="1374648"/>
                  </a:lnTo>
                  <a:lnTo>
                    <a:pt x="2170176" y="1379220"/>
                  </a:lnTo>
                  <a:close/>
                </a:path>
              </a:pathLst>
            </a:custGeom>
            <a:solidFill>
              <a:srgbClr val="000000"/>
            </a:solidFill>
          </p:spPr>
          <p:txBody>
            <a:bodyPr wrap="square" lIns="0" tIns="0" rIns="0" bIns="0" rtlCol="0"/>
            <a:lstStyle/>
            <a:p>
              <a:endParaRPr sz="1200">
                <a:cs typeface="Calibri" panose="020F0502020204030204" pitchFamily="34" charset="0"/>
              </a:endParaRPr>
            </a:p>
          </p:txBody>
        </p:sp>
        <p:sp>
          <p:nvSpPr>
            <p:cNvPr id="76" name="object 44"/>
            <p:cNvSpPr txBox="1"/>
            <p:nvPr/>
          </p:nvSpPr>
          <p:spPr>
            <a:xfrm>
              <a:off x="8980206" y="4062517"/>
              <a:ext cx="2158365" cy="436149"/>
            </a:xfrm>
            <a:prstGeom prst="rect">
              <a:avLst/>
            </a:prstGeom>
          </p:spPr>
          <p:txBody>
            <a:bodyPr vert="horz" wrap="square" lIns="0" tIns="12700" rIns="0" bIns="0" rtlCol="0">
              <a:spAutoFit/>
            </a:bodyPr>
            <a:lstStyle/>
            <a:p>
              <a:pPr marL="408305" marR="245745" indent="-154305" algn="ctr">
                <a:lnSpc>
                  <a:spcPct val="100000"/>
                </a:lnSpc>
                <a:spcBef>
                  <a:spcPts val="100"/>
                </a:spcBef>
              </a:pPr>
              <a:r>
                <a:rPr sz="1100" spc="-15" dirty="0">
                  <a:cs typeface="Calibri" panose="020F0502020204030204" pitchFamily="34" charset="0"/>
                </a:rPr>
                <a:t>O</a:t>
              </a:r>
              <a:r>
                <a:rPr sz="1100" spc="130" dirty="0">
                  <a:cs typeface="Calibri" panose="020F0502020204030204" pitchFamily="34" charset="0"/>
                </a:rPr>
                <a:t>P</a:t>
              </a:r>
              <a:r>
                <a:rPr sz="1100" spc="80" dirty="0">
                  <a:cs typeface="Calibri" panose="020F0502020204030204" pitchFamily="34" charset="0"/>
                </a:rPr>
                <a:t>E</a:t>
              </a:r>
              <a:r>
                <a:rPr sz="1100" spc="105" dirty="0">
                  <a:cs typeface="Calibri" panose="020F0502020204030204" pitchFamily="34" charset="0"/>
                </a:rPr>
                <a:t>R</a:t>
              </a:r>
              <a:r>
                <a:rPr sz="1100" spc="-100" dirty="0">
                  <a:cs typeface="Calibri" panose="020F0502020204030204" pitchFamily="34" charset="0"/>
                </a:rPr>
                <a:t>A</a:t>
              </a:r>
              <a:r>
                <a:rPr sz="1100" spc="45" dirty="0">
                  <a:cs typeface="Calibri" panose="020F0502020204030204" pitchFamily="34" charset="0"/>
                </a:rPr>
                <a:t>T</a:t>
              </a:r>
              <a:r>
                <a:rPr sz="1100" spc="-35" dirty="0">
                  <a:cs typeface="Calibri" panose="020F0502020204030204" pitchFamily="34" charset="0"/>
                </a:rPr>
                <a:t>I</a:t>
              </a:r>
              <a:r>
                <a:rPr sz="1100" dirty="0">
                  <a:cs typeface="Calibri" panose="020F0502020204030204" pitchFamily="34" charset="0"/>
                </a:rPr>
                <a:t>O</a:t>
              </a:r>
              <a:r>
                <a:rPr sz="1100" spc="-90" dirty="0">
                  <a:cs typeface="Calibri" panose="020F0502020204030204" pitchFamily="34" charset="0"/>
                </a:rPr>
                <a:t>N</a:t>
              </a:r>
              <a:r>
                <a:rPr sz="1100" spc="-100" dirty="0">
                  <a:cs typeface="Calibri" panose="020F0502020204030204" pitchFamily="34" charset="0"/>
                </a:rPr>
                <a:t>A</a:t>
              </a:r>
              <a:r>
                <a:rPr sz="1100" spc="-20" dirty="0">
                  <a:cs typeface="Calibri" panose="020F0502020204030204" pitchFamily="34" charset="0"/>
                </a:rPr>
                <a:t>L</a:t>
              </a:r>
              <a:r>
                <a:rPr lang="en-US" sz="1100" spc="-20" dirty="0">
                  <a:cs typeface="Calibri" panose="020F0502020204030204" pitchFamily="34" charset="0"/>
                </a:rPr>
                <a:t> </a:t>
              </a:r>
              <a:r>
                <a:rPr sz="1100" spc="15" dirty="0">
                  <a:cs typeface="Calibri" panose="020F0502020204030204" pitchFamily="34" charset="0"/>
                </a:rPr>
                <a:t>EFFICIENCY</a:t>
              </a:r>
              <a:endParaRPr sz="1100" dirty="0">
                <a:cs typeface="Calibri" panose="020F0502020204030204" pitchFamily="34" charset="0"/>
              </a:endParaRPr>
            </a:p>
          </p:txBody>
        </p:sp>
        <p:sp>
          <p:nvSpPr>
            <p:cNvPr id="77" name="object 45"/>
            <p:cNvSpPr/>
            <p:nvPr/>
          </p:nvSpPr>
          <p:spPr>
            <a:xfrm>
              <a:off x="9542730" y="4903566"/>
              <a:ext cx="1053465" cy="0"/>
            </a:xfrm>
            <a:custGeom>
              <a:avLst/>
              <a:gdLst/>
              <a:ahLst/>
              <a:cxnLst/>
              <a:rect l="l" t="t" r="r" b="b"/>
              <a:pathLst>
                <a:path w="1053465">
                  <a:moveTo>
                    <a:pt x="0" y="0"/>
                  </a:moveTo>
                  <a:lnTo>
                    <a:pt x="1053084" y="0"/>
                  </a:lnTo>
                </a:path>
              </a:pathLst>
            </a:custGeom>
            <a:ln w="67056">
              <a:solidFill>
                <a:srgbClr val="000000"/>
              </a:solidFill>
            </a:ln>
          </p:spPr>
          <p:txBody>
            <a:bodyPr wrap="square" lIns="0" tIns="0" rIns="0" bIns="0" rtlCol="0"/>
            <a:lstStyle/>
            <a:p>
              <a:endParaRPr sz="1200">
                <a:cs typeface="Calibri" panose="020F0502020204030204" pitchFamily="34" charset="0"/>
              </a:endParaRPr>
            </a:p>
          </p:txBody>
        </p:sp>
      </p:grpSp>
      <p:sp>
        <p:nvSpPr>
          <p:cNvPr id="79" name="object 46"/>
          <p:cNvSpPr/>
          <p:nvPr/>
        </p:nvSpPr>
        <p:spPr>
          <a:xfrm>
            <a:off x="4436479" y="1428170"/>
            <a:ext cx="3498386" cy="209218"/>
          </a:xfrm>
          <a:prstGeom prst="rect">
            <a:avLst/>
          </a:prstGeom>
          <a:blipFill>
            <a:blip r:embed="rId3" cstate="print"/>
            <a:stretch>
              <a:fillRect/>
            </a:stretch>
          </a:blipFill>
        </p:spPr>
        <p:txBody>
          <a:bodyPr wrap="square" lIns="0" tIns="0" rIns="0" bIns="0" rtlCol="0"/>
          <a:lstStyle/>
          <a:p>
            <a:endParaRPr>
              <a:cs typeface="Calibri" panose="020F0502020204030204" pitchFamily="34" charset="0"/>
            </a:endParaRPr>
          </a:p>
        </p:txBody>
      </p:sp>
      <p:sp>
        <p:nvSpPr>
          <p:cNvPr id="81" name="Rectangle 4"/>
          <p:cNvSpPr txBox="1">
            <a:spLocks/>
          </p:cNvSpPr>
          <p:nvPr/>
        </p:nvSpPr>
        <p:spPr bwMode="auto">
          <a:xfrm>
            <a:off x="780788" y="95620"/>
            <a:ext cx="1047709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tx1"/>
                </a:solidFill>
                <a:latin typeface="FrutigerNext LT Medium" pitchFamily="34" charset="0"/>
                <a:ea typeface="华文细黑" pitchFamily="2" charset="-122"/>
                <a:cs typeface="宋体" pitchFamily="2" charset="-122"/>
              </a:defRPr>
            </a:lvl2pPr>
            <a:lvl3pPr algn="l" rtl="0" eaLnBrk="0" fontAlgn="base" hangingPunct="0">
              <a:spcBef>
                <a:spcPct val="0"/>
              </a:spcBef>
              <a:spcAft>
                <a:spcPct val="0"/>
              </a:spcAft>
              <a:defRPr sz="2800" b="1">
                <a:solidFill>
                  <a:schemeClr val="tx1"/>
                </a:solidFill>
                <a:latin typeface="FrutigerNext LT Medium" pitchFamily="34" charset="0"/>
                <a:ea typeface="华文细黑" pitchFamily="2" charset="-122"/>
                <a:cs typeface="宋体" pitchFamily="2" charset="-122"/>
              </a:defRPr>
            </a:lvl3pPr>
            <a:lvl4pPr algn="l" rtl="0" eaLnBrk="0" fontAlgn="base" hangingPunct="0">
              <a:spcBef>
                <a:spcPct val="0"/>
              </a:spcBef>
              <a:spcAft>
                <a:spcPct val="0"/>
              </a:spcAft>
              <a:defRPr sz="2800" b="1">
                <a:solidFill>
                  <a:schemeClr val="tx1"/>
                </a:solidFill>
                <a:latin typeface="FrutigerNext LT Medium" pitchFamily="34" charset="0"/>
                <a:ea typeface="华文细黑" pitchFamily="2" charset="-122"/>
                <a:cs typeface="宋体" pitchFamily="2" charset="-122"/>
              </a:defRPr>
            </a:lvl4pPr>
            <a:lvl5pPr algn="l" rtl="0" eaLnBrk="0" fontAlgn="base" hangingPunct="0">
              <a:spcBef>
                <a:spcPct val="0"/>
              </a:spcBef>
              <a:spcAft>
                <a:spcPct val="0"/>
              </a:spcAft>
              <a:defRPr sz="2800" b="1">
                <a:solidFill>
                  <a:schemeClr val="tx1"/>
                </a:solidFill>
                <a:latin typeface="FrutigerNext LT Medium" pitchFamily="34" charset="0"/>
                <a:ea typeface="华文细黑" pitchFamily="2" charset="-122"/>
                <a:cs typeface="宋体" pitchFamily="2" charset="-122"/>
              </a:defRPr>
            </a:lvl5pPr>
            <a:lvl6pPr marL="4572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44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16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8800"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a:lstStyle>
          <a:p>
            <a:pPr defTabSz="1097280"/>
            <a:r>
              <a:rPr lang="en-US" altLang="zh-CN" b="0" kern="1200" dirty="0">
                <a:solidFill>
                  <a:srgbClr val="1D1D1A"/>
                </a:solidFill>
                <a:latin typeface="Calibri" panose="020F0502020204030204" pitchFamily="34" charset="0"/>
                <a:ea typeface="微软雅黑" panose="020B0503020204020204" pitchFamily="34" charset="-122"/>
                <a:cs typeface="Calibri" panose="020F0502020204030204" pitchFamily="34" charset="0"/>
              </a:rPr>
              <a:t>MTN Strategy Understanding</a:t>
            </a:r>
            <a:endParaRPr lang="zh-CN" altLang="en-US" b="0" kern="1200" dirty="0">
              <a:solidFill>
                <a:srgbClr val="1D1D1A"/>
              </a:solidFill>
              <a:latin typeface="Calibri" panose="020F0502020204030204" pitchFamily="34" charset="0"/>
              <a:ea typeface="微软雅黑" panose="020B0503020204020204" pitchFamily="34" charset="-122"/>
              <a:cs typeface="Calibri" panose="020F0502020204030204" pitchFamily="34" charset="0"/>
            </a:endParaRPr>
          </a:p>
        </p:txBody>
      </p:sp>
      <p:pic>
        <p:nvPicPr>
          <p:cNvPr id="136" name="Picture 1"/>
          <p:cNvPicPr/>
          <p:nvPr/>
        </p:nvPicPr>
        <p:blipFill rotWithShape="1">
          <a:blip r:embed="rId4" cstate="print">
            <a:extLst>
              <a:ext uri="{28A0092B-C50C-407E-A947-70E740481C1C}">
                <a14:useLocalDpi xmlns:a14="http://schemas.microsoft.com/office/drawing/2010/main" val="0"/>
              </a:ext>
            </a:extLst>
          </a:blip>
          <a:srcRect b="15762"/>
          <a:stretch/>
        </p:blipFill>
        <p:spPr bwMode="auto">
          <a:xfrm>
            <a:off x="1515540" y="2572747"/>
            <a:ext cx="9887916" cy="2449220"/>
          </a:xfrm>
          <a:prstGeom prst="rect">
            <a:avLst/>
          </a:prstGeom>
          <a:noFill/>
        </p:spPr>
      </p:pic>
      <p:sp>
        <p:nvSpPr>
          <p:cNvPr id="138" name="矩形 137"/>
          <p:cNvSpPr/>
          <p:nvPr/>
        </p:nvSpPr>
        <p:spPr>
          <a:xfrm>
            <a:off x="1449208" y="5299670"/>
            <a:ext cx="4976602" cy="835613"/>
          </a:xfrm>
          <a:prstGeom prst="rect">
            <a:avLst/>
          </a:prstGeom>
        </p:spPr>
        <p:txBody>
          <a:bodyPr wrap="square">
            <a:spAutoFit/>
          </a:bodyPr>
          <a:lstStyle/>
          <a:p>
            <a:pPr marL="285750" lvl="0" indent="-285750" algn="just">
              <a:lnSpc>
                <a:spcPct val="115000"/>
              </a:lnSpc>
              <a:spcAft>
                <a:spcPts val="0"/>
              </a:spcAft>
              <a:buFont typeface="Arial" panose="020B0604020202020204" pitchFamily="34" charset="0"/>
              <a:buChar char="•"/>
            </a:pPr>
            <a:r>
              <a:rPr lang="en-US" altLang="zh-CN" sz="1400" b="1" dirty="0">
                <a:solidFill>
                  <a:schemeClr val="tx2"/>
                </a:solidFill>
                <a:ea typeface="宋体" panose="02010600030101010101" pitchFamily="2" charset="-122"/>
                <a:cs typeface="Calibri" panose="020F0502020204030204" pitchFamily="34" charset="0"/>
              </a:rPr>
              <a:t>Standardization</a:t>
            </a:r>
            <a:r>
              <a:rPr lang="en-US" altLang="zh-CN" sz="1400" dirty="0">
                <a:ea typeface="宋体" panose="02010600030101010101" pitchFamily="2" charset="-122"/>
                <a:cs typeface="Calibri" panose="020F0502020204030204" pitchFamily="34" charset="0"/>
              </a:rPr>
              <a:t> to support both IT and CT business needs</a:t>
            </a:r>
          </a:p>
          <a:p>
            <a:pPr marL="285750" lvl="0" indent="-285750" algn="just">
              <a:lnSpc>
                <a:spcPct val="115000"/>
              </a:lnSpc>
              <a:spcAft>
                <a:spcPts val="0"/>
              </a:spcAft>
              <a:buFont typeface="Arial" panose="020B0604020202020204" pitchFamily="34" charset="0"/>
              <a:buChar char="•"/>
            </a:pPr>
            <a:r>
              <a:rPr lang="en-US" altLang="zh-CN" sz="1400" b="1" dirty="0">
                <a:solidFill>
                  <a:srgbClr val="C00000"/>
                </a:solidFill>
                <a:ea typeface="宋体" panose="02010600030101010101" pitchFamily="2" charset="-122"/>
                <a:cs typeface="Calibri" panose="020F0502020204030204" pitchFamily="34" charset="0"/>
              </a:rPr>
              <a:t>Future-proof</a:t>
            </a:r>
            <a:r>
              <a:rPr lang="en-US" altLang="zh-CN" sz="1400" dirty="0">
                <a:ea typeface="宋体" panose="02010600030101010101" pitchFamily="2" charset="-122"/>
                <a:cs typeface="Calibri" panose="020F0502020204030204" pitchFamily="34" charset="0"/>
              </a:rPr>
              <a:t> for continuous evolution of Telco 5G and Digital Business</a:t>
            </a:r>
          </a:p>
        </p:txBody>
      </p:sp>
      <p:sp>
        <p:nvSpPr>
          <p:cNvPr id="139" name="矩形 138"/>
          <p:cNvSpPr/>
          <p:nvPr/>
        </p:nvSpPr>
        <p:spPr>
          <a:xfrm>
            <a:off x="6317597" y="5281641"/>
            <a:ext cx="5082559" cy="821059"/>
          </a:xfrm>
          <a:prstGeom prst="rect">
            <a:avLst/>
          </a:prstGeom>
        </p:spPr>
        <p:txBody>
          <a:bodyPr wrap="square">
            <a:spAutoFit/>
          </a:bodyPr>
          <a:lstStyle/>
          <a:p>
            <a:pPr marL="285750" lvl="0" indent="-285750" algn="just">
              <a:lnSpc>
                <a:spcPct val="115000"/>
              </a:lnSpc>
              <a:spcAft>
                <a:spcPts val="0"/>
              </a:spcAft>
              <a:buFont typeface="Arial" panose="020B0604020202020204" pitchFamily="34" charset="0"/>
              <a:buChar char="•"/>
            </a:pPr>
            <a:r>
              <a:rPr lang="en-US" altLang="zh-CN" sz="1400" b="1" dirty="0">
                <a:solidFill>
                  <a:srgbClr val="C00000"/>
                </a:solidFill>
                <a:ea typeface="宋体" panose="02010600030101010101" pitchFamily="2" charset="-122"/>
                <a:cs typeface="Calibri" panose="020F0502020204030204" pitchFamily="34" charset="0"/>
              </a:rPr>
              <a:t>Open and flexible </a:t>
            </a:r>
            <a:r>
              <a:rPr lang="en-US" altLang="zh-CN" sz="1400" dirty="0">
                <a:ea typeface="宋体" panose="02010600030101010101" pitchFamily="2" charset="-122"/>
                <a:cs typeface="Calibri" panose="020F0502020204030204" pitchFamily="34" charset="0"/>
              </a:rPr>
              <a:t>to leverage broad creation and innovations</a:t>
            </a:r>
          </a:p>
          <a:p>
            <a:pPr marL="285750" lvl="0" indent="-285750" algn="just">
              <a:lnSpc>
                <a:spcPct val="115000"/>
              </a:lnSpc>
              <a:spcAft>
                <a:spcPts val="0"/>
              </a:spcAft>
              <a:buFont typeface="Arial" panose="020B0604020202020204" pitchFamily="34" charset="0"/>
              <a:buChar char="•"/>
            </a:pPr>
            <a:r>
              <a:rPr lang="en-US" altLang="zh-CN" sz="1400" b="1" dirty="0">
                <a:solidFill>
                  <a:srgbClr val="C00000"/>
                </a:solidFill>
                <a:ea typeface="宋体" panose="02010600030101010101" pitchFamily="2" charset="-122"/>
                <a:cs typeface="Calibri" panose="020F0502020204030204" pitchFamily="34" charset="0"/>
              </a:rPr>
              <a:t>High Reliability and Scalability </a:t>
            </a:r>
            <a:r>
              <a:rPr lang="en-US" altLang="zh-CN" sz="1400" dirty="0">
                <a:ea typeface="宋体" panose="02010600030101010101" pitchFamily="2" charset="-122"/>
                <a:cs typeface="Calibri" panose="020F0502020204030204" pitchFamily="34" charset="0"/>
              </a:rPr>
              <a:t>to suite </a:t>
            </a:r>
            <a:r>
              <a:rPr lang="en" altLang="zh-CN" sz="1400" dirty="0">
                <a:ea typeface="宋体" panose="02010600030101010101" pitchFamily="2" charset="-122"/>
                <a:cs typeface="Calibri" panose="020F0502020204030204" pitchFamily="34" charset="0"/>
              </a:rPr>
              <a:t>explosive data growth and ensure business continuity </a:t>
            </a:r>
            <a:endParaRPr lang="zh-CN" altLang="zh-CN" sz="1400" dirty="0">
              <a:ea typeface="宋体" panose="02010600030101010101" pitchFamily="2" charset="-122"/>
              <a:cs typeface="Calibri" panose="020F0502020204030204" pitchFamily="34" charset="0"/>
            </a:endParaRPr>
          </a:p>
        </p:txBody>
      </p:sp>
      <p:sp>
        <p:nvSpPr>
          <p:cNvPr id="5" name="文本框 4"/>
          <p:cNvSpPr txBox="1"/>
          <p:nvPr/>
        </p:nvSpPr>
        <p:spPr>
          <a:xfrm>
            <a:off x="492124" y="1739621"/>
            <a:ext cx="829073" cy="523220"/>
          </a:xfrm>
          <a:prstGeom prst="rect">
            <a:avLst/>
          </a:prstGeom>
          <a:noFill/>
        </p:spPr>
        <p:txBody>
          <a:bodyPr wrap="none" rtlCol="0">
            <a:spAutoFit/>
          </a:bodyPr>
          <a:lstStyle/>
          <a:p>
            <a:pPr algn="l">
              <a:buNone/>
            </a:pPr>
            <a:r>
              <a:rPr lang="en-US" altLang="zh-CN" sz="1400" b="1" dirty="0">
                <a:cs typeface="Calibri" panose="020F0502020204030204" pitchFamily="34" charset="0"/>
              </a:rPr>
              <a:t>Business</a:t>
            </a:r>
          </a:p>
          <a:p>
            <a:pPr algn="l">
              <a:buNone/>
            </a:pPr>
            <a:r>
              <a:rPr lang="en-US" altLang="zh-CN" sz="1400" b="1" dirty="0">
                <a:cs typeface="Calibri" panose="020F0502020204030204" pitchFamily="34" charset="0"/>
              </a:rPr>
              <a:t>Strategy</a:t>
            </a:r>
            <a:endParaRPr lang="zh-CN" altLang="en-US" sz="1400" b="1" dirty="0">
              <a:cs typeface="Calibri" panose="020F0502020204030204" pitchFamily="34" charset="0"/>
            </a:endParaRPr>
          </a:p>
        </p:txBody>
      </p:sp>
      <p:sp>
        <p:nvSpPr>
          <p:cNvPr id="80" name="文本框 79"/>
          <p:cNvSpPr txBox="1"/>
          <p:nvPr/>
        </p:nvSpPr>
        <p:spPr>
          <a:xfrm>
            <a:off x="362299" y="3684301"/>
            <a:ext cx="1147750" cy="307777"/>
          </a:xfrm>
          <a:prstGeom prst="rect">
            <a:avLst/>
          </a:prstGeom>
          <a:noFill/>
        </p:spPr>
        <p:txBody>
          <a:bodyPr wrap="none" rtlCol="0">
            <a:spAutoFit/>
          </a:bodyPr>
          <a:lstStyle/>
          <a:p>
            <a:pPr algn="l">
              <a:buNone/>
            </a:pPr>
            <a:r>
              <a:rPr lang="en-US" altLang="zh-CN" sz="1400" b="1" dirty="0">
                <a:cs typeface="Calibri" panose="020F0502020204030204" pitchFamily="34" charset="0"/>
              </a:rPr>
              <a:t>Architecture </a:t>
            </a:r>
            <a:endParaRPr lang="zh-CN" altLang="en-US" sz="1400" b="1" dirty="0">
              <a:cs typeface="Calibri" panose="020F0502020204030204" pitchFamily="34" charset="0"/>
            </a:endParaRPr>
          </a:p>
        </p:txBody>
      </p:sp>
      <p:sp>
        <p:nvSpPr>
          <p:cNvPr id="82" name="文本框 81"/>
          <p:cNvSpPr txBox="1"/>
          <p:nvPr/>
        </p:nvSpPr>
        <p:spPr>
          <a:xfrm>
            <a:off x="237914" y="5455866"/>
            <a:ext cx="1226746" cy="523220"/>
          </a:xfrm>
          <a:prstGeom prst="rect">
            <a:avLst/>
          </a:prstGeom>
          <a:noFill/>
        </p:spPr>
        <p:txBody>
          <a:bodyPr wrap="none" rtlCol="0">
            <a:spAutoFit/>
          </a:bodyPr>
          <a:lstStyle/>
          <a:p>
            <a:pPr algn="l">
              <a:buNone/>
            </a:pPr>
            <a:r>
              <a:rPr lang="en-US" altLang="zh-CN" sz="1400" b="1" dirty="0">
                <a:cs typeface="Calibri" panose="020F0502020204030204" pitchFamily="34" charset="0"/>
              </a:rPr>
              <a:t>Infrastructure</a:t>
            </a:r>
          </a:p>
          <a:p>
            <a:pPr algn="l">
              <a:buNone/>
            </a:pPr>
            <a:r>
              <a:rPr lang="en-US" altLang="zh-CN" sz="1400" b="1" dirty="0">
                <a:cs typeface="Calibri" panose="020F0502020204030204" pitchFamily="34" charset="0"/>
              </a:rPr>
              <a:t>Requirement</a:t>
            </a:r>
            <a:endParaRPr lang="zh-CN" altLang="en-US" sz="1400" b="1" dirty="0">
              <a:cs typeface="Calibri" panose="020F0502020204030204" pitchFamily="34" charset="0"/>
            </a:endParaRPr>
          </a:p>
        </p:txBody>
      </p:sp>
      <p:sp>
        <p:nvSpPr>
          <p:cNvPr id="83" name="下箭头 82"/>
          <p:cNvSpPr/>
          <p:nvPr/>
        </p:nvSpPr>
        <p:spPr>
          <a:xfrm>
            <a:off x="632174" y="2473342"/>
            <a:ext cx="487496" cy="671865"/>
          </a:xfrm>
          <a:prstGeom prst="downArrow">
            <a:avLst/>
          </a:prstGeom>
          <a:gradFill>
            <a:gsLst>
              <a:gs pos="0">
                <a:schemeClr val="bg1"/>
              </a:gs>
              <a:gs pos="100000">
                <a:srgbClr val="FFC000"/>
              </a:gs>
            </a:gsLst>
            <a:lin ang="5400000" scaled="0"/>
          </a:gradFill>
        </p:spPr>
        <p:txBody>
          <a:bodyPr wrap="square" lIns="121917" tIns="60958" rIns="121917" bIns="60958" rtlCol="0" anchor="ctr">
            <a:spAutoFit/>
          </a:bodyPr>
          <a:lstStyle/>
          <a:p>
            <a:pPr algn="ctr"/>
            <a:endParaRPr lang="zh-CN" altLang="en-US" sz="2800">
              <a:solidFill>
                <a:schemeClr val="bg1"/>
              </a:solidFill>
              <a:ea typeface="微软雅黑" panose="020B0503020204020204" pitchFamily="34" charset="-122"/>
              <a:cs typeface="Calibri" panose="020F0502020204030204" pitchFamily="34" charset="0"/>
            </a:endParaRPr>
          </a:p>
        </p:txBody>
      </p:sp>
      <p:sp>
        <p:nvSpPr>
          <p:cNvPr id="84" name="下箭头 83"/>
          <p:cNvSpPr/>
          <p:nvPr/>
        </p:nvSpPr>
        <p:spPr>
          <a:xfrm>
            <a:off x="632174" y="4574970"/>
            <a:ext cx="487496" cy="671865"/>
          </a:xfrm>
          <a:prstGeom prst="downArrow">
            <a:avLst/>
          </a:prstGeom>
          <a:gradFill>
            <a:gsLst>
              <a:gs pos="0">
                <a:schemeClr val="bg1"/>
              </a:gs>
              <a:gs pos="100000">
                <a:srgbClr val="FFC000"/>
              </a:gs>
            </a:gsLst>
            <a:lin ang="5400000" scaled="0"/>
          </a:gradFill>
        </p:spPr>
        <p:txBody>
          <a:bodyPr wrap="square" lIns="121917" tIns="60958" rIns="121917" bIns="60958" rtlCol="0" anchor="ctr">
            <a:spAutoFit/>
          </a:bodyPr>
          <a:lstStyle/>
          <a:p>
            <a:pPr algn="ctr"/>
            <a:endParaRPr lang="zh-CN" altLang="en-US" sz="2800">
              <a:solidFill>
                <a:schemeClr val="bg1"/>
              </a:solidFill>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99844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endParaRPr lang="en-GB" altLang="zh-CN"/>
          </a:p>
        </p:txBody>
      </p:sp>
      <p:sp>
        <p:nvSpPr>
          <p:cNvPr id="6" name="矩形 5"/>
          <p:cNvSpPr/>
          <p:nvPr/>
        </p:nvSpPr>
        <p:spPr>
          <a:xfrm>
            <a:off x="6449115" y="2524474"/>
            <a:ext cx="5223832" cy="1366528"/>
          </a:xfrm>
          <a:prstGeom prst="rect">
            <a:avLst/>
          </a:prstGeom>
        </p:spPr>
        <p:txBody>
          <a:bodyPr wrap="square">
            <a:spAutoFit/>
          </a:bodyPr>
          <a:lstStyle/>
          <a:p>
            <a:pPr marL="342900" indent="-342900" algn="just">
              <a:lnSpc>
                <a:spcPct val="115000"/>
              </a:lnSpc>
              <a:spcAft>
                <a:spcPts val="0"/>
              </a:spcAft>
              <a:buFont typeface="Symbol" panose="05050102010706020507" pitchFamily="18" charset="2"/>
              <a:buChar char=""/>
            </a:pPr>
            <a:r>
              <a:rPr lang="en-US" altLang="zh-CN" b="1" dirty="0">
                <a:latin typeface="Arial" panose="020B0604020202020204" pitchFamily="34" charset="0"/>
                <a:ea typeface="宋体" panose="02010600030101010101" pitchFamily="2" charset="-122"/>
                <a:cs typeface="Arial" panose="020B0604020202020204" pitchFamily="34" charset="0"/>
              </a:rPr>
              <a:t>Service </a:t>
            </a:r>
          </a:p>
          <a:p>
            <a:pPr algn="just">
              <a:lnSpc>
                <a:spcPct val="115000"/>
              </a:lnSpc>
              <a:spcAft>
                <a:spcPts val="0"/>
              </a:spcAft>
            </a:pPr>
            <a:r>
              <a:rPr lang="en-GB" altLang="zh-CN" i="1" dirty="0">
                <a:latin typeface="Arial" panose="020B0604020202020204" pitchFamily="34" charset="0"/>
                <a:ea typeface="宋体" panose="02010600030101010101" pitchFamily="2" charset="-122"/>
              </a:rPr>
              <a:t>Design, supply, build, implementation, support and transfer of knowledge</a:t>
            </a:r>
            <a:r>
              <a:rPr lang="en-GB" altLang="zh-CN" dirty="0">
                <a:latin typeface="Arial" panose="020B0604020202020204" pitchFamily="34" charset="0"/>
                <a:ea typeface="宋体" panose="02010600030101010101" pitchFamily="2" charset="-122"/>
              </a:rPr>
              <a:t> of the required technology infrastructure</a:t>
            </a:r>
            <a:endParaRPr lang="zh-CN" altLang="en-US" dirty="0"/>
          </a:p>
        </p:txBody>
      </p:sp>
      <p:sp>
        <p:nvSpPr>
          <p:cNvPr id="8" name="Rectangle 4"/>
          <p:cNvSpPr>
            <a:spLocks noGrp="1"/>
          </p:cNvSpPr>
          <p:nvPr>
            <p:ph type="title"/>
          </p:nvPr>
        </p:nvSpPr>
        <p:spPr>
          <a:xfrm>
            <a:off x="821775" y="84300"/>
            <a:ext cx="10477090" cy="523220"/>
          </a:xfrm>
          <a:prstGeom prst="rect">
            <a:avLst/>
          </a:prstGeom>
        </p:spPr>
        <p:txBody>
          <a:bodyPr wrap="square">
            <a:spAutoFit/>
          </a:bodyPr>
          <a:lstStyle/>
          <a:p>
            <a:pPr defTabSz="1097280"/>
            <a:r>
              <a:rPr lang="en-US" altLang="zh-CN" b="0" kern="1200" dirty="0">
                <a:solidFill>
                  <a:srgbClr val="1D1D1A"/>
                </a:solidFill>
                <a:latin typeface="Arial" panose="020B0604020202020204" pitchFamily="34" charset="0"/>
                <a:ea typeface="微软雅黑" panose="020B0503020204020204" pitchFamily="34" charset="-122"/>
                <a:cs typeface="Arial" panose="020B0604020202020204" pitchFamily="34" charset="0"/>
              </a:rPr>
              <a:t>Scope of MTN Infrastructure RFP</a:t>
            </a:r>
            <a:endParaRPr lang="zh-CN" altLang="en-US" b="0" kern="12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9" name="组合 8"/>
          <p:cNvGrpSpPr/>
          <p:nvPr/>
        </p:nvGrpSpPr>
        <p:grpSpPr>
          <a:xfrm>
            <a:off x="1950386" y="1619024"/>
            <a:ext cx="4103010" cy="3410176"/>
            <a:chOff x="2012641" y="1203888"/>
            <a:chExt cx="4682721" cy="4251326"/>
          </a:xfrm>
        </p:grpSpPr>
        <p:sp>
          <p:nvSpPr>
            <p:cNvPr id="10" name="Oval 3"/>
            <p:cNvSpPr>
              <a:spLocks noChangeArrowheads="1"/>
            </p:cNvSpPr>
            <p:nvPr/>
          </p:nvSpPr>
          <p:spPr bwMode="gray">
            <a:xfrm>
              <a:off x="2401876" y="1573777"/>
              <a:ext cx="3956050" cy="3881437"/>
            </a:xfrm>
            <a:prstGeom prst="ellipse">
              <a:avLst/>
            </a:prstGeom>
            <a:noFill/>
            <a:ln w="12700">
              <a:solidFill>
                <a:srgbClr val="C0C0C0"/>
              </a:solidFill>
              <a:prstDash val="sysDot"/>
              <a:round/>
              <a:headEnd/>
              <a:tailEnd/>
            </a:ln>
          </p:spPr>
          <p:txBody>
            <a:bodyPr wrap="none" anchor="ctr"/>
            <a:lstStyle/>
            <a:p>
              <a:pPr>
                <a:defRPr/>
              </a:pPr>
              <a:endParaRPr lang="zh-CN" altLang="en-US" sz="1400" kern="0">
                <a:solidFill>
                  <a:sysClr val="windowText" lastClr="000000"/>
                </a:solidFill>
                <a:ea typeface="宋体" pitchFamily="2" charset="-122"/>
              </a:endParaRPr>
            </a:p>
          </p:txBody>
        </p:sp>
        <p:sp>
          <p:nvSpPr>
            <p:cNvPr id="11" name="Oval 4"/>
            <p:cNvSpPr>
              <a:spLocks noChangeArrowheads="1"/>
            </p:cNvSpPr>
            <p:nvPr/>
          </p:nvSpPr>
          <p:spPr bwMode="gray">
            <a:xfrm>
              <a:off x="2619364" y="1780152"/>
              <a:ext cx="3490912" cy="3490912"/>
            </a:xfrm>
            <a:prstGeom prst="ellipse">
              <a:avLst/>
            </a:prstGeom>
            <a:noFill/>
            <a:ln w="12700">
              <a:solidFill>
                <a:srgbClr val="C0C0C0"/>
              </a:solidFill>
              <a:prstDash val="sysDot"/>
              <a:round/>
              <a:headEnd/>
              <a:tailEnd/>
            </a:ln>
          </p:spPr>
          <p:txBody>
            <a:bodyPr wrap="none" anchor="ctr"/>
            <a:lstStyle/>
            <a:p>
              <a:pPr>
                <a:defRPr/>
              </a:pPr>
              <a:endParaRPr lang="zh-CN" altLang="en-US" sz="1400" kern="0">
                <a:solidFill>
                  <a:sysClr val="windowText" lastClr="000000"/>
                </a:solidFill>
                <a:ea typeface="宋体" pitchFamily="2" charset="-122"/>
              </a:endParaRPr>
            </a:p>
          </p:txBody>
        </p:sp>
        <p:sp>
          <p:nvSpPr>
            <p:cNvPr id="12" name="Oval 5"/>
            <p:cNvSpPr>
              <a:spLocks noChangeArrowheads="1"/>
            </p:cNvSpPr>
            <p:nvPr/>
          </p:nvSpPr>
          <p:spPr bwMode="gray">
            <a:xfrm>
              <a:off x="2835264" y="2107177"/>
              <a:ext cx="2973387" cy="2973387"/>
            </a:xfrm>
            <a:prstGeom prst="ellipse">
              <a:avLst/>
            </a:prstGeom>
            <a:noFill/>
            <a:ln w="12700">
              <a:solidFill>
                <a:srgbClr val="C0C0C0"/>
              </a:solidFill>
              <a:prstDash val="sysDot"/>
              <a:round/>
              <a:headEnd/>
              <a:tailEnd/>
            </a:ln>
          </p:spPr>
          <p:txBody>
            <a:bodyPr wrap="none" anchor="ctr"/>
            <a:lstStyle/>
            <a:p>
              <a:pPr>
                <a:defRPr/>
              </a:pPr>
              <a:endParaRPr lang="zh-CN" altLang="en-US" sz="1400" kern="0">
                <a:solidFill>
                  <a:sysClr val="windowText" lastClr="000000"/>
                </a:solidFill>
                <a:ea typeface="宋体" pitchFamily="2" charset="-122"/>
              </a:endParaRPr>
            </a:p>
          </p:txBody>
        </p:sp>
        <p:sp>
          <p:nvSpPr>
            <p:cNvPr id="13" name="AutoShape 6"/>
            <p:cNvSpPr>
              <a:spLocks noChangeArrowheads="1"/>
            </p:cNvSpPr>
            <p:nvPr/>
          </p:nvSpPr>
          <p:spPr bwMode="gray">
            <a:xfrm rot="9044363">
              <a:off x="2078026" y="3405751"/>
              <a:ext cx="1871663" cy="1855788"/>
            </a:xfrm>
            <a:prstGeom prst="chevron">
              <a:avLst>
                <a:gd name="adj" fmla="val 28655"/>
              </a:avLst>
            </a:prstGeom>
            <a:solidFill>
              <a:srgbClr val="00B0F0"/>
            </a:solidFill>
            <a:ln w="9525">
              <a:miter lim="800000"/>
              <a:headEnd/>
              <a:tailEnd/>
            </a:ln>
          </p:spPr>
          <p:txBody>
            <a:bodyPr wrap="none" anchor="ctr">
              <a:flatTx/>
            </a:bodyPr>
            <a:lstStyle/>
            <a:p>
              <a:pPr>
                <a:defRPr/>
              </a:pPr>
              <a:endParaRPr lang="zh-CN" altLang="en-US" sz="1400" kern="0">
                <a:solidFill>
                  <a:sysClr val="windowText" lastClr="000000"/>
                </a:solidFill>
                <a:ea typeface="宋体" pitchFamily="2" charset="-122"/>
              </a:endParaRPr>
            </a:p>
          </p:txBody>
        </p:sp>
        <p:sp>
          <p:nvSpPr>
            <p:cNvPr id="14" name="AutoShape 7"/>
            <p:cNvSpPr>
              <a:spLocks noChangeArrowheads="1"/>
            </p:cNvSpPr>
            <p:nvPr/>
          </p:nvSpPr>
          <p:spPr bwMode="gray">
            <a:xfrm rot="16200000">
              <a:off x="3355963" y="1211826"/>
              <a:ext cx="1871664" cy="1855788"/>
            </a:xfrm>
            <a:prstGeom prst="chevron">
              <a:avLst>
                <a:gd name="adj" fmla="val 28655"/>
              </a:avLst>
            </a:prstGeom>
            <a:solidFill>
              <a:srgbClr val="92D050"/>
            </a:solidFill>
            <a:ln w="9525">
              <a:miter lim="800000"/>
              <a:headEnd/>
              <a:tailEnd/>
            </a:ln>
          </p:spPr>
          <p:txBody>
            <a:bodyPr wrap="none" anchor="ctr">
              <a:flatTx/>
            </a:bodyPr>
            <a:lstStyle/>
            <a:p>
              <a:pPr>
                <a:defRPr/>
              </a:pPr>
              <a:endParaRPr lang="zh-CN" altLang="en-US" sz="1400" kern="0">
                <a:solidFill>
                  <a:sysClr val="windowText" lastClr="000000"/>
                </a:solidFill>
                <a:ea typeface="宋体" pitchFamily="2" charset="-122"/>
              </a:endParaRPr>
            </a:p>
          </p:txBody>
        </p:sp>
        <p:sp>
          <p:nvSpPr>
            <p:cNvPr id="15" name="AutoShape 8"/>
            <p:cNvSpPr>
              <a:spLocks noChangeArrowheads="1"/>
            </p:cNvSpPr>
            <p:nvPr/>
          </p:nvSpPr>
          <p:spPr bwMode="gray">
            <a:xfrm rot="1788254">
              <a:off x="4624376" y="3418452"/>
              <a:ext cx="1871663" cy="1855787"/>
            </a:xfrm>
            <a:prstGeom prst="chevron">
              <a:avLst>
                <a:gd name="adj" fmla="val 28655"/>
              </a:avLst>
            </a:prstGeom>
            <a:solidFill>
              <a:srgbClr val="ED6D00"/>
            </a:solidFill>
            <a:ln w="9525">
              <a:miter lim="800000"/>
              <a:headEnd/>
              <a:tailEnd/>
            </a:ln>
          </p:spPr>
          <p:txBody>
            <a:bodyPr wrap="none" anchor="ctr">
              <a:flatTx/>
            </a:bodyPr>
            <a:lstStyle/>
            <a:p>
              <a:pPr>
                <a:defRPr/>
              </a:pPr>
              <a:endParaRPr lang="zh-CN" altLang="en-US" sz="1400" kern="0">
                <a:solidFill>
                  <a:sysClr val="windowText" lastClr="000000"/>
                </a:solidFill>
                <a:ea typeface="宋体" pitchFamily="2" charset="-122"/>
              </a:endParaRPr>
            </a:p>
          </p:txBody>
        </p:sp>
        <p:sp>
          <p:nvSpPr>
            <p:cNvPr id="16" name="Text Box 9"/>
            <p:cNvSpPr txBox="1">
              <a:spLocks noChangeArrowheads="1"/>
            </p:cNvSpPr>
            <p:nvPr/>
          </p:nvSpPr>
          <p:spPr bwMode="gray">
            <a:xfrm>
              <a:off x="3363902" y="3235074"/>
              <a:ext cx="1855788" cy="715473"/>
            </a:xfrm>
            <a:prstGeom prst="rect">
              <a:avLst/>
            </a:prstGeom>
            <a:noFill/>
            <a:ln w="9525" algn="ctr">
              <a:noFill/>
              <a:miter lim="800000"/>
              <a:headEnd/>
              <a:tailEnd/>
            </a:ln>
          </p:spPr>
          <p:txBody>
            <a:bodyPr>
              <a:spAutoFit/>
            </a:bodyPr>
            <a:lstStyle/>
            <a:p>
              <a:pPr algn="ctr" eaLnBrk="0" hangingPunct="0">
                <a:lnSpc>
                  <a:spcPct val="150000"/>
                </a:lnSpc>
                <a:defRPr/>
              </a:pPr>
              <a:r>
                <a:rPr lang="en-US" altLang="zh-CN" b="1" kern="0" dirty="0">
                  <a:solidFill>
                    <a:srgbClr val="ED6D00"/>
                  </a:solidFill>
                  <a:ea typeface="宋体" pitchFamily="2" charset="-122"/>
                </a:rPr>
                <a:t>Infrastructure</a:t>
              </a:r>
            </a:p>
          </p:txBody>
        </p:sp>
        <p:sp>
          <p:nvSpPr>
            <p:cNvPr id="17" name="Rectangle 10"/>
            <p:cNvSpPr>
              <a:spLocks noChangeArrowheads="1"/>
            </p:cNvSpPr>
            <p:nvPr/>
          </p:nvSpPr>
          <p:spPr bwMode="gray">
            <a:xfrm>
              <a:off x="3106127" y="1621365"/>
              <a:ext cx="2371338" cy="650431"/>
            </a:xfrm>
            <a:prstGeom prst="rect">
              <a:avLst/>
            </a:prstGeom>
            <a:noFill/>
            <a:ln w="9525" algn="ctr">
              <a:noFill/>
              <a:miter lim="800000"/>
              <a:headEnd/>
              <a:tailEnd/>
            </a:ln>
          </p:spPr>
          <p:txBody>
            <a:bodyPr wrap="square">
              <a:spAutoFit/>
            </a:bodyPr>
            <a:lstStyle/>
            <a:p>
              <a:pPr algn="ctr" eaLnBrk="0" hangingPunct="0">
                <a:lnSpc>
                  <a:spcPct val="150000"/>
                </a:lnSpc>
                <a:defRPr/>
              </a:pPr>
              <a:r>
                <a:rPr lang="en-US" altLang="zh-CN" sz="1600" b="1" kern="0" dirty="0">
                  <a:solidFill>
                    <a:srgbClr val="FFFBFC"/>
                  </a:solidFill>
                  <a:ea typeface="宋体" pitchFamily="2" charset="-122"/>
                </a:rPr>
                <a:t>Server</a:t>
              </a:r>
            </a:p>
          </p:txBody>
        </p:sp>
        <p:sp>
          <p:nvSpPr>
            <p:cNvPr id="18" name="Rectangle 11"/>
            <p:cNvSpPr>
              <a:spLocks noChangeArrowheads="1"/>
            </p:cNvSpPr>
            <p:nvPr/>
          </p:nvSpPr>
          <p:spPr bwMode="gray">
            <a:xfrm>
              <a:off x="2012641" y="3889408"/>
              <a:ext cx="1910097" cy="1170776"/>
            </a:xfrm>
            <a:prstGeom prst="rect">
              <a:avLst/>
            </a:prstGeom>
            <a:noFill/>
            <a:ln w="9525" algn="ctr">
              <a:noFill/>
              <a:miter lim="800000"/>
              <a:headEnd/>
              <a:tailEnd/>
            </a:ln>
          </p:spPr>
          <p:txBody>
            <a:bodyPr wrap="square">
              <a:spAutoFit/>
            </a:bodyPr>
            <a:lstStyle/>
            <a:p>
              <a:pPr algn="ctr" eaLnBrk="0" hangingPunct="0">
                <a:lnSpc>
                  <a:spcPct val="150000"/>
                </a:lnSpc>
              </a:pPr>
              <a:r>
                <a:rPr lang="en-US" altLang="zh-CN" sz="1600" b="1" kern="0" dirty="0">
                  <a:solidFill>
                    <a:srgbClr val="FFFBFC"/>
                  </a:solidFill>
                  <a:ea typeface="宋体" pitchFamily="2" charset="-122"/>
                </a:rPr>
                <a:t>Converged</a:t>
              </a:r>
            </a:p>
            <a:p>
              <a:pPr algn="ctr" eaLnBrk="0" hangingPunct="0">
                <a:lnSpc>
                  <a:spcPct val="150000"/>
                </a:lnSpc>
              </a:pPr>
              <a:r>
                <a:rPr lang="en-US" altLang="zh-CN" sz="1600" b="1" kern="0" dirty="0">
                  <a:solidFill>
                    <a:srgbClr val="FFFBFC"/>
                  </a:solidFill>
                  <a:ea typeface="宋体" pitchFamily="2" charset="-122"/>
                </a:rPr>
                <a:t>Infrastructure</a:t>
              </a:r>
            </a:p>
          </p:txBody>
        </p:sp>
        <p:sp>
          <p:nvSpPr>
            <p:cNvPr id="19" name="Rectangle 12"/>
            <p:cNvSpPr>
              <a:spLocks noChangeArrowheads="1"/>
            </p:cNvSpPr>
            <p:nvPr/>
          </p:nvSpPr>
          <p:spPr bwMode="gray">
            <a:xfrm>
              <a:off x="4443111" y="4021128"/>
              <a:ext cx="2252251" cy="650431"/>
            </a:xfrm>
            <a:prstGeom prst="rect">
              <a:avLst/>
            </a:prstGeom>
            <a:noFill/>
            <a:ln w="9525" algn="ctr">
              <a:noFill/>
              <a:miter lim="800000"/>
              <a:headEnd/>
              <a:tailEnd/>
            </a:ln>
          </p:spPr>
          <p:txBody>
            <a:bodyPr wrap="square">
              <a:spAutoFit/>
            </a:bodyPr>
            <a:lstStyle/>
            <a:p>
              <a:pPr algn="ctr" eaLnBrk="0" hangingPunct="0">
                <a:lnSpc>
                  <a:spcPct val="150000"/>
                </a:lnSpc>
                <a:defRPr/>
              </a:pPr>
              <a:r>
                <a:rPr lang="en-US" altLang="zh-CN" sz="1600" b="1" kern="0" dirty="0">
                  <a:solidFill>
                    <a:srgbClr val="FFFBFC"/>
                  </a:solidFill>
                  <a:ea typeface="宋体" pitchFamily="2" charset="-122"/>
                </a:rPr>
                <a:t>Storage</a:t>
              </a:r>
            </a:p>
          </p:txBody>
        </p:sp>
      </p:grpSp>
      <p:sp>
        <p:nvSpPr>
          <p:cNvPr id="20" name="矩形 19"/>
          <p:cNvSpPr/>
          <p:nvPr/>
        </p:nvSpPr>
        <p:spPr>
          <a:xfrm>
            <a:off x="2914950" y="843432"/>
            <a:ext cx="2361508" cy="729430"/>
          </a:xfrm>
          <a:prstGeom prst="rect">
            <a:avLst/>
          </a:prstGeom>
        </p:spPr>
        <p:txBody>
          <a:bodyPr wrap="square">
            <a:spAutoFit/>
          </a:bodyPr>
          <a:lstStyle/>
          <a:p>
            <a:pPr marL="342900" lvl="0" indent="-342900" algn="just">
              <a:lnSpc>
                <a:spcPct val="115000"/>
              </a:lnSpc>
              <a:spcAft>
                <a:spcPts val="0"/>
              </a:spcAft>
              <a:buFont typeface="Arial" panose="020B0604020202020204" pitchFamily="34" charset="0"/>
              <a:buChar char="•"/>
            </a:pPr>
            <a:r>
              <a:rPr lang="en-GB" altLang="zh-CN" dirty="0">
                <a:latin typeface="Arial" panose="020B0604020202020204" pitchFamily="34" charset="0"/>
                <a:ea typeface="宋体" panose="02010600030101010101" pitchFamily="2" charset="-122"/>
                <a:cs typeface="Arial" panose="020B0604020202020204" pitchFamily="34" charset="0"/>
              </a:rPr>
              <a:t>Rack Server</a:t>
            </a:r>
            <a:endParaRPr lang="zh-CN" altLang="zh-CN" dirty="0">
              <a:latin typeface="Arial" panose="020B0604020202020204" pitchFamily="34" charset="0"/>
              <a:ea typeface="宋体" panose="02010600030101010101" pitchFamily="2" charset="-122"/>
              <a:cs typeface="Arial" panose="020B0604020202020204" pitchFamily="34" charset="0"/>
            </a:endParaRPr>
          </a:p>
          <a:p>
            <a:pPr marL="342900" lvl="0" indent="-342900" algn="just">
              <a:lnSpc>
                <a:spcPct val="115000"/>
              </a:lnSpc>
              <a:spcAft>
                <a:spcPts val="0"/>
              </a:spcAft>
              <a:buFont typeface="Arial" panose="020B0604020202020204" pitchFamily="34" charset="0"/>
              <a:buChar char="•"/>
            </a:pPr>
            <a:r>
              <a:rPr lang="en-GB" altLang="zh-CN" dirty="0">
                <a:latin typeface="Arial" panose="020B0604020202020204" pitchFamily="34" charset="0"/>
                <a:ea typeface="宋体" panose="02010600030101010101" pitchFamily="2" charset="-122"/>
                <a:cs typeface="Arial" panose="020B0604020202020204" pitchFamily="34" charset="0"/>
              </a:rPr>
              <a:t>Blade Server</a:t>
            </a:r>
            <a:endParaRPr lang="zh-CN" altLang="zh-CN" dirty="0">
              <a:latin typeface="Arial" panose="020B0604020202020204" pitchFamily="34" charset="0"/>
              <a:ea typeface="宋体" panose="02010600030101010101" pitchFamily="2" charset="-122"/>
              <a:cs typeface="Arial" panose="020B0604020202020204" pitchFamily="34" charset="0"/>
            </a:endParaRPr>
          </a:p>
        </p:txBody>
      </p:sp>
      <p:sp>
        <p:nvSpPr>
          <p:cNvPr id="22" name="矩形 21"/>
          <p:cNvSpPr/>
          <p:nvPr/>
        </p:nvSpPr>
        <p:spPr>
          <a:xfrm>
            <a:off x="713496" y="4872484"/>
            <a:ext cx="1665898" cy="729430"/>
          </a:xfrm>
          <a:prstGeom prst="rect">
            <a:avLst/>
          </a:prstGeom>
        </p:spPr>
        <p:txBody>
          <a:bodyPr wrap="square">
            <a:spAutoFit/>
          </a:bodyPr>
          <a:lstStyle/>
          <a:p>
            <a:pPr marL="342900" lvl="0" indent="-342900" algn="just">
              <a:lnSpc>
                <a:spcPct val="115000"/>
              </a:lnSpc>
              <a:spcAft>
                <a:spcPts val="0"/>
              </a:spcAft>
              <a:buFont typeface="Arial" panose="020B0604020202020204" pitchFamily="34" charset="0"/>
              <a:buChar char="•"/>
            </a:pPr>
            <a:r>
              <a:rPr lang="en-US" altLang="zh-CN" dirty="0">
                <a:latin typeface="Arial" panose="020B0604020202020204" pitchFamily="34" charset="0"/>
                <a:ea typeface="宋体" panose="02010600030101010101" pitchFamily="2" charset="-122"/>
                <a:cs typeface="Arial" panose="020B0604020202020204" pitchFamily="34" charset="0"/>
              </a:rPr>
              <a:t>HCI</a:t>
            </a:r>
            <a:endParaRPr lang="zh-CN" altLang="zh-CN" dirty="0">
              <a:latin typeface="Arial" panose="020B0604020202020204" pitchFamily="34" charset="0"/>
              <a:ea typeface="宋体" panose="02010600030101010101" pitchFamily="2" charset="-122"/>
              <a:cs typeface="Arial" panose="020B0604020202020204" pitchFamily="34" charset="0"/>
            </a:endParaRPr>
          </a:p>
          <a:p>
            <a:pPr marL="342900" lvl="0" indent="-342900" algn="just">
              <a:lnSpc>
                <a:spcPct val="115000"/>
              </a:lnSpc>
              <a:spcAft>
                <a:spcPts val="0"/>
              </a:spcAft>
              <a:buFont typeface="Arial" panose="020B0604020202020204" pitchFamily="34" charset="0"/>
              <a:buChar char="•"/>
            </a:pPr>
            <a:r>
              <a:rPr lang="en-GB" altLang="zh-CN" dirty="0">
                <a:latin typeface="Arial" panose="020B0604020202020204" pitchFamily="34" charset="0"/>
                <a:ea typeface="宋体" panose="02010600030101010101" pitchFamily="2" charset="-122"/>
                <a:cs typeface="Arial" panose="020B0604020202020204" pitchFamily="34" charset="0"/>
              </a:rPr>
              <a:t>CI</a:t>
            </a:r>
            <a:endParaRPr lang="zh-CN" altLang="zh-CN" dirty="0">
              <a:latin typeface="Arial" panose="020B0604020202020204" pitchFamily="34" charset="0"/>
              <a:ea typeface="宋体" panose="02010600030101010101" pitchFamily="2" charset="-122"/>
              <a:cs typeface="Arial" panose="020B0604020202020204" pitchFamily="34" charset="0"/>
            </a:endParaRPr>
          </a:p>
        </p:txBody>
      </p:sp>
      <p:sp>
        <p:nvSpPr>
          <p:cNvPr id="23" name="矩形 22"/>
          <p:cNvSpPr/>
          <p:nvPr/>
        </p:nvSpPr>
        <p:spPr>
          <a:xfrm>
            <a:off x="5463684" y="4881485"/>
            <a:ext cx="3638469" cy="729430"/>
          </a:xfrm>
          <a:prstGeom prst="rect">
            <a:avLst/>
          </a:prstGeom>
        </p:spPr>
        <p:txBody>
          <a:bodyPr wrap="square">
            <a:spAutoFit/>
          </a:bodyPr>
          <a:lstStyle/>
          <a:p>
            <a:pPr marL="342900" lvl="0" indent="-342900" algn="just">
              <a:lnSpc>
                <a:spcPct val="115000"/>
              </a:lnSpc>
              <a:spcAft>
                <a:spcPts val="0"/>
              </a:spcAft>
              <a:buFont typeface="Arial" panose="020B0604020202020204" pitchFamily="34" charset="0"/>
              <a:buChar char="•"/>
            </a:pPr>
            <a:r>
              <a:rPr lang="en-US" altLang="zh-CN" dirty="0">
                <a:latin typeface="Arial" panose="020B0604020202020204" pitchFamily="34" charset="0"/>
                <a:ea typeface="宋体" panose="02010600030101010101" pitchFamily="2" charset="-122"/>
                <a:cs typeface="Arial" panose="020B0604020202020204" pitchFamily="34" charset="0"/>
              </a:rPr>
              <a:t>Native All Flash Storage</a:t>
            </a:r>
            <a:endParaRPr lang="zh-CN" altLang="zh-CN" dirty="0">
              <a:latin typeface="Arial" panose="020B0604020202020204" pitchFamily="34" charset="0"/>
              <a:ea typeface="宋体" panose="02010600030101010101" pitchFamily="2" charset="-122"/>
              <a:cs typeface="Arial" panose="020B0604020202020204" pitchFamily="34" charset="0"/>
            </a:endParaRPr>
          </a:p>
          <a:p>
            <a:pPr marL="342900" lvl="0" indent="-342900" algn="just">
              <a:lnSpc>
                <a:spcPct val="115000"/>
              </a:lnSpc>
              <a:spcAft>
                <a:spcPts val="0"/>
              </a:spcAft>
              <a:buFont typeface="Arial" panose="020B0604020202020204" pitchFamily="34" charset="0"/>
              <a:buChar char="•"/>
            </a:pPr>
            <a:r>
              <a:rPr lang="en-GB" altLang="zh-CN" dirty="0">
                <a:latin typeface="Arial" panose="020B0604020202020204" pitchFamily="34" charset="0"/>
                <a:ea typeface="宋体" panose="02010600030101010101" pitchFamily="2" charset="-122"/>
                <a:cs typeface="Arial" panose="020B0604020202020204" pitchFamily="34" charset="0"/>
              </a:rPr>
              <a:t>Traditional Hybrid </a:t>
            </a:r>
            <a:r>
              <a:rPr lang="en-US" altLang="zh-CN" dirty="0">
                <a:latin typeface="Arial" panose="020B0604020202020204" pitchFamily="34" charset="0"/>
                <a:ea typeface="宋体" panose="02010600030101010101" pitchFamily="2" charset="-122"/>
                <a:cs typeface="Arial" panose="020B0604020202020204" pitchFamily="34" charset="0"/>
              </a:rPr>
              <a:t>Storage</a:t>
            </a:r>
            <a:endParaRPr lang="zh-CN" altLang="zh-CN" dirty="0">
              <a:latin typeface="Arial" panose="020B0604020202020204" pitchFamily="34" charset="0"/>
              <a:ea typeface="宋体" panose="02010600030101010101" pitchFamily="2" charset="-122"/>
              <a:cs typeface="Arial" panose="020B0604020202020204" pitchFamily="34" charset="0"/>
            </a:endParaRPr>
          </a:p>
        </p:txBody>
      </p:sp>
      <p:sp>
        <p:nvSpPr>
          <p:cNvPr id="24" name="圆角矩形 23"/>
          <p:cNvSpPr/>
          <p:nvPr/>
        </p:nvSpPr>
        <p:spPr>
          <a:xfrm>
            <a:off x="2571078" y="742278"/>
            <a:ext cx="2739926" cy="830584"/>
          </a:xfrm>
          <a:prstGeom prst="roundRect">
            <a:avLst/>
          </a:prstGeom>
          <a:noFill/>
          <a:ln>
            <a:solidFill>
              <a:srgbClr val="FFC000"/>
            </a:solidFill>
          </a:ln>
        </p:spPr>
        <p:txBody>
          <a:bodyPr wrap="square" lIns="121917" tIns="60958" rIns="121917" bIns="60958" rtlCol="0" anchor="ctr">
            <a:spAutoFit/>
          </a:bodyPr>
          <a:lstStyle/>
          <a:p>
            <a:pPr algn="ctr"/>
            <a:endParaRPr lang="zh-CN" altLang="en-US" sz="2800">
              <a:solidFill>
                <a:schemeClr val="bg1"/>
              </a:solidFill>
              <a:latin typeface="Arial"/>
              <a:ea typeface="微软雅黑" panose="020B0503020204020204" pitchFamily="34" charset="-122"/>
            </a:endParaRPr>
          </a:p>
        </p:txBody>
      </p:sp>
      <p:sp>
        <p:nvSpPr>
          <p:cNvPr id="25" name="圆角矩形 24"/>
          <p:cNvSpPr/>
          <p:nvPr/>
        </p:nvSpPr>
        <p:spPr>
          <a:xfrm>
            <a:off x="5489693" y="4881485"/>
            <a:ext cx="3160648" cy="830584"/>
          </a:xfrm>
          <a:prstGeom prst="roundRect">
            <a:avLst/>
          </a:prstGeom>
          <a:noFill/>
          <a:ln>
            <a:solidFill>
              <a:srgbClr val="FFC000"/>
            </a:solidFill>
          </a:ln>
        </p:spPr>
        <p:txBody>
          <a:bodyPr wrap="square" lIns="121917" tIns="60958" rIns="121917" bIns="60958" rtlCol="0" anchor="ctr">
            <a:spAutoFit/>
          </a:bodyPr>
          <a:lstStyle/>
          <a:p>
            <a:pPr algn="ctr"/>
            <a:endParaRPr lang="zh-CN" altLang="en-US" sz="2800">
              <a:solidFill>
                <a:schemeClr val="bg1"/>
              </a:solidFill>
              <a:latin typeface="Arial"/>
              <a:ea typeface="微软雅黑" panose="020B0503020204020204" pitchFamily="34" charset="-122"/>
            </a:endParaRPr>
          </a:p>
        </p:txBody>
      </p:sp>
      <p:sp>
        <p:nvSpPr>
          <p:cNvPr id="26" name="圆角矩形 25"/>
          <p:cNvSpPr/>
          <p:nvPr/>
        </p:nvSpPr>
        <p:spPr>
          <a:xfrm>
            <a:off x="207128" y="4872484"/>
            <a:ext cx="2363950" cy="830584"/>
          </a:xfrm>
          <a:prstGeom prst="roundRect">
            <a:avLst/>
          </a:prstGeom>
          <a:noFill/>
          <a:ln>
            <a:solidFill>
              <a:srgbClr val="FFC000"/>
            </a:solidFill>
          </a:ln>
        </p:spPr>
        <p:txBody>
          <a:bodyPr wrap="square" lIns="121917" tIns="60958" rIns="121917" bIns="60958" rtlCol="0" anchor="ctr">
            <a:spAutoFit/>
          </a:bodyPr>
          <a:lstStyle/>
          <a:p>
            <a:pPr algn="ctr"/>
            <a:endParaRPr lang="zh-CN" altLang="en-US" sz="2800">
              <a:solidFill>
                <a:schemeClr val="bg1"/>
              </a:solidFill>
              <a:latin typeface="Arial"/>
              <a:ea typeface="微软雅黑" panose="020B0503020204020204" pitchFamily="34" charset="-122"/>
            </a:endParaRPr>
          </a:p>
        </p:txBody>
      </p:sp>
    </p:spTree>
    <p:extLst>
      <p:ext uri="{BB962C8B-B14F-4D97-AF65-F5344CB8AC3E}">
        <p14:creationId xmlns:p14="http://schemas.microsoft.com/office/powerpoint/2010/main" val="273311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p:nvPr/>
        </p:nvSpPr>
        <p:spPr bwMode="auto">
          <a:xfrm>
            <a:off x="1752711" y="3182996"/>
            <a:ext cx="10440000" cy="297102"/>
          </a:xfrm>
          <a:prstGeom prst="rect">
            <a:avLst/>
          </a:prstGeom>
          <a:solidFill>
            <a:srgbClr val="FFBE00"/>
          </a:solidFill>
          <a:ln>
            <a:noFill/>
          </a:ln>
          <a:effectLst/>
        </p:spPr>
        <p:txBody>
          <a:bodyPr vert="horz" wrap="square" lIns="91416" tIns="45708" rIns="91416" bIns="45708" numCol="1" rtlCol="0" anchor="t" anchorCtr="0" compatLnSpc="1">
            <a:prstTxWarp prst="textNoShape">
              <a:avLst/>
            </a:prstTxWarp>
          </a:bodyPr>
          <a:lstStyle/>
          <a:p>
            <a:pPr defTabSz="914133">
              <a:buClr>
                <a:srgbClr val="CC9900"/>
              </a:buClr>
              <a:buFont typeface="Wingdings" pitchFamily="2" charset="2"/>
              <a:buChar char="n"/>
            </a:pPr>
            <a:endParaRPr lang="en-US" dirty="0">
              <a:solidFill>
                <a:srgbClr val="000000"/>
              </a:solidFill>
              <a:latin typeface="Arial"/>
              <a:ea typeface="宋体" charset="-122"/>
              <a:sym typeface="Arial"/>
            </a:endParaRPr>
          </a:p>
        </p:txBody>
      </p:sp>
      <p:sp>
        <p:nvSpPr>
          <p:cNvPr id="3" name="Rectangle 3"/>
          <p:cNvSpPr/>
          <p:nvPr/>
        </p:nvSpPr>
        <p:spPr bwMode="auto">
          <a:xfrm>
            <a:off x="5379" y="2572352"/>
            <a:ext cx="12192000" cy="578372"/>
          </a:xfrm>
          <a:prstGeom prst="rect">
            <a:avLst/>
          </a:prstGeom>
          <a:solidFill>
            <a:srgbClr val="FFBE00"/>
          </a:solidFill>
          <a:ln>
            <a:noFill/>
          </a:ln>
          <a:effectLst/>
        </p:spPr>
        <p:txBody>
          <a:bodyPr vert="horz" wrap="square" lIns="91416" tIns="45708" rIns="91416" bIns="45708" numCol="1" rtlCol="0" anchor="t" anchorCtr="0" compatLnSpc="1">
            <a:prstTxWarp prst="textNoShape">
              <a:avLst/>
            </a:prstTxWarp>
          </a:bodyPr>
          <a:lstStyle/>
          <a:p>
            <a:pPr defTabSz="914133">
              <a:buClr>
                <a:srgbClr val="CC9900"/>
              </a:buClr>
              <a:buFont typeface="Wingdings" pitchFamily="2" charset="2"/>
              <a:buChar char="n"/>
            </a:pPr>
            <a:endParaRPr lang="en-US" dirty="0">
              <a:solidFill>
                <a:srgbClr val="000000"/>
              </a:solidFill>
              <a:latin typeface="Arial"/>
              <a:ea typeface="宋体" charset="-122"/>
              <a:sym typeface="Arial"/>
            </a:endParaRPr>
          </a:p>
        </p:txBody>
      </p:sp>
      <p:sp>
        <p:nvSpPr>
          <p:cNvPr id="4" name="KMA6C131B"/>
          <p:cNvSpPr>
            <a:spLocks noChangeArrowheads="1"/>
          </p:cNvSpPr>
          <p:nvPr>
            <p:custDataLst>
              <p:tags r:id="rId1"/>
            </p:custDataLst>
          </p:nvPr>
        </p:nvSpPr>
        <p:spPr bwMode="auto">
          <a:xfrm>
            <a:off x="1296144" y="1636957"/>
            <a:ext cx="10158340" cy="3781647"/>
          </a:xfrm>
          <a:prstGeom prst="rect">
            <a:avLst/>
          </a:prstGeom>
          <a:noFill/>
          <a:ln w="3175">
            <a:noFill/>
            <a:miter lim="800000"/>
            <a:headEnd/>
            <a:tailEnd/>
          </a:ln>
          <a:effectLst/>
        </p:spPr>
        <p:txBody>
          <a:bodyPr lIns="46785" tIns="46785" rIns="46785" bIns="46785">
            <a:spAutoFit/>
          </a:bodyPr>
          <a:lstStyle/>
          <a:p>
            <a:pPr marL="360258" indent="-360258"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Company Overview</a:t>
            </a:r>
          </a:p>
          <a:p>
            <a:pPr marL="360258" indent="-360258"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Project Scope and Huawei Understanding</a:t>
            </a:r>
          </a:p>
          <a:p>
            <a:pPr marL="341313" lvl="1" indent="-341313" defTabSz="980789" eaLnBrk="0" hangingPunct="0">
              <a:lnSpc>
                <a:spcPct val="80000"/>
              </a:lnSpc>
              <a:spcBef>
                <a:spcPct val="100000"/>
              </a:spcBef>
              <a:buClr>
                <a:srgbClr val="000000"/>
              </a:buClr>
              <a:buFont typeface="Verdana" pitchFamily="34" charset="0"/>
              <a:buChar char="•"/>
            </a:pPr>
            <a:r>
              <a:rPr lang="en-US" altLang="zh-CN" sz="2000" b="1" dirty="0">
                <a:solidFill>
                  <a:srgbClr val="C00000"/>
                </a:solidFill>
                <a:ea typeface="微软雅黑" pitchFamily="34" charset="-122"/>
                <a:cs typeface="Calibri" pitchFamily="34" charset="0"/>
                <a:sym typeface="Arial"/>
              </a:rPr>
              <a:t>Huawei Technical Solution</a:t>
            </a:r>
          </a:p>
          <a:p>
            <a:pPr marL="798513" lvl="2" indent="-341313" defTabSz="980789" eaLnBrk="0" hangingPunct="0">
              <a:lnSpc>
                <a:spcPct val="80000"/>
              </a:lnSpc>
              <a:spcBef>
                <a:spcPct val="100000"/>
              </a:spcBef>
              <a:buClr>
                <a:srgbClr val="000000"/>
              </a:buClr>
              <a:buFont typeface="Wingdings" panose="05000000000000000000" pitchFamily="2" charset="2"/>
              <a:buChar char="Ø"/>
            </a:pPr>
            <a:r>
              <a:rPr lang="en-US" altLang="zh-CN" sz="1600" b="1" dirty="0">
                <a:solidFill>
                  <a:srgbClr val="C00000"/>
                </a:solidFill>
                <a:ea typeface="微软雅黑" pitchFamily="34" charset="-122"/>
                <a:cs typeface="Calibri" pitchFamily="34" charset="0"/>
                <a:sym typeface="Arial"/>
              </a:rPr>
              <a:t>Huawei Infrastructure Overview</a:t>
            </a:r>
          </a:p>
          <a:p>
            <a:pPr marL="798513" lvl="2" indent="-341313" defTabSz="980789" eaLnBrk="0" hangingPunct="0">
              <a:lnSpc>
                <a:spcPct val="80000"/>
              </a:lnSpc>
              <a:spcBef>
                <a:spcPct val="100000"/>
              </a:spcBef>
              <a:buClr>
                <a:srgbClr val="000000"/>
              </a:buClr>
              <a:buFont typeface="Wingdings" panose="05000000000000000000" pitchFamily="2" charset="2"/>
              <a:buChar char="Ø"/>
            </a:pPr>
            <a:r>
              <a:rPr lang="en-US" altLang="zh-CN" sz="1600" dirty="0">
                <a:ea typeface="微软雅黑" pitchFamily="34" charset="-122"/>
                <a:cs typeface="Calibri" pitchFamily="34" charset="0"/>
                <a:sym typeface="Arial"/>
              </a:rPr>
              <a:t>Server</a:t>
            </a:r>
          </a:p>
          <a:p>
            <a:pPr marL="798513" lvl="2" indent="-341313" defTabSz="980789" eaLnBrk="0" hangingPunct="0">
              <a:lnSpc>
                <a:spcPct val="80000"/>
              </a:lnSpc>
              <a:spcBef>
                <a:spcPct val="100000"/>
              </a:spcBef>
              <a:buClr>
                <a:srgbClr val="000000"/>
              </a:buClr>
              <a:buFont typeface="Wingdings" panose="05000000000000000000" pitchFamily="2" charset="2"/>
              <a:buChar char="Ø"/>
            </a:pPr>
            <a:r>
              <a:rPr lang="en-US" altLang="zh-CN" sz="1600" dirty="0">
                <a:ea typeface="微软雅黑" pitchFamily="34" charset="-122"/>
                <a:cs typeface="Calibri" pitchFamily="34" charset="0"/>
                <a:sym typeface="Arial"/>
              </a:rPr>
              <a:t>Storage</a:t>
            </a:r>
          </a:p>
          <a:p>
            <a:pPr marL="798513" lvl="2" indent="-341313" defTabSz="980789" eaLnBrk="0" hangingPunct="0">
              <a:lnSpc>
                <a:spcPct val="80000"/>
              </a:lnSpc>
              <a:spcBef>
                <a:spcPct val="100000"/>
              </a:spcBef>
              <a:buClr>
                <a:srgbClr val="000000"/>
              </a:buClr>
              <a:buFont typeface="Wingdings" panose="05000000000000000000" pitchFamily="2" charset="2"/>
              <a:buChar char="Ø"/>
            </a:pPr>
            <a:r>
              <a:rPr lang="en-US" altLang="zh-CN" sz="1600" dirty="0">
                <a:ea typeface="微软雅黑" pitchFamily="34" charset="-122"/>
                <a:cs typeface="Calibri" pitchFamily="34" charset="0"/>
                <a:sym typeface="Arial"/>
              </a:rPr>
              <a:t>HCI&amp;CI</a:t>
            </a:r>
          </a:p>
          <a:p>
            <a:pPr marL="341313" lvl="1" indent="-341313" defTabSz="980789" eaLnBrk="0" hangingPunct="0">
              <a:lnSpc>
                <a:spcPct val="80000"/>
              </a:lnSpc>
              <a:spcBef>
                <a:spcPct val="100000"/>
              </a:spcBef>
              <a:buClr>
                <a:srgbClr val="000000"/>
              </a:buClr>
              <a:buFont typeface="Verdana" pitchFamily="34" charset="0"/>
              <a:buChar char="•"/>
            </a:pPr>
            <a:r>
              <a:rPr lang="en-US" altLang="zh-CN" sz="2000" dirty="0">
                <a:ea typeface="微软雅黑" pitchFamily="34" charset="-122"/>
                <a:cs typeface="Calibri" pitchFamily="34" charset="0"/>
                <a:sym typeface="Arial"/>
              </a:rPr>
              <a:t>Huawei Infrastructure Service</a:t>
            </a:r>
          </a:p>
        </p:txBody>
      </p:sp>
    </p:spTree>
    <p:extLst>
      <p:ext uri="{BB962C8B-B14F-4D97-AF65-F5344CB8AC3E}">
        <p14:creationId xmlns:p14="http://schemas.microsoft.com/office/powerpoint/2010/main" val="3469517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图片 124" descr="黑色的屏幕&#10;&#10;描述已自动生成">
            <a:extLst>
              <a:ext uri="{FF2B5EF4-FFF2-40B4-BE49-F238E27FC236}">
                <a16:creationId xmlns:a16="http://schemas.microsoft.com/office/drawing/2014/main" id="{4BCA487D-F801-9E45-B804-9D65EC6A5872}"/>
              </a:ext>
            </a:extLst>
          </p:cNvPr>
          <p:cNvPicPr>
            <a:picLocks noChangeAspect="1"/>
          </p:cNvPicPr>
          <p:nvPr/>
        </p:nvPicPr>
        <p:blipFill>
          <a:blip r:embed="rId3">
            <a:duotone>
              <a:schemeClr val="bg2">
                <a:shade val="45000"/>
                <a:satMod val="135000"/>
              </a:schemeClr>
              <a:prstClr val="white"/>
            </a:duotone>
          </a:blip>
          <a:stretch>
            <a:fillRect/>
          </a:stretch>
        </p:blipFill>
        <p:spPr>
          <a:xfrm flipH="1">
            <a:off x="664951" y="4969034"/>
            <a:ext cx="4166449" cy="1480125"/>
          </a:xfrm>
          <a:prstGeom prst="rect">
            <a:avLst/>
          </a:prstGeom>
        </p:spPr>
      </p:pic>
      <p:sp>
        <p:nvSpPr>
          <p:cNvPr id="63" name="标题 1"/>
          <p:cNvSpPr txBox="1">
            <a:spLocks/>
          </p:cNvSpPr>
          <p:nvPr/>
        </p:nvSpPr>
        <p:spPr>
          <a:xfrm>
            <a:off x="1587" y="903343"/>
            <a:ext cx="12193588" cy="363489"/>
          </a:xfrm>
          <a:prstGeom prst="rect">
            <a:avLst/>
          </a:prstGeom>
        </p:spPr>
        <p:txBody>
          <a:bodyPr wrap="square" lIns="0" tIns="0" rIns="0" bIns="0">
            <a:noAutofit/>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algn="ctr" fontAlgn="ctr"/>
            <a:r>
              <a:rPr lang="en-US" sz="2032" b="1" dirty="0">
                <a:solidFill>
                  <a:srgbClr val="FFC000"/>
                </a:solidFill>
                <a:effectLst>
                  <a:outerShdw blurRad="38100" dist="38100" dir="2700000" algn="tl">
                    <a:srgbClr val="000000">
                      <a:alpha val="43137"/>
                    </a:srgbClr>
                  </a:outerShdw>
                </a:effectLst>
                <a:latin typeface="Arial" panose="020B0604020202020204" pitchFamily="34" charset="0"/>
              </a:rPr>
              <a:t>1 Cloud, 2 Wings, 2 Engines, plus an Open Ecosystem</a:t>
            </a:r>
          </a:p>
        </p:txBody>
      </p:sp>
      <p:grpSp>
        <p:nvGrpSpPr>
          <p:cNvPr id="64" name="组合 63"/>
          <p:cNvGrpSpPr/>
          <p:nvPr/>
        </p:nvGrpSpPr>
        <p:grpSpPr>
          <a:xfrm>
            <a:off x="2263081" y="1353252"/>
            <a:ext cx="7884203" cy="2865965"/>
            <a:chOff x="2223637" y="1582964"/>
            <a:chExt cx="8216201" cy="3714830"/>
          </a:xfrm>
        </p:grpSpPr>
        <p:pic>
          <p:nvPicPr>
            <p:cNvPr id="65" name="图片 6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23637" y="3021989"/>
              <a:ext cx="7863789" cy="1929931"/>
            </a:xfrm>
            <a:prstGeom prst="rect">
              <a:avLst/>
            </a:prstGeom>
            <a:noFill/>
            <a:ln>
              <a:noFill/>
            </a:ln>
          </p:spPr>
        </p:pic>
        <p:sp>
          <p:nvSpPr>
            <p:cNvPr id="66" name="形状"/>
            <p:cNvSpPr/>
            <p:nvPr/>
          </p:nvSpPr>
          <p:spPr>
            <a:xfrm>
              <a:off x="4796509" y="2268169"/>
              <a:ext cx="2718045" cy="711291"/>
            </a:xfrm>
            <a:custGeom>
              <a:avLst/>
              <a:gdLst/>
              <a:ahLst/>
              <a:cxnLst>
                <a:cxn ang="0">
                  <a:pos x="wd2" y="hd2"/>
                </a:cxn>
                <a:cxn ang="5400000">
                  <a:pos x="wd2" y="hd2"/>
                </a:cxn>
                <a:cxn ang="10800000">
                  <a:pos x="wd2" y="hd2"/>
                </a:cxn>
                <a:cxn ang="16200000">
                  <a:pos x="wd2" y="hd2"/>
                </a:cxn>
              </a:cxnLst>
              <a:rect l="0" t="0" r="r" b="b"/>
              <a:pathLst>
                <a:path w="21600" h="21547" extrusionOk="0">
                  <a:moveTo>
                    <a:pt x="20174" y="10181"/>
                  </a:moveTo>
                  <a:cubicBezTo>
                    <a:pt x="20174" y="10181"/>
                    <a:pt x="20174" y="10181"/>
                    <a:pt x="20174" y="10181"/>
                  </a:cubicBezTo>
                  <a:cubicBezTo>
                    <a:pt x="20174" y="9991"/>
                    <a:pt x="20174" y="9706"/>
                    <a:pt x="20174" y="9515"/>
                  </a:cubicBezTo>
                  <a:cubicBezTo>
                    <a:pt x="20174" y="4282"/>
                    <a:pt x="19099" y="0"/>
                    <a:pt x="17766" y="0"/>
                  </a:cubicBezTo>
                  <a:cubicBezTo>
                    <a:pt x="16971" y="0"/>
                    <a:pt x="16247" y="1618"/>
                    <a:pt x="15803" y="3996"/>
                  </a:cubicBezTo>
                  <a:cubicBezTo>
                    <a:pt x="15569" y="3140"/>
                    <a:pt x="15265" y="2569"/>
                    <a:pt x="14914" y="2569"/>
                  </a:cubicBezTo>
                  <a:cubicBezTo>
                    <a:pt x="14423" y="2569"/>
                    <a:pt x="13979" y="3711"/>
                    <a:pt x="13769" y="5519"/>
                  </a:cubicBezTo>
                  <a:cubicBezTo>
                    <a:pt x="13395" y="2284"/>
                    <a:pt x="12553" y="0"/>
                    <a:pt x="11595" y="0"/>
                  </a:cubicBezTo>
                  <a:cubicBezTo>
                    <a:pt x="10800" y="0"/>
                    <a:pt x="10075" y="1618"/>
                    <a:pt x="9631" y="3996"/>
                  </a:cubicBezTo>
                  <a:cubicBezTo>
                    <a:pt x="9397" y="3140"/>
                    <a:pt x="9094" y="2569"/>
                    <a:pt x="8743" y="2569"/>
                  </a:cubicBezTo>
                  <a:cubicBezTo>
                    <a:pt x="8322" y="2569"/>
                    <a:pt x="7925" y="3426"/>
                    <a:pt x="7714" y="4758"/>
                  </a:cubicBezTo>
                  <a:cubicBezTo>
                    <a:pt x="7481" y="3426"/>
                    <a:pt x="7106" y="2569"/>
                    <a:pt x="6662" y="2569"/>
                  </a:cubicBezTo>
                  <a:cubicBezTo>
                    <a:pt x="6312" y="2569"/>
                    <a:pt x="6008" y="3140"/>
                    <a:pt x="5774" y="3996"/>
                  </a:cubicBezTo>
                  <a:cubicBezTo>
                    <a:pt x="5330" y="1618"/>
                    <a:pt x="4629" y="0"/>
                    <a:pt x="3810" y="0"/>
                  </a:cubicBezTo>
                  <a:cubicBezTo>
                    <a:pt x="2478" y="0"/>
                    <a:pt x="1403" y="4282"/>
                    <a:pt x="1403" y="9515"/>
                  </a:cubicBezTo>
                  <a:cubicBezTo>
                    <a:pt x="1403" y="9706"/>
                    <a:pt x="1403" y="9991"/>
                    <a:pt x="1403" y="10181"/>
                  </a:cubicBezTo>
                  <a:cubicBezTo>
                    <a:pt x="1403" y="10181"/>
                    <a:pt x="1403" y="10181"/>
                    <a:pt x="1403" y="10181"/>
                  </a:cubicBezTo>
                  <a:cubicBezTo>
                    <a:pt x="631" y="10181"/>
                    <a:pt x="0" y="12751"/>
                    <a:pt x="0" y="15891"/>
                  </a:cubicBezTo>
                  <a:cubicBezTo>
                    <a:pt x="0" y="18650"/>
                    <a:pt x="444" y="21505"/>
                    <a:pt x="1122" y="21505"/>
                  </a:cubicBezTo>
                  <a:cubicBezTo>
                    <a:pt x="2758" y="21505"/>
                    <a:pt x="5891" y="21600"/>
                    <a:pt x="7714" y="21505"/>
                  </a:cubicBezTo>
                  <a:cubicBezTo>
                    <a:pt x="9304" y="21600"/>
                    <a:pt x="11922" y="21505"/>
                    <a:pt x="13629" y="21505"/>
                  </a:cubicBezTo>
                  <a:cubicBezTo>
                    <a:pt x="13652" y="21505"/>
                    <a:pt x="13652" y="21505"/>
                    <a:pt x="13652" y="21505"/>
                  </a:cubicBezTo>
                  <a:cubicBezTo>
                    <a:pt x="15452" y="21600"/>
                    <a:pt x="18771" y="21505"/>
                    <a:pt x="20455" y="21505"/>
                  </a:cubicBezTo>
                  <a:cubicBezTo>
                    <a:pt x="21156" y="21505"/>
                    <a:pt x="21600" y="18650"/>
                    <a:pt x="21600" y="15891"/>
                  </a:cubicBezTo>
                  <a:cubicBezTo>
                    <a:pt x="21600" y="12751"/>
                    <a:pt x="20969" y="10181"/>
                    <a:pt x="20174" y="10181"/>
                  </a:cubicBezTo>
                  <a:close/>
                </a:path>
              </a:pathLst>
            </a:custGeom>
            <a:gradFill flip="none" rotWithShape="1">
              <a:gsLst>
                <a:gs pos="8000">
                  <a:schemeClr val="bg1">
                    <a:lumMod val="50000"/>
                    <a:alpha val="20000"/>
                  </a:schemeClr>
                </a:gs>
                <a:gs pos="30000">
                  <a:schemeClr val="bg1">
                    <a:lumMod val="50000"/>
                    <a:alpha val="0"/>
                  </a:schemeClr>
                </a:gs>
                <a:gs pos="47000">
                  <a:schemeClr val="bg1">
                    <a:lumMod val="50000"/>
                    <a:alpha val="0"/>
                  </a:schemeClr>
                </a:gs>
                <a:gs pos="100000">
                  <a:schemeClr val="bg1">
                    <a:lumMod val="50000"/>
                    <a:alpha val="40000"/>
                  </a:schemeClr>
                </a:gs>
              </a:gsLst>
              <a:lin ang="4800000" scaled="0"/>
              <a:tileRect/>
            </a:gradFill>
            <a:ln w="19050">
              <a:gradFill>
                <a:gsLst>
                  <a:gs pos="57520">
                    <a:srgbClr val="7F7F7F"/>
                  </a:gs>
                  <a:gs pos="41000">
                    <a:schemeClr val="tx1">
                      <a:lumMod val="50000"/>
                      <a:lumOff val="50000"/>
                      <a:alpha val="60000"/>
                    </a:schemeClr>
                  </a:gs>
                  <a:gs pos="0">
                    <a:srgbClr val="7F7F7F"/>
                  </a:gs>
                  <a:gs pos="100000">
                    <a:schemeClr val="bg1">
                      <a:lumMod val="50000"/>
                      <a:alpha val="30000"/>
                    </a:schemeClr>
                  </a:gs>
                </a:gsLst>
                <a:lin ang="16200000" scaled="0"/>
              </a:gradFill>
              <a:round/>
              <a:headEnd/>
              <a:tailEnd/>
            </a:ln>
            <a:effectLst>
              <a:outerShdw blurRad="76200" dist="63500" dir="8100000" algn="ctr" rotWithShape="0">
                <a:srgbClr val="000000">
                  <a:alpha val="40000"/>
                </a:srgbClr>
              </a:outerShdw>
            </a:effectLst>
          </p:spPr>
          <p:style>
            <a:lnRef idx="2">
              <a:schemeClr val="accent2"/>
            </a:lnRef>
            <a:fillRef idx="1">
              <a:schemeClr val="lt1"/>
            </a:fillRef>
            <a:effectRef idx="0">
              <a:schemeClr val="accent2"/>
            </a:effectRef>
            <a:fontRef idx="minor">
              <a:schemeClr val="dk1"/>
            </a:fontRef>
          </p:style>
          <p:txBody>
            <a:bodyPr wrap="none" lIns="73740" tIns="36871" rIns="73740" bIns="36871" anchor="ctr" anchorCtr="1">
              <a:noAutofit/>
            </a:bodyPr>
            <a:lstStyle/>
            <a:p>
              <a:pPr indent="-126510" algn="ctr" defTabSz="858346">
                <a:lnSpc>
                  <a:spcPct val="90000"/>
                </a:lnSpc>
                <a:spcBef>
                  <a:spcPct val="20000"/>
                </a:spcBef>
                <a:buClr>
                  <a:srgbClr val="CC9900"/>
                </a:buClr>
                <a:buSzPct val="100000"/>
              </a:pPr>
              <a:endParaRPr sz="600">
                <a:solidFill>
                  <a:schemeClr val="bg1"/>
                </a:solidFill>
                <a:effectLst>
                  <a:outerShdw blurRad="38100" dist="38100" dir="2700000" algn="tl">
                    <a:srgbClr val="000000">
                      <a:alpha val="43137"/>
                    </a:srgbClr>
                  </a:outerShdw>
                </a:effectLst>
                <a:latin typeface="Arial" panose="020B0604020202020204" pitchFamily="34" charset="0"/>
                <a:ea typeface="+mj-ea"/>
                <a:cs typeface="Arial" pitchFamily="34" charset="0"/>
                <a:sym typeface="Calibri" panose="020F0502020204030204"/>
              </a:endParaRPr>
            </a:p>
          </p:txBody>
        </p:sp>
        <p:cxnSp>
          <p:nvCxnSpPr>
            <p:cNvPr id="67" name="直接箭头连接符 66">
              <a:extLst>
                <a:ext uri="{FF2B5EF4-FFF2-40B4-BE49-F238E27FC236}">
                  <a16:creationId xmlns:a16="http://schemas.microsoft.com/office/drawing/2014/main" id="{FA564F67-D447-480F-9DD1-FAFED4AA950B}"/>
                </a:ext>
              </a:extLst>
            </p:cNvPr>
            <p:cNvCxnSpPr/>
            <p:nvPr/>
          </p:nvCxnSpPr>
          <p:spPr bwMode="auto">
            <a:xfrm flipH="1">
              <a:off x="2411914" y="3649711"/>
              <a:ext cx="1978155" cy="0"/>
            </a:xfrm>
            <a:prstGeom prst="straightConnector1">
              <a:avLst/>
            </a:prstGeom>
            <a:ln w="19050">
              <a:gradFill flip="none" rotWithShape="1">
                <a:gsLst>
                  <a:gs pos="100000">
                    <a:sysClr val="window" lastClr="FFFFFF">
                      <a:alpha val="0"/>
                    </a:sysClr>
                  </a:gs>
                  <a:gs pos="0">
                    <a:sysClr val="window" lastClr="FFFFFF">
                      <a:alpha val="0"/>
                    </a:sysClr>
                  </a:gs>
                  <a:gs pos="50000">
                    <a:sysClr val="window" lastClr="FFFFFF">
                      <a:alpha val="65000"/>
                    </a:sysClr>
                  </a:gs>
                </a:gsLst>
                <a:lin ang="10800000" scaled="1"/>
                <a:tileRect/>
              </a:gradFill>
              <a:miter lim="400000"/>
              <a:headEnd type="none" w="med" len="med"/>
              <a:tailEnd type="none" w="lg" len="lg"/>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箭头连接符 67">
              <a:extLst>
                <a:ext uri="{FF2B5EF4-FFF2-40B4-BE49-F238E27FC236}">
                  <a16:creationId xmlns:a16="http://schemas.microsoft.com/office/drawing/2014/main" id="{FA564F67-D447-480F-9DD1-FAFED4AA950B}"/>
                </a:ext>
              </a:extLst>
            </p:cNvPr>
            <p:cNvCxnSpPr/>
            <p:nvPr/>
          </p:nvCxnSpPr>
          <p:spPr bwMode="auto">
            <a:xfrm flipH="1">
              <a:off x="7768234" y="3652036"/>
              <a:ext cx="1978155" cy="0"/>
            </a:xfrm>
            <a:prstGeom prst="straightConnector1">
              <a:avLst/>
            </a:prstGeom>
            <a:ln w="19050">
              <a:gradFill flip="none" rotWithShape="1">
                <a:gsLst>
                  <a:gs pos="100000">
                    <a:sysClr val="window" lastClr="FFFFFF">
                      <a:alpha val="0"/>
                    </a:sysClr>
                  </a:gs>
                  <a:gs pos="0">
                    <a:sysClr val="window" lastClr="FFFFFF">
                      <a:alpha val="0"/>
                    </a:sysClr>
                  </a:gs>
                  <a:gs pos="50000">
                    <a:sysClr val="window" lastClr="FFFFFF">
                      <a:alpha val="65000"/>
                    </a:sysClr>
                  </a:gs>
                </a:gsLst>
                <a:lin ang="10800000" scaled="1"/>
                <a:tileRect/>
              </a:gradFill>
              <a:miter lim="400000"/>
              <a:headEnd type="none" w="med" len="med"/>
              <a:tailEnd type="none" w="lg" len="lg"/>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箭头连接符 68">
              <a:extLst>
                <a:ext uri="{FF2B5EF4-FFF2-40B4-BE49-F238E27FC236}">
                  <a16:creationId xmlns:a16="http://schemas.microsoft.com/office/drawing/2014/main" id="{FA564F67-D447-480F-9DD1-FAFED4AA950B}"/>
                </a:ext>
              </a:extLst>
            </p:cNvPr>
            <p:cNvCxnSpPr/>
            <p:nvPr/>
          </p:nvCxnSpPr>
          <p:spPr bwMode="auto">
            <a:xfrm flipH="1">
              <a:off x="5166176" y="1834710"/>
              <a:ext cx="1978155" cy="0"/>
            </a:xfrm>
            <a:prstGeom prst="straightConnector1">
              <a:avLst/>
            </a:prstGeom>
            <a:ln w="19050">
              <a:gradFill flip="none" rotWithShape="1">
                <a:gsLst>
                  <a:gs pos="100000">
                    <a:sysClr val="window" lastClr="FFFFFF">
                      <a:alpha val="0"/>
                    </a:sysClr>
                  </a:gs>
                  <a:gs pos="0">
                    <a:sysClr val="window" lastClr="FFFFFF">
                      <a:alpha val="0"/>
                    </a:sysClr>
                  </a:gs>
                  <a:gs pos="50000">
                    <a:sysClr val="window" lastClr="FFFFFF">
                      <a:alpha val="65000"/>
                    </a:sysClr>
                  </a:gs>
                </a:gsLst>
                <a:lin ang="10800000" scaled="1"/>
                <a:tileRect/>
              </a:gradFill>
              <a:miter lim="400000"/>
              <a:headEnd type="none" w="med" len="med"/>
              <a:tailEnd type="none" w="lg" len="lg"/>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文本框 740"/>
            <p:cNvSpPr txBox="1"/>
            <p:nvPr/>
          </p:nvSpPr>
          <p:spPr>
            <a:xfrm>
              <a:off x="4929523" y="1582964"/>
              <a:ext cx="2451461" cy="2020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5600">
                  <a:solidFill>
                    <a:srgbClr val="E6E6E6"/>
                  </a:solidFill>
                  <a:latin typeface="Lantinghei SC Demibold"/>
                  <a:ea typeface="Lantinghei SC Demibold"/>
                  <a:cs typeface="Lantinghei SC Demibold"/>
                  <a:sym typeface="Lantinghei SC Demibold"/>
                </a:defRPr>
              </a:lvl1pPr>
            </a:lstStyle>
            <a:p>
              <a:pPr defTabSz="515794" fontAlgn="ctr"/>
              <a:r>
                <a:rPr lang="en-US" sz="1600" b="1" dirty="0">
                  <a:solidFill>
                    <a:srgbClr val="0070C0"/>
                  </a:solidFill>
                  <a:latin typeface="Arial" panose="020B0604020202020204" pitchFamily="34" charset="0"/>
                  <a:ea typeface="微软雅黑" panose="020B0503020204020204" pitchFamily="34" charset="-122"/>
                  <a:cs typeface="Arial" panose="020B0604020202020204" pitchFamily="34" charset="0"/>
                </a:rPr>
                <a:t>Open ecosystem</a:t>
              </a:r>
            </a:p>
          </p:txBody>
        </p:sp>
        <p:sp>
          <p:nvSpPr>
            <p:cNvPr id="71" name="文本框 740"/>
            <p:cNvSpPr txBox="1"/>
            <p:nvPr/>
          </p:nvSpPr>
          <p:spPr>
            <a:xfrm>
              <a:off x="3210794" y="1885356"/>
              <a:ext cx="5888917" cy="16834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5600">
                  <a:solidFill>
                    <a:srgbClr val="E6E6E6"/>
                  </a:solidFill>
                  <a:latin typeface="Lantinghei SC Demibold"/>
                  <a:ea typeface="Lantinghei SC Demibold"/>
                  <a:cs typeface="Lantinghei SC Demibold"/>
                  <a:sym typeface="Lantinghei SC Demibold"/>
                </a:defRPr>
              </a:lvl1pPr>
            </a:lstStyle>
            <a:p>
              <a:pPr defTabSz="515794" fontAlgn="ctr"/>
              <a:r>
                <a:rPr lang="en-US" sz="1000" dirty="0">
                  <a:solidFill>
                    <a:schemeClr val="tx1"/>
                  </a:solidFill>
                  <a:latin typeface="Arial" panose="020B0604020202020204" pitchFamily="34" charset="0"/>
                  <a:ea typeface="微软雅黑" panose="020B0503020204020204" pitchFamily="34" charset="-122"/>
                  <a:cs typeface="Arial" panose="020B0604020202020204" pitchFamily="34" charset="0"/>
                </a:rPr>
                <a:t>Open hardware | Open source software | Partner enablement</a:t>
              </a:r>
            </a:p>
          </p:txBody>
        </p:sp>
        <p:sp>
          <p:nvSpPr>
            <p:cNvPr id="72" name="文本框 740"/>
            <p:cNvSpPr txBox="1"/>
            <p:nvPr/>
          </p:nvSpPr>
          <p:spPr>
            <a:xfrm>
              <a:off x="5060786" y="2437223"/>
              <a:ext cx="2182153" cy="21885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5600">
                  <a:solidFill>
                    <a:srgbClr val="E6E6E6"/>
                  </a:solidFill>
                  <a:latin typeface="Lantinghei SC Demibold"/>
                  <a:ea typeface="Lantinghei SC Demibold"/>
                  <a:cs typeface="Lantinghei SC Demibold"/>
                  <a:sym typeface="Lantinghei SC Demibold"/>
                </a:defRPr>
              </a:lvl1pPr>
            </a:lstStyle>
            <a:p>
              <a:pPr defTabSz="515794" fontAlgn="ctr"/>
              <a:r>
                <a:rPr lang="en-US" sz="1200" b="1" dirty="0">
                  <a:solidFill>
                    <a:srgbClr val="DEA900"/>
                  </a:solidFill>
                  <a:latin typeface="Arial" panose="020B0604020202020204" pitchFamily="34" charset="0"/>
                  <a:ea typeface="微软雅黑" panose="020B0503020204020204" pitchFamily="34" charset="-122"/>
                  <a:cs typeface="Arial" panose="020B0604020202020204" pitchFamily="34" charset="0"/>
                </a:rPr>
                <a:t>HUAWEI CLOUD</a:t>
              </a:r>
            </a:p>
          </p:txBody>
        </p:sp>
        <p:sp>
          <p:nvSpPr>
            <p:cNvPr id="73" name="文本框 740"/>
            <p:cNvSpPr txBox="1"/>
            <p:nvPr/>
          </p:nvSpPr>
          <p:spPr>
            <a:xfrm>
              <a:off x="4938953" y="2717237"/>
              <a:ext cx="2425821" cy="16834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5600">
                  <a:solidFill>
                    <a:srgbClr val="E6E6E6"/>
                  </a:solidFill>
                  <a:latin typeface="Lantinghei SC Demibold"/>
                  <a:ea typeface="Lantinghei SC Demibold"/>
                  <a:cs typeface="Lantinghei SC Demibold"/>
                  <a:sym typeface="Lantinghei SC Demibold"/>
                </a:defRPr>
              </a:lvl1pPr>
            </a:lstStyle>
            <a:p>
              <a:pPr defTabSz="515794" fontAlgn="ctr"/>
              <a:r>
                <a:rPr lang="en-US" sz="900" dirty="0">
                  <a:solidFill>
                    <a:schemeClr val="tx1"/>
                  </a:solidFill>
                  <a:latin typeface="Arial" panose="020B0604020202020204" pitchFamily="34" charset="0"/>
                  <a:ea typeface="微软雅黑" panose="020B0503020204020204" pitchFamily="34" charset="-122"/>
                  <a:cs typeface="Arial" panose="020B0604020202020204" pitchFamily="34" charset="0"/>
                </a:rPr>
                <a:t>Basic | EI | Applications</a:t>
              </a:r>
            </a:p>
          </p:txBody>
        </p:sp>
        <p:sp>
          <p:nvSpPr>
            <p:cNvPr id="74" name="文本框 740"/>
            <p:cNvSpPr txBox="1"/>
            <p:nvPr/>
          </p:nvSpPr>
          <p:spPr>
            <a:xfrm>
              <a:off x="2642226" y="3409570"/>
              <a:ext cx="1517529" cy="2020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b">
              <a:noAutofit/>
            </a:bodyPr>
            <a:lstStyle>
              <a:lvl1pPr algn="ctr">
                <a:defRPr sz="5600">
                  <a:solidFill>
                    <a:srgbClr val="E6E6E6"/>
                  </a:solidFill>
                  <a:latin typeface="Lantinghei SC Demibold"/>
                  <a:ea typeface="Lantinghei SC Demibold"/>
                  <a:cs typeface="Lantinghei SC Demibold"/>
                  <a:sym typeface="Lantinghei SC Demibold"/>
                </a:defRPr>
              </a:lvl1pPr>
            </a:lstStyle>
            <a:p>
              <a:pPr defTabSz="515794" fontAlgn="ctr"/>
              <a:r>
                <a:rPr lang="en-US" sz="1600" b="1" dirty="0">
                  <a:solidFill>
                    <a:srgbClr val="0070C0"/>
                  </a:solidFill>
                  <a:latin typeface="Arial" panose="020B0604020202020204" pitchFamily="34" charset="0"/>
                  <a:ea typeface="微软雅黑" panose="020B0503020204020204" pitchFamily="34" charset="-122"/>
                  <a:cs typeface="Arial" panose="020B0604020202020204" pitchFamily="34" charset="0"/>
                </a:rPr>
                <a:t>Computing</a:t>
              </a:r>
            </a:p>
          </p:txBody>
        </p:sp>
        <p:sp>
          <p:nvSpPr>
            <p:cNvPr id="75" name="文本框 740"/>
            <p:cNvSpPr txBox="1"/>
            <p:nvPr/>
          </p:nvSpPr>
          <p:spPr>
            <a:xfrm>
              <a:off x="2303013" y="3691673"/>
              <a:ext cx="2195956" cy="16834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5600">
                  <a:solidFill>
                    <a:srgbClr val="E6E6E6"/>
                  </a:solidFill>
                  <a:latin typeface="Lantinghei SC Demibold"/>
                  <a:ea typeface="Lantinghei SC Demibold"/>
                  <a:cs typeface="Lantinghei SC Demibold"/>
                  <a:sym typeface="Lantinghei SC Demibold"/>
                </a:defRPr>
              </a:lvl1pPr>
            </a:lstStyle>
            <a:p>
              <a:pPr defTabSz="515794" fontAlgn="ctr"/>
              <a:r>
                <a:rPr lang="en-US" sz="1000" dirty="0">
                  <a:solidFill>
                    <a:schemeClr val="tx1"/>
                  </a:solidFill>
                  <a:latin typeface="Arial" panose="020B0604020202020204" pitchFamily="34" charset="0"/>
                  <a:ea typeface="微软雅黑" panose="020B0503020204020204" pitchFamily="34" charset="-122"/>
                  <a:cs typeface="Arial" panose="020B0604020202020204" pitchFamily="34" charset="0"/>
                </a:rPr>
                <a:t>General purpose | AI | Edge</a:t>
              </a:r>
            </a:p>
          </p:txBody>
        </p:sp>
        <p:sp>
          <p:nvSpPr>
            <p:cNvPr id="76" name="文本框 740"/>
            <p:cNvSpPr txBox="1"/>
            <p:nvPr/>
          </p:nvSpPr>
          <p:spPr>
            <a:xfrm>
              <a:off x="7448680" y="3409570"/>
              <a:ext cx="2617262" cy="20201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b">
              <a:noAutofit/>
            </a:bodyPr>
            <a:lstStyle>
              <a:lvl1pPr algn="ctr">
                <a:defRPr sz="5600">
                  <a:solidFill>
                    <a:srgbClr val="E6E6E6"/>
                  </a:solidFill>
                  <a:latin typeface="Lantinghei SC Demibold"/>
                  <a:ea typeface="Lantinghei SC Demibold"/>
                  <a:cs typeface="Lantinghei SC Demibold"/>
                  <a:sym typeface="Lantinghei SC Demibold"/>
                </a:defRPr>
              </a:lvl1pPr>
            </a:lstStyle>
            <a:p>
              <a:pPr defTabSz="515794" fontAlgn="ctr"/>
              <a:r>
                <a:rPr lang="en-US" sz="1600" b="1" dirty="0">
                  <a:solidFill>
                    <a:srgbClr val="0070C0"/>
                  </a:solidFill>
                  <a:latin typeface="Arial" panose="020B0604020202020204" pitchFamily="34" charset="0"/>
                  <a:ea typeface="微软雅黑" panose="020B0503020204020204" pitchFamily="34" charset="-122"/>
                  <a:cs typeface="Arial" panose="020B0604020202020204" pitchFamily="34" charset="0"/>
                </a:rPr>
                <a:t>Data Storage and Intelligent Vision</a:t>
              </a:r>
            </a:p>
          </p:txBody>
        </p:sp>
        <p:sp>
          <p:nvSpPr>
            <p:cNvPr id="77" name="文本框 740"/>
            <p:cNvSpPr txBox="1"/>
            <p:nvPr/>
          </p:nvSpPr>
          <p:spPr>
            <a:xfrm>
              <a:off x="7074786" y="3691673"/>
              <a:ext cx="3365052" cy="16834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5600">
                  <a:solidFill>
                    <a:srgbClr val="E6E6E6"/>
                  </a:solidFill>
                  <a:latin typeface="Lantinghei SC Demibold"/>
                  <a:ea typeface="Lantinghei SC Demibold"/>
                  <a:cs typeface="Lantinghei SC Demibold"/>
                  <a:sym typeface="Lantinghei SC Demibold"/>
                </a:defRPr>
              </a:lvl1pPr>
            </a:lstStyle>
            <a:p>
              <a:pPr defTabSz="515794" fontAlgn="ctr"/>
              <a:r>
                <a:rPr lang="en-US" sz="1000" dirty="0">
                  <a:solidFill>
                    <a:schemeClr val="tx1"/>
                  </a:solidFill>
                  <a:latin typeface="Arial" panose="020B0604020202020204" pitchFamily="34" charset="0"/>
                  <a:ea typeface="微软雅黑" panose="020B0503020204020204" pitchFamily="34" charset="-122"/>
                  <a:cs typeface="Arial" panose="020B0604020202020204" pitchFamily="34" charset="0"/>
                </a:rPr>
                <a:t>Data storage | Intelligent vision | Intelligent collaboration</a:t>
              </a:r>
            </a:p>
          </p:txBody>
        </p:sp>
        <p:sp>
          <p:nvSpPr>
            <p:cNvPr id="78" name="文本框 740"/>
            <p:cNvSpPr txBox="1"/>
            <p:nvPr/>
          </p:nvSpPr>
          <p:spPr>
            <a:xfrm>
              <a:off x="3262651" y="5095777"/>
              <a:ext cx="2653475" cy="2020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5600">
                  <a:solidFill>
                    <a:srgbClr val="E6E6E6"/>
                  </a:solidFill>
                  <a:latin typeface="Lantinghei SC Demibold"/>
                  <a:ea typeface="Lantinghei SC Demibold"/>
                  <a:cs typeface="Lantinghei SC Demibold"/>
                  <a:sym typeface="Lantinghei SC Demibold"/>
                </a:defRPr>
              </a:lvl1pPr>
            </a:lstStyle>
            <a:p>
              <a:pPr defTabSz="515794" fontAlgn="ctr"/>
              <a:r>
                <a:rPr lang="en-US" sz="1400" b="1" dirty="0">
                  <a:solidFill>
                    <a:srgbClr val="0070C0"/>
                  </a:solidFill>
                  <a:latin typeface="Arial" panose="020B0604020202020204" pitchFamily="34" charset="0"/>
                  <a:ea typeface="微软雅黑" panose="020B0503020204020204" pitchFamily="34" charset="-122"/>
                  <a:cs typeface="Arial" panose="020B0604020202020204" pitchFamily="34" charset="0"/>
                </a:rPr>
                <a:t>General computing power</a:t>
              </a:r>
            </a:p>
            <a:p>
              <a:pPr defTabSz="515794" fontAlgn="ctr"/>
              <a:r>
                <a:rPr lang="en-US" sz="1400" b="1" dirty="0" err="1">
                  <a:solidFill>
                    <a:srgbClr val="0070C0"/>
                  </a:solidFill>
                  <a:latin typeface="Arial" panose="020B0604020202020204" pitchFamily="34" charset="0"/>
                  <a:ea typeface="微软雅黑" panose="020B0503020204020204" pitchFamily="34" charset="-122"/>
                  <a:cs typeface="Arial" panose="020B0604020202020204" pitchFamily="34" charset="0"/>
                </a:rPr>
                <a:t>Kunpeng</a:t>
              </a:r>
              <a:r>
                <a:rPr lang="en-US" sz="1400" b="1" dirty="0">
                  <a:solidFill>
                    <a:srgbClr val="0070C0"/>
                  </a:solidFill>
                  <a:latin typeface="Arial" panose="020B0604020202020204" pitchFamily="34" charset="0"/>
                  <a:ea typeface="微软雅黑" panose="020B0503020204020204" pitchFamily="34" charset="-122"/>
                  <a:cs typeface="Arial" panose="020B0604020202020204" pitchFamily="34" charset="0"/>
                </a:rPr>
                <a:t> + x86</a:t>
              </a:r>
            </a:p>
          </p:txBody>
        </p:sp>
        <p:sp>
          <p:nvSpPr>
            <p:cNvPr id="79" name="文本框 740"/>
            <p:cNvSpPr txBox="1"/>
            <p:nvPr/>
          </p:nvSpPr>
          <p:spPr>
            <a:xfrm>
              <a:off x="6775732" y="5095777"/>
              <a:ext cx="2010841" cy="20201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5600">
                  <a:solidFill>
                    <a:srgbClr val="E6E6E6"/>
                  </a:solidFill>
                  <a:latin typeface="Lantinghei SC Demibold"/>
                  <a:ea typeface="Lantinghei SC Demibold"/>
                  <a:cs typeface="Lantinghei SC Demibold"/>
                  <a:sym typeface="Lantinghei SC Demibold"/>
                </a:defRPr>
              </a:lvl1pPr>
            </a:lstStyle>
            <a:p>
              <a:pPr defTabSz="515794" fontAlgn="ctr"/>
              <a:r>
                <a:rPr lang="en-US" sz="1400" b="1">
                  <a:solidFill>
                    <a:srgbClr val="0070C0"/>
                  </a:solidFill>
                  <a:latin typeface="Arial" panose="020B0604020202020204" pitchFamily="34" charset="0"/>
                  <a:ea typeface="微软雅黑" panose="020B0503020204020204" pitchFamily="34" charset="-122"/>
                  <a:cs typeface="Arial" panose="020B0604020202020204" pitchFamily="34" charset="0"/>
                </a:rPr>
                <a:t>AI computing power</a:t>
              </a:r>
            </a:p>
            <a:p>
              <a:pPr defTabSz="515794" fontAlgn="ctr"/>
              <a:r>
                <a:rPr lang="en-US" sz="1400" b="1">
                  <a:solidFill>
                    <a:srgbClr val="0070C0"/>
                  </a:solidFill>
                  <a:latin typeface="Arial" panose="020B0604020202020204" pitchFamily="34" charset="0"/>
                  <a:ea typeface="微软雅黑" panose="020B0503020204020204" pitchFamily="34" charset="-122"/>
                  <a:cs typeface="Arial" panose="020B0604020202020204" pitchFamily="34" charset="0"/>
                </a:rPr>
                <a:t>Ascend + GPU</a:t>
              </a:r>
            </a:p>
          </p:txBody>
        </p:sp>
      </p:grpSp>
      <p:grpSp>
        <p:nvGrpSpPr>
          <p:cNvPr id="80" name="组合 79"/>
          <p:cNvGrpSpPr/>
          <p:nvPr/>
        </p:nvGrpSpPr>
        <p:grpSpPr>
          <a:xfrm>
            <a:off x="793464" y="4278487"/>
            <a:ext cx="10817778" cy="2127328"/>
            <a:chOff x="676419" y="4689616"/>
            <a:chExt cx="10822004" cy="2128159"/>
          </a:xfrm>
        </p:grpSpPr>
        <p:pic>
          <p:nvPicPr>
            <p:cNvPr id="81" name="图片 80" descr="黑色的屏幕&#10;&#10;描述已自动生成">
              <a:extLst>
                <a:ext uri="{FF2B5EF4-FFF2-40B4-BE49-F238E27FC236}">
                  <a16:creationId xmlns:a16="http://schemas.microsoft.com/office/drawing/2014/main" id="{4BCA487D-F801-9E45-B804-9D65EC6A5872}"/>
                </a:ext>
              </a:extLst>
            </p:cNvPr>
            <p:cNvPicPr>
              <a:picLocks noChangeAspect="1"/>
            </p:cNvPicPr>
            <p:nvPr/>
          </p:nvPicPr>
          <p:blipFill>
            <a:blip r:embed="rId3"/>
            <a:stretch>
              <a:fillRect/>
            </a:stretch>
          </p:blipFill>
          <p:spPr>
            <a:xfrm>
              <a:off x="7390128" y="5337072"/>
              <a:ext cx="3882867" cy="1480703"/>
            </a:xfrm>
            <a:prstGeom prst="rect">
              <a:avLst/>
            </a:prstGeom>
          </p:spPr>
        </p:pic>
        <p:pic>
          <p:nvPicPr>
            <p:cNvPr id="82" name="图片 81" descr="图片包含 水, 椅子, 桌子, 前&#10;&#10;描述已自动生成">
              <a:extLst>
                <a:ext uri="{FF2B5EF4-FFF2-40B4-BE49-F238E27FC236}">
                  <a16:creationId xmlns:a16="http://schemas.microsoft.com/office/drawing/2014/main" id="{B127BF50-3736-3E4A-8FB8-9350BE461834}"/>
                </a:ext>
              </a:extLst>
            </p:cNvPr>
            <p:cNvPicPr>
              <a:picLocks noChangeAspect="1"/>
            </p:cNvPicPr>
            <p:nvPr/>
          </p:nvPicPr>
          <p:blipFill>
            <a:blip r:embed="rId5"/>
            <a:stretch>
              <a:fillRect/>
            </a:stretch>
          </p:blipFill>
          <p:spPr>
            <a:xfrm>
              <a:off x="2655319" y="5384976"/>
              <a:ext cx="5673559" cy="1429509"/>
            </a:xfrm>
            <a:prstGeom prst="rect">
              <a:avLst/>
            </a:prstGeom>
          </p:spPr>
        </p:pic>
        <p:sp>
          <p:nvSpPr>
            <p:cNvPr id="83" name="文本框 82">
              <a:extLst>
                <a:ext uri="{FF2B5EF4-FFF2-40B4-BE49-F238E27FC236}">
                  <a16:creationId xmlns:a16="http://schemas.microsoft.com/office/drawing/2014/main" id="{BFE82271-4EE6-1342-BC25-2AFDC47D837D}"/>
                </a:ext>
              </a:extLst>
            </p:cNvPr>
            <p:cNvSpPr txBox="1"/>
            <p:nvPr/>
          </p:nvSpPr>
          <p:spPr>
            <a:xfrm rot="290859">
              <a:off x="1079773" y="5620755"/>
              <a:ext cx="998991" cy="400266"/>
            </a:xfrm>
            <a:prstGeom prst="rect">
              <a:avLst/>
            </a:prstGeom>
            <a:noFill/>
          </p:spPr>
          <p:txBody>
            <a:bodyPr wrap="square" rtlCol="0">
              <a:spAutoFit/>
            </a:bodyPr>
            <a:lstStyle/>
            <a:p>
              <a:pPr defTabSz="914034"/>
              <a:r>
                <a:rPr kumimoji="1" lang="en" altLang="zh-CN" sz="1000" b="1" dirty="0">
                  <a:latin typeface="Arial" panose="020B0604020202020204" pitchFamily="34" charset="0"/>
                  <a:cs typeface="Arial" panose="020B0604020202020204" pitchFamily="34" charset="0"/>
                </a:rPr>
                <a:t>Central</a:t>
              </a:r>
            </a:p>
            <a:p>
              <a:pPr defTabSz="914034"/>
              <a:endParaRPr kumimoji="1" lang="zh-CN" altLang="en-US" sz="1000" b="1" dirty="0">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F94D3C6D-0E4C-3345-9355-BE10F9E50250}"/>
                </a:ext>
              </a:extLst>
            </p:cNvPr>
            <p:cNvSpPr txBox="1"/>
            <p:nvPr/>
          </p:nvSpPr>
          <p:spPr>
            <a:xfrm rot="213119">
              <a:off x="1136458" y="6032614"/>
              <a:ext cx="998991" cy="400266"/>
            </a:xfrm>
            <a:prstGeom prst="rect">
              <a:avLst/>
            </a:prstGeom>
            <a:noFill/>
          </p:spPr>
          <p:txBody>
            <a:bodyPr wrap="square" rtlCol="0">
              <a:spAutoFit/>
            </a:bodyPr>
            <a:lstStyle/>
            <a:p>
              <a:pPr defTabSz="914034"/>
              <a:r>
                <a:rPr kumimoji="1" lang="en" altLang="zh-CN" sz="1000" b="1" dirty="0">
                  <a:latin typeface="Arial" panose="020B0604020202020204" pitchFamily="34" charset="0"/>
                  <a:cs typeface="Arial" panose="020B0604020202020204" pitchFamily="34" charset="0"/>
                </a:rPr>
                <a:t>Edge</a:t>
              </a:r>
            </a:p>
            <a:p>
              <a:pPr defTabSz="914034"/>
              <a:endParaRPr kumimoji="1" lang="zh-CN" altLang="en-US" sz="1000" b="1"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63ABBC23-171A-524F-A9B9-F6609903169C}"/>
                </a:ext>
              </a:extLst>
            </p:cNvPr>
            <p:cNvSpPr txBox="1"/>
            <p:nvPr/>
          </p:nvSpPr>
          <p:spPr>
            <a:xfrm rot="252928">
              <a:off x="1691898" y="5813762"/>
              <a:ext cx="998991" cy="277107"/>
            </a:xfrm>
            <a:prstGeom prst="rect">
              <a:avLst/>
            </a:prstGeom>
            <a:noFill/>
          </p:spPr>
          <p:txBody>
            <a:bodyPr wrap="square" rtlCol="0">
              <a:spAutoFit/>
            </a:bodyPr>
            <a:lstStyle/>
            <a:p>
              <a:pPr defTabSz="914034"/>
              <a:r>
                <a:rPr kumimoji="1" lang="en" altLang="zh-CN" sz="600" dirty="0" err="1">
                  <a:latin typeface="Arial" panose="020B0604020202020204" pitchFamily="34" charset="0"/>
                  <a:cs typeface="Arial" panose="020B0604020202020204" pitchFamily="34" charset="0"/>
                </a:rPr>
                <a:t>Taishan</a:t>
              </a:r>
              <a:r>
                <a:rPr kumimoji="1" lang="en" altLang="zh-CN" sz="600" dirty="0">
                  <a:latin typeface="Arial" panose="020B0604020202020204" pitchFamily="34" charset="0"/>
                  <a:cs typeface="Arial" panose="020B0604020202020204" pitchFamily="34" charset="0"/>
                </a:rPr>
                <a:t> 2280</a:t>
              </a:r>
            </a:p>
            <a:p>
              <a:pPr defTabSz="914034"/>
              <a:endParaRPr kumimoji="1" lang="zh-CN" altLang="en-US" sz="600" dirty="0">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5EF06B48-4FF9-F24C-BD0E-699658C08EED}"/>
                </a:ext>
              </a:extLst>
            </p:cNvPr>
            <p:cNvSpPr txBox="1"/>
            <p:nvPr/>
          </p:nvSpPr>
          <p:spPr>
            <a:xfrm rot="252928">
              <a:off x="2340536" y="5806135"/>
              <a:ext cx="998991" cy="307897"/>
            </a:xfrm>
            <a:prstGeom prst="rect">
              <a:avLst/>
            </a:prstGeom>
            <a:noFill/>
          </p:spPr>
          <p:txBody>
            <a:bodyPr wrap="square" rtlCol="0">
              <a:spAutoFit/>
            </a:bodyPr>
            <a:lstStyle/>
            <a:p>
              <a:pPr defTabSz="914034"/>
              <a:r>
                <a:rPr kumimoji="1" lang="en" altLang="zh-CN" sz="700" dirty="0">
                  <a:latin typeface="Arial" panose="020B0604020202020204" pitchFamily="34" charset="0"/>
                  <a:cs typeface="Arial" panose="020B0604020202020204" pitchFamily="34" charset="0"/>
                </a:rPr>
                <a:t>Atlas 800</a:t>
              </a:r>
            </a:p>
            <a:p>
              <a:pPr defTabSz="914034"/>
              <a:endParaRPr kumimoji="1" lang="zh-CN" altLang="en-US" sz="700" dirty="0">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D9C27221-BD3B-D040-AA36-F2DC516EBA67}"/>
                </a:ext>
              </a:extLst>
            </p:cNvPr>
            <p:cNvSpPr txBox="1"/>
            <p:nvPr/>
          </p:nvSpPr>
          <p:spPr>
            <a:xfrm rot="252928">
              <a:off x="1676784" y="6245349"/>
              <a:ext cx="998991" cy="184738"/>
            </a:xfrm>
            <a:prstGeom prst="rect">
              <a:avLst/>
            </a:prstGeom>
            <a:noFill/>
          </p:spPr>
          <p:txBody>
            <a:bodyPr wrap="square" rtlCol="0">
              <a:spAutoFit/>
            </a:bodyPr>
            <a:lstStyle/>
            <a:p>
              <a:pPr defTabSz="914034"/>
              <a:r>
                <a:rPr kumimoji="1" lang="en" altLang="zh-CN" sz="600" dirty="0" err="1">
                  <a:latin typeface="Arial" panose="020B0604020202020204" pitchFamily="34" charset="0"/>
                  <a:cs typeface="Arial" panose="020B0604020202020204" pitchFamily="34" charset="0"/>
                </a:rPr>
                <a:t>Taishan</a:t>
              </a:r>
              <a:r>
                <a:rPr kumimoji="1" lang="en" altLang="zh-CN" sz="600" dirty="0">
                  <a:latin typeface="Arial" panose="020B0604020202020204" pitchFamily="34" charset="0"/>
                  <a:cs typeface="Arial" panose="020B0604020202020204" pitchFamily="34" charset="0"/>
                </a:rPr>
                <a:t> 2280E </a:t>
              </a:r>
              <a:endParaRPr kumimoji="1" lang="zh-CN" altLang="en-US" sz="600" dirty="0">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69BF7ECA-91F7-FF48-B678-9854334E1DAE}"/>
                </a:ext>
              </a:extLst>
            </p:cNvPr>
            <p:cNvSpPr txBox="1"/>
            <p:nvPr/>
          </p:nvSpPr>
          <p:spPr>
            <a:xfrm rot="252928">
              <a:off x="1543700" y="6358621"/>
              <a:ext cx="998991" cy="215528"/>
            </a:xfrm>
            <a:prstGeom prst="rect">
              <a:avLst/>
            </a:prstGeom>
            <a:noFill/>
          </p:spPr>
          <p:txBody>
            <a:bodyPr wrap="square" rtlCol="0">
              <a:spAutoFit/>
            </a:bodyPr>
            <a:lstStyle/>
            <a:p>
              <a:pPr defTabSz="914034"/>
              <a:r>
                <a:rPr kumimoji="1" lang="en" altLang="zh-CN" sz="800" b="1" dirty="0">
                  <a:latin typeface="Arial" panose="020B0604020202020204" pitchFamily="34" charset="0"/>
                  <a:cs typeface="Arial" panose="020B0604020202020204" pitchFamily="34" charset="0"/>
                </a:rPr>
                <a:t>ARM computing</a:t>
              </a:r>
            </a:p>
          </p:txBody>
        </p:sp>
        <p:sp>
          <p:nvSpPr>
            <p:cNvPr id="89" name="文本框 88">
              <a:extLst>
                <a:ext uri="{FF2B5EF4-FFF2-40B4-BE49-F238E27FC236}">
                  <a16:creationId xmlns:a16="http://schemas.microsoft.com/office/drawing/2014/main" id="{AB82F668-AA51-F947-90CC-93961A05995B}"/>
                </a:ext>
              </a:extLst>
            </p:cNvPr>
            <p:cNvSpPr txBox="1"/>
            <p:nvPr/>
          </p:nvSpPr>
          <p:spPr>
            <a:xfrm rot="252928">
              <a:off x="2563898" y="6453084"/>
              <a:ext cx="998991" cy="215528"/>
            </a:xfrm>
            <a:prstGeom prst="rect">
              <a:avLst/>
            </a:prstGeom>
            <a:noFill/>
          </p:spPr>
          <p:txBody>
            <a:bodyPr wrap="square" rtlCol="0">
              <a:spAutoFit/>
            </a:bodyPr>
            <a:lstStyle/>
            <a:p>
              <a:pPr defTabSz="914034"/>
              <a:r>
                <a:rPr kumimoji="1" lang="en" altLang="zh-CN" sz="800" b="1" dirty="0">
                  <a:latin typeface="Arial" panose="020B0604020202020204" pitchFamily="34" charset="0"/>
                  <a:cs typeface="Arial" panose="020B0604020202020204" pitchFamily="34" charset="0"/>
                </a:rPr>
                <a:t>AI Computing </a:t>
              </a:r>
            </a:p>
          </p:txBody>
        </p:sp>
        <p:sp>
          <p:nvSpPr>
            <p:cNvPr id="90" name="文本框 89">
              <a:extLst>
                <a:ext uri="{FF2B5EF4-FFF2-40B4-BE49-F238E27FC236}">
                  <a16:creationId xmlns:a16="http://schemas.microsoft.com/office/drawing/2014/main" id="{BFD066EE-FBAC-8A4A-B42F-031C4DF8046A}"/>
                </a:ext>
              </a:extLst>
            </p:cNvPr>
            <p:cNvSpPr txBox="1"/>
            <p:nvPr/>
          </p:nvSpPr>
          <p:spPr>
            <a:xfrm rot="252928">
              <a:off x="2330469" y="6165163"/>
              <a:ext cx="998991" cy="277107"/>
            </a:xfrm>
            <a:prstGeom prst="rect">
              <a:avLst/>
            </a:prstGeom>
            <a:noFill/>
          </p:spPr>
          <p:txBody>
            <a:bodyPr wrap="square" rtlCol="0">
              <a:spAutoFit/>
            </a:bodyPr>
            <a:lstStyle/>
            <a:p>
              <a:pPr defTabSz="914034"/>
              <a:r>
                <a:rPr kumimoji="1" lang="en" altLang="zh-CN" sz="600" dirty="0">
                  <a:latin typeface="Arial" panose="020B0604020202020204" pitchFamily="34" charset="0"/>
                  <a:cs typeface="Arial" panose="020B0604020202020204" pitchFamily="34" charset="0"/>
                </a:rPr>
                <a:t>Atlas 200</a:t>
              </a:r>
            </a:p>
            <a:p>
              <a:pPr defTabSz="914034"/>
              <a:endParaRPr kumimoji="1" lang="zh-CN" altLang="en-US" sz="6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336833D7-BE31-5C47-8DB1-A24188E487C4}"/>
                </a:ext>
              </a:extLst>
            </p:cNvPr>
            <p:cNvSpPr txBox="1"/>
            <p:nvPr/>
          </p:nvSpPr>
          <p:spPr>
            <a:xfrm rot="252928">
              <a:off x="3059722" y="6214284"/>
              <a:ext cx="998991" cy="277107"/>
            </a:xfrm>
            <a:prstGeom prst="rect">
              <a:avLst/>
            </a:prstGeom>
            <a:noFill/>
          </p:spPr>
          <p:txBody>
            <a:bodyPr wrap="square" rtlCol="0">
              <a:spAutoFit/>
            </a:bodyPr>
            <a:lstStyle/>
            <a:p>
              <a:pPr defTabSz="914034"/>
              <a:r>
                <a:rPr kumimoji="1" lang="en" altLang="zh-CN" sz="600" dirty="0">
                  <a:latin typeface="Arial" panose="020B0604020202020204" pitchFamily="34" charset="0"/>
                  <a:cs typeface="Arial" panose="020B0604020202020204" pitchFamily="34" charset="0"/>
                </a:rPr>
                <a:t>Atlas 500</a:t>
              </a:r>
            </a:p>
            <a:p>
              <a:pPr defTabSz="914034"/>
              <a:endParaRPr kumimoji="1" lang="zh-CN" altLang="en-US" sz="6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D0AB278-F105-0849-BFBE-7EEE33796EBA}"/>
                </a:ext>
              </a:extLst>
            </p:cNvPr>
            <p:cNvSpPr txBox="1"/>
            <p:nvPr/>
          </p:nvSpPr>
          <p:spPr>
            <a:xfrm rot="252928">
              <a:off x="3059721" y="5745187"/>
              <a:ext cx="998991" cy="338686"/>
            </a:xfrm>
            <a:prstGeom prst="rect">
              <a:avLst/>
            </a:prstGeom>
            <a:noFill/>
          </p:spPr>
          <p:txBody>
            <a:bodyPr wrap="square" rtlCol="0">
              <a:spAutoFit/>
            </a:bodyPr>
            <a:lstStyle/>
            <a:p>
              <a:pPr defTabSz="914034"/>
              <a:r>
                <a:rPr kumimoji="1" lang="en" altLang="zh-CN" sz="800" dirty="0">
                  <a:latin typeface="Arial" panose="020B0604020202020204" pitchFamily="34" charset="0"/>
                  <a:cs typeface="Arial" panose="020B0604020202020204" pitchFamily="34" charset="0"/>
                </a:rPr>
                <a:t>Atlas 900</a:t>
              </a:r>
            </a:p>
            <a:p>
              <a:pPr defTabSz="914034"/>
              <a:endParaRPr kumimoji="1" lang="zh-CN" altLang="en-US" sz="8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22C4517C-8DB5-9444-8B00-C4B67EC3EEA1}"/>
                </a:ext>
              </a:extLst>
            </p:cNvPr>
            <p:cNvSpPr txBox="1"/>
            <p:nvPr/>
          </p:nvSpPr>
          <p:spPr>
            <a:xfrm rot="228982">
              <a:off x="2150210" y="5881066"/>
              <a:ext cx="1072122" cy="338686"/>
            </a:xfrm>
            <a:prstGeom prst="rect">
              <a:avLst/>
            </a:prstGeom>
            <a:noFill/>
          </p:spPr>
          <p:txBody>
            <a:bodyPr wrap="square" rtlCol="0">
              <a:spAutoFit/>
            </a:bodyPr>
            <a:lstStyle/>
            <a:p>
              <a:pPr defTabSz="914034"/>
              <a:r>
                <a:rPr kumimoji="1" lang="en" altLang="zh-CN" sz="800" dirty="0">
                  <a:latin typeface="Arial" panose="020B0604020202020204" pitchFamily="34" charset="0"/>
                  <a:cs typeface="Arial" panose="020B0604020202020204" pitchFamily="34" charset="0"/>
                </a:rPr>
                <a:t>AI accelerator module</a:t>
              </a:r>
              <a:endParaRPr kumimoji="1" lang="zh-CN" altLang="en-US" sz="8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A4780449-F091-FA4D-A8EC-098CA6620DF4}"/>
                </a:ext>
              </a:extLst>
            </p:cNvPr>
            <p:cNvSpPr txBox="1"/>
            <p:nvPr/>
          </p:nvSpPr>
          <p:spPr>
            <a:xfrm rot="228982">
              <a:off x="2958815" y="5999322"/>
              <a:ext cx="1072122" cy="215528"/>
            </a:xfrm>
            <a:prstGeom prst="rect">
              <a:avLst/>
            </a:prstGeom>
            <a:noFill/>
          </p:spPr>
          <p:txBody>
            <a:bodyPr wrap="square" rtlCol="0">
              <a:spAutoFit/>
            </a:bodyPr>
            <a:lstStyle/>
            <a:p>
              <a:pPr defTabSz="914034"/>
              <a:r>
                <a:rPr kumimoji="1" lang="en" altLang="zh-CN" sz="800" dirty="0">
                  <a:latin typeface="Arial" panose="020B0604020202020204" pitchFamily="34" charset="0"/>
                  <a:cs typeface="Arial" panose="020B0604020202020204" pitchFamily="34" charset="0"/>
                </a:rPr>
                <a:t>AI edge station</a:t>
              </a:r>
            </a:p>
          </p:txBody>
        </p:sp>
        <p:sp>
          <p:nvSpPr>
            <p:cNvPr id="95" name="文本框 94">
              <a:extLst>
                <a:ext uri="{FF2B5EF4-FFF2-40B4-BE49-F238E27FC236}">
                  <a16:creationId xmlns:a16="http://schemas.microsoft.com/office/drawing/2014/main" id="{F20572FF-0E58-4446-BBCD-7CDFC006C0D3}"/>
                </a:ext>
              </a:extLst>
            </p:cNvPr>
            <p:cNvSpPr txBox="1"/>
            <p:nvPr/>
          </p:nvSpPr>
          <p:spPr>
            <a:xfrm rot="228982">
              <a:off x="3034385" y="5553458"/>
              <a:ext cx="1072122" cy="215528"/>
            </a:xfrm>
            <a:prstGeom prst="rect">
              <a:avLst/>
            </a:prstGeom>
            <a:noFill/>
          </p:spPr>
          <p:txBody>
            <a:bodyPr wrap="square" rtlCol="0">
              <a:spAutoFit/>
            </a:bodyPr>
            <a:lstStyle/>
            <a:p>
              <a:pPr defTabSz="914034"/>
              <a:r>
                <a:rPr kumimoji="1" lang="en" altLang="zh-CN" sz="800" dirty="0">
                  <a:latin typeface="Arial" panose="020B0604020202020204" pitchFamily="34" charset="0"/>
                  <a:cs typeface="Arial" panose="020B0604020202020204" pitchFamily="34" charset="0"/>
                </a:rPr>
                <a:t>AI Cluster</a:t>
              </a:r>
            </a:p>
          </p:txBody>
        </p:sp>
        <p:sp>
          <p:nvSpPr>
            <p:cNvPr id="96" name="文本框 95">
              <a:extLst>
                <a:ext uri="{FF2B5EF4-FFF2-40B4-BE49-F238E27FC236}">
                  <a16:creationId xmlns:a16="http://schemas.microsoft.com/office/drawing/2014/main" id="{0C7759DB-44DC-3942-8A14-F65209706F1D}"/>
                </a:ext>
              </a:extLst>
            </p:cNvPr>
            <p:cNvSpPr txBox="1"/>
            <p:nvPr/>
          </p:nvSpPr>
          <p:spPr>
            <a:xfrm rot="228982">
              <a:off x="1922783" y="5468303"/>
              <a:ext cx="1072122" cy="215528"/>
            </a:xfrm>
            <a:prstGeom prst="rect">
              <a:avLst/>
            </a:prstGeom>
            <a:noFill/>
          </p:spPr>
          <p:txBody>
            <a:bodyPr wrap="square" rtlCol="0">
              <a:spAutoFit/>
            </a:bodyPr>
            <a:lstStyle/>
            <a:p>
              <a:pPr defTabSz="914034"/>
              <a:r>
                <a:rPr kumimoji="1" lang="en" altLang="zh-CN" sz="800" dirty="0">
                  <a:latin typeface="Arial" panose="020B0604020202020204" pitchFamily="34" charset="0"/>
                  <a:cs typeface="Arial" panose="020B0604020202020204" pitchFamily="34" charset="0"/>
                </a:rPr>
                <a:t>AI Server</a:t>
              </a:r>
            </a:p>
          </p:txBody>
        </p:sp>
        <p:sp>
          <p:nvSpPr>
            <p:cNvPr id="97" name="文本框 96">
              <a:extLst>
                <a:ext uri="{FF2B5EF4-FFF2-40B4-BE49-F238E27FC236}">
                  <a16:creationId xmlns:a16="http://schemas.microsoft.com/office/drawing/2014/main" id="{9E56FF74-AC54-F444-982F-232F84994B9C}"/>
                </a:ext>
              </a:extLst>
            </p:cNvPr>
            <p:cNvSpPr txBox="1"/>
            <p:nvPr/>
          </p:nvSpPr>
          <p:spPr>
            <a:xfrm>
              <a:off x="4494428" y="5858712"/>
              <a:ext cx="1385316" cy="338554"/>
            </a:xfrm>
            <a:prstGeom prst="rect">
              <a:avLst/>
            </a:prstGeom>
            <a:noFill/>
          </p:spPr>
          <p:txBody>
            <a:bodyPr wrap="none" rtlCol="0">
              <a:spAutoFit/>
            </a:bodyPr>
            <a:lstStyle/>
            <a:p>
              <a:pPr defTabSz="914034"/>
              <a:r>
                <a:rPr kumimoji="1" lang="en" altLang="zh-CN" sz="800" b="1" dirty="0">
                  <a:solidFill>
                    <a:schemeClr val="bg1"/>
                  </a:solidFill>
                  <a:latin typeface="Arial" panose="020B0604020202020204" pitchFamily="34" charset="0"/>
                  <a:cs typeface="Arial" panose="020B0604020202020204" pitchFamily="34" charset="0"/>
                </a:rPr>
                <a:t>Converged Storage Pool</a:t>
              </a:r>
            </a:p>
            <a:p>
              <a:pPr defTabSz="914034"/>
              <a:endParaRPr kumimoji="1" lang="zh-CN" altLang="en-US" sz="800" b="1" dirty="0">
                <a:solidFill>
                  <a:schemeClr val="bg1"/>
                </a:solidFill>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C69C7488-5C12-3D48-8259-9269F80FD62D}"/>
                </a:ext>
              </a:extLst>
            </p:cNvPr>
            <p:cNvSpPr txBox="1"/>
            <p:nvPr/>
          </p:nvSpPr>
          <p:spPr>
            <a:xfrm>
              <a:off x="6454925" y="5846832"/>
              <a:ext cx="1233030" cy="338554"/>
            </a:xfrm>
            <a:prstGeom prst="rect">
              <a:avLst/>
            </a:prstGeom>
            <a:noFill/>
          </p:spPr>
          <p:txBody>
            <a:bodyPr wrap="none" rtlCol="0">
              <a:spAutoFit/>
            </a:bodyPr>
            <a:lstStyle/>
            <a:p>
              <a:pPr defTabSz="914034"/>
              <a:r>
                <a:rPr kumimoji="1" lang="en" altLang="zh-CN" sz="800" b="1" dirty="0">
                  <a:solidFill>
                    <a:schemeClr val="bg1"/>
                  </a:solidFill>
                  <a:latin typeface="Arial" panose="020B0604020202020204" pitchFamily="34" charset="0"/>
                  <a:cs typeface="Arial" panose="020B0604020202020204" pitchFamily="34" charset="0"/>
                </a:rPr>
                <a:t>Intelligent Data Lake</a:t>
              </a:r>
            </a:p>
            <a:p>
              <a:pPr defTabSz="914034"/>
              <a:endParaRPr kumimoji="1" lang="zh-CN" altLang="en-US" sz="800" b="1" dirty="0">
                <a:solidFill>
                  <a:schemeClr val="bg1"/>
                </a:solidFill>
                <a:latin typeface="Arial" panose="020B0604020202020204" pitchFamily="34" charset="0"/>
                <a:cs typeface="Arial" panose="020B0604020202020204" pitchFamily="34" charset="0"/>
              </a:endParaRPr>
            </a:p>
          </p:txBody>
        </p:sp>
        <p:sp>
          <p:nvSpPr>
            <p:cNvPr id="99" name="文本框 98">
              <a:extLst>
                <a:ext uri="{FF2B5EF4-FFF2-40B4-BE49-F238E27FC236}">
                  <a16:creationId xmlns:a16="http://schemas.microsoft.com/office/drawing/2014/main" id="{7E2FF1B2-246D-B448-A54B-23592289CF9D}"/>
                </a:ext>
              </a:extLst>
            </p:cNvPr>
            <p:cNvSpPr txBox="1"/>
            <p:nvPr/>
          </p:nvSpPr>
          <p:spPr>
            <a:xfrm>
              <a:off x="4055330" y="6102114"/>
              <a:ext cx="4368504" cy="400110"/>
            </a:xfrm>
            <a:prstGeom prst="rect">
              <a:avLst/>
            </a:prstGeom>
            <a:noFill/>
          </p:spPr>
          <p:txBody>
            <a:bodyPr wrap="none" rtlCol="0">
              <a:spAutoFit/>
            </a:bodyPr>
            <a:lstStyle/>
            <a:p>
              <a:pPr defTabSz="914034"/>
              <a:r>
                <a:rPr kumimoji="1" lang="en" altLang="zh-CN" sz="1000" b="1" dirty="0">
                  <a:solidFill>
                    <a:prstClr val="white"/>
                  </a:solidFill>
                  <a:latin typeface="Arial" panose="020B0604020202020204" pitchFamily="34" charset="0"/>
                  <a:cs typeface="Arial" panose="020B0604020202020204" pitchFamily="34" charset="0"/>
                </a:rPr>
                <a:t>Architecture | Performance &amp; Reliability | Data Density | Data Value</a:t>
              </a:r>
            </a:p>
            <a:p>
              <a:pPr defTabSz="914034"/>
              <a:endParaRPr kumimoji="1" lang="zh-CN" altLang="en-US" sz="1000" b="1" dirty="0">
                <a:solidFill>
                  <a:prstClr val="white"/>
                </a:solidFill>
                <a:latin typeface="Arial" panose="020B0604020202020204" pitchFamily="34" charset="0"/>
                <a:cs typeface="Arial" panose="020B0604020202020204" pitchFamily="34" charset="0"/>
              </a:endParaRPr>
            </a:p>
          </p:txBody>
        </p:sp>
        <p:sp>
          <p:nvSpPr>
            <p:cNvPr id="100" name="文本框 99">
              <a:extLst>
                <a:ext uri="{FF2B5EF4-FFF2-40B4-BE49-F238E27FC236}">
                  <a16:creationId xmlns:a16="http://schemas.microsoft.com/office/drawing/2014/main" id="{92320895-234F-6645-B0F9-D4473B101D61}"/>
                </a:ext>
              </a:extLst>
            </p:cNvPr>
            <p:cNvSpPr txBox="1"/>
            <p:nvPr/>
          </p:nvSpPr>
          <p:spPr>
            <a:xfrm>
              <a:off x="5187990" y="6288686"/>
              <a:ext cx="1310486" cy="307897"/>
            </a:xfrm>
            <a:prstGeom prst="rect">
              <a:avLst/>
            </a:prstGeom>
            <a:noFill/>
          </p:spPr>
          <p:txBody>
            <a:bodyPr wrap="none" rtlCol="0">
              <a:spAutoFit/>
            </a:bodyPr>
            <a:lstStyle/>
            <a:p>
              <a:pPr defTabSz="914034"/>
              <a:r>
                <a:rPr kumimoji="1" lang="en" altLang="zh-CN" sz="700" dirty="0">
                  <a:solidFill>
                    <a:srgbClr val="FFC000">
                      <a:lumMod val="60000"/>
                      <a:lumOff val="40000"/>
                    </a:srgbClr>
                  </a:solidFill>
                  <a:latin typeface="Arial" panose="020B0604020202020204" pitchFamily="34" charset="0"/>
                  <a:cs typeface="Arial" panose="020B0604020202020204" pitchFamily="34" charset="0"/>
                </a:rPr>
                <a:t>20M IOPS        , 99.99999%</a:t>
              </a:r>
            </a:p>
            <a:p>
              <a:pPr defTabSz="914034"/>
              <a:endParaRPr kumimoji="1" lang="zh-CN" altLang="en-US" sz="700" dirty="0">
                <a:solidFill>
                  <a:srgbClr val="FFC000">
                    <a:lumMod val="60000"/>
                    <a:lumOff val="40000"/>
                  </a:srgbClr>
                </a:solidFill>
                <a:latin typeface="Arial" panose="020B0604020202020204" pitchFamily="34" charset="0"/>
                <a:cs typeface="Arial" panose="020B0604020202020204" pitchFamily="34" charset="0"/>
              </a:endParaRPr>
            </a:p>
          </p:txBody>
        </p:sp>
        <p:sp>
          <p:nvSpPr>
            <p:cNvPr id="101" name="文本框 100">
              <a:extLst>
                <a:ext uri="{FF2B5EF4-FFF2-40B4-BE49-F238E27FC236}">
                  <a16:creationId xmlns:a16="http://schemas.microsoft.com/office/drawing/2014/main" id="{6E233695-D9FF-5E49-B037-8BDC48CAED93}"/>
                </a:ext>
              </a:extLst>
            </p:cNvPr>
            <p:cNvSpPr txBox="1"/>
            <p:nvPr/>
          </p:nvSpPr>
          <p:spPr>
            <a:xfrm>
              <a:off x="6641143" y="6288686"/>
              <a:ext cx="686406" cy="307777"/>
            </a:xfrm>
            <a:prstGeom prst="rect">
              <a:avLst/>
            </a:prstGeom>
            <a:noFill/>
          </p:spPr>
          <p:txBody>
            <a:bodyPr wrap="none" rtlCol="0">
              <a:spAutoFit/>
            </a:bodyPr>
            <a:lstStyle/>
            <a:p>
              <a:pPr defTabSz="914034"/>
              <a:r>
                <a:rPr kumimoji="1" lang="en" altLang="zh-CN" sz="700" dirty="0">
                  <a:solidFill>
                    <a:srgbClr val="FFC000">
                      <a:lumMod val="60000"/>
                      <a:lumOff val="40000"/>
                    </a:srgbClr>
                  </a:solidFill>
                  <a:latin typeface="Arial" panose="020B0604020202020204" pitchFamily="34" charset="0"/>
                  <a:cs typeface="Arial" panose="020B0604020202020204" pitchFamily="34" charset="0"/>
                </a:rPr>
                <a:t>2400TB / 5U</a:t>
              </a:r>
            </a:p>
            <a:p>
              <a:pPr defTabSz="914034"/>
              <a:endParaRPr kumimoji="1" lang="zh-CN" altLang="en-US" sz="700" dirty="0">
                <a:solidFill>
                  <a:srgbClr val="FFC000">
                    <a:lumMod val="60000"/>
                    <a:lumOff val="40000"/>
                  </a:srgbClr>
                </a:solidFill>
                <a:latin typeface="Arial" panose="020B0604020202020204" pitchFamily="34" charset="0"/>
                <a:cs typeface="Arial" panose="020B0604020202020204" pitchFamily="34" charset="0"/>
              </a:endParaRPr>
            </a:p>
          </p:txBody>
        </p:sp>
        <p:sp>
          <p:nvSpPr>
            <p:cNvPr id="102" name="文本框 101">
              <a:extLst>
                <a:ext uri="{FF2B5EF4-FFF2-40B4-BE49-F238E27FC236}">
                  <a16:creationId xmlns:a16="http://schemas.microsoft.com/office/drawing/2014/main" id="{42E17845-A928-C742-91D2-0A93E1D4AC55}"/>
                </a:ext>
              </a:extLst>
            </p:cNvPr>
            <p:cNvSpPr txBox="1"/>
            <p:nvPr/>
          </p:nvSpPr>
          <p:spPr>
            <a:xfrm>
              <a:off x="7384390" y="6300439"/>
              <a:ext cx="930063" cy="307777"/>
            </a:xfrm>
            <a:prstGeom prst="rect">
              <a:avLst/>
            </a:prstGeom>
            <a:noFill/>
          </p:spPr>
          <p:txBody>
            <a:bodyPr wrap="none" rtlCol="0">
              <a:spAutoFit/>
            </a:bodyPr>
            <a:lstStyle/>
            <a:p>
              <a:pPr defTabSz="914034"/>
              <a:r>
                <a:rPr kumimoji="1" lang="en" altLang="zh-CN" sz="700" dirty="0">
                  <a:solidFill>
                    <a:srgbClr val="FFC000">
                      <a:lumMod val="60000"/>
                      <a:lumOff val="40000"/>
                    </a:srgbClr>
                  </a:solidFill>
                  <a:latin typeface="Arial" panose="020B0604020202020204" pitchFamily="34" charset="0"/>
                  <a:cs typeface="Arial" panose="020B0604020202020204" pitchFamily="34" charset="0"/>
                </a:rPr>
                <a:t>5X Data Utilization</a:t>
              </a:r>
            </a:p>
            <a:p>
              <a:pPr defTabSz="914034"/>
              <a:endParaRPr kumimoji="1" lang="zh-CN" altLang="en-US" sz="700" dirty="0">
                <a:solidFill>
                  <a:srgbClr val="FFC000">
                    <a:lumMod val="60000"/>
                    <a:lumOff val="40000"/>
                  </a:srgbClr>
                </a:solidFill>
                <a:latin typeface="Arial" panose="020B0604020202020204" pitchFamily="34" charset="0"/>
                <a:cs typeface="Arial" panose="020B0604020202020204" pitchFamily="34" charset="0"/>
              </a:endParaRPr>
            </a:p>
          </p:txBody>
        </p:sp>
        <p:sp>
          <p:nvSpPr>
            <p:cNvPr id="103" name="文本框 102">
              <a:extLst>
                <a:ext uri="{FF2B5EF4-FFF2-40B4-BE49-F238E27FC236}">
                  <a16:creationId xmlns:a16="http://schemas.microsoft.com/office/drawing/2014/main" id="{71BDE680-A8A9-6240-BEBA-47E4454C33C2}"/>
                </a:ext>
              </a:extLst>
            </p:cNvPr>
            <p:cNvSpPr txBox="1"/>
            <p:nvPr/>
          </p:nvSpPr>
          <p:spPr>
            <a:xfrm rot="21417344">
              <a:off x="9067524" y="5993880"/>
              <a:ext cx="327334" cy="169277"/>
            </a:xfrm>
            <a:prstGeom prst="rect">
              <a:avLst/>
            </a:prstGeom>
            <a:noFill/>
          </p:spPr>
          <p:txBody>
            <a:bodyPr wrap="none" rtlCol="0">
              <a:spAutoFit/>
            </a:bodyPr>
            <a:lstStyle/>
            <a:p>
              <a:pPr defTabSz="914034"/>
              <a:r>
                <a:rPr kumimoji="1" lang="en" altLang="zh-CN" sz="500" dirty="0">
                  <a:solidFill>
                    <a:prstClr val="white">
                      <a:lumMod val="95000"/>
                    </a:prstClr>
                  </a:solidFill>
                  <a:latin typeface="Arial" panose="020B0604020202020204" pitchFamily="34" charset="0"/>
                  <a:cs typeface="Arial" panose="020B0604020202020204" pitchFamily="34" charset="0"/>
                </a:rPr>
                <a:t>MEC</a:t>
              </a:r>
              <a:endParaRPr kumimoji="1" lang="zh-CN" altLang="en-US" sz="500" dirty="0">
                <a:solidFill>
                  <a:prstClr val="white">
                    <a:lumMod val="95000"/>
                  </a:prstClr>
                </a:solidFill>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7931847-47DB-5D43-A535-6F853910C686}"/>
                </a:ext>
              </a:extLst>
            </p:cNvPr>
            <p:cNvSpPr txBox="1"/>
            <p:nvPr/>
          </p:nvSpPr>
          <p:spPr>
            <a:xfrm rot="21417344">
              <a:off x="9243866" y="5989647"/>
              <a:ext cx="245580" cy="169277"/>
            </a:xfrm>
            <a:prstGeom prst="rect">
              <a:avLst/>
            </a:prstGeom>
            <a:noFill/>
          </p:spPr>
          <p:txBody>
            <a:bodyPr wrap="none" rtlCol="0">
              <a:spAutoFit/>
            </a:bodyPr>
            <a:lstStyle/>
            <a:p>
              <a:pPr defTabSz="914034"/>
              <a:r>
                <a:rPr kumimoji="1" lang="en" altLang="zh-CN" sz="500" dirty="0">
                  <a:solidFill>
                    <a:prstClr val="white">
                      <a:lumMod val="95000"/>
                    </a:prstClr>
                  </a:solidFill>
                  <a:latin typeface="Arial" panose="020B0604020202020204" pitchFamily="34" charset="0"/>
                  <a:cs typeface="Arial" panose="020B0604020202020204" pitchFamily="34" charset="0"/>
                </a:rPr>
                <a:t>AI</a:t>
              </a:r>
              <a:endParaRPr kumimoji="1" lang="zh-CN" altLang="en-US" sz="500" dirty="0">
                <a:solidFill>
                  <a:prstClr val="white">
                    <a:lumMod val="95000"/>
                  </a:prstClr>
                </a:solidFill>
                <a:latin typeface="Arial" panose="020B0604020202020204" pitchFamily="34" charset="0"/>
                <a:cs typeface="Arial" panose="020B0604020202020204" pitchFamily="34" charset="0"/>
              </a:endParaRPr>
            </a:p>
          </p:txBody>
        </p:sp>
        <p:sp>
          <p:nvSpPr>
            <p:cNvPr id="105" name="文本框 104">
              <a:extLst>
                <a:ext uri="{FF2B5EF4-FFF2-40B4-BE49-F238E27FC236}">
                  <a16:creationId xmlns:a16="http://schemas.microsoft.com/office/drawing/2014/main" id="{25106FCE-2867-DC40-9632-060FC6608025}"/>
                </a:ext>
              </a:extLst>
            </p:cNvPr>
            <p:cNvSpPr txBox="1"/>
            <p:nvPr/>
          </p:nvSpPr>
          <p:spPr>
            <a:xfrm rot="21417344">
              <a:off x="9335828" y="5976944"/>
              <a:ext cx="324128" cy="169277"/>
            </a:xfrm>
            <a:prstGeom prst="rect">
              <a:avLst/>
            </a:prstGeom>
            <a:noFill/>
          </p:spPr>
          <p:txBody>
            <a:bodyPr wrap="none" rtlCol="0">
              <a:spAutoFit/>
            </a:bodyPr>
            <a:lstStyle/>
            <a:p>
              <a:pPr defTabSz="914034"/>
              <a:r>
                <a:rPr kumimoji="1" lang="en" altLang="zh-CN" sz="500" dirty="0">
                  <a:solidFill>
                    <a:prstClr val="white">
                      <a:lumMod val="95000"/>
                    </a:prstClr>
                  </a:solidFill>
                  <a:latin typeface="Arial" panose="020B0604020202020204" pitchFamily="34" charset="0"/>
                  <a:cs typeface="Arial" panose="020B0604020202020204" pitchFamily="34" charset="0"/>
                </a:rPr>
                <a:t>CDN</a:t>
              </a:r>
              <a:endParaRPr kumimoji="1" lang="zh-CN" altLang="en-US" sz="500" dirty="0">
                <a:solidFill>
                  <a:prstClr val="white">
                    <a:lumMod val="95000"/>
                  </a:prstClr>
                </a:solidFill>
                <a:latin typeface="Arial" panose="020B0604020202020204" pitchFamily="34" charset="0"/>
                <a:cs typeface="Arial" panose="020B0604020202020204" pitchFamily="34" charset="0"/>
              </a:endParaRPr>
            </a:p>
          </p:txBody>
        </p:sp>
        <p:sp>
          <p:nvSpPr>
            <p:cNvPr id="106" name="文本框 105">
              <a:extLst>
                <a:ext uri="{FF2B5EF4-FFF2-40B4-BE49-F238E27FC236}">
                  <a16:creationId xmlns:a16="http://schemas.microsoft.com/office/drawing/2014/main" id="{0B4600AA-CE9D-9B41-ADEA-2073077C0286}"/>
                </a:ext>
              </a:extLst>
            </p:cNvPr>
            <p:cNvSpPr txBox="1"/>
            <p:nvPr/>
          </p:nvSpPr>
          <p:spPr>
            <a:xfrm rot="21417344">
              <a:off x="9110367" y="6103181"/>
              <a:ext cx="495649" cy="221599"/>
            </a:xfrm>
            <a:prstGeom prst="rect">
              <a:avLst/>
            </a:prstGeom>
            <a:noFill/>
          </p:spPr>
          <p:txBody>
            <a:bodyPr wrap="none" rtlCol="0">
              <a:spAutoFit/>
            </a:bodyPr>
            <a:lstStyle/>
            <a:p>
              <a:pPr algn="ctr" defTabSz="914034">
                <a:lnSpc>
                  <a:spcPts val="500"/>
                </a:lnSpc>
              </a:pPr>
              <a:r>
                <a:rPr kumimoji="1" lang="en" altLang="zh-CN" sz="500" dirty="0">
                  <a:solidFill>
                    <a:prstClr val="white">
                      <a:lumMod val="95000"/>
                    </a:prstClr>
                  </a:solidFill>
                  <a:latin typeface="Arial" panose="020B0604020202020204" pitchFamily="34" charset="0"/>
                  <a:cs typeface="Arial" panose="020B0604020202020204" pitchFamily="34" charset="0"/>
                </a:rPr>
                <a:t>Diversified</a:t>
              </a:r>
            </a:p>
            <a:p>
              <a:pPr algn="ctr" defTabSz="914034">
                <a:lnSpc>
                  <a:spcPts val="500"/>
                </a:lnSpc>
              </a:pPr>
              <a:r>
                <a:rPr kumimoji="1" lang="en" altLang="zh-CN" sz="500" dirty="0">
                  <a:solidFill>
                    <a:prstClr val="white">
                      <a:lumMod val="95000"/>
                    </a:prstClr>
                  </a:solidFill>
                  <a:latin typeface="Arial" panose="020B0604020202020204" pitchFamily="34" charset="0"/>
                  <a:cs typeface="Arial" panose="020B0604020202020204" pitchFamily="34" charset="0"/>
                </a:rPr>
                <a:t>Computing</a:t>
              </a:r>
              <a:endParaRPr kumimoji="1" lang="zh-CN" altLang="en-US" sz="500" dirty="0">
                <a:solidFill>
                  <a:prstClr val="white">
                    <a:lumMod val="95000"/>
                  </a:prstClr>
                </a:solidFill>
                <a:latin typeface="Arial" panose="020B0604020202020204" pitchFamily="34" charset="0"/>
                <a:cs typeface="Arial" panose="020B0604020202020204" pitchFamily="34" charset="0"/>
              </a:endParaRPr>
            </a:p>
          </p:txBody>
        </p:sp>
        <p:sp>
          <p:nvSpPr>
            <p:cNvPr id="107" name="文本框 106">
              <a:extLst>
                <a:ext uri="{FF2B5EF4-FFF2-40B4-BE49-F238E27FC236}">
                  <a16:creationId xmlns:a16="http://schemas.microsoft.com/office/drawing/2014/main" id="{0B95C4FC-350C-AF4C-B67E-E946E17D8DB3}"/>
                </a:ext>
              </a:extLst>
            </p:cNvPr>
            <p:cNvSpPr txBox="1"/>
            <p:nvPr/>
          </p:nvSpPr>
          <p:spPr>
            <a:xfrm rot="21417344">
              <a:off x="10347549" y="5837244"/>
              <a:ext cx="442750" cy="169277"/>
            </a:xfrm>
            <a:prstGeom prst="rect">
              <a:avLst/>
            </a:prstGeom>
            <a:noFill/>
          </p:spPr>
          <p:txBody>
            <a:bodyPr wrap="none" rtlCol="0">
              <a:spAutoFit/>
            </a:bodyPr>
            <a:lstStyle/>
            <a:p>
              <a:pPr defTabSz="914034"/>
              <a:r>
                <a:rPr kumimoji="1" lang="en" altLang="zh-CN" sz="500" dirty="0">
                  <a:solidFill>
                    <a:prstClr val="white">
                      <a:lumMod val="95000"/>
                    </a:prstClr>
                  </a:solidFill>
                  <a:latin typeface="Arial" panose="020B0604020202020204" pitchFamily="34" charset="0"/>
                  <a:cs typeface="Arial" panose="020B0604020202020204" pitchFamily="34" charset="0"/>
                </a:rPr>
                <a:t>APP</a:t>
              </a:r>
              <a:r>
                <a:rPr kumimoji="1" lang="zh-CN" altLang="en-US" sz="500" dirty="0">
                  <a:solidFill>
                    <a:prstClr val="white">
                      <a:lumMod val="95000"/>
                    </a:prstClr>
                  </a:solidFill>
                  <a:latin typeface="Arial" panose="020B0604020202020204" pitchFamily="34" charset="0"/>
                  <a:cs typeface="Arial" panose="020B0604020202020204" pitchFamily="34" charset="0"/>
                </a:rPr>
                <a:t> </a:t>
              </a:r>
              <a:r>
                <a:rPr kumimoji="1" lang="en-US" altLang="zh-CN" sz="500" dirty="0">
                  <a:solidFill>
                    <a:prstClr val="white">
                      <a:lumMod val="95000"/>
                    </a:prstClr>
                  </a:solidFill>
                  <a:latin typeface="Arial" panose="020B0604020202020204" pitchFamily="34" charset="0"/>
                  <a:cs typeface="Arial" panose="020B0604020202020204" pitchFamily="34" charset="0"/>
                </a:rPr>
                <a:t>Eco</a:t>
              </a:r>
              <a:endParaRPr kumimoji="1" lang="zh-CN" altLang="en-US" sz="500" dirty="0">
                <a:solidFill>
                  <a:prstClr val="white">
                    <a:lumMod val="95000"/>
                  </a:prstClr>
                </a:solidFill>
                <a:latin typeface="Arial" panose="020B0604020202020204" pitchFamily="34" charset="0"/>
                <a:cs typeface="Arial" panose="020B0604020202020204" pitchFamily="34" charset="0"/>
              </a:endParaRPr>
            </a:p>
          </p:txBody>
        </p:sp>
        <p:sp>
          <p:nvSpPr>
            <p:cNvPr id="108" name="文本框 107">
              <a:extLst>
                <a:ext uri="{FF2B5EF4-FFF2-40B4-BE49-F238E27FC236}">
                  <a16:creationId xmlns:a16="http://schemas.microsoft.com/office/drawing/2014/main" id="{7365E438-DE04-8846-A1CB-F412463AFEBB}"/>
                </a:ext>
              </a:extLst>
            </p:cNvPr>
            <p:cNvSpPr txBox="1"/>
            <p:nvPr/>
          </p:nvSpPr>
          <p:spPr>
            <a:xfrm rot="21417344">
              <a:off x="10450364" y="5951547"/>
              <a:ext cx="245580" cy="169277"/>
            </a:xfrm>
            <a:prstGeom prst="rect">
              <a:avLst/>
            </a:prstGeom>
            <a:noFill/>
          </p:spPr>
          <p:txBody>
            <a:bodyPr wrap="none" rtlCol="0">
              <a:spAutoFit/>
            </a:bodyPr>
            <a:lstStyle/>
            <a:p>
              <a:pPr defTabSz="914034"/>
              <a:r>
                <a:rPr kumimoji="1" lang="en" altLang="zh-CN" sz="500" dirty="0">
                  <a:solidFill>
                    <a:prstClr val="white">
                      <a:lumMod val="95000"/>
                    </a:prstClr>
                  </a:solidFill>
                  <a:latin typeface="Arial" panose="020B0604020202020204" pitchFamily="34" charset="0"/>
                  <a:cs typeface="Arial" panose="020B0604020202020204" pitchFamily="34" charset="0"/>
                </a:rPr>
                <a:t>AI</a:t>
              </a:r>
              <a:endParaRPr kumimoji="1" lang="zh-CN" altLang="en-US" sz="500" dirty="0">
                <a:solidFill>
                  <a:prstClr val="white">
                    <a:lumMod val="95000"/>
                  </a:prstClr>
                </a:solidFill>
                <a:latin typeface="Arial" panose="020B0604020202020204" pitchFamily="34" charset="0"/>
                <a:cs typeface="Arial" panose="020B0604020202020204" pitchFamily="34" charset="0"/>
              </a:endParaRPr>
            </a:p>
          </p:txBody>
        </p:sp>
        <p:sp>
          <p:nvSpPr>
            <p:cNvPr id="109" name="文本框 108">
              <a:extLst>
                <a:ext uri="{FF2B5EF4-FFF2-40B4-BE49-F238E27FC236}">
                  <a16:creationId xmlns:a16="http://schemas.microsoft.com/office/drawing/2014/main" id="{4CBDD0C8-55CC-4A44-9BB7-25908FC2F639}"/>
                </a:ext>
              </a:extLst>
            </p:cNvPr>
            <p:cNvSpPr txBox="1"/>
            <p:nvPr/>
          </p:nvSpPr>
          <p:spPr>
            <a:xfrm rot="21417344">
              <a:off x="10396535" y="6061063"/>
              <a:ext cx="341760" cy="169277"/>
            </a:xfrm>
            <a:prstGeom prst="rect">
              <a:avLst/>
            </a:prstGeom>
            <a:noFill/>
          </p:spPr>
          <p:txBody>
            <a:bodyPr wrap="none" rtlCol="0">
              <a:spAutoFit/>
            </a:bodyPr>
            <a:lstStyle/>
            <a:p>
              <a:pPr defTabSz="914034"/>
              <a:r>
                <a:rPr kumimoji="1" lang="en" altLang="zh-CN" sz="500" dirty="0">
                  <a:solidFill>
                    <a:prstClr val="white">
                      <a:lumMod val="95000"/>
                    </a:prstClr>
                  </a:solidFill>
                  <a:latin typeface="Arial" panose="020B0604020202020204" pitchFamily="34" charset="0"/>
                  <a:cs typeface="Arial" panose="020B0604020202020204" pitchFamily="34" charset="0"/>
                </a:rPr>
                <a:t>PaaS</a:t>
              </a:r>
              <a:endParaRPr kumimoji="1" lang="zh-CN" altLang="en-US" sz="500" dirty="0">
                <a:solidFill>
                  <a:prstClr val="white">
                    <a:lumMod val="95000"/>
                  </a:prstClr>
                </a:solidFill>
                <a:latin typeface="Arial" panose="020B0604020202020204" pitchFamily="34" charset="0"/>
                <a:cs typeface="Arial" panose="020B0604020202020204" pitchFamily="34" charset="0"/>
              </a:endParaRPr>
            </a:p>
          </p:txBody>
        </p:sp>
        <p:sp>
          <p:nvSpPr>
            <p:cNvPr id="110" name="文本框 109">
              <a:extLst>
                <a:ext uri="{FF2B5EF4-FFF2-40B4-BE49-F238E27FC236}">
                  <a16:creationId xmlns:a16="http://schemas.microsoft.com/office/drawing/2014/main" id="{DF734892-EC21-514C-BB6C-D20B126DED3C}"/>
                </a:ext>
              </a:extLst>
            </p:cNvPr>
            <p:cNvSpPr txBox="1"/>
            <p:nvPr/>
          </p:nvSpPr>
          <p:spPr>
            <a:xfrm rot="21263921">
              <a:off x="8976291" y="6512521"/>
              <a:ext cx="755335" cy="156453"/>
            </a:xfrm>
            <a:prstGeom prst="rect">
              <a:avLst/>
            </a:prstGeom>
            <a:noFill/>
          </p:spPr>
          <p:txBody>
            <a:bodyPr wrap="none" rtlCol="0">
              <a:spAutoFit/>
            </a:bodyPr>
            <a:lstStyle/>
            <a:p>
              <a:pPr algn="ctr" defTabSz="914034">
                <a:lnSpc>
                  <a:spcPts val="500"/>
                </a:lnSpc>
              </a:pPr>
              <a:r>
                <a:rPr kumimoji="1" lang="en" altLang="zh-CN" sz="800" b="1" dirty="0">
                  <a:solidFill>
                    <a:srgbClr val="00CCEF"/>
                  </a:solidFill>
                  <a:latin typeface="Arial" panose="020B0604020202020204" pitchFamily="34" charset="0"/>
                  <a:cs typeface="Arial" panose="020B0604020202020204" pitchFamily="34" charset="0"/>
                </a:rPr>
                <a:t>Edge Cloud</a:t>
              </a:r>
              <a:endParaRPr kumimoji="1" lang="zh-CN" altLang="en-US" sz="800" b="1" dirty="0">
                <a:solidFill>
                  <a:srgbClr val="00CCEF"/>
                </a:solidFill>
                <a:latin typeface="Arial" panose="020B0604020202020204" pitchFamily="34" charset="0"/>
                <a:cs typeface="Arial" panose="020B0604020202020204" pitchFamily="34" charset="0"/>
              </a:endParaRPr>
            </a:p>
          </p:txBody>
        </p:sp>
        <p:sp>
          <p:nvSpPr>
            <p:cNvPr id="111" name="文本框 110">
              <a:extLst>
                <a:ext uri="{FF2B5EF4-FFF2-40B4-BE49-F238E27FC236}">
                  <a16:creationId xmlns:a16="http://schemas.microsoft.com/office/drawing/2014/main" id="{01FF46F7-7A5F-8449-ABE1-E72F707021DE}"/>
                </a:ext>
              </a:extLst>
            </p:cNvPr>
            <p:cNvSpPr txBox="1"/>
            <p:nvPr/>
          </p:nvSpPr>
          <p:spPr>
            <a:xfrm rot="21263921">
              <a:off x="10296064" y="6382477"/>
              <a:ext cx="748923" cy="162545"/>
            </a:xfrm>
            <a:prstGeom prst="rect">
              <a:avLst/>
            </a:prstGeom>
            <a:noFill/>
          </p:spPr>
          <p:txBody>
            <a:bodyPr wrap="none" rtlCol="0">
              <a:spAutoFit/>
            </a:bodyPr>
            <a:lstStyle/>
            <a:p>
              <a:pPr algn="ctr" defTabSz="914034">
                <a:lnSpc>
                  <a:spcPts val="500"/>
                </a:lnSpc>
              </a:pPr>
              <a:r>
                <a:rPr kumimoji="1" lang="en" altLang="zh-CN" sz="700" b="1" dirty="0">
                  <a:solidFill>
                    <a:srgbClr val="00CCEF"/>
                  </a:solidFill>
                  <a:latin typeface="Arial" panose="020B0604020202020204" pitchFamily="34" charset="0"/>
                  <a:cs typeface="Arial" panose="020B0604020202020204" pitchFamily="34" charset="0"/>
                </a:rPr>
                <a:t>Hybrid Cloud</a:t>
              </a:r>
              <a:endParaRPr kumimoji="1" lang="zh-CN" altLang="en-US" sz="700" b="1" dirty="0">
                <a:solidFill>
                  <a:srgbClr val="00CCEF"/>
                </a:solidFill>
                <a:latin typeface="Arial" panose="020B0604020202020204" pitchFamily="34" charset="0"/>
                <a:cs typeface="Arial" panose="020B0604020202020204" pitchFamily="34" charset="0"/>
              </a:endParaRPr>
            </a:p>
          </p:txBody>
        </p:sp>
        <p:sp>
          <p:nvSpPr>
            <p:cNvPr id="112" name="文本框 111">
              <a:extLst>
                <a:ext uri="{FF2B5EF4-FFF2-40B4-BE49-F238E27FC236}">
                  <a16:creationId xmlns:a16="http://schemas.microsoft.com/office/drawing/2014/main" id="{AD877C4A-17CD-ED41-9195-808D9B252188}"/>
                </a:ext>
              </a:extLst>
            </p:cNvPr>
            <p:cNvSpPr txBox="1"/>
            <p:nvPr/>
          </p:nvSpPr>
          <p:spPr>
            <a:xfrm rot="150618">
              <a:off x="676419" y="4689616"/>
              <a:ext cx="3328283" cy="646331"/>
            </a:xfrm>
            <a:prstGeom prst="rect">
              <a:avLst/>
            </a:prstGeom>
            <a:noFill/>
          </p:spPr>
          <p:txBody>
            <a:bodyPr wrap="none" rtlCol="0">
              <a:spAutoFit/>
            </a:bodyPr>
            <a:lstStyle/>
            <a:p>
              <a:pPr defTabSz="914034"/>
              <a:r>
                <a:rPr kumimoji="1" lang="en" altLang="zh-CN" sz="1200" spc="-10" dirty="0">
                  <a:latin typeface="Arial" panose="020B0604020202020204" pitchFamily="34" charset="0"/>
                  <a:cs typeface="Arial" panose="020B0604020202020204" pitchFamily="34" charset="0"/>
                </a:rPr>
                <a:t>Workloads-driven</a:t>
              </a:r>
              <a:r>
                <a:rPr kumimoji="1" lang="en" altLang="zh-CN" sz="1799" spc="-10" dirty="0">
                  <a:latin typeface="Arial" panose="020B0604020202020204" pitchFamily="34" charset="0"/>
                  <a:cs typeface="Arial" panose="020B0604020202020204" pitchFamily="34" charset="0"/>
                </a:rPr>
                <a:t> </a:t>
              </a:r>
              <a:r>
                <a:rPr kumimoji="1" lang="en" altLang="zh-CN" sz="1499" spc="-10" dirty="0">
                  <a:solidFill>
                    <a:srgbClr val="C00000"/>
                  </a:solidFill>
                  <a:latin typeface="Arial" panose="020B0604020202020204" pitchFamily="34" charset="0"/>
                  <a:cs typeface="Arial" panose="020B0604020202020204" pitchFamily="34" charset="0"/>
                </a:rPr>
                <a:t>Diversified Computing </a:t>
              </a:r>
            </a:p>
            <a:p>
              <a:pPr defTabSz="914034"/>
              <a:endParaRPr kumimoji="1" lang="zh-CN" altLang="en-US" sz="1799" spc="-10" dirty="0">
                <a:solidFill>
                  <a:prstClr val="white">
                    <a:lumMod val="95000"/>
                  </a:prstClr>
                </a:solidFill>
                <a:latin typeface="Arial" panose="020B0604020202020204" pitchFamily="34" charset="0"/>
                <a:cs typeface="Arial" panose="020B0604020202020204" pitchFamily="34" charset="0"/>
              </a:endParaRPr>
            </a:p>
          </p:txBody>
        </p:sp>
        <p:sp>
          <p:nvSpPr>
            <p:cNvPr id="113" name="文本框 112">
              <a:extLst>
                <a:ext uri="{FF2B5EF4-FFF2-40B4-BE49-F238E27FC236}">
                  <a16:creationId xmlns:a16="http://schemas.microsoft.com/office/drawing/2014/main" id="{C4593DA7-E223-D64B-8CFE-D85E0779ADC5}"/>
                </a:ext>
              </a:extLst>
            </p:cNvPr>
            <p:cNvSpPr txBox="1"/>
            <p:nvPr/>
          </p:nvSpPr>
          <p:spPr>
            <a:xfrm rot="150618">
              <a:off x="1053977" y="5048755"/>
              <a:ext cx="2380845" cy="307777"/>
            </a:xfrm>
            <a:prstGeom prst="rect">
              <a:avLst/>
            </a:prstGeom>
            <a:noFill/>
          </p:spPr>
          <p:txBody>
            <a:bodyPr wrap="none" rtlCol="0">
              <a:spAutoFit/>
            </a:bodyPr>
            <a:lstStyle/>
            <a:p>
              <a:pPr defTabSz="914034"/>
              <a:r>
                <a:rPr kumimoji="1" lang="en" altLang="zh-CN" sz="1399" b="1" spc="20" dirty="0">
                  <a:latin typeface="Arial" panose="020B0604020202020204" pitchFamily="34" charset="0"/>
                  <a:cs typeface="Arial" panose="020B0604020202020204" pitchFamily="34" charset="0"/>
                </a:rPr>
                <a:t>Kunpeng + Ascend + X86</a:t>
              </a:r>
              <a:endParaRPr kumimoji="1" lang="zh-CN" altLang="en-US" sz="1399" b="1" spc="20" dirty="0">
                <a:latin typeface="Arial" panose="020B0604020202020204" pitchFamily="34" charset="0"/>
                <a:cs typeface="Arial" panose="020B0604020202020204" pitchFamily="34" charset="0"/>
              </a:endParaRPr>
            </a:p>
          </p:txBody>
        </p:sp>
        <p:pic>
          <p:nvPicPr>
            <p:cNvPr id="114" name="图片 113" descr="电脑屏幕&#10;&#10;描述已自动生成">
              <a:extLst>
                <a:ext uri="{FF2B5EF4-FFF2-40B4-BE49-F238E27FC236}">
                  <a16:creationId xmlns:a16="http://schemas.microsoft.com/office/drawing/2014/main" id="{F75498D3-FF8B-2346-AEEE-AF92150F7E9A}"/>
                </a:ext>
              </a:extLst>
            </p:cNvPr>
            <p:cNvPicPr>
              <a:picLocks noChangeAspect="1"/>
            </p:cNvPicPr>
            <p:nvPr/>
          </p:nvPicPr>
          <p:blipFill>
            <a:blip r:embed="rId6"/>
            <a:stretch>
              <a:fillRect/>
            </a:stretch>
          </p:blipFill>
          <p:spPr>
            <a:xfrm rot="120000">
              <a:off x="1178640" y="4938206"/>
              <a:ext cx="2025504" cy="292492"/>
            </a:xfrm>
            <a:prstGeom prst="rect">
              <a:avLst/>
            </a:prstGeom>
          </p:spPr>
        </p:pic>
        <p:pic>
          <p:nvPicPr>
            <p:cNvPr id="115" name="图片 114" descr="电脑屏幕&#10;&#10;描述已自动生成">
              <a:extLst>
                <a:ext uri="{FF2B5EF4-FFF2-40B4-BE49-F238E27FC236}">
                  <a16:creationId xmlns:a16="http://schemas.microsoft.com/office/drawing/2014/main" id="{9E5D9476-8F9D-7A48-A314-87765A2F9109}"/>
                </a:ext>
              </a:extLst>
            </p:cNvPr>
            <p:cNvPicPr>
              <a:picLocks noChangeAspect="1"/>
            </p:cNvPicPr>
            <p:nvPr/>
          </p:nvPicPr>
          <p:blipFill>
            <a:blip r:embed="rId6"/>
            <a:stretch>
              <a:fillRect/>
            </a:stretch>
          </p:blipFill>
          <p:spPr>
            <a:xfrm>
              <a:off x="5118811" y="4977431"/>
              <a:ext cx="2025504" cy="292492"/>
            </a:xfrm>
            <a:prstGeom prst="rect">
              <a:avLst/>
            </a:prstGeom>
          </p:spPr>
        </p:pic>
        <p:sp>
          <p:nvSpPr>
            <p:cNvPr id="116" name="文本框 115">
              <a:extLst>
                <a:ext uri="{FF2B5EF4-FFF2-40B4-BE49-F238E27FC236}">
                  <a16:creationId xmlns:a16="http://schemas.microsoft.com/office/drawing/2014/main" id="{C8BFF9F7-A4B5-8D4E-9C16-EFECEA6C2584}"/>
                </a:ext>
              </a:extLst>
            </p:cNvPr>
            <p:cNvSpPr txBox="1"/>
            <p:nvPr/>
          </p:nvSpPr>
          <p:spPr>
            <a:xfrm>
              <a:off x="4972194" y="4807148"/>
              <a:ext cx="2728311" cy="615553"/>
            </a:xfrm>
            <a:prstGeom prst="rect">
              <a:avLst/>
            </a:prstGeom>
            <a:noFill/>
          </p:spPr>
          <p:txBody>
            <a:bodyPr wrap="none" rtlCol="0">
              <a:spAutoFit/>
            </a:bodyPr>
            <a:lstStyle/>
            <a:p>
              <a:pPr defTabSz="914034"/>
              <a:r>
                <a:rPr kumimoji="1" lang="en" altLang="zh-CN" sz="1200" spc="10" dirty="0">
                  <a:latin typeface="Arial" panose="020B0604020202020204" pitchFamily="34" charset="0"/>
                  <a:cs typeface="Arial" panose="020B0604020202020204" pitchFamily="34" charset="0"/>
                </a:rPr>
                <a:t>Data-driven</a:t>
              </a:r>
              <a:r>
                <a:rPr kumimoji="1" lang="en" altLang="zh-CN" sz="1599" spc="10" dirty="0">
                  <a:latin typeface="Arial" panose="020B0604020202020204" pitchFamily="34" charset="0"/>
                  <a:cs typeface="Arial" panose="020B0604020202020204" pitchFamily="34" charset="0"/>
                </a:rPr>
                <a:t> </a:t>
              </a:r>
              <a:r>
                <a:rPr kumimoji="1" lang="en" altLang="zh-CN" sz="1599" spc="10" dirty="0">
                  <a:solidFill>
                    <a:srgbClr val="C00000"/>
                  </a:solidFill>
                  <a:latin typeface="Arial" panose="020B0604020202020204" pitchFamily="34" charset="0"/>
                  <a:cs typeface="Arial" panose="020B0604020202020204" pitchFamily="34" charset="0"/>
                </a:rPr>
                <a:t>Unified Data Infra</a:t>
              </a:r>
              <a:r>
                <a:rPr kumimoji="1" lang="en" altLang="zh-CN" sz="1599" spc="10" dirty="0">
                  <a:latin typeface="Arial" panose="020B0604020202020204" pitchFamily="34" charset="0"/>
                  <a:cs typeface="Arial" panose="020B0604020202020204" pitchFamily="34" charset="0"/>
                </a:rPr>
                <a:t>.</a:t>
              </a:r>
            </a:p>
            <a:p>
              <a:pPr defTabSz="914034"/>
              <a:endParaRPr kumimoji="1" lang="zh-CN" altLang="en-US" sz="1799" spc="10" dirty="0">
                <a:solidFill>
                  <a:prstClr val="white">
                    <a:lumMod val="95000"/>
                  </a:prstClr>
                </a:solidFill>
                <a:latin typeface="Arial" panose="020B0604020202020204" pitchFamily="34" charset="0"/>
                <a:cs typeface="Arial" panose="020B0604020202020204" pitchFamily="34" charset="0"/>
              </a:endParaRPr>
            </a:p>
          </p:txBody>
        </p:sp>
        <p:sp>
          <p:nvSpPr>
            <p:cNvPr id="117" name="文本框 116">
              <a:extLst>
                <a:ext uri="{FF2B5EF4-FFF2-40B4-BE49-F238E27FC236}">
                  <a16:creationId xmlns:a16="http://schemas.microsoft.com/office/drawing/2014/main" id="{0FF5B18A-BD02-7540-AFA8-819D54734C8E}"/>
                </a:ext>
              </a:extLst>
            </p:cNvPr>
            <p:cNvSpPr txBox="1"/>
            <p:nvPr/>
          </p:nvSpPr>
          <p:spPr>
            <a:xfrm>
              <a:off x="4897489" y="5116034"/>
              <a:ext cx="2932534" cy="307777"/>
            </a:xfrm>
            <a:prstGeom prst="rect">
              <a:avLst/>
            </a:prstGeom>
            <a:noFill/>
          </p:spPr>
          <p:txBody>
            <a:bodyPr wrap="none" rtlCol="0">
              <a:spAutoFit/>
            </a:bodyPr>
            <a:lstStyle/>
            <a:p>
              <a:pPr defTabSz="914034"/>
              <a:r>
                <a:rPr kumimoji="1" lang="en-US" altLang="zh-CN" sz="1399" b="1" spc="40" dirty="0">
                  <a:latin typeface="Arial" panose="020B0604020202020204" pitchFamily="34" charset="0"/>
                  <a:cs typeface="Arial" panose="020B0604020202020204" pitchFamily="34" charset="0"/>
                </a:rPr>
                <a:t>All Flash + Distributed storage</a:t>
              </a:r>
              <a:endParaRPr kumimoji="1" lang="zh-CN" altLang="en-US" sz="1399" b="1" spc="40" dirty="0">
                <a:latin typeface="Arial" panose="020B0604020202020204" pitchFamily="34" charset="0"/>
                <a:cs typeface="Arial" panose="020B0604020202020204" pitchFamily="34" charset="0"/>
              </a:endParaRPr>
            </a:p>
          </p:txBody>
        </p:sp>
        <p:sp>
          <p:nvSpPr>
            <p:cNvPr id="118" name="文本框 117">
              <a:extLst>
                <a:ext uri="{FF2B5EF4-FFF2-40B4-BE49-F238E27FC236}">
                  <a16:creationId xmlns:a16="http://schemas.microsoft.com/office/drawing/2014/main" id="{7F26A260-31A6-AC4B-BF5C-CA2EC7226B29}"/>
                </a:ext>
              </a:extLst>
            </p:cNvPr>
            <p:cNvSpPr txBox="1"/>
            <p:nvPr/>
          </p:nvSpPr>
          <p:spPr>
            <a:xfrm rot="21420000">
              <a:off x="8532546" y="4741853"/>
              <a:ext cx="2965877" cy="369332"/>
            </a:xfrm>
            <a:prstGeom prst="rect">
              <a:avLst/>
            </a:prstGeom>
            <a:noFill/>
          </p:spPr>
          <p:txBody>
            <a:bodyPr wrap="none" rtlCol="0">
              <a:spAutoFit/>
            </a:bodyPr>
            <a:lstStyle/>
            <a:p>
              <a:pPr defTabSz="914034"/>
              <a:r>
                <a:rPr kumimoji="1" lang="en" altLang="zh-CN" sz="1200" dirty="0">
                  <a:latin typeface="Arial" panose="020B0604020202020204" pitchFamily="34" charset="0"/>
                  <a:cs typeface="Arial" panose="020B0604020202020204" pitchFamily="34" charset="0"/>
                </a:rPr>
                <a:t>Service-driven</a:t>
              </a:r>
              <a:r>
                <a:rPr kumimoji="1" lang="en" altLang="zh-CN" sz="1799" dirty="0">
                  <a:latin typeface="Arial" panose="020B0604020202020204" pitchFamily="34" charset="0"/>
                  <a:cs typeface="Arial" panose="020B0604020202020204" pitchFamily="34" charset="0"/>
                </a:rPr>
                <a:t> </a:t>
              </a:r>
              <a:r>
                <a:rPr kumimoji="1" lang="en" altLang="zh-CN" sz="1499" dirty="0">
                  <a:solidFill>
                    <a:srgbClr val="C00000"/>
                  </a:solidFill>
                  <a:latin typeface="Arial" panose="020B0604020202020204" pitchFamily="34" charset="0"/>
                  <a:cs typeface="Arial" panose="020B0604020202020204" pitchFamily="34" charset="0"/>
                </a:rPr>
                <a:t>Cloud-AI Alignment</a:t>
              </a:r>
              <a:endParaRPr kumimoji="1" lang="zh-CN" altLang="en-US" sz="1499" dirty="0">
                <a:solidFill>
                  <a:srgbClr val="C00000"/>
                </a:solidFill>
                <a:latin typeface="Arial" panose="020B0604020202020204" pitchFamily="34" charset="0"/>
                <a:cs typeface="Arial" panose="020B0604020202020204" pitchFamily="34" charset="0"/>
              </a:endParaRPr>
            </a:p>
          </p:txBody>
        </p:sp>
        <p:sp>
          <p:nvSpPr>
            <p:cNvPr id="119" name="文本框 118">
              <a:extLst>
                <a:ext uri="{FF2B5EF4-FFF2-40B4-BE49-F238E27FC236}">
                  <a16:creationId xmlns:a16="http://schemas.microsoft.com/office/drawing/2014/main" id="{B638C1D0-897E-AA47-894E-1199554DFA43}"/>
                </a:ext>
              </a:extLst>
            </p:cNvPr>
            <p:cNvSpPr txBox="1"/>
            <p:nvPr/>
          </p:nvSpPr>
          <p:spPr>
            <a:xfrm rot="21420085">
              <a:off x="9318121" y="5048640"/>
              <a:ext cx="1564852" cy="307777"/>
            </a:xfrm>
            <a:prstGeom prst="rect">
              <a:avLst/>
            </a:prstGeom>
            <a:noFill/>
          </p:spPr>
          <p:txBody>
            <a:bodyPr wrap="none" rtlCol="0">
              <a:spAutoFit/>
            </a:bodyPr>
            <a:lstStyle/>
            <a:p>
              <a:pPr defTabSz="914034"/>
              <a:r>
                <a:rPr kumimoji="1" lang="en" altLang="zh-CN" sz="1399" b="1" dirty="0">
                  <a:latin typeface="Arial" panose="020B0604020202020204" pitchFamily="34" charset="0"/>
                  <a:cs typeface="Arial" panose="020B0604020202020204" pitchFamily="34" charset="0"/>
                </a:rPr>
                <a:t>5G + Cloud + AI</a:t>
              </a:r>
              <a:endParaRPr kumimoji="1" lang="zh-CN" altLang="en-US" sz="1399" b="1" dirty="0">
                <a:latin typeface="Arial" panose="020B0604020202020204" pitchFamily="34" charset="0"/>
                <a:cs typeface="Arial" panose="020B0604020202020204" pitchFamily="34" charset="0"/>
              </a:endParaRPr>
            </a:p>
          </p:txBody>
        </p:sp>
        <p:pic>
          <p:nvPicPr>
            <p:cNvPr id="120" name="图片 119" descr="电脑屏幕&#10;&#10;描述已自动生成">
              <a:extLst>
                <a:ext uri="{FF2B5EF4-FFF2-40B4-BE49-F238E27FC236}">
                  <a16:creationId xmlns:a16="http://schemas.microsoft.com/office/drawing/2014/main" id="{29147DA1-A276-064D-8D7F-92189E8B882C}"/>
                </a:ext>
              </a:extLst>
            </p:cNvPr>
            <p:cNvPicPr>
              <a:picLocks noChangeAspect="1"/>
            </p:cNvPicPr>
            <p:nvPr/>
          </p:nvPicPr>
          <p:blipFill>
            <a:blip r:embed="rId6"/>
            <a:stretch>
              <a:fillRect/>
            </a:stretch>
          </p:blipFill>
          <p:spPr>
            <a:xfrm rot="21480000">
              <a:off x="9021142" y="4924272"/>
              <a:ext cx="2025504" cy="292492"/>
            </a:xfrm>
            <a:prstGeom prst="rect">
              <a:avLst/>
            </a:prstGeom>
          </p:spPr>
        </p:pic>
        <p:sp>
          <p:nvSpPr>
            <p:cNvPr id="121" name="文本框 120">
              <a:extLst>
                <a:ext uri="{FF2B5EF4-FFF2-40B4-BE49-F238E27FC236}">
                  <a16:creationId xmlns:a16="http://schemas.microsoft.com/office/drawing/2014/main" id="{97A853DC-057E-3744-AF25-7C74653FE9B7}"/>
                </a:ext>
              </a:extLst>
            </p:cNvPr>
            <p:cNvSpPr txBox="1"/>
            <p:nvPr/>
          </p:nvSpPr>
          <p:spPr>
            <a:xfrm>
              <a:off x="4074200" y="6288686"/>
              <a:ext cx="979755" cy="307777"/>
            </a:xfrm>
            <a:prstGeom prst="rect">
              <a:avLst/>
            </a:prstGeom>
            <a:noFill/>
          </p:spPr>
          <p:txBody>
            <a:bodyPr wrap="none" rtlCol="0">
              <a:spAutoFit/>
            </a:bodyPr>
            <a:lstStyle/>
            <a:p>
              <a:pPr defTabSz="914034"/>
              <a:r>
                <a:rPr kumimoji="1" lang="en" altLang="zh-CN" sz="700" dirty="0">
                  <a:solidFill>
                    <a:srgbClr val="FFC000">
                      <a:lumMod val="60000"/>
                      <a:lumOff val="40000"/>
                    </a:srgbClr>
                  </a:solidFill>
                  <a:latin typeface="Arial" panose="020B0604020202020204" pitchFamily="34" charset="0"/>
                  <a:cs typeface="Arial" panose="020B0604020202020204" pitchFamily="34" charset="0"/>
                </a:rPr>
                <a:t>5X Mgmt. Efficiency</a:t>
              </a:r>
            </a:p>
            <a:p>
              <a:pPr defTabSz="914034"/>
              <a:endParaRPr kumimoji="1" lang="zh-CN" altLang="en-US" sz="700" dirty="0">
                <a:solidFill>
                  <a:srgbClr val="FFC000">
                    <a:lumMod val="60000"/>
                    <a:lumOff val="40000"/>
                  </a:srgbClr>
                </a:solidFill>
                <a:latin typeface="Arial" panose="020B0604020202020204" pitchFamily="34" charset="0"/>
                <a:cs typeface="Arial" panose="020B0604020202020204" pitchFamily="34" charset="0"/>
              </a:endParaRPr>
            </a:p>
          </p:txBody>
        </p:sp>
        <p:sp>
          <p:nvSpPr>
            <p:cNvPr id="122" name="文本框 60">
              <a:extLst>
                <a:ext uri="{FF2B5EF4-FFF2-40B4-BE49-F238E27FC236}">
                  <a16:creationId xmlns:a16="http://schemas.microsoft.com/office/drawing/2014/main" id="{4CBDD0C8-55CC-4A44-9BB7-25908FC2F639}"/>
                </a:ext>
              </a:extLst>
            </p:cNvPr>
            <p:cNvSpPr txBox="1"/>
            <p:nvPr/>
          </p:nvSpPr>
          <p:spPr>
            <a:xfrm rot="21417344">
              <a:off x="10402145" y="6061063"/>
              <a:ext cx="330540" cy="169277"/>
            </a:xfrm>
            <a:prstGeom prst="rect">
              <a:avLst/>
            </a:prstGeom>
            <a:noFill/>
          </p:spPr>
          <p:txBody>
            <a:bodyPr wrap="none" rtlCol="0">
              <a:spAutoFit/>
            </a:bodyPr>
            <a:lstStyle/>
            <a:p>
              <a:pPr defTabSz="914034"/>
              <a:r>
                <a:rPr kumimoji="1" lang="en" altLang="zh-CN" sz="500" dirty="0">
                  <a:solidFill>
                    <a:prstClr val="white">
                      <a:lumMod val="95000"/>
                    </a:prstClr>
                  </a:solidFill>
                  <a:latin typeface="微软雅黑" panose="020B0503020204020204" pitchFamily="34" charset="-122"/>
                  <a:ea typeface="微软雅黑" panose="020B0503020204020204" pitchFamily="34" charset="-122"/>
                  <a:cs typeface="Huawei Sans Light" panose="020C0303030203020204" pitchFamily="34" charset="0"/>
                </a:rPr>
                <a:t>PaaS</a:t>
              </a:r>
              <a:endParaRPr kumimoji="1" lang="zh-CN" altLang="en-US" sz="500" dirty="0">
                <a:solidFill>
                  <a:prstClr val="white">
                    <a:lumMod val="95000"/>
                  </a:prstClr>
                </a:solidFill>
                <a:latin typeface="微软雅黑" panose="020B0503020204020204" pitchFamily="34" charset="-122"/>
                <a:ea typeface="微软雅黑" panose="020B0503020204020204" pitchFamily="34" charset="-122"/>
                <a:cs typeface="Huawei Sans Light" panose="020C0303030203020204" pitchFamily="34" charset="0"/>
              </a:endParaRPr>
            </a:p>
          </p:txBody>
        </p:sp>
      </p:grpSp>
      <p:sp>
        <p:nvSpPr>
          <p:cNvPr id="123" name="文本框 122">
            <a:extLst>
              <a:ext uri="{FF2B5EF4-FFF2-40B4-BE49-F238E27FC236}">
                <a16:creationId xmlns:a16="http://schemas.microsoft.com/office/drawing/2014/main" id="{11347102-3EEC-E74A-A396-74B73B8C2C21}"/>
              </a:ext>
            </a:extLst>
          </p:cNvPr>
          <p:cNvSpPr txBox="1"/>
          <p:nvPr/>
        </p:nvSpPr>
        <p:spPr>
          <a:xfrm>
            <a:off x="4327193" y="6501765"/>
            <a:ext cx="3266394" cy="163312"/>
          </a:xfrm>
          <a:prstGeom prst="trapezoid">
            <a:avLst>
              <a:gd name="adj" fmla="val 0"/>
            </a:avLst>
          </a:prstGeom>
          <a:noFill/>
        </p:spPr>
        <p:txBody>
          <a:bodyPr wrap="none" lIns="0" tIns="0" rIns="0" bIns="0" numCol="1" rtlCol="0">
            <a:prstTxWarp prst="textFadeUp">
              <a:avLst>
                <a:gd name="adj" fmla="val 4634"/>
              </a:avLst>
            </a:prstTxWarp>
            <a:spAutoFit/>
          </a:bodyPr>
          <a:lstStyle/>
          <a:p>
            <a:pPr defTabSz="914034"/>
            <a:r>
              <a:rPr kumimoji="1" lang="en-US" altLang="zh-CN" b="1" spc="50" dirty="0">
                <a:solidFill>
                  <a:srgbClr val="C00000"/>
                </a:solidFill>
                <a:latin typeface="Arial" panose="020B0604020202020204" pitchFamily="34" charset="0"/>
                <a:cs typeface="Arial" panose="020B0604020202020204" pitchFamily="34" charset="0"/>
              </a:rPr>
              <a:t>Best-suited</a:t>
            </a:r>
            <a:r>
              <a:rPr kumimoji="1" lang="zh-CN" altLang="en-US" b="1" spc="50" dirty="0">
                <a:solidFill>
                  <a:srgbClr val="C00000"/>
                </a:solidFill>
                <a:latin typeface="Arial" panose="020B0604020202020204" pitchFamily="34" charset="0"/>
                <a:cs typeface="Arial" panose="020B0604020202020204" pitchFamily="34" charset="0"/>
              </a:rPr>
              <a:t> </a:t>
            </a:r>
            <a:r>
              <a:rPr kumimoji="1" lang="en-US" altLang="zh-CN" b="1" spc="50" dirty="0">
                <a:solidFill>
                  <a:srgbClr val="C00000"/>
                </a:solidFill>
                <a:latin typeface="Arial" panose="020B0604020202020204" pitchFamily="34" charset="0"/>
                <a:cs typeface="Arial" panose="020B0604020202020204" pitchFamily="34" charset="0"/>
              </a:rPr>
              <a:t>IT</a:t>
            </a:r>
            <a:r>
              <a:rPr kumimoji="1" lang="zh-CN" altLang="en-US" b="1" spc="50" dirty="0">
                <a:solidFill>
                  <a:srgbClr val="C00000"/>
                </a:solidFill>
                <a:latin typeface="Arial" panose="020B0604020202020204" pitchFamily="34" charset="0"/>
                <a:cs typeface="Arial" panose="020B0604020202020204" pitchFamily="34" charset="0"/>
              </a:rPr>
              <a:t> </a:t>
            </a:r>
            <a:r>
              <a:rPr kumimoji="1" lang="en-US" altLang="zh-CN" b="1" spc="50" dirty="0">
                <a:solidFill>
                  <a:srgbClr val="C00000"/>
                </a:solidFill>
                <a:latin typeface="Arial" panose="020B0604020202020204" pitchFamily="34" charset="0"/>
                <a:cs typeface="Arial" panose="020B0604020202020204" pitchFamily="34" charset="0"/>
              </a:rPr>
              <a:t>Architecture</a:t>
            </a:r>
            <a:endParaRPr kumimoji="1" lang="zh-CN" altLang="en-US" b="1" spc="50" dirty="0">
              <a:solidFill>
                <a:srgbClr val="C00000"/>
              </a:solidFill>
              <a:latin typeface="Arial" panose="020B0604020202020204" pitchFamily="34" charset="0"/>
              <a:cs typeface="Arial" panose="020B0604020202020204" pitchFamily="34" charset="0"/>
            </a:endParaRPr>
          </a:p>
        </p:txBody>
      </p:sp>
      <p:sp>
        <p:nvSpPr>
          <p:cNvPr id="124" name="矩形 123"/>
          <p:cNvSpPr/>
          <p:nvPr/>
        </p:nvSpPr>
        <p:spPr>
          <a:xfrm>
            <a:off x="926498" y="106017"/>
            <a:ext cx="8085740" cy="523220"/>
          </a:xfrm>
          <a:prstGeom prst="rect">
            <a:avLst/>
          </a:prstGeom>
        </p:spPr>
        <p:txBody>
          <a:bodyPr wrap="none">
            <a:spAutoFit/>
          </a:bodyPr>
          <a:lstStyle/>
          <a:p>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Bold"/>
              </a:rPr>
              <a:t>Huawei’s Strategy to</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 build new ICT Infrastructure</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Bold"/>
              </a:rPr>
              <a:t> </a:t>
            </a:r>
            <a:endPar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pic>
        <p:nvPicPr>
          <p:cNvPr id="126" name="图片 125" descr="电脑屏幕&#10;&#10;描述已自动生成">
            <a:extLst>
              <a:ext uri="{FF2B5EF4-FFF2-40B4-BE49-F238E27FC236}">
                <a16:creationId xmlns:a16="http://schemas.microsoft.com/office/drawing/2014/main" id="{9E5D9476-8F9D-7A48-A314-87765A2F9109}"/>
              </a:ext>
            </a:extLst>
          </p:cNvPr>
          <p:cNvPicPr>
            <a:picLocks noChangeAspect="1"/>
          </p:cNvPicPr>
          <p:nvPr/>
        </p:nvPicPr>
        <p:blipFill>
          <a:blip r:embed="rId6"/>
          <a:stretch>
            <a:fillRect/>
          </a:stretch>
        </p:blipFill>
        <p:spPr>
          <a:xfrm>
            <a:off x="1966367" y="1114758"/>
            <a:ext cx="8118346" cy="292378"/>
          </a:xfrm>
          <a:prstGeom prst="rect">
            <a:avLst/>
          </a:prstGeom>
        </p:spPr>
      </p:pic>
    </p:spTree>
    <p:extLst>
      <p:ext uri="{BB962C8B-B14F-4D97-AF65-F5344CB8AC3E}">
        <p14:creationId xmlns:p14="http://schemas.microsoft.com/office/powerpoint/2010/main" val="19684753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上箭头 184"/>
          <p:cNvSpPr/>
          <p:nvPr/>
        </p:nvSpPr>
        <p:spPr>
          <a:xfrm>
            <a:off x="-10022" y="869997"/>
            <a:ext cx="302418" cy="5220000"/>
          </a:xfrm>
          <a:prstGeom prst="upArrow">
            <a:avLst/>
          </a:prstGeom>
          <a:gradFill>
            <a:gsLst>
              <a:gs pos="92000">
                <a:schemeClr val="bg1"/>
              </a:gs>
              <a:gs pos="0">
                <a:srgbClr val="FFC000"/>
              </a:gs>
            </a:gsLst>
            <a:lin ang="5400000" scaled="0"/>
          </a:gradFill>
        </p:spPr>
        <p:txBody>
          <a:bodyPr wrap="square" lIns="121917" tIns="60958" rIns="121917" bIns="60958" rtlCol="0" anchor="ctr">
            <a:spAutoFit/>
          </a:bodyPr>
          <a:lstStyle/>
          <a:p>
            <a:pPr algn="ctr"/>
            <a:endParaRPr lang="zh-CN" altLang="en-US" sz="2800">
              <a:solidFill>
                <a:schemeClr val="bg1"/>
              </a:solidFill>
              <a:latin typeface="Arial"/>
              <a:ea typeface="微软雅黑" panose="020B0503020204020204" pitchFamily="34" charset="-122"/>
            </a:endParaRPr>
          </a:p>
        </p:txBody>
      </p:sp>
      <p:sp>
        <p:nvSpPr>
          <p:cNvPr id="2" name="矩形 1"/>
          <p:cNvSpPr/>
          <p:nvPr/>
        </p:nvSpPr>
        <p:spPr>
          <a:xfrm>
            <a:off x="884224" y="76422"/>
            <a:ext cx="7019870" cy="954107"/>
          </a:xfrm>
          <a:prstGeom prst="rect">
            <a:avLst/>
          </a:prstGeom>
        </p:spPr>
        <p:txBody>
          <a:bodyPr wrap="none">
            <a:spAutoFit/>
          </a:bodyPr>
          <a:lstStyle/>
          <a:p>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Bold"/>
              </a:rPr>
              <a:t>Full-Stack DC solution </a:t>
            </a:r>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rPr>
              <a:t>from Chips to Cloud</a:t>
            </a:r>
            <a:endPar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a:p>
            <a:r>
              <a:rPr lang="en-US" altLang="zh-CN" sz="2800" dirty="0">
                <a:solidFill>
                  <a:srgbClr val="1D1D1A"/>
                </a:solidFill>
                <a:latin typeface="Arial" panose="020B0604020202020204" pitchFamily="34" charset="0"/>
                <a:ea typeface="微软雅黑" panose="020B0503020204020204" pitchFamily="34" charset="-122"/>
                <a:cs typeface="Arial" panose="020B0604020202020204" pitchFamily="34" charset="0"/>
                <a:sym typeface="Arial Bold"/>
              </a:rPr>
              <a:t> </a:t>
            </a:r>
            <a:endParaRPr lang="zh-CN" altLang="en-US" sz="2800" dirty="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Content Placeholder 2"/>
          <p:cNvSpPr txBox="1">
            <a:spLocks/>
          </p:cNvSpPr>
          <p:nvPr/>
        </p:nvSpPr>
        <p:spPr>
          <a:xfrm>
            <a:off x="7572982" y="1266390"/>
            <a:ext cx="4560217" cy="50264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600" b="1" dirty="0">
                <a:latin typeface="Arial" panose="020B0604020202020204" pitchFamily="34" charset="0"/>
                <a:ea typeface="楷体" pitchFamily="49" charset="-122"/>
                <a:cs typeface="Arial" panose="020B0604020202020204" pitchFamily="34" charset="0"/>
              </a:rPr>
              <a:t>        R&amp;D Capability:</a:t>
            </a:r>
          </a:p>
          <a:p>
            <a:pPr marL="800100" lvl="1" indent="-342900">
              <a:lnSpc>
                <a:spcPct val="200000"/>
              </a:lnSpc>
              <a:buFont typeface="+mj-lt"/>
              <a:buAutoNum type="arabicParenR"/>
            </a:pPr>
            <a:r>
              <a:rPr lang="en-US" altLang="en-US" sz="1400" b="1" dirty="0">
                <a:solidFill>
                  <a:schemeClr val="tx1">
                    <a:lumMod val="65000"/>
                    <a:lumOff val="35000"/>
                  </a:schemeClr>
                </a:solidFill>
                <a:latin typeface="Arial" panose="020B0604020202020204" pitchFamily="34" charset="0"/>
                <a:ea typeface="楷体" pitchFamily="49" charset="-122"/>
                <a:cs typeface="Arial" panose="020B0604020202020204" pitchFamily="34" charset="0"/>
              </a:rPr>
              <a:t>All</a:t>
            </a:r>
            <a:r>
              <a:rPr lang="en-US" altLang="en-US" sz="1400" b="1" dirty="0">
                <a:latin typeface="Arial" panose="020B0604020202020204" pitchFamily="34" charset="0"/>
                <a:ea typeface="楷体" pitchFamily="49" charset="-122"/>
                <a:cs typeface="Arial" panose="020B0604020202020204" pitchFamily="34" charset="0"/>
              </a:rPr>
              <a:t> </a:t>
            </a:r>
            <a:r>
              <a:rPr lang="en-US" altLang="en-US" sz="1400" b="1" dirty="0">
                <a:solidFill>
                  <a:srgbClr val="C00000"/>
                </a:solidFill>
                <a:latin typeface="Arial" panose="020B0604020202020204" pitchFamily="34" charset="0"/>
                <a:ea typeface="楷体" pitchFamily="49" charset="-122"/>
                <a:cs typeface="Arial" panose="020B0604020202020204" pitchFamily="34" charset="0"/>
              </a:rPr>
              <a:t>Self-developed</a:t>
            </a:r>
            <a:r>
              <a:rPr lang="en-US" altLang="en-US" sz="1400" b="1" dirty="0">
                <a:latin typeface="Arial" panose="020B0604020202020204" pitchFamily="34" charset="0"/>
                <a:ea typeface="楷体" pitchFamily="49" charset="-122"/>
                <a:cs typeface="Arial" panose="020B0604020202020204" pitchFamily="34" charset="0"/>
              </a:rPr>
              <a:t>, </a:t>
            </a:r>
            <a:r>
              <a:rPr lang="en-US" altLang="en-US" sz="1400" b="1" dirty="0">
                <a:solidFill>
                  <a:srgbClr val="C00000"/>
                </a:solidFill>
                <a:latin typeface="Arial" panose="020B0604020202020204" pitchFamily="34" charset="0"/>
                <a:ea typeface="楷体" pitchFamily="49" charset="-122"/>
                <a:cs typeface="Arial" panose="020B0604020202020204" pitchFamily="34" charset="0"/>
              </a:rPr>
              <a:t>Not OEM</a:t>
            </a:r>
          </a:p>
          <a:p>
            <a:pPr marL="1257300" lvl="2" indent="-342900">
              <a:lnSpc>
                <a:spcPct val="150000"/>
              </a:lnSpc>
              <a:buFont typeface="Wingdings" pitchFamily="2" charset="2"/>
              <a:buChar char="Ø"/>
            </a:pPr>
            <a:r>
              <a:rPr lang="en-US" altLang="en-US" sz="1200" dirty="0">
                <a:latin typeface="Arial" panose="020B0604020202020204" pitchFamily="34" charset="0"/>
                <a:ea typeface="楷体" pitchFamily="49" charset="-122"/>
                <a:cs typeface="Arial" panose="020B0604020202020204" pitchFamily="34" charset="0"/>
              </a:rPr>
              <a:t>Best compatibility and performance, </a:t>
            </a:r>
            <a:r>
              <a:rPr lang="en-US" altLang="zh-CN" sz="1200" b="1" dirty="0">
                <a:solidFill>
                  <a:srgbClr val="C00000"/>
                </a:solidFill>
                <a:latin typeface="Arial" panose="020B0604020202020204" pitchFamily="34" charset="0"/>
                <a:ea typeface="楷体" pitchFamily="49" charset="-122"/>
                <a:cs typeface="Arial" panose="020B0604020202020204" pitchFamily="34" charset="0"/>
              </a:rPr>
              <a:t>99.9999%</a:t>
            </a:r>
            <a:r>
              <a:rPr lang="en-US" altLang="zh-CN" sz="1200" dirty="0">
                <a:solidFill>
                  <a:srgbClr val="C00000"/>
                </a:solidFill>
                <a:latin typeface="Arial" panose="020B0604020202020204" pitchFamily="34" charset="0"/>
                <a:ea typeface="楷体" pitchFamily="49" charset="-122"/>
                <a:cs typeface="Arial" panose="020B0604020202020204" pitchFamily="34" charset="0"/>
              </a:rPr>
              <a:t> </a:t>
            </a:r>
            <a:r>
              <a:rPr lang="en-US" altLang="zh-CN" sz="1200" dirty="0">
                <a:latin typeface="Arial" panose="020B0604020202020204" pitchFamily="34" charset="0"/>
                <a:ea typeface="楷体" pitchFamily="49" charset="-122"/>
                <a:cs typeface="Arial" panose="020B0604020202020204" pitchFamily="34" charset="0"/>
              </a:rPr>
              <a:t>reliability</a:t>
            </a:r>
            <a:endParaRPr lang="en-US" altLang="en-US" sz="1200" dirty="0">
              <a:latin typeface="Arial" panose="020B0604020202020204" pitchFamily="34" charset="0"/>
              <a:ea typeface="楷体" pitchFamily="49" charset="-122"/>
              <a:cs typeface="Arial" panose="020B0604020202020204" pitchFamily="34" charset="0"/>
            </a:endParaRPr>
          </a:p>
          <a:p>
            <a:pPr marL="800100" lvl="1" indent="-342900">
              <a:lnSpc>
                <a:spcPct val="200000"/>
              </a:lnSpc>
              <a:buNone/>
            </a:pPr>
            <a:r>
              <a:rPr lang="en-US" altLang="en-US" sz="1600" b="1" dirty="0">
                <a:solidFill>
                  <a:srgbClr val="C00000"/>
                </a:solidFill>
                <a:latin typeface="Arial" panose="020B0604020202020204" pitchFamily="34" charset="0"/>
                <a:ea typeface="楷体" pitchFamily="49" charset="-122"/>
                <a:cs typeface="Arial" panose="020B0604020202020204" pitchFamily="34" charset="0"/>
              </a:rPr>
              <a:t>2)	</a:t>
            </a:r>
            <a:r>
              <a:rPr lang="en-US" altLang="en-US" sz="1400" b="1" dirty="0">
                <a:solidFill>
                  <a:srgbClr val="C00000"/>
                </a:solidFill>
                <a:latin typeface="Arial" panose="020B0604020202020204" pitchFamily="34" charset="0"/>
                <a:ea typeface="楷体" pitchFamily="49" charset="-122"/>
                <a:cs typeface="Arial" panose="020B0604020202020204" pitchFamily="34" charset="0"/>
              </a:rPr>
              <a:t>Long-term evolution </a:t>
            </a:r>
            <a:r>
              <a:rPr lang="en-US" altLang="en-US" sz="1400" dirty="0">
                <a:latin typeface="Arial" panose="020B0604020202020204" pitchFamily="34" charset="0"/>
                <a:ea typeface="楷体" pitchFamily="49" charset="-122"/>
                <a:cs typeface="Arial" panose="020B0604020202020204" pitchFamily="34" charset="0"/>
              </a:rPr>
              <a:t>:  </a:t>
            </a:r>
          </a:p>
          <a:p>
            <a:pPr marL="1257300" lvl="2" indent="-342900">
              <a:lnSpc>
                <a:spcPct val="150000"/>
              </a:lnSpc>
              <a:buFont typeface="Wingdings" pitchFamily="2" charset="2"/>
              <a:buChar char="Ø"/>
            </a:pPr>
            <a:r>
              <a:rPr lang="en-US" altLang="zh-CN" sz="1200" dirty="0">
                <a:latin typeface="Arial" panose="020B0604020202020204" pitchFamily="34" charset="0"/>
                <a:ea typeface="楷体" pitchFamily="49" charset="-122"/>
                <a:cs typeface="Arial" panose="020B0604020202020204" pitchFamily="34" charset="0"/>
              </a:rPr>
              <a:t>Huawei continuous strategic investment in ICT ,10000+ R&amp;D Engineers, 7 Global R&amp;D centers. </a:t>
            </a:r>
          </a:p>
          <a:p>
            <a:pPr marL="1257300" lvl="2" indent="-342900">
              <a:lnSpc>
                <a:spcPct val="150000"/>
              </a:lnSpc>
              <a:buFont typeface="Wingdings" pitchFamily="2" charset="2"/>
              <a:buChar char="Ø"/>
            </a:pPr>
            <a:r>
              <a:rPr lang="en-US" altLang="zh-CN" sz="1200" b="1" dirty="0">
                <a:solidFill>
                  <a:srgbClr val="C00000"/>
                </a:solidFill>
                <a:latin typeface="Arial" panose="020B0604020202020204" pitchFamily="34" charset="0"/>
                <a:ea typeface="楷体" pitchFamily="49" charset="-122"/>
                <a:cs typeface="Arial" panose="020B0604020202020204" pitchFamily="34" charset="0"/>
              </a:rPr>
              <a:t>Huawei</a:t>
            </a:r>
            <a:r>
              <a:rPr lang="en-US" altLang="zh-CN" sz="1200" dirty="0">
                <a:latin typeface="Arial" panose="020B0604020202020204" pitchFamily="34" charset="0"/>
                <a:ea typeface="楷体" pitchFamily="49" charset="-122"/>
                <a:cs typeface="Arial" panose="020B0604020202020204" pitchFamily="34" charset="0"/>
              </a:rPr>
              <a:t> has </a:t>
            </a:r>
            <a:r>
              <a:rPr lang="en-US" altLang="zh-CN" sz="1200" b="1" dirty="0">
                <a:solidFill>
                  <a:srgbClr val="C00000"/>
                </a:solidFill>
                <a:latin typeface="Arial" panose="020B0604020202020204" pitchFamily="34" charset="0"/>
                <a:ea typeface="楷体" pitchFamily="49" charset="-122"/>
                <a:cs typeface="Arial" panose="020B0604020202020204" pitchFamily="34" charset="0"/>
              </a:rPr>
              <a:t>rich experience in Telecom Industry</a:t>
            </a:r>
            <a:r>
              <a:rPr lang="en-US" altLang="zh-CN" sz="1200" dirty="0">
                <a:latin typeface="Arial" panose="020B0604020202020204" pitchFamily="34" charset="0"/>
                <a:ea typeface="楷体" pitchFamily="49" charset="-122"/>
                <a:cs typeface="Arial" panose="020B0604020202020204" pitchFamily="34" charset="0"/>
              </a:rPr>
              <a:t>, </a:t>
            </a:r>
            <a:r>
              <a:rPr lang="en-US" altLang="zh-CN" sz="1200" b="1" dirty="0">
                <a:latin typeface="Arial" panose="020B0604020202020204" pitchFamily="34" charset="0"/>
                <a:ea typeface="楷体" pitchFamily="49" charset="-122"/>
                <a:cs typeface="Arial" panose="020B0604020202020204" pitchFamily="34" charset="0"/>
              </a:rPr>
              <a:t>understand Carrier demand</a:t>
            </a:r>
            <a:endParaRPr lang="en-US" altLang="en-US" sz="1200" b="1" dirty="0">
              <a:latin typeface="Arial" panose="020B0604020202020204" pitchFamily="34" charset="0"/>
              <a:ea typeface="楷体" pitchFamily="49" charset="-122"/>
              <a:cs typeface="Arial" panose="020B0604020202020204" pitchFamily="34" charset="0"/>
            </a:endParaRPr>
          </a:p>
          <a:p>
            <a:pPr marL="0" indent="0">
              <a:buNone/>
            </a:pPr>
            <a:r>
              <a:rPr lang="en-US" altLang="en-US" sz="1600" b="1" dirty="0">
                <a:latin typeface="Arial" panose="020B0604020202020204" pitchFamily="34" charset="0"/>
                <a:ea typeface="楷体" pitchFamily="49" charset="-122"/>
                <a:cs typeface="Arial" panose="020B0604020202020204" pitchFamily="34" charset="0"/>
              </a:rPr>
              <a:t>         Scenarios: </a:t>
            </a:r>
          </a:p>
          <a:p>
            <a:pPr lvl="2">
              <a:lnSpc>
                <a:spcPct val="150000"/>
              </a:lnSpc>
              <a:buFont typeface="Wingdings" pitchFamily="2" charset="2"/>
              <a:buChar char="ü"/>
            </a:pPr>
            <a:r>
              <a:rPr lang="en-US" altLang="en-US" sz="1200" dirty="0">
                <a:solidFill>
                  <a:schemeClr val="tx1">
                    <a:lumMod val="65000"/>
                    <a:lumOff val="35000"/>
                  </a:schemeClr>
                </a:solidFill>
                <a:latin typeface="Arial" panose="020B0604020202020204" pitchFamily="34" charset="0"/>
                <a:ea typeface="楷体" pitchFamily="49" charset="-122"/>
                <a:cs typeface="Arial" panose="020B0604020202020204" pitchFamily="34" charset="0"/>
              </a:rPr>
              <a:t>Private/Public Cloud, VDI, Database, and </a:t>
            </a:r>
            <a:r>
              <a:rPr lang="en-US" altLang="en-US" sz="1200" dirty="0">
                <a:solidFill>
                  <a:srgbClr val="C00000"/>
                </a:solidFill>
                <a:latin typeface="Arial" panose="020B0604020202020204" pitchFamily="34" charset="0"/>
                <a:ea typeface="楷体" pitchFamily="49" charset="-122"/>
                <a:cs typeface="Arial" panose="020B0604020202020204" pitchFamily="34" charset="0"/>
              </a:rPr>
              <a:t>critical</a:t>
            </a:r>
            <a:r>
              <a:rPr lang="en-US" altLang="en-US" sz="1200" dirty="0">
                <a:latin typeface="Arial" panose="020B0604020202020204" pitchFamily="34" charset="0"/>
                <a:ea typeface="楷体" pitchFamily="49" charset="-122"/>
                <a:cs typeface="Arial" panose="020B0604020202020204" pitchFamily="34" charset="0"/>
              </a:rPr>
              <a:t> </a:t>
            </a:r>
            <a:r>
              <a:rPr lang="en-US" altLang="en-US" sz="1200" dirty="0">
                <a:solidFill>
                  <a:srgbClr val="C00000"/>
                </a:solidFill>
                <a:latin typeface="Arial" panose="020B0604020202020204" pitchFamily="34" charset="0"/>
                <a:ea typeface="楷体" pitchFamily="49" charset="-122"/>
                <a:cs typeface="Arial" panose="020B0604020202020204" pitchFamily="34" charset="0"/>
              </a:rPr>
              <a:t>business</a:t>
            </a:r>
            <a:r>
              <a:rPr lang="en-US" altLang="en-US" sz="1200" dirty="0">
                <a:latin typeface="Arial" panose="020B0604020202020204" pitchFamily="34" charset="0"/>
                <a:ea typeface="楷体" pitchFamily="49" charset="-122"/>
                <a:cs typeface="Arial" panose="020B0604020202020204" pitchFamily="34" charset="0"/>
              </a:rPr>
              <a:t> </a:t>
            </a:r>
            <a:r>
              <a:rPr lang="en-US" altLang="en-US" sz="1200" dirty="0">
                <a:solidFill>
                  <a:schemeClr val="tx1">
                    <a:lumMod val="65000"/>
                    <a:lumOff val="35000"/>
                  </a:schemeClr>
                </a:solidFill>
                <a:latin typeface="Arial" panose="020B0604020202020204" pitchFamily="34" charset="0"/>
                <a:ea typeface="楷体" pitchFamily="49" charset="-122"/>
                <a:cs typeface="Arial" panose="020B0604020202020204" pitchFamily="34" charset="0"/>
              </a:rPr>
              <a:t>i.e. CRM, Billing, VAS ,NFV,DB </a:t>
            </a:r>
            <a:r>
              <a:rPr lang="en-US" altLang="en-US" sz="1200" dirty="0" err="1">
                <a:solidFill>
                  <a:schemeClr val="tx1">
                    <a:lumMod val="65000"/>
                    <a:lumOff val="35000"/>
                  </a:schemeClr>
                </a:solidFill>
                <a:latin typeface="Arial" panose="020B0604020202020204" pitchFamily="34" charset="0"/>
                <a:ea typeface="楷体" pitchFamily="49" charset="-122"/>
                <a:cs typeface="Arial" panose="020B0604020202020204" pitchFamily="34" charset="0"/>
              </a:rPr>
              <a:t>etc</a:t>
            </a:r>
            <a:r>
              <a:rPr lang="en-US" altLang="en-US" sz="1200" dirty="0">
                <a:solidFill>
                  <a:schemeClr val="tx1">
                    <a:lumMod val="65000"/>
                    <a:lumOff val="35000"/>
                  </a:schemeClr>
                </a:solidFill>
                <a:latin typeface="Arial" panose="020B0604020202020204" pitchFamily="34" charset="0"/>
                <a:ea typeface="楷体" pitchFamily="49" charset="-122"/>
                <a:cs typeface="Arial" panose="020B0604020202020204" pitchFamily="34" charset="0"/>
              </a:rPr>
              <a:t>;</a:t>
            </a:r>
          </a:p>
        </p:txBody>
      </p:sp>
      <p:grpSp>
        <p:nvGrpSpPr>
          <p:cNvPr id="5" name="组 8"/>
          <p:cNvGrpSpPr/>
          <p:nvPr/>
        </p:nvGrpSpPr>
        <p:grpSpPr>
          <a:xfrm>
            <a:off x="718045" y="2033641"/>
            <a:ext cx="6659044" cy="1538107"/>
            <a:chOff x="848288" y="3106201"/>
            <a:chExt cx="7454266" cy="1866405"/>
          </a:xfrm>
        </p:grpSpPr>
        <p:sp>
          <p:nvSpPr>
            <p:cNvPr id="178" name="椭圆 177"/>
            <p:cNvSpPr/>
            <p:nvPr/>
          </p:nvSpPr>
          <p:spPr>
            <a:xfrm>
              <a:off x="848288" y="3106201"/>
              <a:ext cx="7454265" cy="1848494"/>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9" name="椭圆 178"/>
            <p:cNvSpPr/>
            <p:nvPr/>
          </p:nvSpPr>
          <p:spPr>
            <a:xfrm>
              <a:off x="848289" y="3166720"/>
              <a:ext cx="7454265" cy="1805886"/>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0" name="椭圆 179"/>
            <p:cNvSpPr/>
            <p:nvPr/>
          </p:nvSpPr>
          <p:spPr>
            <a:xfrm>
              <a:off x="848289" y="3229137"/>
              <a:ext cx="7454265" cy="1700638"/>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7" name="Freeform 6"/>
          <p:cNvSpPr>
            <a:spLocks/>
          </p:cNvSpPr>
          <p:nvPr/>
        </p:nvSpPr>
        <p:spPr bwMode="auto">
          <a:xfrm>
            <a:off x="2242781" y="1809981"/>
            <a:ext cx="854516" cy="475346"/>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gradFill flip="none" rotWithShape="1">
            <a:gsLst>
              <a:gs pos="0">
                <a:srgbClr val="00ADED">
                  <a:alpha val="0"/>
                </a:srgbClr>
              </a:gs>
              <a:gs pos="100000">
                <a:srgbClr val="0099FF">
                  <a:alpha val="60000"/>
                </a:srgbClr>
              </a:gs>
            </a:gsLst>
            <a:lin ang="2700000" scaled="1"/>
            <a:tileRect/>
          </a:gradFill>
          <a:ln w="19050">
            <a:solidFill>
              <a:srgbClr val="00ADE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383" tIns="45691" rIns="91383" bIns="45691" numCol="1" rtlCol="0" anchor="b" anchorCtr="1" compatLnSpc="1"/>
          <a:lstStyle/>
          <a:p>
            <a:pPr algn="ctr" defTabSz="913828"/>
            <a:r>
              <a:rPr lang="en-US" altLang="zh-CN" sz="6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Edge Cloud</a:t>
            </a:r>
            <a:endParaRPr lang="zh-CN" altLang="en-US" sz="6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Freeform 6"/>
          <p:cNvSpPr>
            <a:spLocks/>
          </p:cNvSpPr>
          <p:nvPr/>
        </p:nvSpPr>
        <p:spPr bwMode="auto">
          <a:xfrm>
            <a:off x="3590476" y="1807601"/>
            <a:ext cx="1007425" cy="557164"/>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gradFill flip="none" rotWithShape="1">
            <a:gsLst>
              <a:gs pos="0">
                <a:srgbClr val="00ADED">
                  <a:alpha val="0"/>
                </a:srgbClr>
              </a:gs>
              <a:gs pos="100000">
                <a:srgbClr val="0099FF">
                  <a:alpha val="60000"/>
                </a:srgbClr>
              </a:gs>
            </a:gsLst>
            <a:lin ang="2700000" scaled="1"/>
            <a:tileRect/>
          </a:gradFill>
          <a:ln w="19050">
            <a:solidFill>
              <a:srgbClr val="00ADE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383" tIns="45691" rIns="91383" bIns="45691" numCol="1" rtlCol="0" anchor="b" anchorCtr="1" compatLnSpc="1"/>
          <a:lstStyle/>
          <a:p>
            <a:pPr algn="ctr" defTabSz="913828"/>
            <a:r>
              <a:rPr lang="en-US" altLang="zh-CN" sz="6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HUAWEI Cloud</a:t>
            </a:r>
            <a:endParaRPr lang="zh-CN" altLang="en-US" sz="6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2" name="Group 61">
            <a:extLst>
              <a:ext uri="{FF2B5EF4-FFF2-40B4-BE49-F238E27FC236}">
                <a16:creationId xmlns:a16="http://schemas.microsoft.com/office/drawing/2014/main" id="{3B026388-8F25-FB4B-A8A2-06C3D91D76DC}"/>
              </a:ext>
            </a:extLst>
          </p:cNvPr>
          <p:cNvGrpSpPr/>
          <p:nvPr/>
        </p:nvGrpSpPr>
        <p:grpSpPr>
          <a:xfrm>
            <a:off x="863441" y="2482662"/>
            <a:ext cx="6874702" cy="1108155"/>
            <a:chOff x="832925" y="4158639"/>
            <a:chExt cx="6874702" cy="1108155"/>
          </a:xfrm>
        </p:grpSpPr>
        <p:pic>
          <p:nvPicPr>
            <p:cNvPr id="22" name="Picture 2" descr="D:\2015\IDS2000\IDS2000图片\2.0m双排场景推拉门一侧 (2).png">
              <a:hlinkClick r:id="rId3"/>
            </p:cNvPr>
            <p:cNvPicPr>
              <a:picLocks noChangeAspect="1" noChangeArrowheads="1"/>
            </p:cNvPicPr>
            <p:nvPr/>
          </p:nvPicPr>
          <p:blipFill>
            <a:blip r:embed="rId4" cstate="print"/>
            <a:stretch>
              <a:fillRect/>
            </a:stretch>
          </p:blipFill>
          <p:spPr bwMode="auto">
            <a:xfrm>
              <a:off x="3064177" y="4497698"/>
              <a:ext cx="789844" cy="501135"/>
            </a:xfrm>
            <a:prstGeom prst="rect">
              <a:avLst/>
            </a:prstGeom>
            <a:noFill/>
            <a:ln>
              <a:noFill/>
            </a:ln>
          </p:spPr>
        </p:pic>
        <p:pic>
          <p:nvPicPr>
            <p:cNvPr id="23" name="图片 22">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4633" y="4443885"/>
              <a:ext cx="231602" cy="489656"/>
            </a:xfrm>
            <a:prstGeom prst="rect">
              <a:avLst/>
            </a:prstGeom>
          </p:spPr>
        </p:pic>
        <p:pic>
          <p:nvPicPr>
            <p:cNvPr id="24" name="图片 23">
              <a:hlinkClick r:id="rId7"/>
            </p:cNvPr>
            <p:cNvPicPr>
              <a:picLocks noChangeAspect="1"/>
            </p:cNvPicPr>
            <p:nvPr/>
          </p:nvPicPr>
          <p:blipFill>
            <a:blip r:embed="rId8">
              <a:extLst>
                <a:ext uri="{BEBA8EAE-BF5A-486C-A8C5-ECC9F3942E4B}">
                  <a14:imgProps xmlns:a14="http://schemas.microsoft.com/office/drawing/2010/main">
                    <a14:imgLayer r:embed="rId9">
                      <a14:imgEffect>
                        <a14:backgroundRemoval t="0" b="100000" l="855" r="100000">
                          <a14:foregroundMark x1="60295" y1="7598" x2="91686" y2="50503"/>
                          <a14:foregroundMark x1="60295" y1="6369" x2="95960" y2="45587"/>
                        </a14:backgroundRemoval>
                      </a14:imgEffect>
                    </a14:imgLayer>
                  </a14:imgProps>
                </a:ext>
              </a:extLst>
            </a:blip>
            <a:stretch>
              <a:fillRect/>
            </a:stretch>
          </p:blipFill>
          <p:spPr>
            <a:xfrm>
              <a:off x="5628955" y="4360131"/>
              <a:ext cx="737331" cy="489656"/>
            </a:xfrm>
            <a:prstGeom prst="rect">
              <a:avLst/>
            </a:prstGeom>
          </p:spPr>
        </p:pic>
        <p:grpSp>
          <p:nvGrpSpPr>
            <p:cNvPr id="25" name="组合 24"/>
            <p:cNvGrpSpPr/>
            <p:nvPr/>
          </p:nvGrpSpPr>
          <p:grpSpPr>
            <a:xfrm>
              <a:off x="4777909" y="4467750"/>
              <a:ext cx="553462" cy="489656"/>
              <a:chOff x="9905644" y="3146669"/>
              <a:chExt cx="1458532" cy="876113"/>
            </a:xfrm>
          </p:grpSpPr>
          <p:pic>
            <p:nvPicPr>
              <p:cNvPr id="148" name="Picture 3" descr="D:\工作相关文档\网络能源产品相关\IDS1000 V2R3上市\ICT-AIO效果图\IDS_1000_AM01.png"/>
              <p:cNvPicPr>
                <a:picLocks noChangeAspect="1" noChangeArrowheads="1"/>
              </p:cNvPicPr>
              <p:nvPr/>
            </p:nvPicPr>
            <p:blipFill>
              <a:blip r:embed="rId10" cstate="print"/>
              <a:srcRect/>
              <a:stretch>
                <a:fillRect/>
              </a:stretch>
            </p:blipFill>
            <p:spPr bwMode="auto">
              <a:xfrm>
                <a:off x="9990552" y="3146669"/>
                <a:ext cx="1373624" cy="769932"/>
              </a:xfrm>
              <a:prstGeom prst="rect">
                <a:avLst/>
              </a:prstGeom>
              <a:noFill/>
            </p:spPr>
          </p:pic>
          <p:pic>
            <p:nvPicPr>
              <p:cNvPr id="149" name="Picture 3"/>
              <p:cNvPicPr>
                <a:picLocks noChangeAspect="1" noChangeArrowheads="1"/>
              </p:cNvPicPr>
              <p:nvPr/>
            </p:nvPicPr>
            <p:blipFill>
              <a:blip r:embed="rId11" cstate="email"/>
              <a:stretch>
                <a:fillRect/>
              </a:stretch>
            </p:blipFill>
            <p:spPr bwMode="auto">
              <a:xfrm>
                <a:off x="9905644" y="3372990"/>
                <a:ext cx="972631" cy="649792"/>
              </a:xfrm>
              <a:prstGeom prst="rect">
                <a:avLst/>
              </a:prstGeom>
              <a:noFill/>
              <a:ln>
                <a:noFill/>
              </a:ln>
            </p:spPr>
          </p:pic>
        </p:grpSp>
        <p:pic>
          <p:nvPicPr>
            <p:cNvPr id="26" name="Picture 6" descr="E:\z_work\10-14 HCC2011_大会\8 ppt版整合\p12_4.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06796" y="4573911"/>
              <a:ext cx="764255" cy="399537"/>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2389000" y="4897349"/>
              <a:ext cx="713959" cy="307580"/>
            </a:xfrm>
            <a:prstGeom prst="rect">
              <a:avLst/>
            </a:prstGeom>
          </p:spPr>
          <p:txBody>
            <a:bodyPr wrap="square">
              <a:spAutoFit/>
            </a:bodyPr>
            <a:lstStyle/>
            <a:p>
              <a:pPr algn="ctr" defTabSz="914089">
                <a:buClr>
                  <a:srgbClr val="CC9900"/>
                </a:buClr>
              </a:pPr>
              <a:r>
                <a:rPr lang="en-US" altLang="zh-CN"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Micro-DC</a:t>
              </a:r>
              <a:endParaRPr lang="en-US"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sp>
          <p:nvSpPr>
            <p:cNvPr id="31" name="矩形 30"/>
            <p:cNvSpPr/>
            <p:nvPr/>
          </p:nvSpPr>
          <p:spPr>
            <a:xfrm>
              <a:off x="3058539" y="4959214"/>
              <a:ext cx="713959" cy="307580"/>
            </a:xfrm>
            <a:prstGeom prst="rect">
              <a:avLst/>
            </a:prstGeom>
          </p:spPr>
          <p:txBody>
            <a:bodyPr wrap="square">
              <a:spAutoFit/>
            </a:bodyPr>
            <a:lstStyle/>
            <a:p>
              <a:pPr algn="ctr" defTabSz="914089">
                <a:buClr>
                  <a:srgbClr val="CC9900"/>
                </a:buClr>
              </a:pPr>
              <a:r>
                <a:rPr lang="en-US" altLang="zh-CN"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Small-DC</a:t>
              </a:r>
              <a:endParaRPr lang="en-US"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sp>
          <p:nvSpPr>
            <p:cNvPr id="32" name="矩形 31"/>
            <p:cNvSpPr/>
            <p:nvPr/>
          </p:nvSpPr>
          <p:spPr>
            <a:xfrm>
              <a:off x="3819055" y="4960307"/>
              <a:ext cx="713959" cy="211462"/>
            </a:xfrm>
            <a:prstGeom prst="rect">
              <a:avLst/>
            </a:prstGeom>
          </p:spPr>
          <p:txBody>
            <a:bodyPr wrap="square">
              <a:spAutoFit/>
            </a:bodyPr>
            <a:lstStyle/>
            <a:p>
              <a:pPr algn="ctr" defTabSz="914089">
                <a:buClr>
                  <a:srgbClr val="CC9900"/>
                </a:buClr>
              </a:pPr>
              <a:r>
                <a:rPr lang="en-US" altLang="zh-CN"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Big-DC</a:t>
              </a:r>
              <a:endParaRPr lang="en-US"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sp>
          <p:nvSpPr>
            <p:cNvPr id="33" name="矩形 32"/>
            <p:cNvSpPr/>
            <p:nvPr/>
          </p:nvSpPr>
          <p:spPr>
            <a:xfrm>
              <a:off x="4488152" y="4887163"/>
              <a:ext cx="1128104" cy="307580"/>
            </a:xfrm>
            <a:prstGeom prst="rect">
              <a:avLst/>
            </a:prstGeom>
          </p:spPr>
          <p:txBody>
            <a:bodyPr wrap="square">
              <a:spAutoFit/>
            </a:bodyPr>
            <a:lstStyle/>
            <a:p>
              <a:pPr algn="ctr" defTabSz="914089">
                <a:buClr>
                  <a:srgbClr val="CC9900"/>
                </a:buClr>
              </a:pPr>
              <a:r>
                <a:rPr lang="en-US" altLang="zh-CN"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Small Modular DC</a:t>
              </a:r>
              <a:endParaRPr lang="en-US"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sp>
          <p:nvSpPr>
            <p:cNvPr id="34" name="矩形 33"/>
            <p:cNvSpPr/>
            <p:nvPr/>
          </p:nvSpPr>
          <p:spPr>
            <a:xfrm>
              <a:off x="5457294" y="4795965"/>
              <a:ext cx="1127790" cy="211462"/>
            </a:xfrm>
            <a:prstGeom prst="rect">
              <a:avLst/>
            </a:prstGeom>
          </p:spPr>
          <p:txBody>
            <a:bodyPr wrap="square">
              <a:spAutoFit/>
            </a:bodyPr>
            <a:lstStyle/>
            <a:p>
              <a:pPr algn="ctr" defTabSz="914089">
                <a:buClr>
                  <a:srgbClr val="CC9900"/>
                </a:buClr>
              </a:pPr>
              <a:r>
                <a:rPr lang="en-US" altLang="zh-CN"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Big Modular DC</a:t>
              </a:r>
              <a:endParaRPr lang="en-US"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grpSp>
          <p:nvGrpSpPr>
            <p:cNvPr id="35" name="组合 34"/>
            <p:cNvGrpSpPr/>
            <p:nvPr/>
          </p:nvGrpSpPr>
          <p:grpSpPr>
            <a:xfrm>
              <a:off x="5899869" y="4319102"/>
              <a:ext cx="1807758" cy="404252"/>
              <a:chOff x="9513353" y="4356537"/>
              <a:chExt cx="2318810" cy="509632"/>
            </a:xfrm>
          </p:grpSpPr>
          <p:sp>
            <p:nvSpPr>
              <p:cNvPr id="146" name="TextBox 56"/>
              <p:cNvSpPr txBox="1"/>
              <p:nvPr/>
            </p:nvSpPr>
            <p:spPr>
              <a:xfrm>
                <a:off x="9513353" y="4744994"/>
                <a:ext cx="2318810" cy="121175"/>
              </a:xfrm>
              <a:prstGeom prst="rect">
                <a:avLst/>
              </a:prstGeom>
              <a:noFill/>
            </p:spPr>
            <p:txBody>
              <a:bodyPr wrap="squar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089">
                  <a:buClr>
                    <a:srgbClr val="CC9900"/>
                  </a:buClr>
                </a:pPr>
                <a:r>
                  <a:rPr lang="en-US" altLang="zh-CN"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NetCol8000-A/C</a:t>
                </a:r>
              </a:p>
            </p:txBody>
          </p:sp>
          <p:pic>
            <p:nvPicPr>
              <p:cNvPr id="147" name="图片 1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82558" y="4356537"/>
                <a:ext cx="494955" cy="371414"/>
              </a:xfrm>
              <a:prstGeom prst="rect">
                <a:avLst/>
              </a:prstGeom>
            </p:spPr>
          </p:pic>
        </p:grpSp>
        <p:grpSp>
          <p:nvGrpSpPr>
            <p:cNvPr id="36" name="组合 35"/>
            <p:cNvGrpSpPr/>
            <p:nvPr/>
          </p:nvGrpSpPr>
          <p:grpSpPr>
            <a:xfrm>
              <a:off x="1267974" y="4528982"/>
              <a:ext cx="1083425" cy="347082"/>
              <a:chOff x="-65037" y="4035301"/>
              <a:chExt cx="1389708" cy="437559"/>
            </a:xfrm>
          </p:grpSpPr>
          <p:sp>
            <p:nvSpPr>
              <p:cNvPr id="144" name="Text Box 14"/>
              <p:cNvSpPr txBox="1">
                <a:spLocks noChangeArrowheads="1"/>
              </p:cNvSpPr>
              <p:nvPr/>
            </p:nvSpPr>
            <p:spPr bwMode="auto">
              <a:xfrm>
                <a:off x="-65037" y="4351685"/>
                <a:ext cx="1389708" cy="121175"/>
              </a:xfrm>
              <a:prstGeom prst="rect">
                <a:avLst/>
              </a:prstGeom>
              <a:noFill/>
            </p:spPr>
            <p:txBody>
              <a:bodyPr wrap="square" lIns="0" tIns="0" rIns="0" bIns="0" rtlCol="0" anchor="ctr"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089">
                  <a:buClr>
                    <a:srgbClr val="CC9900"/>
                  </a:buClr>
                </a:pPr>
                <a:r>
                  <a:rPr lang="en-US" altLang="zh-CN"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UPS2000</a:t>
                </a:r>
              </a:p>
            </p:txBody>
          </p:sp>
          <p:pic>
            <p:nvPicPr>
              <p:cNvPr id="145" name="Picture 2" descr="D:\渠道大会 2014\UPS2000-G\主机\UPS2000-G-机架.png"/>
              <p:cNvPicPr>
                <a:picLocks noChangeAspect="1" noChangeArrowheads="1"/>
              </p:cNvPicPr>
              <p:nvPr/>
            </p:nvPicPr>
            <p:blipFill>
              <a:blip r:embed="rId14" cstate="print">
                <a:lum bright="-10000"/>
              </a:blip>
              <a:srcRect/>
              <a:stretch>
                <a:fillRect/>
              </a:stretch>
            </p:blipFill>
            <p:spPr bwMode="auto">
              <a:xfrm>
                <a:off x="423849" y="4035301"/>
                <a:ext cx="434571" cy="267134"/>
              </a:xfrm>
              <a:prstGeom prst="rect">
                <a:avLst/>
              </a:prstGeom>
              <a:noFill/>
            </p:spPr>
          </p:pic>
        </p:grpSp>
        <p:grpSp>
          <p:nvGrpSpPr>
            <p:cNvPr id="37" name="组合 36"/>
            <p:cNvGrpSpPr/>
            <p:nvPr/>
          </p:nvGrpSpPr>
          <p:grpSpPr>
            <a:xfrm>
              <a:off x="832925" y="4265875"/>
              <a:ext cx="993349" cy="547746"/>
              <a:chOff x="1161260" y="4142014"/>
              <a:chExt cx="1274168" cy="690533"/>
            </a:xfrm>
          </p:grpSpPr>
          <p:sp>
            <p:nvSpPr>
              <p:cNvPr id="142" name="Rectangle 24"/>
              <p:cNvSpPr>
                <a:spLocks noChangeArrowheads="1"/>
              </p:cNvSpPr>
              <p:nvPr/>
            </p:nvSpPr>
            <p:spPr bwMode="auto">
              <a:xfrm>
                <a:off x="1161260" y="4481634"/>
                <a:ext cx="1274168" cy="350913"/>
              </a:xfrm>
              <a:prstGeom prst="rect">
                <a:avLst/>
              </a:prstGeom>
              <a:noFill/>
              <a:ln w="12700">
                <a:noFill/>
                <a:miter lim="800000"/>
                <a:headEnd/>
                <a:tailEnd/>
              </a:ln>
              <a:effectLst/>
            </p:spPr>
            <p:txBody>
              <a:bodyPr wrap="square" lIns="0" tIns="0" rIns="0" bIns="0" anchor="ctr" anchorCtr="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089">
                  <a:buClr>
                    <a:srgbClr val="CC9900"/>
                  </a:buClr>
                </a:pPr>
                <a:r>
                  <a:rPr lang="en-US" altLang="zh-CN"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UPS5000</a:t>
                </a:r>
                <a:endParaRPr lang="zh-CN" altLang="en-US"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pic>
            <p:nvPicPr>
              <p:cNvPr id="143" name="Picture 2" descr="D:\图片大全\UPS5000-E\UPS800K-2.jpg"/>
              <p:cNvPicPr>
                <a:picLocks noChangeAspect="1" noChangeArrowheads="1"/>
              </p:cNvPicPr>
              <p:nvPr/>
            </p:nvPicPr>
            <p:blipFill>
              <a:blip r:embed="rId15" cstate="print">
                <a:clrChange>
                  <a:clrFrom>
                    <a:srgbClr val="FFFFFF"/>
                  </a:clrFrom>
                  <a:clrTo>
                    <a:srgbClr val="FFFFFF">
                      <a:alpha val="0"/>
                    </a:srgbClr>
                  </a:clrTo>
                </a:clrChange>
                <a:lum bright="-10000"/>
              </a:blip>
              <a:srcRect/>
              <a:stretch>
                <a:fillRect/>
              </a:stretch>
            </p:blipFill>
            <p:spPr bwMode="auto">
              <a:xfrm>
                <a:off x="1574967" y="4142014"/>
                <a:ext cx="457581" cy="452198"/>
              </a:xfrm>
              <a:prstGeom prst="rect">
                <a:avLst/>
              </a:prstGeom>
              <a:noFill/>
            </p:spPr>
          </p:pic>
        </p:grpSp>
        <p:grpSp>
          <p:nvGrpSpPr>
            <p:cNvPr id="38" name="组合 37"/>
            <p:cNvGrpSpPr/>
            <p:nvPr/>
          </p:nvGrpSpPr>
          <p:grpSpPr>
            <a:xfrm>
              <a:off x="1800078" y="4353153"/>
              <a:ext cx="993349" cy="766572"/>
              <a:chOff x="2562200" y="4055518"/>
              <a:chExt cx="1274168" cy="966404"/>
            </a:xfrm>
          </p:grpSpPr>
          <p:pic>
            <p:nvPicPr>
              <p:cNvPr id="140" name="Picture 2" descr="\\szxnrd-fs\szx01\PS_Energy_DateCenter_M_F\5-品牌资料\01. 产品图片库\产品摄影成图2015-11-30\DSC_0619_1.jpg">
                <a:hlinkClick r:id="rId16"/>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0" b="100000" l="10000" r="90000"/>
                        </a14:imgEffect>
                      </a14:imgLayer>
                    </a14:imgProps>
                  </a:ext>
                </a:extLst>
              </a:blip>
              <a:srcRect/>
              <a:stretch>
                <a:fillRect/>
              </a:stretch>
            </p:blipFill>
            <p:spPr bwMode="auto">
              <a:xfrm>
                <a:off x="3019917" y="4055518"/>
                <a:ext cx="426830" cy="639562"/>
              </a:xfrm>
              <a:prstGeom prst="rect">
                <a:avLst/>
              </a:prstGeom>
              <a:noFill/>
              <a:ln w="9525">
                <a:noFill/>
                <a:miter lim="800000"/>
                <a:headEnd/>
                <a:tailEnd/>
              </a:ln>
            </p:spPr>
          </p:pic>
          <p:sp>
            <p:nvSpPr>
              <p:cNvPr id="141" name="Rectangle 24"/>
              <p:cNvSpPr>
                <a:spLocks noChangeArrowheads="1"/>
              </p:cNvSpPr>
              <p:nvPr/>
            </p:nvSpPr>
            <p:spPr bwMode="auto">
              <a:xfrm>
                <a:off x="2562200" y="4487626"/>
                <a:ext cx="1274168" cy="534296"/>
              </a:xfrm>
              <a:prstGeom prst="rect">
                <a:avLst/>
              </a:prstGeom>
              <a:noFill/>
              <a:ln w="12700">
                <a:noFill/>
                <a:miter lim="800000"/>
                <a:headEnd/>
                <a:tailEnd/>
              </a:ln>
              <a:effectLst/>
            </p:spPr>
            <p:txBody>
              <a:bodyPr wrap="square" lIns="0" tIns="0" rIns="0" bIns="0" anchor="ctr" anchorCtr="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089">
                  <a:buClr>
                    <a:srgbClr val="CC9900"/>
                  </a:buClr>
                </a:pPr>
                <a:r>
                  <a:rPr lang="en-US" altLang="zh-CN"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PDU</a:t>
                </a:r>
                <a:r>
                  <a:rPr lang="zh-CN" altLang="en-US"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配电柜</a:t>
                </a:r>
                <a:endParaRPr lang="en-US" altLang="zh-CN"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grpSp>
        <p:pic>
          <p:nvPicPr>
            <p:cNvPr id="44" name="Picture 11" descr="D:\mary\正在进行中\D-201512231 李智 2016MWC资料设计\徐林\link\线条.png"/>
            <p:cNvPicPr>
              <a:picLocks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520640" y="4343556"/>
              <a:ext cx="2941995" cy="212963"/>
            </a:xfrm>
            <a:prstGeom prst="rect">
              <a:avLst/>
            </a:prstGeom>
            <a:noFill/>
            <a:extLst>
              <a:ext uri="{909E8E84-426E-40DD-AFC4-6F175D3DCCD1}">
                <a14:hiddenFill xmlns:a14="http://schemas.microsoft.com/office/drawing/2010/main">
                  <a:solidFill>
                    <a:srgbClr val="FFFFFF"/>
                  </a:solidFill>
                </a14:hiddenFill>
              </a:ext>
            </a:extLst>
          </p:spPr>
        </p:pic>
        <p:sp>
          <p:nvSpPr>
            <p:cNvPr id="45" name="标题 1"/>
            <p:cNvSpPr txBox="1">
              <a:spLocks/>
            </p:cNvSpPr>
            <p:nvPr/>
          </p:nvSpPr>
          <p:spPr>
            <a:xfrm>
              <a:off x="3069397" y="4158639"/>
              <a:ext cx="1958706" cy="293289"/>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1218388">
                <a:lnSpc>
                  <a:spcPts val="1899"/>
                </a:lnSpc>
                <a:buClr>
                  <a:srgbClr val="CC9900"/>
                </a:buClr>
                <a:buSzPct val="75000"/>
                <a:defRPr/>
              </a:pPr>
              <a:r>
                <a:rPr kumimoji="1" lang="en-US" altLang="zh-CN" sz="1000" b="1" dirty="0">
                  <a:solidFill>
                    <a:srgbClr val="C00000"/>
                  </a:solidFill>
                  <a:effectLst>
                    <a:outerShdw blurRad="38100" dist="38100" dir="2700000" algn="tl">
                      <a:srgbClr val="000000">
                        <a:alpha val="43137"/>
                      </a:srgbClr>
                    </a:outerShdw>
                  </a:effectLst>
                  <a:latin typeface="微软雅黑" panose="020B0503020204020204" pitchFamily="34" charset="-122"/>
                  <a:cs typeface="Arial" pitchFamily="34" charset="0"/>
                  <a:sym typeface="???? Bold" charset="0"/>
                </a:rPr>
                <a:t>DC Facility</a:t>
              </a:r>
            </a:p>
          </p:txBody>
        </p:sp>
      </p:grpSp>
      <p:grpSp>
        <p:nvGrpSpPr>
          <p:cNvPr id="48" name="组 8"/>
          <p:cNvGrpSpPr/>
          <p:nvPr/>
        </p:nvGrpSpPr>
        <p:grpSpPr>
          <a:xfrm>
            <a:off x="701430" y="1454458"/>
            <a:ext cx="6671127" cy="1001951"/>
            <a:chOff x="848289" y="3106202"/>
            <a:chExt cx="7454265" cy="1823573"/>
          </a:xfrm>
        </p:grpSpPr>
        <p:sp>
          <p:nvSpPr>
            <p:cNvPr id="122" name="椭圆 121"/>
            <p:cNvSpPr/>
            <p:nvPr/>
          </p:nvSpPr>
          <p:spPr>
            <a:xfrm>
              <a:off x="848289" y="3106202"/>
              <a:ext cx="7454265" cy="1700638"/>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3" name="椭圆 122"/>
            <p:cNvSpPr/>
            <p:nvPr/>
          </p:nvSpPr>
          <p:spPr>
            <a:xfrm>
              <a:off x="848289" y="3166720"/>
              <a:ext cx="7454265" cy="1700638"/>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4" name="椭圆 123"/>
            <p:cNvSpPr/>
            <p:nvPr/>
          </p:nvSpPr>
          <p:spPr>
            <a:xfrm>
              <a:off x="848289" y="3229137"/>
              <a:ext cx="7454265" cy="1700638"/>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5" name="椭圆 124"/>
            <p:cNvSpPr/>
            <p:nvPr/>
          </p:nvSpPr>
          <p:spPr>
            <a:xfrm>
              <a:off x="848289" y="3159826"/>
              <a:ext cx="7454265" cy="1700638"/>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pic>
        <p:nvPicPr>
          <p:cNvPr id="49" name="Picture 11" descr="D:\mary\正在进行中\D-201512231 李智 2016MWC资料设计\徐林\link\线条.png"/>
          <p:cNvPicPr>
            <a:picLocks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41217" y="1596712"/>
            <a:ext cx="2941995" cy="212963"/>
          </a:xfrm>
          <a:prstGeom prst="rect">
            <a:avLst/>
          </a:prstGeom>
          <a:noFill/>
          <a:extLst>
            <a:ext uri="{909E8E84-426E-40DD-AFC4-6F175D3DCCD1}">
              <a14:hiddenFill xmlns:a14="http://schemas.microsoft.com/office/drawing/2010/main">
                <a:solidFill>
                  <a:srgbClr val="FFFFFF"/>
                </a:solidFill>
              </a14:hiddenFill>
            </a:ext>
          </a:extLst>
        </p:spPr>
      </p:pic>
      <p:sp>
        <p:nvSpPr>
          <p:cNvPr id="50" name="标题 1"/>
          <p:cNvSpPr txBox="1">
            <a:spLocks/>
          </p:cNvSpPr>
          <p:nvPr/>
        </p:nvSpPr>
        <p:spPr>
          <a:xfrm>
            <a:off x="2742787" y="1337982"/>
            <a:ext cx="2802186" cy="298168"/>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1218388">
              <a:lnSpc>
                <a:spcPts val="1899"/>
              </a:lnSpc>
              <a:buClr>
                <a:srgbClr val="CC9900"/>
              </a:buClr>
              <a:buSzPct val="75000"/>
              <a:defRPr/>
            </a:pPr>
            <a:r>
              <a:rPr kumimoji="1" lang="en-US" altLang="zh-CN" sz="1000" b="1" dirty="0">
                <a:solidFill>
                  <a:srgbClr val="C00000"/>
                </a:solidFill>
                <a:effectLst>
                  <a:outerShdw blurRad="38100" dist="38100" dir="2700000" algn="tl">
                    <a:srgbClr val="000000">
                      <a:alpha val="43137"/>
                    </a:srgbClr>
                  </a:outerShdw>
                </a:effectLst>
                <a:latin typeface="微软雅黑" panose="020B0503020204020204" pitchFamily="34" charset="-122"/>
                <a:cs typeface="Arial" pitchFamily="34" charset="0"/>
                <a:sym typeface="???? Bold" charset="0"/>
              </a:rPr>
              <a:t>Huawei Hybrid Cloud Solution</a:t>
            </a:r>
          </a:p>
        </p:txBody>
      </p:sp>
      <p:sp>
        <p:nvSpPr>
          <p:cNvPr id="63" name="Freeform 6"/>
          <p:cNvSpPr>
            <a:spLocks/>
          </p:cNvSpPr>
          <p:nvPr/>
        </p:nvSpPr>
        <p:spPr bwMode="auto">
          <a:xfrm>
            <a:off x="5059893" y="1774971"/>
            <a:ext cx="1171164" cy="532437"/>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gradFill flip="none" rotWithShape="1">
            <a:gsLst>
              <a:gs pos="0">
                <a:srgbClr val="00ADED">
                  <a:alpha val="0"/>
                </a:srgbClr>
              </a:gs>
              <a:gs pos="100000">
                <a:srgbClr val="0099FF">
                  <a:alpha val="60000"/>
                </a:srgbClr>
              </a:gs>
            </a:gsLst>
            <a:lin ang="2700000" scaled="1"/>
            <a:tileRect/>
          </a:gradFill>
          <a:ln w="19050">
            <a:solidFill>
              <a:srgbClr val="00ADE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383" tIns="45691" rIns="91383" bIns="45691" numCol="1" rtlCol="0" anchor="b" anchorCtr="1" compatLnSpc="1"/>
          <a:lstStyle/>
          <a:p>
            <a:pPr algn="ctr" defTabSz="913828"/>
            <a:r>
              <a:rPr lang="en-US" altLang="zh-CN" sz="6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HUAWEI Cloud Stack</a:t>
            </a:r>
            <a:endParaRPr lang="zh-CN" altLang="en-US" sz="6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4" name="组 8"/>
          <p:cNvGrpSpPr/>
          <p:nvPr/>
        </p:nvGrpSpPr>
        <p:grpSpPr>
          <a:xfrm>
            <a:off x="846503" y="4572422"/>
            <a:ext cx="6628020" cy="1447410"/>
            <a:chOff x="828785" y="3205615"/>
            <a:chExt cx="7568029" cy="1756349"/>
          </a:xfrm>
        </p:grpSpPr>
        <p:sp>
          <p:nvSpPr>
            <p:cNvPr id="92" name="椭圆 91"/>
            <p:cNvSpPr/>
            <p:nvPr/>
          </p:nvSpPr>
          <p:spPr>
            <a:xfrm>
              <a:off x="828785" y="3205615"/>
              <a:ext cx="7454265" cy="1700638"/>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3" name="椭圆 92"/>
            <p:cNvSpPr/>
            <p:nvPr/>
          </p:nvSpPr>
          <p:spPr>
            <a:xfrm>
              <a:off x="848289" y="3935034"/>
              <a:ext cx="7454266" cy="164011"/>
            </a:xfrm>
            <a:prstGeom prst="ellipse">
              <a:avLst/>
            </a:prstGeom>
            <a:noFill/>
          </p:spPr>
          <p:txBody>
            <a:bodyPr wrap="square" lIns="0" tIns="0" rIns="0" bIns="0" rtlCol="0" anchor="ctr" anchorCtr="0">
              <a:spAutoFit/>
            </a:bodyPr>
            <a:lstStyle/>
            <a:p>
              <a:pPr algn="ctr" defTabSz="914089">
                <a:buClr>
                  <a:srgbClr val="CC9900"/>
                </a:buClr>
              </a:pPr>
              <a:endParaRPr lang="zh-CN" altLang="en-US" sz="50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sp>
          <p:nvSpPr>
            <p:cNvPr id="94" name="椭圆 93"/>
            <p:cNvSpPr/>
            <p:nvPr/>
          </p:nvSpPr>
          <p:spPr>
            <a:xfrm>
              <a:off x="942549" y="3261326"/>
              <a:ext cx="7454265" cy="1700638"/>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81" name="Group 180">
            <a:extLst>
              <a:ext uri="{FF2B5EF4-FFF2-40B4-BE49-F238E27FC236}">
                <a16:creationId xmlns:a16="http://schemas.microsoft.com/office/drawing/2014/main" id="{C9B00535-267F-1944-804C-E376A549FAA2}"/>
              </a:ext>
            </a:extLst>
          </p:cNvPr>
          <p:cNvGrpSpPr/>
          <p:nvPr/>
        </p:nvGrpSpPr>
        <p:grpSpPr>
          <a:xfrm>
            <a:off x="1758117" y="5173537"/>
            <a:ext cx="4642298" cy="899161"/>
            <a:chOff x="1684089" y="5112531"/>
            <a:chExt cx="4642298" cy="899161"/>
          </a:xfrm>
        </p:grpSpPr>
        <p:pic>
          <p:nvPicPr>
            <p:cNvPr id="64" name="图片 63" descr="矢量智能对象-2"/>
            <p:cNvPicPr>
              <a:picLocks noChangeAspect="1"/>
            </p:cNvPicPr>
            <p:nvPr/>
          </p:nvPicPr>
          <p:blipFill>
            <a:blip r:embed="rId20"/>
            <a:stretch>
              <a:fillRect/>
            </a:stretch>
          </p:blipFill>
          <p:spPr>
            <a:xfrm>
              <a:off x="3711121" y="5455693"/>
              <a:ext cx="491732" cy="367101"/>
            </a:xfrm>
            <a:prstGeom prst="rect">
              <a:avLst/>
            </a:prstGeom>
          </p:spPr>
        </p:pic>
        <p:pic>
          <p:nvPicPr>
            <p:cNvPr id="65" name="图片 64" descr="图片2 拷贝"/>
            <p:cNvPicPr>
              <a:picLocks noChangeAspect="1"/>
            </p:cNvPicPr>
            <p:nvPr/>
          </p:nvPicPr>
          <p:blipFill>
            <a:blip r:embed="rId21"/>
            <a:stretch>
              <a:fillRect/>
            </a:stretch>
          </p:blipFill>
          <p:spPr>
            <a:xfrm>
              <a:off x="1958743" y="5324653"/>
              <a:ext cx="448098" cy="415941"/>
            </a:xfrm>
            <a:prstGeom prst="rect">
              <a:avLst/>
            </a:prstGeom>
          </p:spPr>
        </p:pic>
        <p:pic>
          <p:nvPicPr>
            <p:cNvPr id="66" name="图片 65" descr="图片2"/>
            <p:cNvPicPr>
              <a:picLocks noChangeAspect="1"/>
            </p:cNvPicPr>
            <p:nvPr/>
          </p:nvPicPr>
          <p:blipFill>
            <a:blip r:embed="rId22"/>
            <a:stretch>
              <a:fillRect/>
            </a:stretch>
          </p:blipFill>
          <p:spPr>
            <a:xfrm>
              <a:off x="2810218" y="5413875"/>
              <a:ext cx="384550" cy="408919"/>
            </a:xfrm>
            <a:prstGeom prst="rect">
              <a:avLst/>
            </a:prstGeom>
          </p:spPr>
        </p:pic>
        <p:pic>
          <p:nvPicPr>
            <p:cNvPr id="67" name="图片 66" descr="矢量智能对象"/>
            <p:cNvPicPr>
              <a:picLocks noChangeAspect="1"/>
            </p:cNvPicPr>
            <p:nvPr/>
          </p:nvPicPr>
          <p:blipFill>
            <a:blip r:embed="rId23"/>
            <a:stretch>
              <a:fillRect/>
            </a:stretch>
          </p:blipFill>
          <p:spPr>
            <a:xfrm>
              <a:off x="5623186" y="5286027"/>
              <a:ext cx="460048" cy="429987"/>
            </a:xfrm>
            <a:prstGeom prst="rect">
              <a:avLst/>
            </a:prstGeom>
          </p:spPr>
        </p:pic>
        <p:pic>
          <p:nvPicPr>
            <p:cNvPr id="68" name="图片 67" descr="矢量智能对象-1"/>
            <p:cNvPicPr>
              <a:picLocks noChangeAspect="1"/>
            </p:cNvPicPr>
            <p:nvPr/>
          </p:nvPicPr>
          <p:blipFill>
            <a:blip r:embed="rId24"/>
            <a:stretch>
              <a:fillRect/>
            </a:stretch>
          </p:blipFill>
          <p:spPr>
            <a:xfrm>
              <a:off x="4834897" y="5409087"/>
              <a:ext cx="460048" cy="429987"/>
            </a:xfrm>
            <a:prstGeom prst="rect">
              <a:avLst/>
            </a:prstGeom>
          </p:spPr>
        </p:pic>
        <p:sp>
          <p:nvSpPr>
            <p:cNvPr id="69" name="文本框 43"/>
            <p:cNvSpPr txBox="1"/>
            <p:nvPr/>
          </p:nvSpPr>
          <p:spPr>
            <a:xfrm>
              <a:off x="1684089" y="5711386"/>
              <a:ext cx="973142" cy="211462"/>
            </a:xfrm>
            <a:prstGeom prst="rect">
              <a:avLst/>
            </a:prstGeom>
            <a:noFill/>
            <a:ln w="9525">
              <a:noFill/>
            </a:ln>
          </p:spPr>
          <p:txBody>
            <a:bodyPr wrap="square" anchor="t">
              <a:spAutoFit/>
            </a:bodyPr>
            <a:lstStyle/>
            <a:p>
              <a:pPr algn="ctr" defTabSz="914089"/>
              <a:r>
                <a:rPr lang="en-US" sz="5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SSD</a:t>
              </a:r>
            </a:p>
          </p:txBody>
        </p:sp>
        <p:sp>
          <p:nvSpPr>
            <p:cNvPr id="70" name="文本框 43"/>
            <p:cNvSpPr txBox="1"/>
            <p:nvPr/>
          </p:nvSpPr>
          <p:spPr>
            <a:xfrm>
              <a:off x="2521278" y="5776883"/>
              <a:ext cx="973142" cy="211462"/>
            </a:xfrm>
            <a:prstGeom prst="rect">
              <a:avLst/>
            </a:prstGeom>
            <a:noFill/>
            <a:ln w="9525">
              <a:noFill/>
            </a:ln>
          </p:spPr>
          <p:txBody>
            <a:bodyPr wrap="square" anchor="t">
              <a:spAutoFit/>
            </a:bodyPr>
            <a:lstStyle>
              <a:defPPr>
                <a:defRPr lang="en-US"/>
              </a:defPPr>
              <a:lvl1pPr algn="ctr">
                <a:defRPr sz="700">
                  <a:solidFill>
                    <a:schemeClr val="tx2"/>
                  </a:solidFill>
                  <a:latin typeface="微软雅黑" panose="020B0503020204020204" pitchFamily="34" charset="-122"/>
                  <a:ea typeface="微软雅黑" panose="020B0503020204020204" pitchFamily="34" charset="-122"/>
                  <a:cs typeface="Arial" pitchFamily="34" charset="0"/>
                </a:defRPr>
              </a:lvl1pPr>
            </a:lstStyle>
            <a:p>
              <a:pPr defTabSz="914089"/>
              <a:r>
                <a:rPr lang="en-US" sz="500" dirty="0">
                  <a:solidFill>
                    <a:schemeClr val="tx1">
                      <a:lumMod val="65000"/>
                      <a:lumOff val="35000"/>
                    </a:schemeClr>
                  </a:solidFill>
                </a:rPr>
                <a:t>MPI</a:t>
              </a:r>
            </a:p>
          </p:txBody>
        </p:sp>
        <p:sp>
          <p:nvSpPr>
            <p:cNvPr id="71" name="文本框 43"/>
            <p:cNvSpPr txBox="1"/>
            <p:nvPr/>
          </p:nvSpPr>
          <p:spPr>
            <a:xfrm>
              <a:off x="3490160" y="5800230"/>
              <a:ext cx="973142" cy="211462"/>
            </a:xfrm>
            <a:prstGeom prst="rect">
              <a:avLst/>
            </a:prstGeom>
            <a:noFill/>
            <a:ln w="9525">
              <a:noFill/>
            </a:ln>
          </p:spPr>
          <p:txBody>
            <a:bodyPr wrap="square" anchor="t">
              <a:spAutoFit/>
            </a:bodyPr>
            <a:lstStyle>
              <a:defPPr>
                <a:defRPr lang="en-US"/>
              </a:defPPr>
              <a:lvl1pPr algn="ctr">
                <a:defRPr sz="700">
                  <a:solidFill>
                    <a:schemeClr val="tx2"/>
                  </a:solidFill>
                  <a:latin typeface="微软雅黑" panose="020B0503020204020204" pitchFamily="34" charset="-122"/>
                  <a:ea typeface="微软雅黑" panose="020B0503020204020204" pitchFamily="34" charset="-122"/>
                  <a:cs typeface="Arial" pitchFamily="34" charset="0"/>
                </a:defRPr>
              </a:lvl1pPr>
            </a:lstStyle>
            <a:p>
              <a:pPr defTabSz="914089"/>
              <a:r>
                <a:rPr lang="en-US" sz="500" dirty="0">
                  <a:solidFill>
                    <a:schemeClr val="tx1">
                      <a:lumMod val="65000"/>
                      <a:lumOff val="35000"/>
                    </a:schemeClr>
                  </a:solidFill>
                </a:rPr>
                <a:t>KUNPENG920</a:t>
              </a:r>
            </a:p>
          </p:txBody>
        </p:sp>
        <p:sp>
          <p:nvSpPr>
            <p:cNvPr id="72" name="文本框 43"/>
            <p:cNvSpPr txBox="1"/>
            <p:nvPr/>
          </p:nvSpPr>
          <p:spPr>
            <a:xfrm>
              <a:off x="4599878" y="5794964"/>
              <a:ext cx="973142" cy="211462"/>
            </a:xfrm>
            <a:prstGeom prst="rect">
              <a:avLst/>
            </a:prstGeom>
            <a:noFill/>
            <a:ln w="9525">
              <a:noFill/>
            </a:ln>
          </p:spPr>
          <p:txBody>
            <a:bodyPr wrap="square" anchor="t">
              <a:spAutoFit/>
            </a:bodyPr>
            <a:lstStyle>
              <a:defPPr>
                <a:defRPr lang="en-US"/>
              </a:defPPr>
              <a:lvl1pPr algn="ctr">
                <a:defRPr sz="700">
                  <a:solidFill>
                    <a:schemeClr val="tx2"/>
                  </a:solidFill>
                  <a:latin typeface="微软雅黑" panose="020B0503020204020204" pitchFamily="34" charset="-122"/>
                  <a:ea typeface="微软雅黑" panose="020B0503020204020204" pitchFamily="34" charset="-122"/>
                  <a:cs typeface="Arial" pitchFamily="34" charset="0"/>
                </a:defRPr>
              </a:lvl1pPr>
            </a:lstStyle>
            <a:p>
              <a:pPr defTabSz="914089"/>
              <a:r>
                <a:rPr lang="en-US" sz="500">
                  <a:solidFill>
                    <a:schemeClr val="tx1">
                      <a:lumMod val="65000"/>
                      <a:lumOff val="35000"/>
                    </a:schemeClr>
                  </a:solidFill>
                </a:rPr>
                <a:t>Ascend 910</a:t>
              </a:r>
            </a:p>
          </p:txBody>
        </p:sp>
        <p:sp>
          <p:nvSpPr>
            <p:cNvPr id="73" name="文本框 43"/>
            <p:cNvSpPr txBox="1"/>
            <p:nvPr/>
          </p:nvSpPr>
          <p:spPr>
            <a:xfrm>
              <a:off x="5353245" y="5667974"/>
              <a:ext cx="973142" cy="211462"/>
            </a:xfrm>
            <a:prstGeom prst="rect">
              <a:avLst/>
            </a:prstGeom>
            <a:noFill/>
            <a:ln w="9525">
              <a:noFill/>
            </a:ln>
          </p:spPr>
          <p:txBody>
            <a:bodyPr wrap="square" anchor="t">
              <a:spAutoFit/>
            </a:bodyPr>
            <a:lstStyle>
              <a:defPPr>
                <a:defRPr lang="en-US"/>
              </a:defPPr>
              <a:lvl1pPr algn="ctr">
                <a:defRPr sz="700">
                  <a:solidFill>
                    <a:schemeClr val="tx2"/>
                  </a:solidFill>
                  <a:latin typeface="微软雅黑" panose="020B0503020204020204" pitchFamily="34" charset="-122"/>
                  <a:ea typeface="微软雅黑" panose="020B0503020204020204" pitchFamily="34" charset="-122"/>
                  <a:cs typeface="Arial" pitchFamily="34" charset="0"/>
                </a:defRPr>
              </a:lvl1pPr>
            </a:lstStyle>
            <a:p>
              <a:pPr defTabSz="914089"/>
              <a:r>
                <a:rPr lang="en-US" sz="500">
                  <a:solidFill>
                    <a:schemeClr val="tx1">
                      <a:lumMod val="65000"/>
                      <a:lumOff val="35000"/>
                    </a:schemeClr>
                  </a:solidFill>
                </a:rPr>
                <a:t>Ascend 310</a:t>
              </a:r>
            </a:p>
          </p:txBody>
        </p:sp>
        <p:sp>
          <p:nvSpPr>
            <p:cNvPr id="75" name="标题 1"/>
            <p:cNvSpPr txBox="1">
              <a:spLocks/>
            </p:cNvSpPr>
            <p:nvPr/>
          </p:nvSpPr>
          <p:spPr>
            <a:xfrm>
              <a:off x="2994185" y="5112531"/>
              <a:ext cx="1958706" cy="293289"/>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1218388">
                <a:lnSpc>
                  <a:spcPts val="1899"/>
                </a:lnSpc>
                <a:buClr>
                  <a:srgbClr val="CC9900"/>
                </a:buClr>
                <a:buSzPct val="75000"/>
                <a:defRPr/>
              </a:pPr>
              <a:r>
                <a:rPr kumimoji="1" lang="en-US" altLang="zh-CN" sz="1000" b="1" dirty="0">
                  <a:solidFill>
                    <a:srgbClr val="C00000"/>
                  </a:solidFill>
                  <a:effectLst>
                    <a:outerShdw blurRad="38100" dist="38100" dir="2700000" algn="tl">
                      <a:srgbClr val="000000">
                        <a:alpha val="43137"/>
                      </a:srgbClr>
                    </a:outerShdw>
                  </a:effectLst>
                  <a:latin typeface="微软雅黑" panose="020B0503020204020204" pitchFamily="34" charset="-122"/>
                  <a:cs typeface="Arial" pitchFamily="34" charset="0"/>
                  <a:sym typeface="???? Bold" charset="0"/>
                </a:rPr>
                <a:t>Chips</a:t>
              </a:r>
            </a:p>
          </p:txBody>
        </p:sp>
      </p:grpSp>
      <p:grpSp>
        <p:nvGrpSpPr>
          <p:cNvPr id="76" name="组合 75"/>
          <p:cNvGrpSpPr/>
          <p:nvPr/>
        </p:nvGrpSpPr>
        <p:grpSpPr>
          <a:xfrm>
            <a:off x="1336530" y="751580"/>
            <a:ext cx="5755646" cy="499836"/>
            <a:chOff x="881659" y="1639700"/>
            <a:chExt cx="6904829" cy="524757"/>
          </a:xfrm>
        </p:grpSpPr>
        <p:sp>
          <p:nvSpPr>
            <p:cNvPr id="79" name="圆角矩形 78"/>
            <p:cNvSpPr/>
            <p:nvPr/>
          </p:nvSpPr>
          <p:spPr bwMode="auto">
            <a:xfrm>
              <a:off x="881659" y="1639700"/>
              <a:ext cx="4135075" cy="524757"/>
            </a:xfrm>
            <a:prstGeom prst="roundRect">
              <a:avLst>
                <a:gd name="adj" fmla="val 0"/>
              </a:avLst>
            </a:prstGeom>
            <a:noFill/>
            <a:ln w="9525" cap="flat" cmpd="sng" algn="ctr">
              <a:solidFill>
                <a:srgbClr val="00B0F0"/>
              </a:solidFill>
              <a:prstDash val="dash"/>
              <a:round/>
              <a:headEnd type="none" w="med" len="med"/>
              <a:tailEnd type="none" w="med" len="med"/>
            </a:ln>
            <a:effectLst/>
          </p:spPr>
          <p:txBody>
            <a:bodyPr vert="horz" wrap="square" lIns="0" tIns="41120" rIns="0" bIns="41120" numCol="1" rtlCol="0" anchor="t" anchorCtr="0" compatLnSpc="1">
              <a:prstTxWarp prst="textNoShape">
                <a:avLst/>
              </a:prstTxWarp>
            </a:bodyPr>
            <a:lstStyle/>
            <a:p>
              <a:pPr algn="ctr" defTabSz="1218388">
                <a:lnSpc>
                  <a:spcPts val="1899"/>
                </a:lnSpc>
                <a:buClr>
                  <a:srgbClr val="CC9900"/>
                </a:buClr>
                <a:buSzPct val="75000"/>
                <a:defRPr/>
              </a:pPr>
              <a:endParaRPr kumimoji="1" lang="zh-CN" altLang="en-US" sz="10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endParaRPr>
            </a:p>
          </p:txBody>
        </p:sp>
        <p:pic>
          <p:nvPicPr>
            <p:cNvPr id="80" name="图片 7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22082" y="1845618"/>
              <a:ext cx="774573" cy="284727"/>
            </a:xfrm>
            <a:prstGeom prst="rect">
              <a:avLst/>
            </a:prstGeom>
          </p:spPr>
        </p:pic>
        <p:pic>
          <p:nvPicPr>
            <p:cNvPr id="81" name="图片 8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340408" y="1870066"/>
              <a:ext cx="528668" cy="240528"/>
            </a:xfrm>
            <a:prstGeom prst="rect">
              <a:avLst/>
            </a:prstGeom>
          </p:spPr>
        </p:pic>
        <p:pic>
          <p:nvPicPr>
            <p:cNvPr id="82" name="图片 8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666481" y="1906314"/>
              <a:ext cx="347103" cy="220557"/>
            </a:xfrm>
            <a:prstGeom prst="rect">
              <a:avLst/>
            </a:prstGeom>
          </p:spPr>
        </p:pic>
        <p:pic>
          <p:nvPicPr>
            <p:cNvPr id="83" name="图片 8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055758" y="1886351"/>
              <a:ext cx="330205" cy="237186"/>
            </a:xfrm>
            <a:prstGeom prst="rect">
              <a:avLst/>
            </a:prstGeom>
          </p:spPr>
        </p:pic>
        <p:pic>
          <p:nvPicPr>
            <p:cNvPr id="84" name="图片 8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886105" y="1868949"/>
              <a:ext cx="280415" cy="242649"/>
            </a:xfrm>
            <a:prstGeom prst="rect">
              <a:avLst/>
            </a:prstGeom>
            <a:solidFill>
              <a:schemeClr val="bg1"/>
            </a:solidFill>
          </p:spPr>
        </p:pic>
        <p:pic>
          <p:nvPicPr>
            <p:cNvPr id="85" name="图片 84"/>
            <p:cNvPicPr>
              <a:picLocks noChangeAspect="1"/>
            </p:cNvPicPr>
            <p:nvPr/>
          </p:nvPicPr>
          <p:blipFill>
            <a:blip r:embed="rId30"/>
            <a:stretch>
              <a:fillRect/>
            </a:stretch>
          </p:blipFill>
          <p:spPr>
            <a:xfrm>
              <a:off x="4404437" y="1890162"/>
              <a:ext cx="491733" cy="236023"/>
            </a:xfrm>
            <a:prstGeom prst="rect">
              <a:avLst/>
            </a:prstGeom>
          </p:spPr>
        </p:pic>
        <p:pic>
          <p:nvPicPr>
            <p:cNvPr id="86" name="图片 8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08148" y="1897875"/>
              <a:ext cx="577483" cy="237186"/>
            </a:xfrm>
            <a:prstGeom prst="rect">
              <a:avLst/>
            </a:prstGeom>
          </p:spPr>
        </p:pic>
        <p:sp>
          <p:nvSpPr>
            <p:cNvPr id="87" name="圆角矩形 86"/>
            <p:cNvSpPr/>
            <p:nvPr/>
          </p:nvSpPr>
          <p:spPr bwMode="auto">
            <a:xfrm>
              <a:off x="5078516" y="1639700"/>
              <a:ext cx="2707972" cy="517529"/>
            </a:xfrm>
            <a:prstGeom prst="roundRect">
              <a:avLst>
                <a:gd name="adj" fmla="val 0"/>
              </a:avLst>
            </a:prstGeom>
            <a:noFill/>
            <a:ln w="9525" cap="flat" cmpd="sng" algn="ctr">
              <a:solidFill>
                <a:srgbClr val="00B0F0"/>
              </a:solidFill>
              <a:prstDash val="dash"/>
              <a:round/>
              <a:headEnd type="none" w="med" len="med"/>
              <a:tailEnd type="none" w="med" len="med"/>
            </a:ln>
            <a:effectLst/>
          </p:spPr>
          <p:txBody>
            <a:bodyPr vert="horz" wrap="square" lIns="0" tIns="41120" rIns="0" bIns="41120" numCol="1" rtlCol="0" anchor="t" anchorCtr="0" compatLnSpc="1">
              <a:prstTxWarp prst="textNoShape">
                <a:avLst/>
              </a:prstTxWarp>
            </a:bodyPr>
            <a:lstStyle/>
            <a:p>
              <a:pPr algn="ctr" defTabSz="913653">
                <a:buClr>
                  <a:srgbClr val="CC9900"/>
                </a:buClr>
                <a:defRPr/>
              </a:pPr>
              <a:endParaRPr lang="zh-CN" altLang="en-US" sz="800"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8" name="图片 87"/>
            <p:cNvPicPr>
              <a:picLocks noChangeAspect="1"/>
            </p:cNvPicPr>
            <p:nvPr/>
          </p:nvPicPr>
          <p:blipFill>
            <a:blip r:embed="rId32"/>
            <a:stretch>
              <a:fillRect/>
            </a:stretch>
          </p:blipFill>
          <p:spPr>
            <a:xfrm>
              <a:off x="6722315" y="1897664"/>
              <a:ext cx="450248" cy="214352"/>
            </a:xfrm>
            <a:prstGeom prst="rect">
              <a:avLst/>
            </a:prstGeom>
            <a:solidFill>
              <a:srgbClr val="FFC000"/>
            </a:solidFill>
            <a:ln>
              <a:noFill/>
            </a:ln>
            <a:effectLst/>
          </p:spPr>
        </p:pic>
        <p:pic>
          <p:nvPicPr>
            <p:cNvPr id="89" name="图片 88"/>
            <p:cNvPicPr>
              <a:picLocks noChangeAspect="1"/>
            </p:cNvPicPr>
            <p:nvPr/>
          </p:nvPicPr>
          <p:blipFill>
            <a:blip r:embed="rId33"/>
            <a:stretch>
              <a:fillRect/>
            </a:stretch>
          </p:blipFill>
          <p:spPr>
            <a:xfrm>
              <a:off x="5238842" y="1886351"/>
              <a:ext cx="1033590" cy="256835"/>
            </a:xfrm>
            <a:prstGeom prst="rect">
              <a:avLst/>
            </a:prstGeom>
          </p:spPr>
        </p:pic>
        <p:pic>
          <p:nvPicPr>
            <p:cNvPr id="90" name="图片 1"/>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228785" y="1886352"/>
              <a:ext cx="485412" cy="22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图片 9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002516" y="1894516"/>
              <a:ext cx="677625" cy="229829"/>
            </a:xfrm>
            <a:prstGeom prst="rect">
              <a:avLst/>
            </a:prstGeom>
          </p:spPr>
        </p:pic>
      </p:grpSp>
      <p:sp>
        <p:nvSpPr>
          <p:cNvPr id="77" name="标题 1"/>
          <p:cNvSpPr txBox="1">
            <a:spLocks/>
          </p:cNvSpPr>
          <p:nvPr/>
        </p:nvSpPr>
        <p:spPr>
          <a:xfrm>
            <a:off x="2298901" y="677732"/>
            <a:ext cx="1958706" cy="293289"/>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1218388">
              <a:lnSpc>
                <a:spcPts val="1899"/>
              </a:lnSpc>
              <a:buClr>
                <a:srgbClr val="CC9900"/>
              </a:buClr>
              <a:buSzPct val="75000"/>
              <a:defRPr/>
            </a:pPr>
            <a:r>
              <a:rPr kumimoji="1" lang="en-US" altLang="zh-CN" sz="10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cs typeface="Arial" pitchFamily="34" charset="0"/>
                <a:sym typeface="???? Bold" charset="0"/>
              </a:rPr>
              <a:t>General Application</a:t>
            </a:r>
          </a:p>
        </p:txBody>
      </p:sp>
      <p:sp>
        <p:nvSpPr>
          <p:cNvPr id="78" name="标题 1"/>
          <p:cNvSpPr txBox="1">
            <a:spLocks/>
          </p:cNvSpPr>
          <p:nvPr/>
        </p:nvSpPr>
        <p:spPr>
          <a:xfrm>
            <a:off x="5061120" y="679826"/>
            <a:ext cx="1958706" cy="293289"/>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1218388">
              <a:lnSpc>
                <a:spcPts val="1899"/>
              </a:lnSpc>
              <a:buClr>
                <a:srgbClr val="CC9900"/>
              </a:buClr>
              <a:buSzPct val="75000"/>
              <a:defRPr/>
            </a:pPr>
            <a:r>
              <a:rPr kumimoji="1" lang="en-US" altLang="zh-CN" sz="10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cs typeface="Arial" pitchFamily="34" charset="0"/>
                <a:sym typeface="???? Bold" charset="0"/>
              </a:rPr>
              <a:t>Industry Application</a:t>
            </a:r>
          </a:p>
        </p:txBody>
      </p:sp>
      <p:grpSp>
        <p:nvGrpSpPr>
          <p:cNvPr id="186" name="Group 185">
            <a:extLst>
              <a:ext uri="{FF2B5EF4-FFF2-40B4-BE49-F238E27FC236}">
                <a16:creationId xmlns:a16="http://schemas.microsoft.com/office/drawing/2014/main" id="{5EA3FEF1-FD6C-7C4D-A355-BD9C0E20D252}"/>
              </a:ext>
            </a:extLst>
          </p:cNvPr>
          <p:cNvGrpSpPr/>
          <p:nvPr/>
        </p:nvGrpSpPr>
        <p:grpSpPr>
          <a:xfrm>
            <a:off x="189719" y="3625873"/>
            <a:ext cx="8166574" cy="1633251"/>
            <a:chOff x="161909" y="2401664"/>
            <a:chExt cx="8166574" cy="1633251"/>
          </a:xfrm>
        </p:grpSpPr>
        <p:grpSp>
          <p:nvGrpSpPr>
            <p:cNvPr id="6" name="组合 5"/>
            <p:cNvGrpSpPr/>
            <p:nvPr/>
          </p:nvGrpSpPr>
          <p:grpSpPr>
            <a:xfrm>
              <a:off x="1952817" y="2828569"/>
              <a:ext cx="425660" cy="222908"/>
              <a:chOff x="4693644" y="2292286"/>
              <a:chExt cx="545994" cy="281015"/>
            </a:xfrm>
          </p:grpSpPr>
          <p:sp>
            <p:nvSpPr>
              <p:cNvPr id="176" name="TextBox 1"/>
              <p:cNvSpPr txBox="1"/>
              <p:nvPr/>
            </p:nvSpPr>
            <p:spPr>
              <a:xfrm>
                <a:off x="4693644" y="2456899"/>
                <a:ext cx="545994" cy="116402"/>
              </a:xfrm>
              <a:prstGeom prst="rect">
                <a:avLst/>
              </a:prstGeom>
              <a:noFill/>
              <a:ln>
                <a:noFill/>
              </a:ln>
            </p:spPr>
            <p:txBody>
              <a:bodyPr wrap="square" lIns="0" tIns="0" rIns="0" bIns="0" rtlCol="0">
                <a:spAutoFit/>
              </a:bodyPr>
              <a:lstStyle>
                <a:defPPr>
                  <a:defRPr lang="zh-CN"/>
                </a:defPPr>
                <a:lvl1pPr algn="ctr" fontAlgn="base">
                  <a:spcBef>
                    <a:spcPct val="0"/>
                  </a:spcBef>
                  <a:spcAft>
                    <a:spcPct val="0"/>
                  </a:spcAft>
                  <a:tabLst>
                    <a:tab pos="88900" algn="l"/>
                  </a:tabLst>
                  <a:defRPr sz="800">
                    <a:solidFill>
                      <a:srgbClr val="000000"/>
                    </a:solidFill>
                    <a:latin typeface="微软雅黑" pitchFamily="34" charset="-122"/>
                    <a:ea typeface="微软雅黑" pitchFamily="34" charset="-122"/>
                    <a:cs typeface="微软雅黑" pitchFamily="18" charset="0"/>
                  </a:defRPr>
                </a:lvl1pPr>
              </a:lstStyle>
              <a:p>
                <a:pPr marL="114236" defTabSz="1068311">
                  <a:tabLst>
                    <a:tab pos="0" algn="l"/>
                  </a:tabLst>
                  <a:defRPr/>
                </a:pPr>
                <a:r>
                  <a:rPr lang="en-US" altLang="zh-CN" sz="600" dirty="0">
                    <a:solidFill>
                      <a:schemeClr val="tx1">
                        <a:lumMod val="65000"/>
                        <a:lumOff val="35000"/>
                      </a:schemeClr>
                    </a:solidFill>
                    <a:cs typeface="Arial" pitchFamily="34" charset="0"/>
                  </a:rPr>
                  <a:t>5885</a:t>
                </a:r>
              </a:p>
            </p:txBody>
          </p:sp>
          <p:pic>
            <p:nvPicPr>
              <p:cNvPr id="177" name="Picture 10" descr="F:\HCC2015\keynote\图片\研发产品图片\RH5885(H) V3.png"/>
              <p:cNvPicPr>
                <a:picLocks noChangeAspect="1" noChangeArrowheads="1"/>
              </p:cNvPicPr>
              <p:nvPr/>
            </p:nvPicPr>
            <p:blipFill>
              <a:blip r:embed="rId36" cstate="email"/>
              <a:srcRect/>
              <a:stretch>
                <a:fillRect/>
              </a:stretch>
            </p:blipFill>
            <p:spPr bwMode="auto">
              <a:xfrm>
                <a:off x="4846603" y="2292286"/>
                <a:ext cx="351386" cy="140881"/>
              </a:xfrm>
              <a:prstGeom prst="rect">
                <a:avLst/>
              </a:prstGeom>
              <a:noFill/>
              <a:ln>
                <a:noFill/>
              </a:ln>
            </p:spPr>
          </p:pic>
        </p:grpSp>
        <p:grpSp>
          <p:nvGrpSpPr>
            <p:cNvPr id="7" name="组合 6"/>
            <p:cNvGrpSpPr/>
            <p:nvPr/>
          </p:nvGrpSpPr>
          <p:grpSpPr>
            <a:xfrm>
              <a:off x="1923193" y="3363997"/>
              <a:ext cx="429533" cy="319764"/>
              <a:chOff x="5598729" y="2286921"/>
              <a:chExt cx="550962" cy="403120"/>
            </a:xfrm>
          </p:grpSpPr>
          <p:pic>
            <p:nvPicPr>
              <p:cNvPr id="174" name="Picture 11" descr="F:\HCC2015\keynote\图片\研发产品图片\RH8100V3.png"/>
              <p:cNvPicPr>
                <a:picLocks noChangeAspect="1" noChangeArrowheads="1"/>
              </p:cNvPicPr>
              <p:nvPr/>
            </p:nvPicPr>
            <p:blipFill>
              <a:blip r:embed="rId37" cstate="email"/>
              <a:srcRect/>
              <a:stretch>
                <a:fillRect/>
              </a:stretch>
            </p:blipFill>
            <p:spPr bwMode="auto">
              <a:xfrm>
                <a:off x="5777975" y="2286921"/>
                <a:ext cx="329746" cy="269975"/>
              </a:xfrm>
              <a:prstGeom prst="rect">
                <a:avLst/>
              </a:prstGeom>
              <a:noFill/>
              <a:ln>
                <a:noFill/>
              </a:ln>
            </p:spPr>
          </p:pic>
          <p:sp>
            <p:nvSpPr>
              <p:cNvPr id="175" name="TextBox 1"/>
              <p:cNvSpPr txBox="1"/>
              <p:nvPr/>
            </p:nvSpPr>
            <p:spPr>
              <a:xfrm>
                <a:off x="5598729" y="2573639"/>
                <a:ext cx="550962" cy="116402"/>
              </a:xfrm>
              <a:prstGeom prst="rect">
                <a:avLst/>
              </a:prstGeom>
              <a:noFill/>
              <a:ln>
                <a:noFill/>
              </a:ln>
            </p:spPr>
            <p:txBody>
              <a:bodyPr wrap="square" lIns="0" tIns="0" rIns="0" bIns="0" rtlCol="0">
                <a:spAutoFit/>
              </a:bodyPr>
              <a:lstStyle>
                <a:defPPr>
                  <a:defRPr lang="zh-CN"/>
                </a:defPPr>
                <a:lvl1pPr algn="ctr" fontAlgn="base">
                  <a:spcBef>
                    <a:spcPct val="0"/>
                  </a:spcBef>
                  <a:spcAft>
                    <a:spcPct val="0"/>
                  </a:spcAft>
                  <a:tabLst>
                    <a:tab pos="88900" algn="l"/>
                  </a:tabLst>
                  <a:defRPr sz="800">
                    <a:solidFill>
                      <a:srgbClr val="000000"/>
                    </a:solidFill>
                    <a:latin typeface="微软雅黑" pitchFamily="34" charset="-122"/>
                    <a:ea typeface="微软雅黑" pitchFamily="34" charset="-122"/>
                    <a:cs typeface="微软雅黑" pitchFamily="18" charset="0"/>
                  </a:defRPr>
                </a:lvl1pPr>
              </a:lstStyle>
              <a:p>
                <a:pPr marL="114236" defTabSz="1068311">
                  <a:tabLst>
                    <a:tab pos="0" algn="l"/>
                  </a:tabLst>
                  <a:defRPr/>
                </a:pPr>
                <a:r>
                  <a:rPr lang="en-US" altLang="zh-CN" sz="600" dirty="0">
                    <a:solidFill>
                      <a:schemeClr val="tx1">
                        <a:lumMod val="65000"/>
                        <a:lumOff val="35000"/>
                      </a:schemeClr>
                    </a:solidFill>
                    <a:cs typeface="Arial" pitchFamily="34" charset="0"/>
                  </a:rPr>
                  <a:t>8100</a:t>
                </a:r>
              </a:p>
            </p:txBody>
          </p:sp>
        </p:grpSp>
        <p:grpSp>
          <p:nvGrpSpPr>
            <p:cNvPr id="8" name="组合 7"/>
            <p:cNvGrpSpPr/>
            <p:nvPr/>
          </p:nvGrpSpPr>
          <p:grpSpPr>
            <a:xfrm>
              <a:off x="2259591" y="3149881"/>
              <a:ext cx="465192" cy="652882"/>
              <a:chOff x="4923601" y="3941913"/>
              <a:chExt cx="596699" cy="823077"/>
            </a:xfrm>
          </p:grpSpPr>
          <p:sp>
            <p:nvSpPr>
              <p:cNvPr id="172" name="矩形 171"/>
              <p:cNvSpPr/>
              <p:nvPr/>
            </p:nvSpPr>
            <p:spPr>
              <a:xfrm>
                <a:off x="4923601" y="4532185"/>
                <a:ext cx="596699" cy="232805"/>
              </a:xfrm>
              <a:prstGeom prst="rect">
                <a:avLst/>
              </a:prstGeom>
            </p:spPr>
            <p:txBody>
              <a:bodyPr wrap="none">
                <a:spAutoFit/>
              </a:bodyPr>
              <a:lstStyle/>
              <a:p>
                <a:pPr algn="ctr" defTabSz="914089">
                  <a:buClr>
                    <a:srgbClr val="CC9900"/>
                  </a:buClr>
                </a:pPr>
                <a:r>
                  <a:rPr lang="en-US" sz="600" dirty="0" err="1">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KunLun</a:t>
                </a:r>
                <a:endParaRPr 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pic>
            <p:nvPicPr>
              <p:cNvPr id="173" name="Picture 2" descr="C:\Users\w00130581\Desktop\1111_副本.png"/>
              <p:cNvPicPr>
                <a:picLocks noChangeAspect="1" noChangeArrowheads="1"/>
              </p:cNvPicPr>
              <p:nvPr/>
            </p:nvPicPr>
            <p:blipFill>
              <a:blip r:embed="rId38" cstate="print"/>
              <a:srcRect/>
              <a:stretch>
                <a:fillRect/>
              </a:stretch>
            </p:blipFill>
            <p:spPr bwMode="auto">
              <a:xfrm>
                <a:off x="5155277" y="3941913"/>
                <a:ext cx="349048" cy="635427"/>
              </a:xfrm>
              <a:prstGeom prst="rect">
                <a:avLst/>
              </a:prstGeom>
              <a:noFill/>
              <a:ln>
                <a:noFill/>
              </a:ln>
            </p:spPr>
          </p:pic>
        </p:grpSp>
        <p:grpSp>
          <p:nvGrpSpPr>
            <p:cNvPr id="9" name="组合 8"/>
            <p:cNvGrpSpPr/>
            <p:nvPr/>
          </p:nvGrpSpPr>
          <p:grpSpPr>
            <a:xfrm>
              <a:off x="2936814" y="3243952"/>
              <a:ext cx="1100585" cy="585602"/>
              <a:chOff x="5696755" y="3950292"/>
              <a:chExt cx="1411718" cy="738257"/>
            </a:xfrm>
          </p:grpSpPr>
          <p:pic>
            <p:nvPicPr>
              <p:cNvPr id="170" name="图片 169"/>
              <p:cNvPicPr>
                <a:picLocks noChangeAspect="1"/>
              </p:cNvPicPr>
              <p:nvPr/>
            </p:nvPicPr>
            <p:blipFill rotWithShape="1">
              <a:blip r:embed="rId39" cstate="print">
                <a:extLst>
                  <a:ext uri="{28A0092B-C50C-407E-A947-70E740481C1C}">
                    <a14:useLocalDpi xmlns:a14="http://schemas.microsoft.com/office/drawing/2010/main"/>
                  </a:ext>
                </a:extLst>
              </a:blip>
              <a:srcRect r="48459"/>
              <a:stretch/>
            </p:blipFill>
            <p:spPr>
              <a:xfrm>
                <a:off x="6076510" y="3950292"/>
                <a:ext cx="610396" cy="738257"/>
              </a:xfrm>
              <a:prstGeom prst="rect">
                <a:avLst/>
              </a:prstGeom>
            </p:spPr>
          </p:pic>
          <p:sp>
            <p:nvSpPr>
              <p:cNvPr id="171" name="Rectangle 22"/>
              <p:cNvSpPr>
                <a:spLocks noChangeArrowheads="1"/>
              </p:cNvSpPr>
              <p:nvPr/>
            </p:nvSpPr>
            <p:spPr bwMode="auto">
              <a:xfrm>
                <a:off x="5696755" y="4459198"/>
                <a:ext cx="1411718" cy="116402"/>
              </a:xfrm>
              <a:prstGeom prst="rect">
                <a:avLst/>
              </a:prstGeom>
              <a:noFill/>
              <a:ln w="9525" algn="ctr">
                <a:noFill/>
                <a:miter lim="800000"/>
                <a:headEnd/>
                <a:tailEnd/>
              </a:ln>
            </p:spPr>
            <p:txBody>
              <a:bodyPr wrap="square" lIns="0" tIns="0" rIns="0" bIns="0" anchor="ctr" anchorCtr="1">
                <a:spAutoFit/>
              </a:bodyPr>
              <a:lstStyle/>
              <a:p>
                <a:pPr marL="114236" algn="ctr" defTabSz="1068311">
                  <a:tabLst>
                    <a:tab pos="0" algn="l"/>
                  </a:tabLst>
                  <a:defRPr/>
                </a:pPr>
                <a:r>
                  <a:rPr lang="en-US"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Atlas  Series</a:t>
                </a:r>
              </a:p>
            </p:txBody>
          </p:sp>
        </p:grpSp>
        <p:grpSp>
          <p:nvGrpSpPr>
            <p:cNvPr id="10" name="组合 9"/>
            <p:cNvGrpSpPr/>
            <p:nvPr/>
          </p:nvGrpSpPr>
          <p:grpSpPr>
            <a:xfrm>
              <a:off x="3625654" y="3029214"/>
              <a:ext cx="398260" cy="467088"/>
              <a:chOff x="6927617" y="4092834"/>
              <a:chExt cx="510847" cy="588850"/>
            </a:xfrm>
          </p:grpSpPr>
          <p:pic>
            <p:nvPicPr>
              <p:cNvPr id="168" name="Picture 9" descr="F:\HCC2015\keynote\图片\研发产品图片\E9000.png"/>
              <p:cNvPicPr>
                <a:picLocks noChangeAspect="1" noChangeArrowheads="1"/>
              </p:cNvPicPr>
              <p:nvPr/>
            </p:nvPicPr>
            <p:blipFill>
              <a:blip r:embed="rId40" cstate="email"/>
              <a:srcRect/>
              <a:stretch>
                <a:fillRect/>
              </a:stretch>
            </p:blipFill>
            <p:spPr bwMode="auto">
              <a:xfrm>
                <a:off x="7034405" y="4092834"/>
                <a:ext cx="385886" cy="439351"/>
              </a:xfrm>
              <a:prstGeom prst="rect">
                <a:avLst/>
              </a:prstGeom>
              <a:noFill/>
              <a:ln>
                <a:noFill/>
              </a:ln>
            </p:spPr>
          </p:pic>
          <p:sp>
            <p:nvSpPr>
              <p:cNvPr id="169" name="TextBox 1"/>
              <p:cNvSpPr txBox="1"/>
              <p:nvPr/>
            </p:nvSpPr>
            <p:spPr>
              <a:xfrm>
                <a:off x="6927617" y="4565281"/>
                <a:ext cx="510847" cy="116403"/>
              </a:xfrm>
              <a:prstGeom prst="rect">
                <a:avLst/>
              </a:prstGeom>
              <a:noFill/>
              <a:ln>
                <a:noFill/>
              </a:ln>
            </p:spPr>
            <p:txBody>
              <a:bodyPr wrap="square" lIns="0" tIns="0" rIns="0" bIns="0" rtlCol="0">
                <a:spAutoFit/>
              </a:bodyPr>
              <a:lstStyle>
                <a:defPPr>
                  <a:defRPr lang="zh-CN"/>
                </a:defPPr>
                <a:lvl1pPr algn="ctr" fontAlgn="base">
                  <a:spcBef>
                    <a:spcPct val="0"/>
                  </a:spcBef>
                  <a:spcAft>
                    <a:spcPct val="0"/>
                  </a:spcAft>
                  <a:tabLst>
                    <a:tab pos="88900" algn="l"/>
                  </a:tabLst>
                  <a:defRPr sz="800">
                    <a:solidFill>
                      <a:srgbClr val="000000"/>
                    </a:solidFill>
                    <a:latin typeface="微软雅黑" pitchFamily="34" charset="-122"/>
                    <a:ea typeface="微软雅黑" pitchFamily="34" charset="-122"/>
                    <a:cs typeface="微软雅黑" pitchFamily="18" charset="0"/>
                  </a:defRPr>
                </a:lvl1pPr>
              </a:lstStyle>
              <a:p>
                <a:pPr marL="114236" defTabSz="1068311">
                  <a:tabLst>
                    <a:tab pos="0" algn="l"/>
                  </a:tabLst>
                  <a:defRPr/>
                </a:pPr>
                <a:r>
                  <a:rPr lang="en-US" altLang="zh-CN" sz="600" dirty="0">
                    <a:solidFill>
                      <a:schemeClr val="tx1">
                        <a:lumMod val="65000"/>
                        <a:lumOff val="35000"/>
                      </a:schemeClr>
                    </a:solidFill>
                    <a:cs typeface="Arial" pitchFamily="34" charset="0"/>
                  </a:rPr>
                  <a:t>E9000</a:t>
                </a:r>
              </a:p>
            </p:txBody>
          </p:sp>
        </p:grpSp>
        <p:grpSp>
          <p:nvGrpSpPr>
            <p:cNvPr id="11" name="组合 10"/>
            <p:cNvGrpSpPr/>
            <p:nvPr/>
          </p:nvGrpSpPr>
          <p:grpSpPr>
            <a:xfrm>
              <a:off x="2117091" y="2575266"/>
              <a:ext cx="398260" cy="351735"/>
              <a:chOff x="7108290" y="2403459"/>
              <a:chExt cx="510847" cy="443424"/>
            </a:xfrm>
          </p:grpSpPr>
          <p:pic>
            <p:nvPicPr>
              <p:cNvPr id="166" name="Picture 5" descr="F:\HCC2015\keynote\图片\华为+6800+20150210 copy.png"/>
              <p:cNvPicPr>
                <a:picLocks noChangeAspect="1" noChangeArrowheads="1"/>
              </p:cNvPicPr>
              <p:nvPr/>
            </p:nvPicPr>
            <p:blipFill>
              <a:blip r:embed="rId41" cstate="email"/>
              <a:srcRect/>
              <a:stretch>
                <a:fillRect/>
              </a:stretch>
            </p:blipFill>
            <p:spPr bwMode="auto">
              <a:xfrm>
                <a:off x="7220390" y="2403459"/>
                <a:ext cx="387046" cy="178441"/>
              </a:xfrm>
              <a:prstGeom prst="rect">
                <a:avLst/>
              </a:prstGeom>
              <a:noFill/>
              <a:ln>
                <a:noFill/>
              </a:ln>
            </p:spPr>
          </p:pic>
          <p:sp>
            <p:nvSpPr>
              <p:cNvPr id="167" name="TextBox 1"/>
              <p:cNvSpPr txBox="1"/>
              <p:nvPr/>
            </p:nvSpPr>
            <p:spPr>
              <a:xfrm>
                <a:off x="7108290" y="2604534"/>
                <a:ext cx="510847" cy="242349"/>
              </a:xfrm>
              <a:prstGeom prst="rect">
                <a:avLst/>
              </a:prstGeom>
              <a:noFill/>
              <a:ln>
                <a:noFill/>
              </a:ln>
            </p:spPr>
            <p:txBody>
              <a:bodyPr wrap="square" lIns="0" tIns="0" rIns="0" bIns="0" rtlCol="0">
                <a:spAutoFit/>
              </a:bodyPr>
              <a:lstStyle>
                <a:defPPr>
                  <a:defRPr lang="zh-CN"/>
                </a:defPPr>
                <a:lvl1pPr algn="ctr" fontAlgn="base">
                  <a:spcBef>
                    <a:spcPct val="0"/>
                  </a:spcBef>
                  <a:spcAft>
                    <a:spcPct val="0"/>
                  </a:spcAft>
                  <a:tabLst>
                    <a:tab pos="88900" algn="l"/>
                  </a:tabLst>
                  <a:defRPr sz="800">
                    <a:solidFill>
                      <a:srgbClr val="000000"/>
                    </a:solidFill>
                    <a:latin typeface="微软雅黑" pitchFamily="34" charset="-122"/>
                    <a:ea typeface="微软雅黑" pitchFamily="34" charset="-122"/>
                    <a:cs typeface="微软雅黑" pitchFamily="18" charset="0"/>
                  </a:defRPr>
                </a:lvl1pPr>
              </a:lstStyle>
              <a:p>
                <a:pPr marL="114236" defTabSz="1068311">
                  <a:tabLst>
                    <a:tab pos="0" algn="l"/>
                  </a:tabLst>
                  <a:defRPr/>
                </a:pPr>
                <a:r>
                  <a:rPr lang="en-US" altLang="zh-CN" sz="500" dirty="0">
                    <a:solidFill>
                      <a:schemeClr val="tx1">
                        <a:lumMod val="65000"/>
                        <a:lumOff val="35000"/>
                      </a:schemeClr>
                    </a:solidFill>
                    <a:cs typeface="Arial" pitchFamily="34" charset="0"/>
                  </a:rPr>
                  <a:t>X6800</a:t>
                </a:r>
              </a:p>
            </p:txBody>
          </p:sp>
        </p:grpSp>
        <p:grpSp>
          <p:nvGrpSpPr>
            <p:cNvPr id="12" name="组合 11"/>
            <p:cNvGrpSpPr/>
            <p:nvPr/>
          </p:nvGrpSpPr>
          <p:grpSpPr>
            <a:xfrm>
              <a:off x="1959559" y="3087800"/>
              <a:ext cx="494654" cy="234158"/>
              <a:chOff x="6252659" y="2232779"/>
              <a:chExt cx="634492" cy="295200"/>
            </a:xfrm>
          </p:grpSpPr>
          <p:pic>
            <p:nvPicPr>
              <p:cNvPr id="164" name="图片 16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6425922" y="2232779"/>
                <a:ext cx="298630" cy="149922"/>
              </a:xfrm>
              <a:prstGeom prst="rect">
                <a:avLst/>
              </a:prstGeom>
              <a:ln>
                <a:noFill/>
              </a:ln>
            </p:spPr>
          </p:pic>
          <p:sp>
            <p:nvSpPr>
              <p:cNvPr id="165" name="Rectangle 22"/>
              <p:cNvSpPr>
                <a:spLocks noChangeArrowheads="1"/>
              </p:cNvSpPr>
              <p:nvPr/>
            </p:nvSpPr>
            <p:spPr bwMode="auto">
              <a:xfrm>
                <a:off x="6252659" y="2411576"/>
                <a:ext cx="634492" cy="116403"/>
              </a:xfrm>
              <a:prstGeom prst="rect">
                <a:avLst/>
              </a:prstGeom>
              <a:noFill/>
              <a:ln w="9525" algn="ctr">
                <a:noFill/>
                <a:miter lim="800000"/>
                <a:headEnd/>
                <a:tailEnd/>
              </a:ln>
            </p:spPr>
            <p:txBody>
              <a:bodyPr wrap="square" lIns="0" tIns="0" rIns="0" bIns="0" anchor="ctr" anchorCtr="1">
                <a:spAutoFit/>
              </a:bodyPr>
              <a:lstStyle/>
              <a:p>
                <a:pPr marL="114236" algn="ctr" defTabSz="1068311">
                  <a:tabLst>
                    <a:tab pos="0" algn="l"/>
                  </a:tabLst>
                  <a:defRPr/>
                </a:pPr>
                <a:r>
                  <a:rPr lang="en-US"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ES3000C</a:t>
                </a:r>
              </a:p>
            </p:txBody>
          </p:sp>
        </p:grpSp>
        <p:pic>
          <p:nvPicPr>
            <p:cNvPr id="13" name="Picture 11" descr="D:\mary\正在进行中\D-201512231 李智 2016MWC资料设计\徐林\link\线条.png"/>
            <p:cNvPicPr>
              <a:picLocks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25099" y="2846045"/>
              <a:ext cx="2941995" cy="21296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3"/>
            <p:cNvGrpSpPr/>
            <p:nvPr/>
          </p:nvGrpSpPr>
          <p:grpSpPr>
            <a:xfrm>
              <a:off x="5024834" y="2792679"/>
              <a:ext cx="1198084" cy="201284"/>
              <a:chOff x="6624972" y="1665252"/>
              <a:chExt cx="1536780" cy="253753"/>
            </a:xfrm>
          </p:grpSpPr>
          <p:sp>
            <p:nvSpPr>
              <p:cNvPr id="162" name="Rectangle 22"/>
              <p:cNvSpPr>
                <a:spLocks noChangeArrowheads="1"/>
              </p:cNvSpPr>
              <p:nvPr/>
            </p:nvSpPr>
            <p:spPr bwMode="auto">
              <a:xfrm>
                <a:off x="6624972" y="1802603"/>
                <a:ext cx="1536780" cy="116402"/>
              </a:xfrm>
              <a:prstGeom prst="rect">
                <a:avLst/>
              </a:prstGeom>
              <a:noFill/>
              <a:ln w="9525" algn="ctr">
                <a:noFill/>
                <a:miter lim="800000"/>
                <a:headEnd/>
                <a:tailEnd/>
              </a:ln>
            </p:spPr>
            <p:txBody>
              <a:bodyPr wrap="square" lIns="0" tIns="0" rIns="0" bIns="0">
                <a:spAutoFit/>
              </a:bodyPr>
              <a:lstStyle/>
              <a:p>
                <a:pPr algn="ctr" defTabSz="914089">
                  <a:buClr>
                    <a:srgbClr val="CC9900"/>
                  </a:buClr>
                  <a:tabLst>
                    <a:tab pos="0" algn="l"/>
                  </a:tabLst>
                  <a:defRPr/>
                </a:pPr>
                <a:r>
                  <a:rPr lang="en-US"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5300/5500</a:t>
                </a:r>
              </a:p>
            </p:txBody>
          </p:sp>
          <p:pic>
            <p:nvPicPr>
              <p:cNvPr id="163" name="Picture 3" descr="E:\1 平面工作室\01 产品照片归档\存储V3产品\OceanStor V3 product photoV1.0-20141202\OceanStor V3   - Front\OceanStor 5500 V3 - Front.png"/>
              <p:cNvPicPr>
                <a:picLocks noChangeAspect="1" noChangeArrowheads="1"/>
              </p:cNvPicPr>
              <p:nvPr/>
            </p:nvPicPr>
            <p:blipFill>
              <a:blip r:embed="rId43" cstate="print"/>
              <a:srcRect/>
              <a:stretch>
                <a:fillRect/>
              </a:stretch>
            </p:blipFill>
            <p:spPr bwMode="auto">
              <a:xfrm>
                <a:off x="7265279" y="1665252"/>
                <a:ext cx="332845" cy="105694"/>
              </a:xfrm>
              <a:prstGeom prst="rect">
                <a:avLst/>
              </a:prstGeom>
              <a:noFill/>
            </p:spPr>
          </p:pic>
        </p:grpSp>
        <p:grpSp>
          <p:nvGrpSpPr>
            <p:cNvPr id="15" name="组合 14"/>
            <p:cNvGrpSpPr/>
            <p:nvPr/>
          </p:nvGrpSpPr>
          <p:grpSpPr>
            <a:xfrm>
              <a:off x="5223386" y="3130379"/>
              <a:ext cx="826716" cy="232940"/>
              <a:chOff x="8822839" y="3013730"/>
              <a:chExt cx="1060183" cy="293594"/>
            </a:xfrm>
          </p:grpSpPr>
          <p:sp>
            <p:nvSpPr>
              <p:cNvPr id="160" name="Rectangle 22"/>
              <p:cNvSpPr>
                <a:spLocks noChangeArrowheads="1"/>
              </p:cNvSpPr>
              <p:nvPr/>
            </p:nvSpPr>
            <p:spPr bwMode="auto">
              <a:xfrm>
                <a:off x="8822839" y="3190949"/>
                <a:ext cx="1060183" cy="116375"/>
              </a:xfrm>
              <a:prstGeom prst="rect">
                <a:avLst/>
              </a:prstGeom>
              <a:noFill/>
              <a:ln w="9525" algn="ctr">
                <a:noFill/>
                <a:miter lim="800000"/>
                <a:headEnd/>
                <a:tailEnd/>
              </a:ln>
            </p:spPr>
            <p:txBody>
              <a:bodyPr wrap="square" lIns="0" tIns="0" rIns="0" bIns="0">
                <a:spAutoFit/>
              </a:bodyPr>
              <a:lstStyle/>
              <a:p>
                <a:pPr algn="ctr" defTabSz="914089">
                  <a:buClr>
                    <a:srgbClr val="CC9900"/>
                  </a:buClr>
                  <a:tabLst>
                    <a:tab pos="0" algn="l"/>
                  </a:tabLst>
                  <a:defRPr/>
                </a:pPr>
                <a:r>
                  <a:rPr lang="en-US"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5600/5800</a:t>
                </a:r>
              </a:p>
            </p:txBody>
          </p:sp>
          <p:pic>
            <p:nvPicPr>
              <p:cNvPr id="161" name="Picture 5" descr="E:\1 平面工作室\01 产品照片归档\存储V3产品\OceanStor V3 product photoV1.0-20141202\OceanStor V3   - Front\OceanStor 5800 V3  - Front.png"/>
              <p:cNvPicPr>
                <a:picLocks noChangeAspect="1" noChangeArrowheads="1"/>
              </p:cNvPicPr>
              <p:nvPr/>
            </p:nvPicPr>
            <p:blipFill>
              <a:blip r:embed="rId44" cstate="print"/>
              <a:srcRect/>
              <a:stretch>
                <a:fillRect/>
              </a:stretch>
            </p:blipFill>
            <p:spPr bwMode="auto">
              <a:xfrm>
                <a:off x="9155341" y="3013730"/>
                <a:ext cx="305274" cy="139717"/>
              </a:xfrm>
              <a:prstGeom prst="rect">
                <a:avLst/>
              </a:prstGeom>
              <a:noFill/>
            </p:spPr>
          </p:pic>
        </p:grpSp>
        <p:grpSp>
          <p:nvGrpSpPr>
            <p:cNvPr id="16" name="组合 15"/>
            <p:cNvGrpSpPr/>
            <p:nvPr/>
          </p:nvGrpSpPr>
          <p:grpSpPr>
            <a:xfrm>
              <a:off x="4907779" y="3434469"/>
              <a:ext cx="621604" cy="315179"/>
              <a:chOff x="7375609" y="2236741"/>
              <a:chExt cx="797331" cy="397340"/>
            </a:xfrm>
          </p:grpSpPr>
          <p:sp>
            <p:nvSpPr>
              <p:cNvPr id="158" name="Rectangle 22"/>
              <p:cNvSpPr>
                <a:spLocks noChangeArrowheads="1"/>
              </p:cNvSpPr>
              <p:nvPr/>
            </p:nvSpPr>
            <p:spPr bwMode="auto">
              <a:xfrm>
                <a:off x="7375609" y="2517678"/>
                <a:ext cx="797331" cy="116403"/>
              </a:xfrm>
              <a:prstGeom prst="rect">
                <a:avLst/>
              </a:prstGeom>
              <a:noFill/>
              <a:ln w="9525" algn="ctr">
                <a:noFill/>
                <a:miter lim="800000"/>
                <a:headEnd/>
                <a:tailEnd/>
              </a:ln>
            </p:spPr>
            <p:txBody>
              <a:bodyPr wrap="square" lIns="0" tIns="0" rIns="0" bIns="0">
                <a:spAutoFit/>
              </a:bodyPr>
              <a:lstStyle/>
              <a:p>
                <a:pPr algn="ctr" defTabSz="914089">
                  <a:buClr>
                    <a:srgbClr val="CC9900"/>
                  </a:buClr>
                  <a:tabLst>
                    <a:tab pos="0" algn="l"/>
                  </a:tabLst>
                  <a:defRPr/>
                </a:pPr>
                <a:r>
                  <a:rPr lang="en-US"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6800</a:t>
                </a:r>
              </a:p>
            </p:txBody>
          </p:sp>
          <p:pic>
            <p:nvPicPr>
              <p:cNvPr id="159" name="Picture 6" descr="E:\1 平面工作室\01 产品照片归档\存储V3产品\OceanStor V3 product photoV1.0-20141202\OceanStor V3   - Front\OceanStor 6800 - Front.png"/>
              <p:cNvPicPr>
                <a:picLocks noChangeAspect="1" noChangeArrowheads="1"/>
              </p:cNvPicPr>
              <p:nvPr/>
            </p:nvPicPr>
            <p:blipFill>
              <a:blip r:embed="rId45" cstate="print"/>
              <a:srcRect/>
              <a:stretch>
                <a:fillRect/>
              </a:stretch>
            </p:blipFill>
            <p:spPr bwMode="auto">
              <a:xfrm>
                <a:off x="7649207" y="2236741"/>
                <a:ext cx="364376" cy="250167"/>
              </a:xfrm>
              <a:prstGeom prst="rect">
                <a:avLst/>
              </a:prstGeom>
              <a:noFill/>
            </p:spPr>
          </p:pic>
        </p:grpSp>
        <p:grpSp>
          <p:nvGrpSpPr>
            <p:cNvPr id="17" name="组合 16"/>
            <p:cNvGrpSpPr/>
            <p:nvPr/>
          </p:nvGrpSpPr>
          <p:grpSpPr>
            <a:xfrm>
              <a:off x="4153209" y="3274756"/>
              <a:ext cx="634676" cy="498177"/>
              <a:chOff x="8034770" y="3945741"/>
              <a:chExt cx="814098" cy="628041"/>
            </a:xfrm>
          </p:grpSpPr>
          <p:pic>
            <p:nvPicPr>
              <p:cNvPr id="156" name="图片 155" descr="Huawei OceanStor 18000 V3  Product Album 01.png"/>
              <p:cNvPicPr>
                <a:picLocks noChangeAspect="1"/>
              </p:cNvPicPr>
              <p:nvPr/>
            </p:nvPicPr>
            <p:blipFill>
              <a:blip r:embed="rId46" cstate="print"/>
              <a:stretch>
                <a:fillRect/>
              </a:stretch>
            </p:blipFill>
            <p:spPr>
              <a:xfrm>
                <a:off x="8093334" y="3945741"/>
                <a:ext cx="755534" cy="628041"/>
              </a:xfrm>
              <a:prstGeom prst="rect">
                <a:avLst/>
              </a:prstGeom>
            </p:spPr>
          </p:pic>
          <p:sp>
            <p:nvSpPr>
              <p:cNvPr id="157" name="文本框 50"/>
              <p:cNvSpPr txBox="1">
                <a:spLocks noChangeArrowheads="1"/>
              </p:cNvSpPr>
              <p:nvPr/>
            </p:nvSpPr>
            <p:spPr bwMode="auto">
              <a:xfrm>
                <a:off x="8034770" y="4443469"/>
                <a:ext cx="761909" cy="116402"/>
              </a:xfrm>
              <a:prstGeom prst="rect">
                <a:avLst/>
              </a:prstGeom>
              <a:noFill/>
              <a:ln w="9525" algn="ctr">
                <a:noFill/>
                <a:miter lim="800000"/>
                <a:headEnd/>
                <a:tailEnd/>
              </a:ln>
            </p:spPr>
            <p:txBody>
              <a:bodyPr wrap="square" lIns="0" tIns="0" rIns="0" bIns="0">
                <a:spAutoFit/>
              </a:bodyPr>
              <a:lstStyle>
                <a:defPPr>
                  <a:defRPr lang="zh-CN"/>
                </a:defPPr>
                <a:lvl1pPr algn="ctr" defTabSz="1068979">
                  <a:defRPr sz="700">
                    <a:solidFill>
                      <a:schemeClr val="bg1"/>
                    </a:solidFill>
                    <a:latin typeface="微软雅黑" pitchFamily="34" charset="-122"/>
                    <a:ea typeface="微软雅黑" pitchFamily="34" charset="-122"/>
                    <a:cs typeface="Arial" pitchFamily="34" charset="0"/>
                  </a:defRPr>
                </a:lvl1pPr>
              </a:lstStyle>
              <a:p>
                <a:pPr defTabSz="1218510">
                  <a:buClr>
                    <a:srgbClr val="CC9900"/>
                  </a:buClr>
                </a:pPr>
                <a:r>
                  <a:rPr lang="en-US" altLang="zh-CN" sz="600" dirty="0">
                    <a:solidFill>
                      <a:schemeClr val="tx1">
                        <a:lumMod val="65000"/>
                        <a:lumOff val="35000"/>
                      </a:schemeClr>
                    </a:solidFill>
                  </a:rPr>
                  <a:t>18000 </a:t>
                </a:r>
              </a:p>
            </p:txBody>
          </p:sp>
        </p:grpSp>
        <p:grpSp>
          <p:nvGrpSpPr>
            <p:cNvPr id="18" name="组合 17"/>
            <p:cNvGrpSpPr/>
            <p:nvPr/>
          </p:nvGrpSpPr>
          <p:grpSpPr>
            <a:xfrm>
              <a:off x="4711695" y="3335708"/>
              <a:ext cx="348312" cy="421208"/>
              <a:chOff x="8155966" y="2218245"/>
              <a:chExt cx="446780" cy="531008"/>
            </a:xfrm>
          </p:grpSpPr>
          <p:sp>
            <p:nvSpPr>
              <p:cNvPr id="154" name="Rectangle 22"/>
              <p:cNvSpPr>
                <a:spLocks noChangeArrowheads="1"/>
              </p:cNvSpPr>
              <p:nvPr/>
            </p:nvSpPr>
            <p:spPr bwMode="auto">
              <a:xfrm>
                <a:off x="8155966" y="2632851"/>
                <a:ext cx="446780" cy="116402"/>
              </a:xfrm>
              <a:prstGeom prst="rect">
                <a:avLst/>
              </a:prstGeom>
              <a:noFill/>
              <a:ln w="9525" algn="ctr">
                <a:noFill/>
                <a:miter lim="800000"/>
                <a:headEnd/>
                <a:tailEnd/>
              </a:ln>
            </p:spPr>
            <p:txBody>
              <a:bodyPr wrap="square" lIns="0" tIns="0" rIns="0" bIns="0">
                <a:spAutoFit/>
              </a:bodyPr>
              <a:lstStyle/>
              <a:p>
                <a:pPr algn="ctr" defTabSz="914089">
                  <a:buClr>
                    <a:srgbClr val="CC9900"/>
                  </a:buClr>
                  <a:defRPr/>
                </a:pPr>
                <a:r>
                  <a:rPr lang="en-US"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9000</a:t>
                </a:r>
              </a:p>
            </p:txBody>
          </p:sp>
          <p:pic>
            <p:nvPicPr>
              <p:cNvPr id="155" name="Picture 4" descr="E:\1 平面工作室\01 产品照片归档\201312更新华为存储产品照片\大数据和云存储\OceanStor 9000\OceanStor 9000 product V1.0_20140728\OceanStor 9000 02.png"/>
              <p:cNvPicPr>
                <a:picLocks noChangeAspect="1" noChangeArrowheads="1"/>
              </p:cNvPicPr>
              <p:nvPr/>
            </p:nvPicPr>
            <p:blipFill>
              <a:blip r:embed="rId47" cstate="print"/>
              <a:srcRect/>
              <a:stretch>
                <a:fillRect/>
              </a:stretch>
            </p:blipFill>
            <p:spPr bwMode="auto">
              <a:xfrm>
                <a:off x="8278161" y="2218245"/>
                <a:ext cx="227288" cy="398951"/>
              </a:xfrm>
              <a:prstGeom prst="rect">
                <a:avLst/>
              </a:prstGeom>
              <a:noFill/>
            </p:spPr>
          </p:pic>
        </p:grpSp>
        <p:grpSp>
          <p:nvGrpSpPr>
            <p:cNvPr id="19" name="组合 18"/>
            <p:cNvGrpSpPr/>
            <p:nvPr/>
          </p:nvGrpSpPr>
          <p:grpSpPr>
            <a:xfrm>
              <a:off x="3972790" y="3020711"/>
              <a:ext cx="896720" cy="296442"/>
              <a:chOff x="10817909" y="1817678"/>
              <a:chExt cx="1150221" cy="373719"/>
            </a:xfrm>
          </p:grpSpPr>
          <p:sp>
            <p:nvSpPr>
              <p:cNvPr id="152" name="矩形 151"/>
              <p:cNvSpPr/>
              <p:nvPr/>
            </p:nvSpPr>
            <p:spPr>
              <a:xfrm>
                <a:off x="10817909" y="2074994"/>
                <a:ext cx="1150221" cy="116403"/>
              </a:xfrm>
              <a:prstGeom prst="rect">
                <a:avLst/>
              </a:prstGeom>
              <a:noFill/>
              <a:ln w="9525" algn="ctr">
                <a:noFill/>
                <a:miter lim="800000"/>
                <a:headEnd/>
                <a:tailEnd/>
              </a:ln>
            </p:spPr>
            <p:txBody>
              <a:bodyPr wrap="square" lIns="0" tIns="0" rIns="0" bIns="0">
                <a:spAutoFit/>
              </a:bodyPr>
              <a:lstStyle/>
              <a:p>
                <a:pPr algn="ctr" defTabSz="914089">
                  <a:buClr>
                    <a:srgbClr val="CC9900"/>
                  </a:buClr>
                </a:pPr>
                <a:r>
                  <a:rPr lang="en-US"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OceanStor DJ</a:t>
                </a:r>
                <a:endParaRPr lang="zh-CN" alt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pic>
            <p:nvPicPr>
              <p:cNvPr id="153" name="图片 340" descr="image002"/>
              <p:cNvPicPr>
                <a:picLocks noChangeAspect="1" noChangeArrowheads="1"/>
              </p:cNvPicPr>
              <p:nvPr/>
            </p:nvPicPr>
            <p:blipFill>
              <a:blip r:embed="rId48" cstate="print"/>
              <a:srcRect/>
              <a:stretch>
                <a:fillRect/>
              </a:stretch>
            </p:blipFill>
            <p:spPr bwMode="auto">
              <a:xfrm>
                <a:off x="11281047" y="1817678"/>
                <a:ext cx="267554" cy="232764"/>
              </a:xfrm>
              <a:prstGeom prst="rect">
                <a:avLst/>
              </a:prstGeom>
              <a:noFill/>
              <a:ln w="9525">
                <a:noFill/>
                <a:miter lim="800000"/>
                <a:headEnd/>
                <a:tailEnd/>
              </a:ln>
            </p:spPr>
          </p:pic>
        </p:grpSp>
        <p:grpSp>
          <p:nvGrpSpPr>
            <p:cNvPr id="20" name="组合 19"/>
            <p:cNvGrpSpPr/>
            <p:nvPr/>
          </p:nvGrpSpPr>
          <p:grpSpPr>
            <a:xfrm>
              <a:off x="5441363" y="3452741"/>
              <a:ext cx="474810" cy="261211"/>
              <a:chOff x="8878958" y="3892703"/>
              <a:chExt cx="798003" cy="431476"/>
            </a:xfrm>
          </p:grpSpPr>
          <p:sp>
            <p:nvSpPr>
              <p:cNvPr id="150" name="矩形 149"/>
              <p:cNvSpPr/>
              <p:nvPr/>
            </p:nvSpPr>
            <p:spPr>
              <a:xfrm>
                <a:off x="8878958" y="4171661"/>
                <a:ext cx="798003" cy="152518"/>
              </a:xfrm>
              <a:prstGeom prst="rect">
                <a:avLst/>
              </a:prstGeom>
              <a:noFill/>
              <a:ln w="9525" algn="ctr">
                <a:noFill/>
                <a:miter lim="800000"/>
                <a:headEnd/>
                <a:tailEnd/>
              </a:ln>
            </p:spPr>
            <p:txBody>
              <a:bodyPr wrap="square" lIns="0" tIns="0" rIns="0" bIns="0">
                <a:spAutoFit/>
              </a:bodyPr>
              <a:lstStyle/>
              <a:p>
                <a:pPr algn="ctr" defTabSz="1068311"/>
                <a:r>
                  <a:rPr lang="en-US"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    Dorado</a:t>
                </a:r>
                <a:endParaRPr lang="zh-CN" alt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pic>
            <p:nvPicPr>
              <p:cNvPr id="151" name="Picture 3" descr="C:\Users\h00254799\Desktop\未命名-1.png"/>
              <p:cNvPicPr>
                <a:picLocks noChangeAspect="1" noChangeArrowheads="1"/>
              </p:cNvPicPr>
              <p:nvPr/>
            </p:nvPicPr>
            <p:blipFill>
              <a:blip r:embed="rId49" cstate="print"/>
              <a:srcRect/>
              <a:stretch>
                <a:fillRect/>
              </a:stretch>
            </p:blipFill>
            <p:spPr bwMode="auto">
              <a:xfrm>
                <a:off x="8950972" y="3892703"/>
                <a:ext cx="708709" cy="247757"/>
              </a:xfrm>
              <a:prstGeom prst="rect">
                <a:avLst/>
              </a:prstGeom>
              <a:noFill/>
            </p:spPr>
          </p:pic>
        </p:grpSp>
        <p:sp>
          <p:nvSpPr>
            <p:cNvPr id="21" name="矩形 20"/>
            <p:cNvSpPr/>
            <p:nvPr/>
          </p:nvSpPr>
          <p:spPr>
            <a:xfrm>
              <a:off x="4211579" y="2973985"/>
              <a:ext cx="1673183" cy="230832"/>
            </a:xfrm>
            <a:prstGeom prst="rect">
              <a:avLst/>
            </a:prstGeom>
          </p:spPr>
          <p:txBody>
            <a:bodyPr wrap="square">
              <a:spAutoFit/>
            </a:bodyPr>
            <a:lstStyle/>
            <a:p>
              <a:pPr algn="ctr" defTabSz="914089">
                <a:buClr>
                  <a:srgbClr val="CC9900"/>
                </a:buClr>
              </a:pPr>
              <a:r>
                <a:rPr lang="en-US" altLang="zh-CN" sz="9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OceanStor</a:t>
              </a:r>
              <a:endParaRPr lang="zh-CN" altLang="en-US" sz="9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endParaRPr>
            </a:p>
          </p:txBody>
        </p:sp>
        <p:sp>
          <p:nvSpPr>
            <p:cNvPr id="29" name="标题 1"/>
            <p:cNvSpPr txBox="1">
              <a:spLocks/>
            </p:cNvSpPr>
            <p:nvPr/>
          </p:nvSpPr>
          <p:spPr>
            <a:xfrm>
              <a:off x="2853647" y="2581483"/>
              <a:ext cx="2783099" cy="282653"/>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1218388">
                <a:buClr>
                  <a:srgbClr val="CC9900"/>
                </a:buClr>
                <a:buSzPct val="75000"/>
                <a:defRPr/>
              </a:pPr>
              <a:r>
                <a:rPr kumimoji="1" lang="en-US" altLang="zh-CN" sz="1400" b="1" dirty="0">
                  <a:solidFill>
                    <a:srgbClr val="C00000"/>
                  </a:solidFill>
                  <a:effectLst>
                    <a:outerShdw blurRad="38100" dist="38100" dir="2700000" algn="tl">
                      <a:srgbClr val="000000">
                        <a:alpha val="43137"/>
                      </a:srgbClr>
                    </a:outerShdw>
                  </a:effectLst>
                  <a:latin typeface="微软雅黑" panose="020B0503020204020204" pitchFamily="34" charset="-122"/>
                  <a:cs typeface="Arial" pitchFamily="34" charset="0"/>
                  <a:sym typeface="???? Bold" charset="0"/>
                </a:rPr>
                <a:t>ICT Infrastructure</a:t>
              </a:r>
            </a:p>
          </p:txBody>
        </p:sp>
        <p:grpSp>
          <p:nvGrpSpPr>
            <p:cNvPr id="39" name="组 8"/>
            <p:cNvGrpSpPr/>
            <p:nvPr/>
          </p:nvGrpSpPr>
          <p:grpSpPr>
            <a:xfrm>
              <a:off x="161909" y="2401664"/>
              <a:ext cx="8166574" cy="1633251"/>
              <a:chOff x="848289" y="3106200"/>
              <a:chExt cx="7454265" cy="1981857"/>
            </a:xfrm>
          </p:grpSpPr>
          <p:sp>
            <p:nvSpPr>
              <p:cNvPr id="136" name="椭圆 135"/>
              <p:cNvSpPr/>
              <p:nvPr/>
            </p:nvSpPr>
            <p:spPr>
              <a:xfrm>
                <a:off x="848289" y="3106200"/>
                <a:ext cx="7454265" cy="1981857"/>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7" name="椭圆 136"/>
              <p:cNvSpPr/>
              <p:nvPr/>
            </p:nvSpPr>
            <p:spPr>
              <a:xfrm>
                <a:off x="848289" y="3166718"/>
                <a:ext cx="7454265" cy="1856288"/>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8" name="椭圆 137"/>
              <p:cNvSpPr/>
              <p:nvPr/>
            </p:nvSpPr>
            <p:spPr>
              <a:xfrm>
                <a:off x="848289" y="3229134"/>
                <a:ext cx="7454265" cy="1840822"/>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9" name="椭圆 138"/>
              <p:cNvSpPr/>
              <p:nvPr/>
            </p:nvSpPr>
            <p:spPr>
              <a:xfrm>
                <a:off x="848289" y="3159827"/>
                <a:ext cx="7454265" cy="1824815"/>
              </a:xfrm>
              <a:prstGeom prst="ellipse">
                <a:avLst/>
              </a:prstGeom>
              <a:noFill/>
              <a:ln w="12700" cap="flat" cmpd="sng" algn="ctr">
                <a:gradFill>
                  <a:gsLst>
                    <a:gs pos="0">
                      <a:srgbClr val="4BF0F0">
                        <a:alpha val="0"/>
                      </a:srgbClr>
                    </a:gs>
                    <a:gs pos="50000">
                      <a:srgbClr val="4BF0F0">
                        <a:alpha val="25000"/>
                      </a:srgbClr>
                    </a:gs>
                    <a:gs pos="100000">
                      <a:srgbClr val="4BF0F0"/>
                    </a:gs>
                  </a:gsLst>
                  <a:lin ang="5400000" scaled="0"/>
                </a:gradFill>
                <a:prstDash val="solid"/>
              </a:ln>
              <a:effectLst/>
            </p:spPr>
            <p:txBody>
              <a:bodyPr rtlCol="0" anchor="ctr"/>
              <a:lstStyle/>
              <a:p>
                <a:pPr algn="ctr" defTabSz="914089"/>
                <a:endParaRPr lang="zh-CN" altLang="en-US" sz="500" ker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195699" y="2689739"/>
              <a:ext cx="1036304" cy="784751"/>
              <a:chOff x="4299974" y="3565919"/>
              <a:chExt cx="1478141" cy="1100121"/>
            </a:xfrm>
          </p:grpSpPr>
          <p:sp>
            <p:nvSpPr>
              <p:cNvPr id="134" name="文本框 6"/>
              <p:cNvSpPr txBox="1"/>
              <p:nvPr/>
            </p:nvSpPr>
            <p:spPr bwMode="auto">
              <a:xfrm>
                <a:off x="4299974" y="4407162"/>
                <a:ext cx="1227031" cy="25887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CE12800 Series</a:t>
                </a:r>
              </a:p>
            </p:txBody>
          </p:sp>
          <p:pic>
            <p:nvPicPr>
              <p:cNvPr id="135" name="图片 134"/>
              <p:cNvPicPr>
                <a:picLocks noChangeAspect="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8437" y="3565919"/>
                <a:ext cx="1339678" cy="1005594"/>
              </a:xfrm>
              <a:prstGeom prst="rect">
                <a:avLst/>
              </a:prstGeom>
            </p:spPr>
          </p:pic>
        </p:grpSp>
        <p:grpSp>
          <p:nvGrpSpPr>
            <p:cNvPr id="41" name="组合 40"/>
            <p:cNvGrpSpPr/>
            <p:nvPr/>
          </p:nvGrpSpPr>
          <p:grpSpPr>
            <a:xfrm>
              <a:off x="1027279" y="2764383"/>
              <a:ext cx="1002197" cy="401556"/>
              <a:chOff x="545352" y="3867565"/>
              <a:chExt cx="1285517" cy="506235"/>
            </a:xfrm>
          </p:grpSpPr>
          <p:pic>
            <p:nvPicPr>
              <p:cNvPr id="131" name="图片 130"/>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770186" y="3867565"/>
                <a:ext cx="635727" cy="219502"/>
              </a:xfrm>
              <a:prstGeom prst="rect">
                <a:avLst/>
              </a:prstGeom>
            </p:spPr>
          </p:pic>
          <p:pic>
            <p:nvPicPr>
              <p:cNvPr id="132" name="图片 13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70186" y="4069144"/>
                <a:ext cx="635727" cy="112899"/>
              </a:xfrm>
              <a:prstGeom prst="rect">
                <a:avLst/>
              </a:prstGeom>
            </p:spPr>
          </p:pic>
          <p:sp>
            <p:nvSpPr>
              <p:cNvPr id="133" name="文本框 132"/>
              <p:cNvSpPr txBox="1"/>
              <p:nvPr/>
            </p:nvSpPr>
            <p:spPr>
              <a:xfrm>
                <a:off x="545352" y="4140995"/>
                <a:ext cx="1285517" cy="232805"/>
              </a:xfrm>
              <a:prstGeom prst="rect">
                <a:avLst/>
              </a:prstGeom>
              <a:noFill/>
            </p:spPr>
            <p:txBody>
              <a:bodyPr wrap="none" rtlCol="0">
                <a:spAutoFit/>
              </a:bodyPr>
              <a:lstStyle/>
              <a:p>
                <a:pPr algn="ctr" defTabSz="914089">
                  <a:buClr>
                    <a:srgbClr val="CC9900"/>
                  </a:buClr>
                </a:pPr>
                <a:r>
                  <a:rPr 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sym typeface="Arial" panose="020B0604020202020204" pitchFamily="34" charset="0"/>
                  </a:rPr>
                  <a:t>CE8860/CE7850 </a:t>
                </a:r>
                <a:r>
                  <a:rPr lang="en-US"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sym typeface="Arial" panose="020B0604020202020204" pitchFamily="34" charset="0"/>
                  </a:rPr>
                  <a:t>Series</a:t>
                </a:r>
                <a:endParaRPr 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sym typeface="Arial" panose="020B0604020202020204" pitchFamily="34" charset="0"/>
                </a:endParaRPr>
              </a:p>
            </p:txBody>
          </p:sp>
        </p:grpSp>
        <p:grpSp>
          <p:nvGrpSpPr>
            <p:cNvPr id="42" name="组合 41"/>
            <p:cNvGrpSpPr/>
            <p:nvPr/>
          </p:nvGrpSpPr>
          <p:grpSpPr>
            <a:xfrm>
              <a:off x="982885" y="3226388"/>
              <a:ext cx="1002197" cy="375062"/>
              <a:chOff x="1333156" y="3906449"/>
              <a:chExt cx="1285515" cy="472835"/>
            </a:xfrm>
          </p:grpSpPr>
          <p:pic>
            <p:nvPicPr>
              <p:cNvPr id="128" name="图片 127"/>
              <p:cNvPicPr preferRelativeResize="0">
                <a:picLocks/>
              </p:cNvPicPr>
              <p:nvPr/>
            </p:nvPicPr>
            <p:blipFill>
              <a:blip r:embed="rId53" cstate="print">
                <a:extLst>
                  <a:ext uri="{28A0092B-C50C-407E-A947-70E740481C1C}">
                    <a14:useLocalDpi xmlns:a14="http://schemas.microsoft.com/office/drawing/2010/main" val="0"/>
                  </a:ext>
                </a:extLst>
              </a:blip>
              <a:stretch>
                <a:fillRect/>
              </a:stretch>
            </p:blipFill>
            <p:spPr>
              <a:xfrm>
                <a:off x="1721807" y="3906449"/>
                <a:ext cx="557947" cy="154985"/>
              </a:xfrm>
              <a:prstGeom prst="rect">
                <a:avLst/>
              </a:prstGeom>
            </p:spPr>
          </p:pic>
          <p:sp>
            <p:nvSpPr>
              <p:cNvPr id="129" name="文本框 128"/>
              <p:cNvSpPr txBox="1"/>
              <p:nvPr/>
            </p:nvSpPr>
            <p:spPr>
              <a:xfrm>
                <a:off x="1333156" y="4146478"/>
                <a:ext cx="1285515" cy="232806"/>
              </a:xfrm>
              <a:prstGeom prst="rect">
                <a:avLst/>
              </a:prstGeom>
              <a:noFill/>
            </p:spPr>
            <p:txBody>
              <a:bodyPr wrap="none" rtlCol="0">
                <a:spAutoFit/>
              </a:bodyPr>
              <a:lstStyle/>
              <a:p>
                <a:pPr algn="ctr" defTabSz="914089">
                  <a:buClr>
                    <a:srgbClr val="CC9900"/>
                  </a:buClr>
                </a:pPr>
                <a:r>
                  <a:rPr 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sym typeface="Arial" panose="020B0604020202020204" pitchFamily="34" charset="0"/>
                  </a:rPr>
                  <a:t>CE6800/CE5800</a:t>
                </a:r>
                <a:r>
                  <a:rPr lang="zh-CN" alt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sym typeface="Arial" panose="020B0604020202020204" pitchFamily="34" charset="0"/>
                  </a:rPr>
                  <a:t> </a:t>
                </a:r>
                <a:r>
                  <a:rPr lang="en-US"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sym typeface="Arial" panose="020B0604020202020204" pitchFamily="34" charset="0"/>
                  </a:rPr>
                  <a:t>Series</a:t>
                </a:r>
                <a:endParaRPr 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sym typeface="Arial" panose="020B0604020202020204" pitchFamily="34" charset="0"/>
                </a:endParaRPr>
              </a:p>
            </p:txBody>
          </p:sp>
          <p:pic>
            <p:nvPicPr>
              <p:cNvPr id="130" name="图片 129"/>
              <p:cNvPicPr preferRelativeResize="0">
                <a:picLocks/>
              </p:cNvPicPr>
              <p:nvPr/>
            </p:nvPicPr>
            <p:blipFill>
              <a:blip r:embed="rId54" cstate="print">
                <a:extLst>
                  <a:ext uri="{28A0092B-C50C-407E-A947-70E740481C1C}">
                    <a14:useLocalDpi xmlns:a14="http://schemas.microsoft.com/office/drawing/2010/main" val="0"/>
                  </a:ext>
                </a:extLst>
              </a:blip>
              <a:stretch>
                <a:fillRect/>
              </a:stretch>
            </p:blipFill>
            <p:spPr>
              <a:xfrm>
                <a:off x="1712410" y="4060674"/>
                <a:ext cx="573446" cy="108490"/>
              </a:xfrm>
              <a:prstGeom prst="rect">
                <a:avLst/>
              </a:prstGeom>
            </p:spPr>
          </p:pic>
        </p:grpSp>
        <p:sp>
          <p:nvSpPr>
            <p:cNvPr id="43" name="矩形 42"/>
            <p:cNvSpPr/>
            <p:nvPr/>
          </p:nvSpPr>
          <p:spPr>
            <a:xfrm>
              <a:off x="296184" y="2527660"/>
              <a:ext cx="1673183" cy="269133"/>
            </a:xfrm>
            <a:prstGeom prst="rect">
              <a:avLst/>
            </a:prstGeom>
          </p:spPr>
          <p:txBody>
            <a:bodyPr wrap="square">
              <a:spAutoFit/>
            </a:bodyPr>
            <a:lstStyle/>
            <a:p>
              <a:pPr algn="ctr" defTabSz="914089">
                <a:buClr>
                  <a:srgbClr val="CC9900"/>
                </a:buClr>
              </a:pPr>
              <a:r>
                <a:rPr lang="en-US" altLang="zh-CN" sz="800" b="1" dirty="0" err="1">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CloudEngine</a:t>
              </a:r>
              <a:r>
                <a:rPr lang="en-US" altLang="zh-CN" sz="8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 </a:t>
              </a:r>
              <a:endParaRPr lang="zh-CN" altLang="en-US" sz="8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endParaRPr>
            </a:p>
          </p:txBody>
        </p:sp>
        <p:sp>
          <p:nvSpPr>
            <p:cNvPr id="46" name="矩形 45"/>
            <p:cNvSpPr/>
            <p:nvPr/>
          </p:nvSpPr>
          <p:spPr>
            <a:xfrm>
              <a:off x="2218056" y="2903972"/>
              <a:ext cx="1673183" cy="230832"/>
            </a:xfrm>
            <a:prstGeom prst="rect">
              <a:avLst/>
            </a:prstGeom>
          </p:spPr>
          <p:txBody>
            <a:bodyPr wrap="square">
              <a:spAutoFit/>
            </a:bodyPr>
            <a:lstStyle/>
            <a:p>
              <a:pPr algn="ctr" defTabSz="914089">
                <a:buClr>
                  <a:srgbClr val="CC9900"/>
                </a:buClr>
              </a:pPr>
              <a:r>
                <a:rPr lang="en-US" altLang="zh-CN" sz="900" b="1" dirty="0" err="1">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FusionServer</a:t>
              </a:r>
              <a:endParaRPr lang="zh-CN" altLang="en-US" sz="9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endParaRPr>
            </a:p>
          </p:txBody>
        </p:sp>
        <p:grpSp>
          <p:nvGrpSpPr>
            <p:cNvPr id="47" name="组合 46"/>
            <p:cNvGrpSpPr/>
            <p:nvPr/>
          </p:nvGrpSpPr>
          <p:grpSpPr>
            <a:xfrm>
              <a:off x="2667874" y="3180366"/>
              <a:ext cx="620683" cy="612577"/>
              <a:chOff x="5474516" y="3989992"/>
              <a:chExt cx="796151" cy="772265"/>
            </a:xfrm>
          </p:grpSpPr>
          <p:pic>
            <p:nvPicPr>
              <p:cNvPr id="126" name="图片 125"/>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a:xfrm>
                <a:off x="5638198" y="3989992"/>
                <a:ext cx="459390" cy="639751"/>
              </a:xfrm>
              <a:prstGeom prst="rect">
                <a:avLst/>
              </a:prstGeom>
              <a:ln>
                <a:noFill/>
              </a:ln>
            </p:spPr>
          </p:pic>
          <p:sp>
            <p:nvSpPr>
              <p:cNvPr id="127" name="矩形 126"/>
              <p:cNvSpPr/>
              <p:nvPr/>
            </p:nvSpPr>
            <p:spPr>
              <a:xfrm>
                <a:off x="5474516" y="4529452"/>
                <a:ext cx="796151" cy="232805"/>
              </a:xfrm>
              <a:prstGeom prst="rect">
                <a:avLst/>
              </a:prstGeom>
            </p:spPr>
            <p:txBody>
              <a:bodyPr wrap="none">
                <a:spAutoFit/>
              </a:bodyPr>
              <a:lstStyle/>
              <a:p>
                <a:pPr algn="ctr" defTabSz="914089">
                  <a:buClr>
                    <a:srgbClr val="CC9900"/>
                  </a:buClr>
                </a:pPr>
                <a:r>
                  <a:rPr lang="en-US" altLang="zh-CN" sz="600" dirty="0" err="1">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FusionCube</a:t>
                </a:r>
                <a:endParaRPr 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grpSp>
        <p:sp>
          <p:nvSpPr>
            <p:cNvPr id="51" name="任意多边形 50"/>
            <p:cNvSpPr/>
            <p:nvPr/>
          </p:nvSpPr>
          <p:spPr>
            <a:xfrm>
              <a:off x="1837574" y="2658865"/>
              <a:ext cx="136820" cy="953094"/>
            </a:xfrm>
            <a:custGeom>
              <a:avLst/>
              <a:gdLst>
                <a:gd name="connsiteX0" fmla="*/ 0 w 175459"/>
                <a:gd name="connsiteY0" fmla="*/ 0 h 1201270"/>
                <a:gd name="connsiteX1" fmla="*/ 170329 w 175459"/>
                <a:gd name="connsiteY1" fmla="*/ 439270 h 1201270"/>
                <a:gd name="connsiteX2" fmla="*/ 134471 w 175459"/>
                <a:gd name="connsiteY2" fmla="*/ 1201270 h 1201270"/>
                <a:gd name="connsiteX3" fmla="*/ 134471 w 175459"/>
                <a:gd name="connsiteY3" fmla="*/ 1201270 h 1201270"/>
              </a:gdLst>
              <a:ahLst/>
              <a:cxnLst>
                <a:cxn ang="0">
                  <a:pos x="connsiteX0" y="connsiteY0"/>
                </a:cxn>
                <a:cxn ang="0">
                  <a:pos x="connsiteX1" y="connsiteY1"/>
                </a:cxn>
                <a:cxn ang="0">
                  <a:pos x="connsiteX2" y="connsiteY2"/>
                </a:cxn>
                <a:cxn ang="0">
                  <a:pos x="connsiteX3" y="connsiteY3"/>
                </a:cxn>
              </a:cxnLst>
              <a:rect l="l" t="t" r="r" b="b"/>
              <a:pathLst>
                <a:path w="175459" h="1201270">
                  <a:moveTo>
                    <a:pt x="0" y="0"/>
                  </a:moveTo>
                  <a:cubicBezTo>
                    <a:pt x="73958" y="119529"/>
                    <a:pt x="147917" y="239058"/>
                    <a:pt x="170329" y="439270"/>
                  </a:cubicBezTo>
                  <a:cubicBezTo>
                    <a:pt x="192741" y="639482"/>
                    <a:pt x="134471" y="1201270"/>
                    <a:pt x="134471" y="1201270"/>
                  </a:cubicBezTo>
                  <a:lnTo>
                    <a:pt x="134471" y="1201270"/>
                  </a:lnTo>
                </a:path>
              </a:pathLst>
            </a:custGeom>
            <a:noFill/>
            <a:ln w="1270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9"/>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2" name="任意多边形 51"/>
            <p:cNvSpPr/>
            <p:nvPr/>
          </p:nvSpPr>
          <p:spPr>
            <a:xfrm>
              <a:off x="4102515" y="3050061"/>
              <a:ext cx="0" cy="668588"/>
            </a:xfrm>
            <a:custGeom>
              <a:avLst/>
              <a:gdLst>
                <a:gd name="connsiteX0" fmla="*/ 0 w 0"/>
                <a:gd name="connsiteY0" fmla="*/ 0 h 842682"/>
                <a:gd name="connsiteX1" fmla="*/ 0 w 0"/>
                <a:gd name="connsiteY1" fmla="*/ 842682 h 842682"/>
              </a:gdLst>
              <a:ahLst/>
              <a:cxnLst>
                <a:cxn ang="0">
                  <a:pos x="connsiteX0" y="connsiteY0"/>
                </a:cxn>
                <a:cxn ang="0">
                  <a:pos x="connsiteX1" y="connsiteY1"/>
                </a:cxn>
              </a:cxnLst>
              <a:rect l="l" t="t" r="r" b="b"/>
              <a:pathLst>
                <a:path h="842682">
                  <a:moveTo>
                    <a:pt x="0" y="0"/>
                  </a:moveTo>
                  <a:lnTo>
                    <a:pt x="0" y="842682"/>
                  </a:lnTo>
                </a:path>
              </a:pathLst>
            </a:custGeom>
            <a:noFill/>
            <a:ln w="1270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9"/>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5871543" y="2565677"/>
              <a:ext cx="1673183" cy="269133"/>
            </a:xfrm>
            <a:prstGeom prst="rect">
              <a:avLst/>
            </a:prstGeom>
          </p:spPr>
          <p:txBody>
            <a:bodyPr wrap="square">
              <a:spAutoFit/>
            </a:bodyPr>
            <a:lstStyle/>
            <a:p>
              <a:pPr algn="ctr" defTabSz="914089">
                <a:buClr>
                  <a:srgbClr val="CC9900"/>
                </a:buClr>
              </a:pPr>
              <a:r>
                <a:rPr lang="en-US" altLang="zh-CN" sz="800" b="1" dirty="0" err="1">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SDSec</a:t>
              </a:r>
              <a:endParaRPr lang="zh-CN" altLang="en-US" sz="8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endParaRPr>
            </a:p>
          </p:txBody>
        </p:sp>
        <p:grpSp>
          <p:nvGrpSpPr>
            <p:cNvPr id="54" name="组合 53"/>
            <p:cNvGrpSpPr/>
            <p:nvPr/>
          </p:nvGrpSpPr>
          <p:grpSpPr>
            <a:xfrm>
              <a:off x="7584862" y="2787190"/>
              <a:ext cx="524503" cy="643336"/>
              <a:chOff x="10337509" y="3066298"/>
              <a:chExt cx="672623" cy="810851"/>
            </a:xfrm>
          </p:grpSpPr>
          <p:grpSp>
            <p:nvGrpSpPr>
              <p:cNvPr id="117" name="组合 273"/>
              <p:cNvGrpSpPr/>
              <p:nvPr/>
            </p:nvGrpSpPr>
            <p:grpSpPr>
              <a:xfrm>
                <a:off x="10366582" y="3066298"/>
                <a:ext cx="619478" cy="587406"/>
                <a:chOff x="10135370" y="2678238"/>
                <a:chExt cx="690058" cy="682573"/>
              </a:xfrm>
              <a:effectLst/>
            </p:grpSpPr>
            <p:pic>
              <p:nvPicPr>
                <p:cNvPr id="119" name="图片 111"/>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10567091" y="2678238"/>
                  <a:ext cx="258337" cy="682573"/>
                </a:xfrm>
                <a:prstGeom prst="rect">
                  <a:avLst/>
                </a:prstGeom>
              </p:spPr>
            </p:pic>
            <p:pic>
              <p:nvPicPr>
                <p:cNvPr id="120" name="图片 112"/>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10382566" y="2960259"/>
                  <a:ext cx="287851" cy="388286"/>
                </a:xfrm>
                <a:prstGeom prst="rect">
                  <a:avLst/>
                </a:prstGeom>
              </p:spPr>
            </p:pic>
            <p:pic>
              <p:nvPicPr>
                <p:cNvPr id="121" name="图片 113"/>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0135370" y="3129695"/>
                  <a:ext cx="359571" cy="224082"/>
                </a:xfrm>
                <a:prstGeom prst="rect">
                  <a:avLst/>
                </a:prstGeom>
              </p:spPr>
            </p:pic>
          </p:grpSp>
          <p:sp>
            <p:nvSpPr>
              <p:cNvPr id="118" name="文本框 117"/>
              <p:cNvSpPr txBox="1"/>
              <p:nvPr/>
            </p:nvSpPr>
            <p:spPr>
              <a:xfrm>
                <a:off x="10337509" y="3644399"/>
                <a:ext cx="672623" cy="232750"/>
              </a:xfrm>
              <a:prstGeom prst="rect">
                <a:avLst/>
              </a:prstGeom>
              <a:noFill/>
            </p:spPr>
            <p:txBody>
              <a:bodyPr wrap="none" rtlCol="0">
                <a:spAutoFit/>
              </a:bodyPr>
              <a:lstStyle/>
              <a:p>
                <a:pPr algn="ctr" defTabSz="914089">
                  <a:buClr>
                    <a:srgbClr val="CC9900"/>
                  </a:buClr>
                </a:pPr>
                <a:r>
                  <a:rPr 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sym typeface="Arial" panose="020B0604020202020204" pitchFamily="34" charset="0"/>
                  </a:rPr>
                  <a:t>USG9500</a:t>
                </a:r>
              </a:p>
            </p:txBody>
          </p:sp>
        </p:grpSp>
        <p:grpSp>
          <p:nvGrpSpPr>
            <p:cNvPr id="55" name="组合 54"/>
            <p:cNvGrpSpPr/>
            <p:nvPr/>
          </p:nvGrpSpPr>
          <p:grpSpPr>
            <a:xfrm>
              <a:off x="6007886" y="2677392"/>
              <a:ext cx="997406" cy="626868"/>
              <a:chOff x="8312423" y="2855071"/>
              <a:chExt cx="1279075" cy="790098"/>
            </a:xfrm>
          </p:grpSpPr>
          <p:pic>
            <p:nvPicPr>
              <p:cNvPr id="114" name="图片 180" descr="E:\APT&amp;沙箱\图片\02 RH2288 V2\RH2288 V2-24_p2.png"/>
              <p:cNvPicPr>
                <a:picLocks noChangeAspect="1" noChangeArrowheads="1"/>
              </p:cNvPicPr>
              <p:nvPr/>
            </p:nvPicPr>
            <p:blipFill rotWithShape="1">
              <a:blip r:embed="rId59" cstate="screen">
                <a:extLst>
                  <a:ext uri="{28A0092B-C50C-407E-A947-70E740481C1C}">
                    <a14:useLocalDpi xmlns:a14="http://schemas.microsoft.com/office/drawing/2010/main"/>
                  </a:ext>
                </a:extLst>
              </a:blip>
              <a:srcRect t="3630" b="8980"/>
              <a:stretch/>
            </p:blipFill>
            <p:spPr bwMode="auto">
              <a:xfrm>
                <a:off x="8393013" y="2855071"/>
                <a:ext cx="520605" cy="1768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文本框 114"/>
              <p:cNvSpPr txBox="1"/>
              <p:nvPr/>
            </p:nvSpPr>
            <p:spPr>
              <a:xfrm>
                <a:off x="8312423" y="3009747"/>
                <a:ext cx="672623" cy="232751"/>
              </a:xfrm>
              <a:prstGeom prst="rect">
                <a:avLst/>
              </a:prstGeom>
              <a:noFill/>
            </p:spPr>
            <p:txBody>
              <a:bodyPr wrap="none" rtlCol="0">
                <a:spAutoFit/>
              </a:bodyPr>
              <a:lstStyle/>
              <a:p>
                <a:pPr algn="ctr" defTabSz="914089">
                  <a:buClr>
                    <a:srgbClr val="CC9900"/>
                  </a:buClr>
                </a:pPr>
                <a:r>
                  <a:rPr 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sym typeface="Arial" panose="020B0604020202020204" pitchFamily="34" charset="0"/>
                  </a:rPr>
                  <a:t>USG9500</a:t>
                </a:r>
              </a:p>
            </p:txBody>
          </p:sp>
          <p:sp>
            <p:nvSpPr>
              <p:cNvPr id="116" name="文本框 115"/>
              <p:cNvSpPr txBox="1"/>
              <p:nvPr/>
            </p:nvSpPr>
            <p:spPr>
              <a:xfrm>
                <a:off x="8900375" y="3412418"/>
                <a:ext cx="691123" cy="232751"/>
              </a:xfrm>
              <a:prstGeom prst="rect">
                <a:avLst/>
              </a:prstGeom>
              <a:noFill/>
            </p:spPr>
            <p:txBody>
              <a:bodyPr wrap="none" rtlCol="0">
                <a:spAutoFit/>
              </a:bodyPr>
              <a:lstStyle/>
              <a:p>
                <a:pPr algn="ctr" defTabSz="914089">
                  <a:buClr>
                    <a:srgbClr val="CC9900"/>
                  </a:buClr>
                </a:pPr>
                <a:r>
                  <a:rPr 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sym typeface="Arial" panose="020B0604020202020204" pitchFamily="34" charset="0"/>
                  </a:rPr>
                  <a:t>WAF5000</a:t>
                </a:r>
              </a:p>
            </p:txBody>
          </p:sp>
        </p:grpSp>
        <p:grpSp>
          <p:nvGrpSpPr>
            <p:cNvPr id="56" name="组合 55"/>
            <p:cNvGrpSpPr/>
            <p:nvPr/>
          </p:nvGrpSpPr>
          <p:grpSpPr>
            <a:xfrm>
              <a:off x="7349490" y="2917512"/>
              <a:ext cx="303288" cy="657186"/>
              <a:chOff x="9895330" y="3041078"/>
              <a:chExt cx="388937" cy="828308"/>
            </a:xfrm>
          </p:grpSpPr>
          <p:pic>
            <p:nvPicPr>
              <p:cNvPr id="112" name="Picture 2" descr="C:\Users\d90005233\AppData\Local\Microsoft\Windows\Temporary Internet Files\Content.Outlook\3VXC0435\N8300-FL.jpg"/>
              <p:cNvPicPr>
                <a:picLocks noChangeAspect="1" noChangeArrowheads="1"/>
              </p:cNvPicPr>
              <p:nvPr/>
            </p:nvPicPr>
            <p:blipFill rotWithShape="1">
              <a:blip r:embed="rId60" cstate="print">
                <a:clrChange>
                  <a:clrFrom>
                    <a:srgbClr val="FFFFFF"/>
                  </a:clrFrom>
                  <a:clrTo>
                    <a:srgbClr val="FFFFFF">
                      <a:alpha val="0"/>
                    </a:srgbClr>
                  </a:clrTo>
                </a:clrChange>
              </a:blip>
              <a:srcRect l="25674" t="7077" r="24589" b="2987"/>
              <a:stretch/>
            </p:blipFill>
            <p:spPr bwMode="auto">
              <a:xfrm>
                <a:off x="9971150" y="3041078"/>
                <a:ext cx="237293" cy="621780"/>
              </a:xfrm>
              <a:prstGeom prst="rect">
                <a:avLst/>
              </a:prstGeom>
              <a:noFill/>
              <a:effectLst/>
            </p:spPr>
          </p:pic>
          <p:sp>
            <p:nvSpPr>
              <p:cNvPr id="113" name="文本框 112"/>
              <p:cNvSpPr txBox="1"/>
              <p:nvPr/>
            </p:nvSpPr>
            <p:spPr>
              <a:xfrm>
                <a:off x="9895330" y="3636636"/>
                <a:ext cx="388937" cy="232750"/>
              </a:xfrm>
              <a:prstGeom prst="rect">
                <a:avLst/>
              </a:prstGeom>
              <a:noFill/>
            </p:spPr>
            <p:txBody>
              <a:bodyPr wrap="none" rtlCol="0">
                <a:spAutoFit/>
              </a:bodyPr>
              <a:lstStyle/>
              <a:p>
                <a:pPr algn="ctr" defTabSz="914089">
                  <a:buClr>
                    <a:srgbClr val="CC9900"/>
                  </a:buClr>
                </a:pPr>
                <a:r>
                  <a:rPr lang="en-US" sz="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sym typeface="Arial" panose="020B0604020202020204" pitchFamily="34" charset="0"/>
                  </a:rPr>
                  <a:t>CIS</a:t>
                </a:r>
              </a:p>
            </p:txBody>
          </p:sp>
        </p:grpSp>
        <p:grpSp>
          <p:nvGrpSpPr>
            <p:cNvPr id="57" name="组合 56"/>
            <p:cNvGrpSpPr/>
            <p:nvPr/>
          </p:nvGrpSpPr>
          <p:grpSpPr>
            <a:xfrm>
              <a:off x="6686698" y="2616711"/>
              <a:ext cx="1169679" cy="371162"/>
              <a:chOff x="9165912" y="3093909"/>
              <a:chExt cx="1500003" cy="467809"/>
            </a:xfrm>
          </p:grpSpPr>
          <p:sp>
            <p:nvSpPr>
              <p:cNvPr id="110" name="TextBox 133"/>
              <p:cNvSpPr txBox="1"/>
              <p:nvPr/>
            </p:nvSpPr>
            <p:spPr>
              <a:xfrm>
                <a:off x="9165912" y="3295194"/>
                <a:ext cx="1500003" cy="266524"/>
              </a:xfrm>
              <a:prstGeom prst="rect">
                <a:avLst/>
              </a:prstGeom>
              <a:noFill/>
            </p:spPr>
            <p:txBody>
              <a:bodyPr wrap="none" rtlCol="0">
                <a:spAutoFit/>
              </a:bodyPr>
              <a:lstStyle>
                <a:defPPr>
                  <a:defRPr lang="zh-CN"/>
                </a:defPPr>
                <a:lvl1pPr algn="ctr">
                  <a:buClr>
                    <a:srgbClr val="CC9900"/>
                  </a:buClr>
                  <a:defRPr sz="800">
                    <a:solidFill>
                      <a:schemeClr val="bg1">
                        <a:lumMod val="75000"/>
                      </a:schemeClr>
                    </a:solidFill>
                    <a:latin typeface="微软雅黑" panose="020B0503020204020204" pitchFamily="34" charset="-122"/>
                    <a:ea typeface="微软雅黑" panose="020B0503020204020204" pitchFamily="34" charset="-122"/>
                    <a:cs typeface="Arial" pitchFamily="34" charset="0"/>
                  </a:defRPr>
                </a:lvl1pPr>
              </a:lstStyle>
              <a:p>
                <a:pPr defTabSz="914089"/>
                <a:r>
                  <a:rPr lang="en-US" altLang="zh-CN" sz="500" dirty="0">
                    <a:solidFill>
                      <a:schemeClr val="tx1">
                        <a:lumMod val="65000"/>
                        <a:lumOff val="35000"/>
                      </a:schemeClr>
                    </a:solidFill>
                  </a:rPr>
                  <a:t>Security Controller</a:t>
                </a:r>
                <a:endParaRPr lang="zh-CN" altLang="en-US" sz="500" dirty="0">
                  <a:solidFill>
                    <a:schemeClr val="tx1">
                      <a:lumMod val="65000"/>
                      <a:lumOff val="35000"/>
                    </a:schemeClr>
                  </a:solidFill>
                </a:endParaRPr>
              </a:p>
            </p:txBody>
          </p:sp>
          <p:sp>
            <p:nvSpPr>
              <p:cNvPr id="111" name="Freeform 6"/>
              <p:cNvSpPr>
                <a:spLocks noChangeAspect="1" noEditPoints="1"/>
              </p:cNvSpPr>
              <p:nvPr/>
            </p:nvSpPr>
            <p:spPr bwMode="auto">
              <a:xfrm>
                <a:off x="9737484" y="3093909"/>
                <a:ext cx="373476" cy="275462"/>
              </a:xfrm>
              <a:custGeom>
                <a:avLst/>
                <a:gdLst>
                  <a:gd name="T0" fmla="*/ 696 w 1033"/>
                  <a:gd name="T1" fmla="*/ 170 h 762"/>
                  <a:gd name="T2" fmla="*/ 611 w 1033"/>
                  <a:gd name="T3" fmla="*/ 109 h 762"/>
                  <a:gd name="T4" fmla="*/ 752 w 1033"/>
                  <a:gd name="T5" fmla="*/ 251 h 762"/>
                  <a:gd name="T6" fmla="*/ 692 w 1033"/>
                  <a:gd name="T7" fmla="*/ 202 h 762"/>
                  <a:gd name="T8" fmla="*/ 624 w 1033"/>
                  <a:gd name="T9" fmla="*/ 106 h 762"/>
                  <a:gd name="T10" fmla="*/ 678 w 1033"/>
                  <a:gd name="T11" fmla="*/ 199 h 762"/>
                  <a:gd name="T12" fmla="*/ 695 w 1033"/>
                  <a:gd name="T13" fmla="*/ 408 h 762"/>
                  <a:gd name="T14" fmla="*/ 768 w 1033"/>
                  <a:gd name="T15" fmla="*/ 425 h 762"/>
                  <a:gd name="T16" fmla="*/ 647 w 1033"/>
                  <a:gd name="T17" fmla="*/ 464 h 762"/>
                  <a:gd name="T18" fmla="*/ 630 w 1033"/>
                  <a:gd name="T19" fmla="*/ 518 h 762"/>
                  <a:gd name="T20" fmla="*/ 771 w 1033"/>
                  <a:gd name="T21" fmla="*/ 542 h 762"/>
                  <a:gd name="T22" fmla="*/ 779 w 1033"/>
                  <a:gd name="T23" fmla="*/ 514 h 762"/>
                  <a:gd name="T24" fmla="*/ 703 w 1033"/>
                  <a:gd name="T25" fmla="*/ 529 h 762"/>
                  <a:gd name="T26" fmla="*/ 698 w 1033"/>
                  <a:gd name="T27" fmla="*/ 484 h 762"/>
                  <a:gd name="T28" fmla="*/ 768 w 1033"/>
                  <a:gd name="T29" fmla="*/ 463 h 762"/>
                  <a:gd name="T30" fmla="*/ 636 w 1033"/>
                  <a:gd name="T31" fmla="*/ 149 h 762"/>
                  <a:gd name="T32" fmla="*/ 732 w 1033"/>
                  <a:gd name="T33" fmla="*/ 109 h 762"/>
                  <a:gd name="T34" fmla="*/ 736 w 1033"/>
                  <a:gd name="T35" fmla="*/ 128 h 762"/>
                  <a:gd name="T36" fmla="*/ 737 w 1033"/>
                  <a:gd name="T37" fmla="*/ 109 h 762"/>
                  <a:gd name="T38" fmla="*/ 259 w 1033"/>
                  <a:gd name="T39" fmla="*/ 456 h 762"/>
                  <a:gd name="T40" fmla="*/ 350 w 1033"/>
                  <a:gd name="T41" fmla="*/ 503 h 762"/>
                  <a:gd name="T42" fmla="*/ 322 w 1033"/>
                  <a:gd name="T43" fmla="*/ 365 h 762"/>
                  <a:gd name="T44" fmla="*/ 322 w 1033"/>
                  <a:gd name="T45" fmla="*/ 365 h 762"/>
                  <a:gd name="T46" fmla="*/ 278 w 1033"/>
                  <a:gd name="T47" fmla="*/ 545 h 762"/>
                  <a:gd name="T48" fmla="*/ 356 w 1033"/>
                  <a:gd name="T49" fmla="*/ 538 h 762"/>
                  <a:gd name="T50" fmla="*/ 395 w 1033"/>
                  <a:gd name="T51" fmla="*/ 423 h 762"/>
                  <a:gd name="T52" fmla="*/ 376 w 1033"/>
                  <a:gd name="T53" fmla="*/ 417 h 762"/>
                  <a:gd name="T54" fmla="*/ 322 w 1033"/>
                  <a:gd name="T55" fmla="*/ 543 h 762"/>
                  <a:gd name="T56" fmla="*/ 252 w 1033"/>
                  <a:gd name="T57" fmla="*/ 475 h 762"/>
                  <a:gd name="T58" fmla="*/ 408 w 1033"/>
                  <a:gd name="T59" fmla="*/ 171 h 762"/>
                  <a:gd name="T60" fmla="*/ 277 w 1033"/>
                  <a:gd name="T61" fmla="*/ 221 h 762"/>
                  <a:gd name="T62" fmla="*/ 277 w 1033"/>
                  <a:gd name="T63" fmla="*/ 199 h 762"/>
                  <a:gd name="T64" fmla="*/ 270 w 1033"/>
                  <a:gd name="T65" fmla="*/ 140 h 762"/>
                  <a:gd name="T66" fmla="*/ 282 w 1033"/>
                  <a:gd name="T67" fmla="*/ 122 h 762"/>
                  <a:gd name="T68" fmla="*/ 305 w 1033"/>
                  <a:gd name="T69" fmla="*/ 114 h 762"/>
                  <a:gd name="T70" fmla="*/ 320 w 1033"/>
                  <a:gd name="T71" fmla="*/ 119 h 762"/>
                  <a:gd name="T72" fmla="*/ 363 w 1033"/>
                  <a:gd name="T73" fmla="*/ 182 h 762"/>
                  <a:gd name="T74" fmla="*/ 392 w 1033"/>
                  <a:gd name="T75" fmla="*/ 178 h 762"/>
                  <a:gd name="T76" fmla="*/ 398 w 1033"/>
                  <a:gd name="T77" fmla="*/ 640 h 762"/>
                  <a:gd name="T78" fmla="*/ 738 w 1033"/>
                  <a:gd name="T79" fmla="*/ 724 h 762"/>
                  <a:gd name="T80" fmla="*/ 676 w 1033"/>
                  <a:gd name="T81" fmla="*/ 608 h 762"/>
                  <a:gd name="T82" fmla="*/ 990 w 1033"/>
                  <a:gd name="T83" fmla="*/ 520 h 762"/>
                  <a:gd name="T84" fmla="*/ 1033 w 1033"/>
                  <a:gd name="T85" fmla="*/ 120 h 762"/>
                  <a:gd name="T86" fmla="*/ 477 w 1033"/>
                  <a:gd name="T87" fmla="*/ 479 h 762"/>
                  <a:gd name="T88" fmla="*/ 448 w 1033"/>
                  <a:gd name="T89" fmla="*/ 460 h 762"/>
                  <a:gd name="T90" fmla="*/ 723 w 1033"/>
                  <a:gd name="T91" fmla="*/ 348 h 762"/>
                  <a:gd name="T92" fmla="*/ 685 w 1033"/>
                  <a:gd name="T93" fmla="*/ 315 h 762"/>
                  <a:gd name="T94" fmla="*/ 817 w 1033"/>
                  <a:gd name="T95" fmla="*/ 190 h 762"/>
                  <a:gd name="T96" fmla="*/ 807 w 1033"/>
                  <a:gd name="T97" fmla="*/ 198 h 762"/>
                  <a:gd name="T98" fmla="*/ 755 w 1033"/>
                  <a:gd name="T99" fmla="*/ 81 h 762"/>
                  <a:gd name="T100" fmla="*/ 703 w 1033"/>
                  <a:gd name="T101" fmla="*/ 91 h 762"/>
                  <a:gd name="T102" fmla="*/ 714 w 1033"/>
                  <a:gd name="T103" fmla="*/ 143 h 762"/>
                  <a:gd name="T104" fmla="*/ 774 w 1033"/>
                  <a:gd name="T105" fmla="*/ 148 h 762"/>
                  <a:gd name="T106" fmla="*/ 754 w 1033"/>
                  <a:gd name="T107" fmla="*/ 130 h 762"/>
                  <a:gd name="T108" fmla="*/ 720 w 1033"/>
                  <a:gd name="T109" fmla="*/ 134 h 762"/>
                  <a:gd name="T110" fmla="*/ 712 w 1033"/>
                  <a:gd name="T111" fmla="*/ 97 h 762"/>
                  <a:gd name="T112" fmla="*/ 757 w 1033"/>
                  <a:gd name="T113" fmla="*/ 97 h 762"/>
                  <a:gd name="T114" fmla="*/ 428 w 1033"/>
                  <a:gd name="T115" fmla="*/ 161 h 762"/>
                  <a:gd name="T116" fmla="*/ 591 w 1033"/>
                  <a:gd name="T117" fmla="*/ 17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3" h="762">
                    <a:moveTo>
                      <a:pt x="696" y="120"/>
                    </a:moveTo>
                    <a:cubicBezTo>
                      <a:pt x="636" y="120"/>
                      <a:pt x="636" y="120"/>
                      <a:pt x="636" y="120"/>
                    </a:cubicBezTo>
                    <a:cubicBezTo>
                      <a:pt x="636" y="127"/>
                      <a:pt x="636" y="127"/>
                      <a:pt x="636" y="127"/>
                    </a:cubicBezTo>
                    <a:cubicBezTo>
                      <a:pt x="696" y="127"/>
                      <a:pt x="696" y="127"/>
                      <a:pt x="696" y="127"/>
                    </a:cubicBezTo>
                    <a:lnTo>
                      <a:pt x="696" y="120"/>
                    </a:lnTo>
                    <a:close/>
                    <a:moveTo>
                      <a:pt x="636" y="170"/>
                    </a:moveTo>
                    <a:cubicBezTo>
                      <a:pt x="696" y="170"/>
                      <a:pt x="696" y="170"/>
                      <a:pt x="696" y="170"/>
                    </a:cubicBezTo>
                    <a:cubicBezTo>
                      <a:pt x="696" y="161"/>
                      <a:pt x="696" y="161"/>
                      <a:pt x="696" y="161"/>
                    </a:cubicBezTo>
                    <a:cubicBezTo>
                      <a:pt x="636" y="161"/>
                      <a:pt x="636" y="161"/>
                      <a:pt x="636" y="161"/>
                    </a:cubicBezTo>
                    <a:lnTo>
                      <a:pt x="636" y="170"/>
                    </a:lnTo>
                    <a:close/>
                    <a:moveTo>
                      <a:pt x="621" y="95"/>
                    </a:moveTo>
                    <a:cubicBezTo>
                      <a:pt x="615" y="97"/>
                      <a:pt x="615" y="97"/>
                      <a:pt x="615" y="97"/>
                    </a:cubicBezTo>
                    <a:cubicBezTo>
                      <a:pt x="612" y="102"/>
                      <a:pt x="612" y="102"/>
                      <a:pt x="612" y="102"/>
                    </a:cubicBezTo>
                    <a:cubicBezTo>
                      <a:pt x="611" y="109"/>
                      <a:pt x="611" y="109"/>
                      <a:pt x="611" y="109"/>
                    </a:cubicBezTo>
                    <a:cubicBezTo>
                      <a:pt x="611" y="186"/>
                      <a:pt x="611" y="186"/>
                      <a:pt x="611" y="186"/>
                    </a:cubicBezTo>
                    <a:cubicBezTo>
                      <a:pt x="692" y="267"/>
                      <a:pt x="692" y="267"/>
                      <a:pt x="692" y="267"/>
                    </a:cubicBezTo>
                    <a:cubicBezTo>
                      <a:pt x="736" y="267"/>
                      <a:pt x="736" y="267"/>
                      <a:pt x="736" y="267"/>
                    </a:cubicBezTo>
                    <a:cubicBezTo>
                      <a:pt x="742" y="265"/>
                      <a:pt x="742" y="265"/>
                      <a:pt x="742" y="265"/>
                    </a:cubicBezTo>
                    <a:cubicBezTo>
                      <a:pt x="748" y="262"/>
                      <a:pt x="748" y="262"/>
                      <a:pt x="748" y="262"/>
                    </a:cubicBezTo>
                    <a:cubicBezTo>
                      <a:pt x="751" y="257"/>
                      <a:pt x="751" y="257"/>
                      <a:pt x="751" y="257"/>
                    </a:cubicBezTo>
                    <a:cubicBezTo>
                      <a:pt x="752" y="251"/>
                      <a:pt x="752" y="251"/>
                      <a:pt x="752" y="251"/>
                    </a:cubicBezTo>
                    <a:cubicBezTo>
                      <a:pt x="752" y="156"/>
                      <a:pt x="752" y="156"/>
                      <a:pt x="752" y="156"/>
                    </a:cubicBezTo>
                    <a:cubicBezTo>
                      <a:pt x="740" y="156"/>
                      <a:pt x="740" y="156"/>
                      <a:pt x="740" y="156"/>
                    </a:cubicBezTo>
                    <a:cubicBezTo>
                      <a:pt x="740" y="251"/>
                      <a:pt x="740" y="251"/>
                      <a:pt x="740" y="251"/>
                    </a:cubicBezTo>
                    <a:cubicBezTo>
                      <a:pt x="739" y="253"/>
                      <a:pt x="739" y="253"/>
                      <a:pt x="739" y="253"/>
                    </a:cubicBezTo>
                    <a:cubicBezTo>
                      <a:pt x="736" y="255"/>
                      <a:pt x="736" y="255"/>
                      <a:pt x="736" y="255"/>
                    </a:cubicBezTo>
                    <a:cubicBezTo>
                      <a:pt x="692" y="255"/>
                      <a:pt x="692" y="255"/>
                      <a:pt x="692" y="255"/>
                    </a:cubicBezTo>
                    <a:cubicBezTo>
                      <a:pt x="692" y="202"/>
                      <a:pt x="692" y="202"/>
                      <a:pt x="692" y="202"/>
                    </a:cubicBezTo>
                    <a:cubicBezTo>
                      <a:pt x="690" y="196"/>
                      <a:pt x="690" y="196"/>
                      <a:pt x="690" y="196"/>
                    </a:cubicBezTo>
                    <a:cubicBezTo>
                      <a:pt x="687" y="190"/>
                      <a:pt x="687" y="190"/>
                      <a:pt x="687" y="190"/>
                    </a:cubicBezTo>
                    <a:cubicBezTo>
                      <a:pt x="681" y="187"/>
                      <a:pt x="681" y="187"/>
                      <a:pt x="681" y="187"/>
                    </a:cubicBezTo>
                    <a:cubicBezTo>
                      <a:pt x="675" y="186"/>
                      <a:pt x="675" y="186"/>
                      <a:pt x="675" y="186"/>
                    </a:cubicBezTo>
                    <a:cubicBezTo>
                      <a:pt x="622" y="186"/>
                      <a:pt x="622" y="186"/>
                      <a:pt x="622" y="186"/>
                    </a:cubicBezTo>
                    <a:cubicBezTo>
                      <a:pt x="622" y="109"/>
                      <a:pt x="622" y="109"/>
                      <a:pt x="622" y="109"/>
                    </a:cubicBezTo>
                    <a:cubicBezTo>
                      <a:pt x="624" y="106"/>
                      <a:pt x="624" y="106"/>
                      <a:pt x="624" y="106"/>
                    </a:cubicBezTo>
                    <a:cubicBezTo>
                      <a:pt x="627" y="105"/>
                      <a:pt x="627" y="105"/>
                      <a:pt x="627" y="105"/>
                    </a:cubicBezTo>
                    <a:cubicBezTo>
                      <a:pt x="680" y="105"/>
                      <a:pt x="680" y="105"/>
                      <a:pt x="680" y="105"/>
                    </a:cubicBezTo>
                    <a:cubicBezTo>
                      <a:pt x="693" y="93"/>
                      <a:pt x="693" y="93"/>
                      <a:pt x="693" y="93"/>
                    </a:cubicBezTo>
                    <a:cubicBezTo>
                      <a:pt x="627" y="93"/>
                      <a:pt x="627" y="93"/>
                      <a:pt x="627" y="93"/>
                    </a:cubicBezTo>
                    <a:lnTo>
                      <a:pt x="621" y="95"/>
                    </a:lnTo>
                    <a:close/>
                    <a:moveTo>
                      <a:pt x="675" y="198"/>
                    </a:moveTo>
                    <a:cubicBezTo>
                      <a:pt x="678" y="199"/>
                      <a:pt x="678" y="199"/>
                      <a:pt x="678" y="199"/>
                    </a:cubicBezTo>
                    <a:cubicBezTo>
                      <a:pt x="680" y="202"/>
                      <a:pt x="680" y="202"/>
                      <a:pt x="680" y="202"/>
                    </a:cubicBezTo>
                    <a:cubicBezTo>
                      <a:pt x="680" y="245"/>
                      <a:pt x="680" y="245"/>
                      <a:pt x="680" y="245"/>
                    </a:cubicBezTo>
                    <a:cubicBezTo>
                      <a:pt x="633" y="198"/>
                      <a:pt x="633" y="198"/>
                      <a:pt x="633" y="198"/>
                    </a:cubicBezTo>
                    <a:lnTo>
                      <a:pt x="675" y="198"/>
                    </a:lnTo>
                    <a:close/>
                    <a:moveTo>
                      <a:pt x="768" y="405"/>
                    </a:moveTo>
                    <a:cubicBezTo>
                      <a:pt x="695" y="405"/>
                      <a:pt x="695" y="405"/>
                      <a:pt x="695" y="405"/>
                    </a:cubicBezTo>
                    <a:cubicBezTo>
                      <a:pt x="695" y="408"/>
                      <a:pt x="695" y="408"/>
                      <a:pt x="695" y="408"/>
                    </a:cubicBezTo>
                    <a:cubicBezTo>
                      <a:pt x="768" y="408"/>
                      <a:pt x="768" y="408"/>
                      <a:pt x="768" y="408"/>
                    </a:cubicBezTo>
                    <a:lnTo>
                      <a:pt x="768" y="405"/>
                    </a:lnTo>
                    <a:close/>
                    <a:moveTo>
                      <a:pt x="768" y="425"/>
                    </a:moveTo>
                    <a:cubicBezTo>
                      <a:pt x="695" y="425"/>
                      <a:pt x="695" y="425"/>
                      <a:pt x="695" y="425"/>
                    </a:cubicBezTo>
                    <a:cubicBezTo>
                      <a:pt x="695" y="427"/>
                      <a:pt x="695" y="427"/>
                      <a:pt x="695" y="427"/>
                    </a:cubicBezTo>
                    <a:cubicBezTo>
                      <a:pt x="768" y="427"/>
                      <a:pt x="768" y="427"/>
                      <a:pt x="768" y="427"/>
                    </a:cubicBezTo>
                    <a:lnTo>
                      <a:pt x="768" y="425"/>
                    </a:lnTo>
                    <a:close/>
                    <a:moveTo>
                      <a:pt x="768" y="444"/>
                    </a:moveTo>
                    <a:cubicBezTo>
                      <a:pt x="695" y="444"/>
                      <a:pt x="695" y="444"/>
                      <a:pt x="695" y="444"/>
                    </a:cubicBezTo>
                    <a:cubicBezTo>
                      <a:pt x="695" y="446"/>
                      <a:pt x="695" y="446"/>
                      <a:pt x="695" y="446"/>
                    </a:cubicBezTo>
                    <a:cubicBezTo>
                      <a:pt x="768" y="446"/>
                      <a:pt x="768" y="446"/>
                      <a:pt x="768" y="446"/>
                    </a:cubicBezTo>
                    <a:lnTo>
                      <a:pt x="768" y="444"/>
                    </a:lnTo>
                    <a:close/>
                    <a:moveTo>
                      <a:pt x="665" y="464"/>
                    </a:moveTo>
                    <a:cubicBezTo>
                      <a:pt x="647" y="464"/>
                      <a:pt x="647" y="464"/>
                      <a:pt x="647" y="464"/>
                    </a:cubicBezTo>
                    <a:cubicBezTo>
                      <a:pt x="644" y="465"/>
                      <a:pt x="644" y="465"/>
                      <a:pt x="644" y="465"/>
                    </a:cubicBezTo>
                    <a:cubicBezTo>
                      <a:pt x="643" y="468"/>
                      <a:pt x="643" y="468"/>
                      <a:pt x="643" y="468"/>
                    </a:cubicBezTo>
                    <a:cubicBezTo>
                      <a:pt x="643" y="514"/>
                      <a:pt x="643" y="514"/>
                      <a:pt x="643" y="514"/>
                    </a:cubicBezTo>
                    <a:cubicBezTo>
                      <a:pt x="642" y="516"/>
                      <a:pt x="642" y="516"/>
                      <a:pt x="642" y="516"/>
                    </a:cubicBezTo>
                    <a:cubicBezTo>
                      <a:pt x="640" y="517"/>
                      <a:pt x="640" y="517"/>
                      <a:pt x="640" y="517"/>
                    </a:cubicBezTo>
                    <a:cubicBezTo>
                      <a:pt x="632" y="517"/>
                      <a:pt x="632" y="517"/>
                      <a:pt x="632" y="517"/>
                    </a:cubicBezTo>
                    <a:cubicBezTo>
                      <a:pt x="630" y="518"/>
                      <a:pt x="630" y="518"/>
                      <a:pt x="630" y="518"/>
                    </a:cubicBezTo>
                    <a:cubicBezTo>
                      <a:pt x="630" y="519"/>
                      <a:pt x="630" y="519"/>
                      <a:pt x="630" y="519"/>
                    </a:cubicBezTo>
                    <a:cubicBezTo>
                      <a:pt x="668" y="564"/>
                      <a:pt x="668" y="564"/>
                      <a:pt x="668" y="564"/>
                    </a:cubicBezTo>
                    <a:cubicBezTo>
                      <a:pt x="671" y="565"/>
                      <a:pt x="671" y="565"/>
                      <a:pt x="671" y="565"/>
                    </a:cubicBezTo>
                    <a:cubicBezTo>
                      <a:pt x="673" y="564"/>
                      <a:pt x="673" y="564"/>
                      <a:pt x="673" y="564"/>
                    </a:cubicBezTo>
                    <a:cubicBezTo>
                      <a:pt x="691" y="544"/>
                      <a:pt x="691" y="544"/>
                      <a:pt x="691" y="544"/>
                    </a:cubicBezTo>
                    <a:cubicBezTo>
                      <a:pt x="770" y="544"/>
                      <a:pt x="770" y="544"/>
                      <a:pt x="770" y="544"/>
                    </a:cubicBezTo>
                    <a:cubicBezTo>
                      <a:pt x="771" y="542"/>
                      <a:pt x="771" y="542"/>
                      <a:pt x="771" y="542"/>
                    </a:cubicBezTo>
                    <a:cubicBezTo>
                      <a:pt x="798" y="517"/>
                      <a:pt x="798" y="517"/>
                      <a:pt x="798" y="517"/>
                    </a:cubicBezTo>
                    <a:cubicBezTo>
                      <a:pt x="798" y="373"/>
                      <a:pt x="798" y="373"/>
                      <a:pt x="798" y="373"/>
                    </a:cubicBezTo>
                    <a:cubicBezTo>
                      <a:pt x="665" y="373"/>
                      <a:pt x="665" y="373"/>
                      <a:pt x="665" y="373"/>
                    </a:cubicBezTo>
                    <a:lnTo>
                      <a:pt x="665" y="464"/>
                    </a:lnTo>
                    <a:close/>
                    <a:moveTo>
                      <a:pt x="767" y="526"/>
                    </a:moveTo>
                    <a:cubicBezTo>
                      <a:pt x="766" y="514"/>
                      <a:pt x="766" y="514"/>
                      <a:pt x="766" y="514"/>
                    </a:cubicBezTo>
                    <a:cubicBezTo>
                      <a:pt x="779" y="514"/>
                      <a:pt x="779" y="514"/>
                      <a:pt x="779" y="514"/>
                    </a:cubicBezTo>
                    <a:lnTo>
                      <a:pt x="767" y="526"/>
                    </a:lnTo>
                    <a:close/>
                    <a:moveTo>
                      <a:pt x="678" y="387"/>
                    </a:moveTo>
                    <a:cubicBezTo>
                      <a:pt x="783" y="387"/>
                      <a:pt x="783" y="387"/>
                      <a:pt x="783" y="387"/>
                    </a:cubicBezTo>
                    <a:cubicBezTo>
                      <a:pt x="783" y="509"/>
                      <a:pt x="783" y="509"/>
                      <a:pt x="783" y="509"/>
                    </a:cubicBezTo>
                    <a:cubicBezTo>
                      <a:pt x="762" y="509"/>
                      <a:pt x="762" y="509"/>
                      <a:pt x="762" y="509"/>
                    </a:cubicBezTo>
                    <a:cubicBezTo>
                      <a:pt x="762" y="529"/>
                      <a:pt x="762" y="529"/>
                      <a:pt x="762" y="529"/>
                    </a:cubicBezTo>
                    <a:cubicBezTo>
                      <a:pt x="703" y="529"/>
                      <a:pt x="703" y="529"/>
                      <a:pt x="703" y="529"/>
                    </a:cubicBezTo>
                    <a:cubicBezTo>
                      <a:pt x="711" y="519"/>
                      <a:pt x="711" y="519"/>
                      <a:pt x="711" y="519"/>
                    </a:cubicBezTo>
                    <a:cubicBezTo>
                      <a:pt x="711" y="518"/>
                      <a:pt x="711" y="518"/>
                      <a:pt x="711" y="518"/>
                    </a:cubicBezTo>
                    <a:cubicBezTo>
                      <a:pt x="709" y="517"/>
                      <a:pt x="709" y="517"/>
                      <a:pt x="709" y="517"/>
                    </a:cubicBezTo>
                    <a:cubicBezTo>
                      <a:pt x="701" y="517"/>
                      <a:pt x="701" y="517"/>
                      <a:pt x="701" y="517"/>
                    </a:cubicBezTo>
                    <a:cubicBezTo>
                      <a:pt x="699" y="516"/>
                      <a:pt x="699" y="516"/>
                      <a:pt x="699" y="516"/>
                    </a:cubicBezTo>
                    <a:cubicBezTo>
                      <a:pt x="698" y="514"/>
                      <a:pt x="698" y="514"/>
                      <a:pt x="698" y="514"/>
                    </a:cubicBezTo>
                    <a:cubicBezTo>
                      <a:pt x="698" y="484"/>
                      <a:pt x="698" y="484"/>
                      <a:pt x="698" y="484"/>
                    </a:cubicBezTo>
                    <a:cubicBezTo>
                      <a:pt x="768" y="484"/>
                      <a:pt x="768" y="484"/>
                      <a:pt x="768" y="484"/>
                    </a:cubicBezTo>
                    <a:cubicBezTo>
                      <a:pt x="768" y="481"/>
                      <a:pt x="768" y="481"/>
                      <a:pt x="768" y="481"/>
                    </a:cubicBezTo>
                    <a:cubicBezTo>
                      <a:pt x="698" y="481"/>
                      <a:pt x="698" y="481"/>
                      <a:pt x="698" y="481"/>
                    </a:cubicBezTo>
                    <a:cubicBezTo>
                      <a:pt x="698" y="468"/>
                      <a:pt x="698" y="468"/>
                      <a:pt x="698" y="468"/>
                    </a:cubicBezTo>
                    <a:cubicBezTo>
                      <a:pt x="698" y="466"/>
                      <a:pt x="698" y="466"/>
                      <a:pt x="698" y="466"/>
                    </a:cubicBezTo>
                    <a:cubicBezTo>
                      <a:pt x="768" y="466"/>
                      <a:pt x="768" y="466"/>
                      <a:pt x="768" y="466"/>
                    </a:cubicBezTo>
                    <a:cubicBezTo>
                      <a:pt x="768" y="463"/>
                      <a:pt x="768" y="463"/>
                      <a:pt x="768" y="463"/>
                    </a:cubicBezTo>
                    <a:cubicBezTo>
                      <a:pt x="695" y="463"/>
                      <a:pt x="695" y="463"/>
                      <a:pt x="695" y="463"/>
                    </a:cubicBezTo>
                    <a:cubicBezTo>
                      <a:pt x="695" y="464"/>
                      <a:pt x="695" y="464"/>
                      <a:pt x="695" y="464"/>
                    </a:cubicBezTo>
                    <a:cubicBezTo>
                      <a:pt x="678" y="464"/>
                      <a:pt x="678" y="464"/>
                      <a:pt x="678" y="464"/>
                    </a:cubicBezTo>
                    <a:lnTo>
                      <a:pt x="678" y="387"/>
                    </a:lnTo>
                    <a:close/>
                    <a:moveTo>
                      <a:pt x="696" y="140"/>
                    </a:moveTo>
                    <a:cubicBezTo>
                      <a:pt x="636" y="140"/>
                      <a:pt x="636" y="140"/>
                      <a:pt x="636" y="140"/>
                    </a:cubicBezTo>
                    <a:cubicBezTo>
                      <a:pt x="636" y="149"/>
                      <a:pt x="636" y="149"/>
                      <a:pt x="636" y="149"/>
                    </a:cubicBezTo>
                    <a:cubicBezTo>
                      <a:pt x="696" y="149"/>
                      <a:pt x="696" y="149"/>
                      <a:pt x="696" y="149"/>
                    </a:cubicBezTo>
                    <a:lnTo>
                      <a:pt x="696" y="140"/>
                    </a:lnTo>
                    <a:close/>
                    <a:moveTo>
                      <a:pt x="737" y="109"/>
                    </a:moveTo>
                    <a:cubicBezTo>
                      <a:pt x="737" y="97"/>
                      <a:pt x="737" y="97"/>
                      <a:pt x="737" y="97"/>
                    </a:cubicBezTo>
                    <a:cubicBezTo>
                      <a:pt x="735" y="94"/>
                      <a:pt x="735" y="94"/>
                      <a:pt x="735" y="94"/>
                    </a:cubicBezTo>
                    <a:cubicBezTo>
                      <a:pt x="732" y="96"/>
                      <a:pt x="732" y="96"/>
                      <a:pt x="732" y="96"/>
                    </a:cubicBezTo>
                    <a:cubicBezTo>
                      <a:pt x="732" y="109"/>
                      <a:pt x="732" y="109"/>
                      <a:pt x="732" y="109"/>
                    </a:cubicBezTo>
                    <a:cubicBezTo>
                      <a:pt x="718" y="109"/>
                      <a:pt x="718" y="109"/>
                      <a:pt x="718" y="109"/>
                    </a:cubicBezTo>
                    <a:cubicBezTo>
                      <a:pt x="717" y="112"/>
                      <a:pt x="717" y="112"/>
                      <a:pt x="717" y="112"/>
                    </a:cubicBezTo>
                    <a:cubicBezTo>
                      <a:pt x="718" y="113"/>
                      <a:pt x="718" y="113"/>
                      <a:pt x="718" y="113"/>
                    </a:cubicBezTo>
                    <a:cubicBezTo>
                      <a:pt x="720" y="115"/>
                      <a:pt x="720" y="115"/>
                      <a:pt x="720" y="115"/>
                    </a:cubicBezTo>
                    <a:cubicBezTo>
                      <a:pt x="732" y="115"/>
                      <a:pt x="732" y="115"/>
                      <a:pt x="732" y="115"/>
                    </a:cubicBezTo>
                    <a:cubicBezTo>
                      <a:pt x="732" y="128"/>
                      <a:pt x="732" y="128"/>
                      <a:pt x="732" y="128"/>
                    </a:cubicBezTo>
                    <a:cubicBezTo>
                      <a:pt x="736" y="128"/>
                      <a:pt x="736" y="128"/>
                      <a:pt x="736" y="128"/>
                    </a:cubicBezTo>
                    <a:cubicBezTo>
                      <a:pt x="737" y="125"/>
                      <a:pt x="737" y="125"/>
                      <a:pt x="737" y="125"/>
                    </a:cubicBezTo>
                    <a:cubicBezTo>
                      <a:pt x="737" y="115"/>
                      <a:pt x="737" y="115"/>
                      <a:pt x="737" y="115"/>
                    </a:cubicBezTo>
                    <a:cubicBezTo>
                      <a:pt x="749" y="115"/>
                      <a:pt x="749" y="115"/>
                      <a:pt x="749" y="115"/>
                    </a:cubicBezTo>
                    <a:cubicBezTo>
                      <a:pt x="751" y="113"/>
                      <a:pt x="751" y="113"/>
                      <a:pt x="751" y="113"/>
                    </a:cubicBezTo>
                    <a:cubicBezTo>
                      <a:pt x="752" y="112"/>
                      <a:pt x="752" y="112"/>
                      <a:pt x="752" y="112"/>
                    </a:cubicBezTo>
                    <a:cubicBezTo>
                      <a:pt x="751" y="109"/>
                      <a:pt x="751" y="109"/>
                      <a:pt x="751" y="109"/>
                    </a:cubicBezTo>
                    <a:lnTo>
                      <a:pt x="737" y="109"/>
                    </a:lnTo>
                    <a:close/>
                    <a:moveTo>
                      <a:pt x="261" y="473"/>
                    </a:moveTo>
                    <a:cubicBezTo>
                      <a:pt x="267" y="486"/>
                      <a:pt x="267" y="486"/>
                      <a:pt x="267" y="486"/>
                    </a:cubicBezTo>
                    <a:cubicBezTo>
                      <a:pt x="268" y="492"/>
                      <a:pt x="268" y="492"/>
                      <a:pt x="268" y="492"/>
                    </a:cubicBezTo>
                    <a:cubicBezTo>
                      <a:pt x="358" y="420"/>
                      <a:pt x="358" y="420"/>
                      <a:pt x="358" y="420"/>
                    </a:cubicBezTo>
                    <a:cubicBezTo>
                      <a:pt x="311" y="401"/>
                      <a:pt x="311" y="401"/>
                      <a:pt x="311" y="401"/>
                    </a:cubicBezTo>
                    <a:cubicBezTo>
                      <a:pt x="258" y="423"/>
                      <a:pt x="258" y="423"/>
                      <a:pt x="258" y="423"/>
                    </a:cubicBezTo>
                    <a:cubicBezTo>
                      <a:pt x="259" y="456"/>
                      <a:pt x="259" y="456"/>
                      <a:pt x="259" y="456"/>
                    </a:cubicBezTo>
                    <a:lnTo>
                      <a:pt x="261" y="473"/>
                    </a:lnTo>
                    <a:close/>
                    <a:moveTo>
                      <a:pt x="283" y="516"/>
                    </a:moveTo>
                    <a:cubicBezTo>
                      <a:pt x="291" y="523"/>
                      <a:pt x="291" y="523"/>
                      <a:pt x="291" y="523"/>
                    </a:cubicBezTo>
                    <a:cubicBezTo>
                      <a:pt x="313" y="538"/>
                      <a:pt x="313" y="538"/>
                      <a:pt x="313" y="538"/>
                    </a:cubicBezTo>
                    <a:cubicBezTo>
                      <a:pt x="328" y="529"/>
                      <a:pt x="328" y="529"/>
                      <a:pt x="328" y="529"/>
                    </a:cubicBezTo>
                    <a:cubicBezTo>
                      <a:pt x="341" y="518"/>
                      <a:pt x="341" y="518"/>
                      <a:pt x="341" y="518"/>
                    </a:cubicBezTo>
                    <a:cubicBezTo>
                      <a:pt x="350" y="503"/>
                      <a:pt x="350" y="503"/>
                      <a:pt x="350" y="503"/>
                    </a:cubicBezTo>
                    <a:cubicBezTo>
                      <a:pt x="360" y="488"/>
                      <a:pt x="360" y="488"/>
                      <a:pt x="360" y="488"/>
                    </a:cubicBezTo>
                    <a:cubicBezTo>
                      <a:pt x="364" y="477"/>
                      <a:pt x="364" y="477"/>
                      <a:pt x="364" y="477"/>
                    </a:cubicBezTo>
                    <a:cubicBezTo>
                      <a:pt x="365" y="465"/>
                      <a:pt x="365" y="465"/>
                      <a:pt x="365" y="465"/>
                    </a:cubicBezTo>
                    <a:cubicBezTo>
                      <a:pt x="367" y="437"/>
                      <a:pt x="367" y="437"/>
                      <a:pt x="367" y="437"/>
                    </a:cubicBezTo>
                    <a:cubicBezTo>
                      <a:pt x="276" y="505"/>
                      <a:pt x="276" y="505"/>
                      <a:pt x="276" y="505"/>
                    </a:cubicBezTo>
                    <a:lnTo>
                      <a:pt x="283" y="516"/>
                    </a:lnTo>
                    <a:close/>
                    <a:moveTo>
                      <a:pt x="322" y="365"/>
                    </a:moveTo>
                    <a:cubicBezTo>
                      <a:pt x="322" y="313"/>
                      <a:pt x="322" y="313"/>
                      <a:pt x="322" y="313"/>
                    </a:cubicBezTo>
                    <a:cubicBezTo>
                      <a:pt x="336" y="313"/>
                      <a:pt x="336" y="313"/>
                      <a:pt x="336" y="313"/>
                    </a:cubicBezTo>
                    <a:cubicBezTo>
                      <a:pt x="312" y="275"/>
                      <a:pt x="312" y="275"/>
                      <a:pt x="312" y="275"/>
                    </a:cubicBezTo>
                    <a:cubicBezTo>
                      <a:pt x="288" y="313"/>
                      <a:pt x="288" y="313"/>
                      <a:pt x="288" y="313"/>
                    </a:cubicBezTo>
                    <a:cubicBezTo>
                      <a:pt x="303" y="313"/>
                      <a:pt x="303" y="313"/>
                      <a:pt x="303" y="313"/>
                    </a:cubicBezTo>
                    <a:cubicBezTo>
                      <a:pt x="303" y="365"/>
                      <a:pt x="303" y="365"/>
                      <a:pt x="303" y="365"/>
                    </a:cubicBezTo>
                    <a:lnTo>
                      <a:pt x="322" y="365"/>
                    </a:lnTo>
                    <a:close/>
                    <a:moveTo>
                      <a:pt x="230" y="449"/>
                    </a:moveTo>
                    <a:cubicBezTo>
                      <a:pt x="234" y="475"/>
                      <a:pt x="234" y="475"/>
                      <a:pt x="234" y="475"/>
                    </a:cubicBezTo>
                    <a:cubicBezTo>
                      <a:pt x="241" y="497"/>
                      <a:pt x="241" y="497"/>
                      <a:pt x="241" y="497"/>
                    </a:cubicBezTo>
                    <a:cubicBezTo>
                      <a:pt x="252" y="517"/>
                      <a:pt x="252" y="517"/>
                      <a:pt x="252" y="517"/>
                    </a:cubicBezTo>
                    <a:cubicBezTo>
                      <a:pt x="259" y="528"/>
                      <a:pt x="259" y="528"/>
                      <a:pt x="259" y="528"/>
                    </a:cubicBezTo>
                    <a:cubicBezTo>
                      <a:pt x="268" y="538"/>
                      <a:pt x="268" y="538"/>
                      <a:pt x="268" y="538"/>
                    </a:cubicBezTo>
                    <a:cubicBezTo>
                      <a:pt x="278" y="545"/>
                      <a:pt x="278" y="545"/>
                      <a:pt x="278" y="545"/>
                    </a:cubicBezTo>
                    <a:cubicBezTo>
                      <a:pt x="287" y="552"/>
                      <a:pt x="287" y="552"/>
                      <a:pt x="287" y="552"/>
                    </a:cubicBezTo>
                    <a:cubicBezTo>
                      <a:pt x="300" y="560"/>
                      <a:pt x="300" y="560"/>
                      <a:pt x="300" y="560"/>
                    </a:cubicBezTo>
                    <a:cubicBezTo>
                      <a:pt x="312" y="565"/>
                      <a:pt x="312" y="565"/>
                      <a:pt x="312" y="565"/>
                    </a:cubicBezTo>
                    <a:cubicBezTo>
                      <a:pt x="325" y="560"/>
                      <a:pt x="325" y="560"/>
                      <a:pt x="325" y="560"/>
                    </a:cubicBezTo>
                    <a:cubicBezTo>
                      <a:pt x="336" y="552"/>
                      <a:pt x="336" y="552"/>
                      <a:pt x="336" y="552"/>
                    </a:cubicBezTo>
                    <a:cubicBezTo>
                      <a:pt x="347" y="545"/>
                      <a:pt x="347" y="545"/>
                      <a:pt x="347" y="545"/>
                    </a:cubicBezTo>
                    <a:cubicBezTo>
                      <a:pt x="356" y="538"/>
                      <a:pt x="356" y="538"/>
                      <a:pt x="356" y="538"/>
                    </a:cubicBezTo>
                    <a:cubicBezTo>
                      <a:pt x="364" y="528"/>
                      <a:pt x="364" y="528"/>
                      <a:pt x="364" y="528"/>
                    </a:cubicBezTo>
                    <a:cubicBezTo>
                      <a:pt x="371" y="517"/>
                      <a:pt x="371" y="517"/>
                      <a:pt x="371" y="517"/>
                    </a:cubicBezTo>
                    <a:cubicBezTo>
                      <a:pt x="382" y="497"/>
                      <a:pt x="382" y="497"/>
                      <a:pt x="382" y="497"/>
                    </a:cubicBezTo>
                    <a:cubicBezTo>
                      <a:pt x="386" y="486"/>
                      <a:pt x="386" y="486"/>
                      <a:pt x="386" y="486"/>
                    </a:cubicBezTo>
                    <a:cubicBezTo>
                      <a:pt x="389" y="475"/>
                      <a:pt x="389" y="475"/>
                      <a:pt x="389" y="475"/>
                    </a:cubicBezTo>
                    <a:cubicBezTo>
                      <a:pt x="393" y="449"/>
                      <a:pt x="393" y="449"/>
                      <a:pt x="393" y="449"/>
                    </a:cubicBezTo>
                    <a:cubicBezTo>
                      <a:pt x="395" y="423"/>
                      <a:pt x="395" y="423"/>
                      <a:pt x="395" y="423"/>
                    </a:cubicBezTo>
                    <a:cubicBezTo>
                      <a:pt x="395" y="405"/>
                      <a:pt x="395" y="405"/>
                      <a:pt x="395" y="405"/>
                    </a:cubicBezTo>
                    <a:cubicBezTo>
                      <a:pt x="312" y="373"/>
                      <a:pt x="312" y="373"/>
                      <a:pt x="312" y="373"/>
                    </a:cubicBezTo>
                    <a:cubicBezTo>
                      <a:pt x="230" y="405"/>
                      <a:pt x="230" y="405"/>
                      <a:pt x="230" y="405"/>
                    </a:cubicBezTo>
                    <a:lnTo>
                      <a:pt x="230" y="449"/>
                    </a:lnTo>
                    <a:close/>
                    <a:moveTo>
                      <a:pt x="312" y="392"/>
                    </a:moveTo>
                    <a:cubicBezTo>
                      <a:pt x="378" y="417"/>
                      <a:pt x="378" y="417"/>
                      <a:pt x="378" y="417"/>
                    </a:cubicBezTo>
                    <a:cubicBezTo>
                      <a:pt x="376" y="417"/>
                      <a:pt x="376" y="417"/>
                      <a:pt x="376" y="417"/>
                    </a:cubicBezTo>
                    <a:cubicBezTo>
                      <a:pt x="375" y="454"/>
                      <a:pt x="375" y="454"/>
                      <a:pt x="375" y="454"/>
                    </a:cubicBezTo>
                    <a:cubicBezTo>
                      <a:pt x="371" y="475"/>
                      <a:pt x="371" y="475"/>
                      <a:pt x="371" y="475"/>
                    </a:cubicBezTo>
                    <a:cubicBezTo>
                      <a:pt x="367" y="490"/>
                      <a:pt x="367" y="490"/>
                      <a:pt x="367" y="490"/>
                    </a:cubicBezTo>
                    <a:cubicBezTo>
                      <a:pt x="356" y="508"/>
                      <a:pt x="356" y="508"/>
                      <a:pt x="356" y="508"/>
                    </a:cubicBezTo>
                    <a:cubicBezTo>
                      <a:pt x="345" y="523"/>
                      <a:pt x="345" y="523"/>
                      <a:pt x="345" y="523"/>
                    </a:cubicBezTo>
                    <a:cubicBezTo>
                      <a:pt x="329" y="538"/>
                      <a:pt x="329" y="538"/>
                      <a:pt x="329" y="538"/>
                    </a:cubicBezTo>
                    <a:cubicBezTo>
                      <a:pt x="322" y="543"/>
                      <a:pt x="322" y="543"/>
                      <a:pt x="322" y="543"/>
                    </a:cubicBezTo>
                    <a:cubicBezTo>
                      <a:pt x="312" y="547"/>
                      <a:pt x="312" y="547"/>
                      <a:pt x="312" y="547"/>
                    </a:cubicBezTo>
                    <a:cubicBezTo>
                      <a:pt x="303" y="543"/>
                      <a:pt x="303" y="543"/>
                      <a:pt x="303" y="543"/>
                    </a:cubicBezTo>
                    <a:cubicBezTo>
                      <a:pt x="294" y="538"/>
                      <a:pt x="294" y="538"/>
                      <a:pt x="294" y="538"/>
                    </a:cubicBezTo>
                    <a:cubicBezTo>
                      <a:pt x="280" y="523"/>
                      <a:pt x="280" y="523"/>
                      <a:pt x="280" y="523"/>
                    </a:cubicBezTo>
                    <a:cubicBezTo>
                      <a:pt x="267" y="508"/>
                      <a:pt x="267" y="508"/>
                      <a:pt x="267" y="508"/>
                    </a:cubicBezTo>
                    <a:cubicBezTo>
                      <a:pt x="258" y="490"/>
                      <a:pt x="258" y="490"/>
                      <a:pt x="258" y="490"/>
                    </a:cubicBezTo>
                    <a:cubicBezTo>
                      <a:pt x="252" y="475"/>
                      <a:pt x="252" y="475"/>
                      <a:pt x="252" y="475"/>
                    </a:cubicBezTo>
                    <a:cubicBezTo>
                      <a:pt x="248" y="454"/>
                      <a:pt x="248" y="454"/>
                      <a:pt x="248" y="454"/>
                    </a:cubicBezTo>
                    <a:cubicBezTo>
                      <a:pt x="247" y="417"/>
                      <a:pt x="247" y="417"/>
                      <a:pt x="247" y="417"/>
                    </a:cubicBezTo>
                    <a:lnTo>
                      <a:pt x="312" y="392"/>
                    </a:lnTo>
                    <a:close/>
                    <a:moveTo>
                      <a:pt x="312" y="75"/>
                    </a:moveTo>
                    <a:cubicBezTo>
                      <a:pt x="259" y="75"/>
                      <a:pt x="216" y="118"/>
                      <a:pt x="216" y="171"/>
                    </a:cubicBezTo>
                    <a:cubicBezTo>
                      <a:pt x="216" y="224"/>
                      <a:pt x="259" y="267"/>
                      <a:pt x="312" y="267"/>
                    </a:cubicBezTo>
                    <a:cubicBezTo>
                      <a:pt x="365" y="267"/>
                      <a:pt x="408" y="224"/>
                      <a:pt x="408" y="171"/>
                    </a:cubicBezTo>
                    <a:cubicBezTo>
                      <a:pt x="408" y="118"/>
                      <a:pt x="365" y="75"/>
                      <a:pt x="312" y="75"/>
                    </a:cubicBezTo>
                    <a:close/>
                    <a:moveTo>
                      <a:pt x="305" y="251"/>
                    </a:moveTo>
                    <a:cubicBezTo>
                      <a:pt x="266" y="247"/>
                      <a:pt x="236" y="217"/>
                      <a:pt x="233" y="178"/>
                    </a:cubicBezTo>
                    <a:cubicBezTo>
                      <a:pt x="255" y="178"/>
                      <a:pt x="255" y="178"/>
                      <a:pt x="255" y="178"/>
                    </a:cubicBezTo>
                    <a:cubicBezTo>
                      <a:pt x="257" y="189"/>
                      <a:pt x="261" y="199"/>
                      <a:pt x="267" y="207"/>
                    </a:cubicBezTo>
                    <a:cubicBezTo>
                      <a:pt x="267" y="208"/>
                      <a:pt x="266" y="209"/>
                      <a:pt x="266" y="210"/>
                    </a:cubicBezTo>
                    <a:cubicBezTo>
                      <a:pt x="266" y="216"/>
                      <a:pt x="271" y="221"/>
                      <a:pt x="277" y="221"/>
                    </a:cubicBezTo>
                    <a:cubicBezTo>
                      <a:pt x="279" y="221"/>
                      <a:pt x="280" y="220"/>
                      <a:pt x="282" y="220"/>
                    </a:cubicBezTo>
                    <a:cubicBezTo>
                      <a:pt x="289" y="224"/>
                      <a:pt x="296" y="227"/>
                      <a:pt x="305" y="228"/>
                    </a:cubicBezTo>
                    <a:lnTo>
                      <a:pt x="305" y="251"/>
                    </a:lnTo>
                    <a:close/>
                    <a:moveTo>
                      <a:pt x="305" y="223"/>
                    </a:moveTo>
                    <a:cubicBezTo>
                      <a:pt x="298" y="221"/>
                      <a:pt x="292" y="219"/>
                      <a:pt x="286" y="216"/>
                    </a:cubicBezTo>
                    <a:cubicBezTo>
                      <a:pt x="287" y="214"/>
                      <a:pt x="288" y="212"/>
                      <a:pt x="288" y="210"/>
                    </a:cubicBezTo>
                    <a:cubicBezTo>
                      <a:pt x="288" y="204"/>
                      <a:pt x="283" y="199"/>
                      <a:pt x="277" y="199"/>
                    </a:cubicBezTo>
                    <a:cubicBezTo>
                      <a:pt x="274" y="199"/>
                      <a:pt x="272" y="200"/>
                      <a:pt x="270" y="202"/>
                    </a:cubicBezTo>
                    <a:cubicBezTo>
                      <a:pt x="265" y="195"/>
                      <a:pt x="262" y="187"/>
                      <a:pt x="261" y="178"/>
                    </a:cubicBezTo>
                    <a:cubicBezTo>
                      <a:pt x="305" y="178"/>
                      <a:pt x="305" y="178"/>
                      <a:pt x="305" y="178"/>
                    </a:cubicBezTo>
                    <a:lnTo>
                      <a:pt x="305" y="223"/>
                    </a:lnTo>
                    <a:close/>
                    <a:moveTo>
                      <a:pt x="305" y="163"/>
                    </a:moveTo>
                    <a:cubicBezTo>
                      <a:pt x="261" y="163"/>
                      <a:pt x="261" y="163"/>
                      <a:pt x="261" y="163"/>
                    </a:cubicBezTo>
                    <a:cubicBezTo>
                      <a:pt x="262" y="155"/>
                      <a:pt x="265" y="147"/>
                      <a:pt x="270" y="140"/>
                    </a:cubicBezTo>
                    <a:cubicBezTo>
                      <a:pt x="272" y="141"/>
                      <a:pt x="274" y="143"/>
                      <a:pt x="277" y="143"/>
                    </a:cubicBezTo>
                    <a:cubicBezTo>
                      <a:pt x="283" y="143"/>
                      <a:pt x="288" y="138"/>
                      <a:pt x="288" y="131"/>
                    </a:cubicBezTo>
                    <a:cubicBezTo>
                      <a:pt x="288" y="129"/>
                      <a:pt x="287" y="128"/>
                      <a:pt x="286" y="126"/>
                    </a:cubicBezTo>
                    <a:cubicBezTo>
                      <a:pt x="292" y="122"/>
                      <a:pt x="298" y="120"/>
                      <a:pt x="305" y="119"/>
                    </a:cubicBezTo>
                    <a:lnTo>
                      <a:pt x="305" y="163"/>
                    </a:lnTo>
                    <a:close/>
                    <a:moveTo>
                      <a:pt x="305" y="114"/>
                    </a:moveTo>
                    <a:cubicBezTo>
                      <a:pt x="296" y="115"/>
                      <a:pt x="289" y="118"/>
                      <a:pt x="282" y="122"/>
                    </a:cubicBezTo>
                    <a:cubicBezTo>
                      <a:pt x="280" y="121"/>
                      <a:pt x="279" y="120"/>
                      <a:pt x="277" y="120"/>
                    </a:cubicBezTo>
                    <a:cubicBezTo>
                      <a:pt x="271" y="120"/>
                      <a:pt x="266" y="125"/>
                      <a:pt x="266" y="131"/>
                    </a:cubicBezTo>
                    <a:cubicBezTo>
                      <a:pt x="266" y="133"/>
                      <a:pt x="267" y="134"/>
                      <a:pt x="267" y="135"/>
                    </a:cubicBezTo>
                    <a:cubicBezTo>
                      <a:pt x="261" y="143"/>
                      <a:pt x="257" y="153"/>
                      <a:pt x="255" y="163"/>
                    </a:cubicBezTo>
                    <a:cubicBezTo>
                      <a:pt x="233" y="163"/>
                      <a:pt x="233" y="163"/>
                      <a:pt x="233" y="163"/>
                    </a:cubicBezTo>
                    <a:cubicBezTo>
                      <a:pt x="236" y="125"/>
                      <a:pt x="266" y="95"/>
                      <a:pt x="305" y="91"/>
                    </a:cubicBezTo>
                    <a:lnTo>
                      <a:pt x="305" y="114"/>
                    </a:lnTo>
                    <a:close/>
                    <a:moveTo>
                      <a:pt x="320" y="91"/>
                    </a:moveTo>
                    <a:cubicBezTo>
                      <a:pt x="358" y="95"/>
                      <a:pt x="388" y="125"/>
                      <a:pt x="392" y="163"/>
                    </a:cubicBezTo>
                    <a:cubicBezTo>
                      <a:pt x="373" y="163"/>
                      <a:pt x="373" y="163"/>
                      <a:pt x="373" y="163"/>
                    </a:cubicBezTo>
                    <a:cubicBezTo>
                      <a:pt x="372" y="163"/>
                      <a:pt x="371" y="162"/>
                      <a:pt x="369" y="162"/>
                    </a:cubicBezTo>
                    <a:cubicBezTo>
                      <a:pt x="365" y="136"/>
                      <a:pt x="345" y="117"/>
                      <a:pt x="320" y="114"/>
                    </a:cubicBezTo>
                    <a:lnTo>
                      <a:pt x="320" y="91"/>
                    </a:lnTo>
                    <a:close/>
                    <a:moveTo>
                      <a:pt x="320" y="119"/>
                    </a:moveTo>
                    <a:cubicBezTo>
                      <a:pt x="343" y="123"/>
                      <a:pt x="360" y="140"/>
                      <a:pt x="364" y="163"/>
                    </a:cubicBezTo>
                    <a:cubicBezTo>
                      <a:pt x="363" y="163"/>
                      <a:pt x="362" y="163"/>
                      <a:pt x="362" y="163"/>
                    </a:cubicBezTo>
                    <a:cubicBezTo>
                      <a:pt x="320" y="163"/>
                      <a:pt x="320" y="163"/>
                      <a:pt x="320" y="163"/>
                    </a:cubicBezTo>
                    <a:lnTo>
                      <a:pt x="320" y="119"/>
                    </a:lnTo>
                    <a:close/>
                    <a:moveTo>
                      <a:pt x="320" y="178"/>
                    </a:moveTo>
                    <a:cubicBezTo>
                      <a:pt x="359" y="178"/>
                      <a:pt x="359" y="178"/>
                      <a:pt x="359" y="178"/>
                    </a:cubicBezTo>
                    <a:cubicBezTo>
                      <a:pt x="360" y="180"/>
                      <a:pt x="362" y="181"/>
                      <a:pt x="363" y="182"/>
                    </a:cubicBezTo>
                    <a:cubicBezTo>
                      <a:pt x="359" y="203"/>
                      <a:pt x="342" y="219"/>
                      <a:pt x="320" y="223"/>
                    </a:cubicBezTo>
                    <a:lnTo>
                      <a:pt x="320" y="178"/>
                    </a:lnTo>
                    <a:close/>
                    <a:moveTo>
                      <a:pt x="320" y="251"/>
                    </a:moveTo>
                    <a:cubicBezTo>
                      <a:pt x="320" y="228"/>
                      <a:pt x="320" y="228"/>
                      <a:pt x="320" y="228"/>
                    </a:cubicBezTo>
                    <a:cubicBezTo>
                      <a:pt x="344" y="225"/>
                      <a:pt x="363" y="207"/>
                      <a:pt x="369" y="183"/>
                    </a:cubicBezTo>
                    <a:cubicBezTo>
                      <a:pt x="372" y="183"/>
                      <a:pt x="374" y="181"/>
                      <a:pt x="376" y="178"/>
                    </a:cubicBezTo>
                    <a:cubicBezTo>
                      <a:pt x="392" y="178"/>
                      <a:pt x="392" y="178"/>
                      <a:pt x="392" y="178"/>
                    </a:cubicBezTo>
                    <a:cubicBezTo>
                      <a:pt x="388" y="217"/>
                      <a:pt x="358" y="247"/>
                      <a:pt x="320" y="251"/>
                    </a:cubicBezTo>
                    <a:close/>
                    <a:moveTo>
                      <a:pt x="874" y="0"/>
                    </a:moveTo>
                    <a:cubicBezTo>
                      <a:pt x="874" y="0"/>
                      <a:pt x="874" y="0"/>
                      <a:pt x="159" y="0"/>
                    </a:cubicBezTo>
                    <a:cubicBezTo>
                      <a:pt x="74" y="0"/>
                      <a:pt x="0" y="50"/>
                      <a:pt x="0" y="120"/>
                    </a:cubicBezTo>
                    <a:cubicBezTo>
                      <a:pt x="0" y="120"/>
                      <a:pt x="0" y="120"/>
                      <a:pt x="0" y="520"/>
                    </a:cubicBezTo>
                    <a:cubicBezTo>
                      <a:pt x="0" y="585"/>
                      <a:pt x="74" y="640"/>
                      <a:pt x="159" y="640"/>
                    </a:cubicBezTo>
                    <a:cubicBezTo>
                      <a:pt x="159" y="640"/>
                      <a:pt x="159" y="640"/>
                      <a:pt x="398" y="640"/>
                    </a:cubicBezTo>
                    <a:cubicBezTo>
                      <a:pt x="392" y="654"/>
                      <a:pt x="382" y="679"/>
                      <a:pt x="363" y="724"/>
                    </a:cubicBezTo>
                    <a:cubicBezTo>
                      <a:pt x="302" y="724"/>
                      <a:pt x="302" y="724"/>
                      <a:pt x="302" y="724"/>
                    </a:cubicBezTo>
                    <a:cubicBezTo>
                      <a:pt x="290" y="724"/>
                      <a:pt x="278" y="730"/>
                      <a:pt x="278" y="741"/>
                    </a:cubicBezTo>
                    <a:cubicBezTo>
                      <a:pt x="278" y="752"/>
                      <a:pt x="290" y="762"/>
                      <a:pt x="302" y="762"/>
                    </a:cubicBezTo>
                    <a:cubicBezTo>
                      <a:pt x="302" y="762"/>
                      <a:pt x="302" y="762"/>
                      <a:pt x="738" y="762"/>
                    </a:cubicBezTo>
                    <a:cubicBezTo>
                      <a:pt x="750" y="762"/>
                      <a:pt x="756" y="752"/>
                      <a:pt x="756" y="741"/>
                    </a:cubicBezTo>
                    <a:cubicBezTo>
                      <a:pt x="756" y="730"/>
                      <a:pt x="750" y="724"/>
                      <a:pt x="738" y="724"/>
                    </a:cubicBezTo>
                    <a:cubicBezTo>
                      <a:pt x="738" y="724"/>
                      <a:pt x="737" y="724"/>
                      <a:pt x="671" y="724"/>
                    </a:cubicBezTo>
                    <a:cubicBezTo>
                      <a:pt x="667" y="716"/>
                      <a:pt x="657" y="694"/>
                      <a:pt x="633" y="640"/>
                    </a:cubicBezTo>
                    <a:cubicBezTo>
                      <a:pt x="682" y="640"/>
                      <a:pt x="682" y="640"/>
                      <a:pt x="682" y="640"/>
                    </a:cubicBezTo>
                    <a:cubicBezTo>
                      <a:pt x="691" y="646"/>
                      <a:pt x="704" y="650"/>
                      <a:pt x="718" y="650"/>
                    </a:cubicBezTo>
                    <a:cubicBezTo>
                      <a:pt x="744" y="650"/>
                      <a:pt x="765" y="637"/>
                      <a:pt x="765" y="621"/>
                    </a:cubicBezTo>
                    <a:cubicBezTo>
                      <a:pt x="765" y="605"/>
                      <a:pt x="744" y="593"/>
                      <a:pt x="718" y="593"/>
                    </a:cubicBezTo>
                    <a:cubicBezTo>
                      <a:pt x="699" y="593"/>
                      <a:pt x="684" y="599"/>
                      <a:pt x="676" y="608"/>
                    </a:cubicBezTo>
                    <a:cubicBezTo>
                      <a:pt x="159" y="608"/>
                      <a:pt x="159" y="608"/>
                      <a:pt x="159" y="608"/>
                    </a:cubicBezTo>
                    <a:cubicBezTo>
                      <a:pt x="92" y="608"/>
                      <a:pt x="43" y="567"/>
                      <a:pt x="43" y="520"/>
                    </a:cubicBezTo>
                    <a:cubicBezTo>
                      <a:pt x="43" y="520"/>
                      <a:pt x="43" y="520"/>
                      <a:pt x="43" y="120"/>
                    </a:cubicBezTo>
                    <a:cubicBezTo>
                      <a:pt x="43" y="69"/>
                      <a:pt x="92" y="32"/>
                      <a:pt x="159" y="32"/>
                    </a:cubicBezTo>
                    <a:cubicBezTo>
                      <a:pt x="159" y="32"/>
                      <a:pt x="159" y="32"/>
                      <a:pt x="874" y="32"/>
                    </a:cubicBezTo>
                    <a:cubicBezTo>
                      <a:pt x="942" y="32"/>
                      <a:pt x="990" y="69"/>
                      <a:pt x="990" y="120"/>
                    </a:cubicBezTo>
                    <a:cubicBezTo>
                      <a:pt x="990" y="120"/>
                      <a:pt x="990" y="120"/>
                      <a:pt x="990" y="520"/>
                    </a:cubicBezTo>
                    <a:cubicBezTo>
                      <a:pt x="990" y="562"/>
                      <a:pt x="950" y="600"/>
                      <a:pt x="892" y="607"/>
                    </a:cubicBezTo>
                    <a:cubicBezTo>
                      <a:pt x="883" y="598"/>
                      <a:pt x="869" y="593"/>
                      <a:pt x="851" y="593"/>
                    </a:cubicBezTo>
                    <a:cubicBezTo>
                      <a:pt x="825" y="593"/>
                      <a:pt x="804" y="605"/>
                      <a:pt x="804" y="621"/>
                    </a:cubicBezTo>
                    <a:cubicBezTo>
                      <a:pt x="804" y="637"/>
                      <a:pt x="825" y="650"/>
                      <a:pt x="851" y="650"/>
                    </a:cubicBezTo>
                    <a:cubicBezTo>
                      <a:pt x="866" y="650"/>
                      <a:pt x="879" y="646"/>
                      <a:pt x="888" y="639"/>
                    </a:cubicBezTo>
                    <a:cubicBezTo>
                      <a:pt x="972" y="634"/>
                      <a:pt x="1033" y="582"/>
                      <a:pt x="1033" y="520"/>
                    </a:cubicBezTo>
                    <a:cubicBezTo>
                      <a:pt x="1033" y="520"/>
                      <a:pt x="1033" y="520"/>
                      <a:pt x="1033" y="120"/>
                    </a:cubicBezTo>
                    <a:cubicBezTo>
                      <a:pt x="1033" y="50"/>
                      <a:pt x="966" y="0"/>
                      <a:pt x="874" y="0"/>
                    </a:cubicBezTo>
                    <a:close/>
                    <a:moveTo>
                      <a:pt x="446" y="640"/>
                    </a:moveTo>
                    <a:cubicBezTo>
                      <a:pt x="593" y="640"/>
                      <a:pt x="593" y="640"/>
                      <a:pt x="593" y="640"/>
                    </a:cubicBezTo>
                    <a:cubicBezTo>
                      <a:pt x="597" y="650"/>
                      <a:pt x="608" y="673"/>
                      <a:pt x="631" y="724"/>
                    </a:cubicBezTo>
                    <a:cubicBezTo>
                      <a:pt x="406" y="724"/>
                      <a:pt x="406" y="724"/>
                      <a:pt x="406" y="724"/>
                    </a:cubicBezTo>
                    <a:cubicBezTo>
                      <a:pt x="412" y="711"/>
                      <a:pt x="424" y="686"/>
                      <a:pt x="446" y="640"/>
                    </a:cubicBezTo>
                    <a:close/>
                    <a:moveTo>
                      <a:pt x="477" y="479"/>
                    </a:moveTo>
                    <a:cubicBezTo>
                      <a:pt x="596" y="479"/>
                      <a:pt x="596" y="479"/>
                      <a:pt x="596" y="479"/>
                    </a:cubicBezTo>
                    <a:cubicBezTo>
                      <a:pt x="596" y="460"/>
                      <a:pt x="596" y="460"/>
                      <a:pt x="596" y="460"/>
                    </a:cubicBezTo>
                    <a:cubicBezTo>
                      <a:pt x="477" y="460"/>
                      <a:pt x="477" y="460"/>
                      <a:pt x="477" y="460"/>
                    </a:cubicBezTo>
                    <a:cubicBezTo>
                      <a:pt x="477" y="445"/>
                      <a:pt x="477" y="445"/>
                      <a:pt x="477" y="445"/>
                    </a:cubicBezTo>
                    <a:cubicBezTo>
                      <a:pt x="448" y="460"/>
                      <a:pt x="448" y="460"/>
                      <a:pt x="448" y="460"/>
                    </a:cubicBezTo>
                    <a:cubicBezTo>
                      <a:pt x="448" y="460"/>
                      <a:pt x="448" y="460"/>
                      <a:pt x="448" y="460"/>
                    </a:cubicBezTo>
                    <a:cubicBezTo>
                      <a:pt x="448" y="460"/>
                      <a:pt x="448" y="460"/>
                      <a:pt x="448" y="460"/>
                    </a:cubicBezTo>
                    <a:cubicBezTo>
                      <a:pt x="429" y="469"/>
                      <a:pt x="429" y="469"/>
                      <a:pt x="429" y="469"/>
                    </a:cubicBezTo>
                    <a:cubicBezTo>
                      <a:pt x="477" y="493"/>
                      <a:pt x="477" y="493"/>
                      <a:pt x="477" y="493"/>
                    </a:cubicBezTo>
                    <a:lnTo>
                      <a:pt x="477" y="479"/>
                    </a:lnTo>
                    <a:close/>
                    <a:moveTo>
                      <a:pt x="705" y="348"/>
                    </a:moveTo>
                    <a:cubicBezTo>
                      <a:pt x="714" y="363"/>
                      <a:pt x="714" y="363"/>
                      <a:pt x="714" y="363"/>
                    </a:cubicBezTo>
                    <a:cubicBezTo>
                      <a:pt x="723" y="348"/>
                      <a:pt x="723" y="348"/>
                      <a:pt x="723" y="348"/>
                    </a:cubicBezTo>
                    <a:cubicBezTo>
                      <a:pt x="723" y="348"/>
                      <a:pt x="723" y="348"/>
                      <a:pt x="723" y="348"/>
                    </a:cubicBezTo>
                    <a:cubicBezTo>
                      <a:pt x="723" y="347"/>
                      <a:pt x="723" y="347"/>
                      <a:pt x="723" y="347"/>
                    </a:cubicBezTo>
                    <a:cubicBezTo>
                      <a:pt x="743" y="315"/>
                      <a:pt x="743" y="315"/>
                      <a:pt x="743" y="315"/>
                    </a:cubicBezTo>
                    <a:cubicBezTo>
                      <a:pt x="723" y="315"/>
                      <a:pt x="723" y="315"/>
                      <a:pt x="723" y="315"/>
                    </a:cubicBezTo>
                    <a:cubicBezTo>
                      <a:pt x="723" y="277"/>
                      <a:pt x="723" y="277"/>
                      <a:pt x="723" y="277"/>
                    </a:cubicBezTo>
                    <a:cubicBezTo>
                      <a:pt x="704" y="277"/>
                      <a:pt x="704" y="277"/>
                      <a:pt x="704" y="277"/>
                    </a:cubicBezTo>
                    <a:cubicBezTo>
                      <a:pt x="704" y="315"/>
                      <a:pt x="704" y="315"/>
                      <a:pt x="704" y="315"/>
                    </a:cubicBezTo>
                    <a:cubicBezTo>
                      <a:pt x="685" y="315"/>
                      <a:pt x="685" y="315"/>
                      <a:pt x="685" y="315"/>
                    </a:cubicBezTo>
                    <a:cubicBezTo>
                      <a:pt x="704" y="347"/>
                      <a:pt x="704" y="347"/>
                      <a:pt x="704" y="347"/>
                    </a:cubicBezTo>
                    <a:cubicBezTo>
                      <a:pt x="704" y="348"/>
                      <a:pt x="704" y="348"/>
                      <a:pt x="704" y="348"/>
                    </a:cubicBezTo>
                    <a:lnTo>
                      <a:pt x="705" y="348"/>
                    </a:lnTo>
                    <a:close/>
                    <a:moveTo>
                      <a:pt x="807" y="198"/>
                    </a:moveTo>
                    <a:cubicBezTo>
                      <a:pt x="811" y="196"/>
                      <a:pt x="811" y="196"/>
                      <a:pt x="811" y="196"/>
                    </a:cubicBezTo>
                    <a:cubicBezTo>
                      <a:pt x="814" y="195"/>
                      <a:pt x="814" y="195"/>
                      <a:pt x="814" y="195"/>
                    </a:cubicBezTo>
                    <a:cubicBezTo>
                      <a:pt x="817" y="190"/>
                      <a:pt x="817" y="190"/>
                      <a:pt x="817" y="190"/>
                    </a:cubicBezTo>
                    <a:cubicBezTo>
                      <a:pt x="817" y="183"/>
                      <a:pt x="817" y="183"/>
                      <a:pt x="817" y="183"/>
                    </a:cubicBezTo>
                    <a:cubicBezTo>
                      <a:pt x="814" y="180"/>
                      <a:pt x="814" y="180"/>
                      <a:pt x="814" y="180"/>
                    </a:cubicBezTo>
                    <a:cubicBezTo>
                      <a:pt x="782" y="147"/>
                      <a:pt x="782" y="147"/>
                      <a:pt x="782" y="147"/>
                    </a:cubicBezTo>
                    <a:cubicBezTo>
                      <a:pt x="767" y="162"/>
                      <a:pt x="767" y="162"/>
                      <a:pt x="767" y="162"/>
                    </a:cubicBezTo>
                    <a:cubicBezTo>
                      <a:pt x="799" y="195"/>
                      <a:pt x="799" y="195"/>
                      <a:pt x="799" y="195"/>
                    </a:cubicBezTo>
                    <a:cubicBezTo>
                      <a:pt x="804" y="198"/>
                      <a:pt x="804" y="198"/>
                      <a:pt x="804" y="198"/>
                    </a:cubicBezTo>
                    <a:lnTo>
                      <a:pt x="807" y="198"/>
                    </a:lnTo>
                    <a:close/>
                    <a:moveTo>
                      <a:pt x="768" y="125"/>
                    </a:moveTo>
                    <a:cubicBezTo>
                      <a:pt x="771" y="118"/>
                      <a:pt x="771" y="118"/>
                      <a:pt x="771" y="118"/>
                    </a:cubicBezTo>
                    <a:cubicBezTo>
                      <a:pt x="771" y="105"/>
                      <a:pt x="771" y="105"/>
                      <a:pt x="771" y="105"/>
                    </a:cubicBezTo>
                    <a:cubicBezTo>
                      <a:pt x="768" y="97"/>
                      <a:pt x="768" y="97"/>
                      <a:pt x="768" y="97"/>
                    </a:cubicBezTo>
                    <a:cubicBezTo>
                      <a:pt x="766" y="91"/>
                      <a:pt x="766" y="91"/>
                      <a:pt x="766" y="91"/>
                    </a:cubicBezTo>
                    <a:cubicBezTo>
                      <a:pt x="761" y="85"/>
                      <a:pt x="761" y="85"/>
                      <a:pt x="761" y="85"/>
                    </a:cubicBezTo>
                    <a:cubicBezTo>
                      <a:pt x="755" y="81"/>
                      <a:pt x="755" y="81"/>
                      <a:pt x="755" y="81"/>
                    </a:cubicBezTo>
                    <a:cubicBezTo>
                      <a:pt x="749" y="78"/>
                      <a:pt x="749" y="78"/>
                      <a:pt x="749" y="78"/>
                    </a:cubicBezTo>
                    <a:cubicBezTo>
                      <a:pt x="742" y="75"/>
                      <a:pt x="742" y="75"/>
                      <a:pt x="742" y="75"/>
                    </a:cubicBezTo>
                    <a:cubicBezTo>
                      <a:pt x="727" y="75"/>
                      <a:pt x="727" y="75"/>
                      <a:pt x="727" y="75"/>
                    </a:cubicBezTo>
                    <a:cubicBezTo>
                      <a:pt x="720" y="78"/>
                      <a:pt x="720" y="78"/>
                      <a:pt x="720" y="78"/>
                    </a:cubicBezTo>
                    <a:cubicBezTo>
                      <a:pt x="714" y="81"/>
                      <a:pt x="714" y="81"/>
                      <a:pt x="714" y="81"/>
                    </a:cubicBezTo>
                    <a:cubicBezTo>
                      <a:pt x="708" y="85"/>
                      <a:pt x="708" y="85"/>
                      <a:pt x="708" y="85"/>
                    </a:cubicBezTo>
                    <a:cubicBezTo>
                      <a:pt x="703" y="91"/>
                      <a:pt x="703" y="91"/>
                      <a:pt x="703" y="91"/>
                    </a:cubicBezTo>
                    <a:cubicBezTo>
                      <a:pt x="701" y="97"/>
                      <a:pt x="701" y="97"/>
                      <a:pt x="701" y="97"/>
                    </a:cubicBezTo>
                    <a:cubicBezTo>
                      <a:pt x="698" y="105"/>
                      <a:pt x="698" y="105"/>
                      <a:pt x="698" y="105"/>
                    </a:cubicBezTo>
                    <a:cubicBezTo>
                      <a:pt x="698" y="119"/>
                      <a:pt x="698" y="119"/>
                      <a:pt x="698" y="119"/>
                    </a:cubicBezTo>
                    <a:cubicBezTo>
                      <a:pt x="701" y="127"/>
                      <a:pt x="701" y="127"/>
                      <a:pt x="701" y="127"/>
                    </a:cubicBezTo>
                    <a:cubicBezTo>
                      <a:pt x="703" y="133"/>
                      <a:pt x="703" y="133"/>
                      <a:pt x="703" y="133"/>
                    </a:cubicBezTo>
                    <a:cubicBezTo>
                      <a:pt x="708" y="139"/>
                      <a:pt x="708" y="139"/>
                      <a:pt x="708" y="139"/>
                    </a:cubicBezTo>
                    <a:cubicBezTo>
                      <a:pt x="714" y="143"/>
                      <a:pt x="714" y="143"/>
                      <a:pt x="714" y="143"/>
                    </a:cubicBezTo>
                    <a:cubicBezTo>
                      <a:pt x="720" y="146"/>
                      <a:pt x="720" y="146"/>
                      <a:pt x="720" y="146"/>
                    </a:cubicBezTo>
                    <a:cubicBezTo>
                      <a:pt x="727" y="148"/>
                      <a:pt x="727" y="148"/>
                      <a:pt x="727" y="148"/>
                    </a:cubicBezTo>
                    <a:cubicBezTo>
                      <a:pt x="735" y="149"/>
                      <a:pt x="735" y="149"/>
                      <a:pt x="735" y="149"/>
                    </a:cubicBezTo>
                    <a:cubicBezTo>
                      <a:pt x="745" y="148"/>
                      <a:pt x="745" y="148"/>
                      <a:pt x="745" y="148"/>
                    </a:cubicBezTo>
                    <a:cubicBezTo>
                      <a:pt x="754" y="143"/>
                      <a:pt x="754" y="143"/>
                      <a:pt x="754" y="143"/>
                    </a:cubicBezTo>
                    <a:cubicBezTo>
                      <a:pt x="766" y="156"/>
                      <a:pt x="766" y="156"/>
                      <a:pt x="766" y="156"/>
                    </a:cubicBezTo>
                    <a:cubicBezTo>
                      <a:pt x="774" y="148"/>
                      <a:pt x="774" y="148"/>
                      <a:pt x="774" y="148"/>
                    </a:cubicBezTo>
                    <a:cubicBezTo>
                      <a:pt x="763" y="136"/>
                      <a:pt x="763" y="136"/>
                      <a:pt x="763" y="136"/>
                    </a:cubicBezTo>
                    <a:cubicBezTo>
                      <a:pt x="767" y="131"/>
                      <a:pt x="767" y="131"/>
                      <a:pt x="767" y="131"/>
                    </a:cubicBezTo>
                    <a:lnTo>
                      <a:pt x="768" y="125"/>
                    </a:lnTo>
                    <a:close/>
                    <a:moveTo>
                      <a:pt x="761" y="116"/>
                    </a:moveTo>
                    <a:cubicBezTo>
                      <a:pt x="760" y="122"/>
                      <a:pt x="760" y="122"/>
                      <a:pt x="760" y="122"/>
                    </a:cubicBezTo>
                    <a:cubicBezTo>
                      <a:pt x="757" y="127"/>
                      <a:pt x="757" y="127"/>
                      <a:pt x="757" y="127"/>
                    </a:cubicBezTo>
                    <a:cubicBezTo>
                      <a:pt x="754" y="130"/>
                      <a:pt x="754" y="130"/>
                      <a:pt x="754" y="130"/>
                    </a:cubicBezTo>
                    <a:cubicBezTo>
                      <a:pt x="749" y="134"/>
                      <a:pt x="749" y="134"/>
                      <a:pt x="749" y="134"/>
                    </a:cubicBezTo>
                    <a:cubicBezTo>
                      <a:pt x="745" y="136"/>
                      <a:pt x="745" y="136"/>
                      <a:pt x="745" y="136"/>
                    </a:cubicBezTo>
                    <a:cubicBezTo>
                      <a:pt x="740" y="137"/>
                      <a:pt x="740" y="137"/>
                      <a:pt x="740" y="137"/>
                    </a:cubicBezTo>
                    <a:cubicBezTo>
                      <a:pt x="735" y="139"/>
                      <a:pt x="735" y="139"/>
                      <a:pt x="735" y="139"/>
                    </a:cubicBezTo>
                    <a:cubicBezTo>
                      <a:pt x="729" y="137"/>
                      <a:pt x="729" y="137"/>
                      <a:pt x="729" y="137"/>
                    </a:cubicBezTo>
                    <a:cubicBezTo>
                      <a:pt x="724" y="136"/>
                      <a:pt x="724" y="136"/>
                      <a:pt x="724" y="136"/>
                    </a:cubicBezTo>
                    <a:cubicBezTo>
                      <a:pt x="720" y="134"/>
                      <a:pt x="720" y="134"/>
                      <a:pt x="720" y="134"/>
                    </a:cubicBezTo>
                    <a:cubicBezTo>
                      <a:pt x="715" y="130"/>
                      <a:pt x="715" y="130"/>
                      <a:pt x="715" y="130"/>
                    </a:cubicBezTo>
                    <a:cubicBezTo>
                      <a:pt x="712" y="127"/>
                      <a:pt x="712" y="127"/>
                      <a:pt x="712" y="127"/>
                    </a:cubicBezTo>
                    <a:cubicBezTo>
                      <a:pt x="709" y="122"/>
                      <a:pt x="709" y="122"/>
                      <a:pt x="709" y="122"/>
                    </a:cubicBezTo>
                    <a:cubicBezTo>
                      <a:pt x="708" y="116"/>
                      <a:pt x="708" y="116"/>
                      <a:pt x="708" y="116"/>
                    </a:cubicBezTo>
                    <a:cubicBezTo>
                      <a:pt x="708" y="106"/>
                      <a:pt x="708" y="106"/>
                      <a:pt x="708" y="106"/>
                    </a:cubicBezTo>
                    <a:cubicBezTo>
                      <a:pt x="709" y="102"/>
                      <a:pt x="709" y="102"/>
                      <a:pt x="709" y="102"/>
                    </a:cubicBezTo>
                    <a:cubicBezTo>
                      <a:pt x="712" y="97"/>
                      <a:pt x="712" y="97"/>
                      <a:pt x="712" y="97"/>
                    </a:cubicBezTo>
                    <a:cubicBezTo>
                      <a:pt x="715" y="93"/>
                      <a:pt x="715" y="93"/>
                      <a:pt x="715" y="93"/>
                    </a:cubicBezTo>
                    <a:cubicBezTo>
                      <a:pt x="724" y="87"/>
                      <a:pt x="724" y="87"/>
                      <a:pt x="724" y="87"/>
                    </a:cubicBezTo>
                    <a:cubicBezTo>
                      <a:pt x="729" y="85"/>
                      <a:pt x="729" y="85"/>
                      <a:pt x="729" y="85"/>
                    </a:cubicBezTo>
                    <a:cubicBezTo>
                      <a:pt x="740" y="85"/>
                      <a:pt x="740" y="85"/>
                      <a:pt x="740" y="85"/>
                    </a:cubicBezTo>
                    <a:cubicBezTo>
                      <a:pt x="745" y="87"/>
                      <a:pt x="745" y="87"/>
                      <a:pt x="745" y="87"/>
                    </a:cubicBezTo>
                    <a:cubicBezTo>
                      <a:pt x="754" y="93"/>
                      <a:pt x="754" y="93"/>
                      <a:pt x="754" y="93"/>
                    </a:cubicBezTo>
                    <a:cubicBezTo>
                      <a:pt x="757" y="97"/>
                      <a:pt x="757" y="97"/>
                      <a:pt x="757" y="97"/>
                    </a:cubicBezTo>
                    <a:cubicBezTo>
                      <a:pt x="760" y="102"/>
                      <a:pt x="760" y="102"/>
                      <a:pt x="760" y="102"/>
                    </a:cubicBezTo>
                    <a:cubicBezTo>
                      <a:pt x="761" y="106"/>
                      <a:pt x="761" y="106"/>
                      <a:pt x="761" y="106"/>
                    </a:cubicBezTo>
                    <a:lnTo>
                      <a:pt x="761" y="116"/>
                    </a:lnTo>
                    <a:close/>
                    <a:moveTo>
                      <a:pt x="575" y="161"/>
                    </a:moveTo>
                    <a:cubicBezTo>
                      <a:pt x="552" y="147"/>
                      <a:pt x="552" y="147"/>
                      <a:pt x="552" y="147"/>
                    </a:cubicBezTo>
                    <a:cubicBezTo>
                      <a:pt x="552" y="161"/>
                      <a:pt x="552" y="161"/>
                      <a:pt x="552" y="161"/>
                    </a:cubicBezTo>
                    <a:cubicBezTo>
                      <a:pt x="428" y="161"/>
                      <a:pt x="428" y="161"/>
                      <a:pt x="428" y="161"/>
                    </a:cubicBezTo>
                    <a:cubicBezTo>
                      <a:pt x="428" y="180"/>
                      <a:pt x="428" y="180"/>
                      <a:pt x="428" y="180"/>
                    </a:cubicBezTo>
                    <a:cubicBezTo>
                      <a:pt x="552" y="180"/>
                      <a:pt x="552" y="180"/>
                      <a:pt x="552" y="180"/>
                    </a:cubicBezTo>
                    <a:cubicBezTo>
                      <a:pt x="552" y="195"/>
                      <a:pt x="552" y="195"/>
                      <a:pt x="552" y="195"/>
                    </a:cubicBezTo>
                    <a:cubicBezTo>
                      <a:pt x="575" y="180"/>
                      <a:pt x="575" y="180"/>
                      <a:pt x="575" y="180"/>
                    </a:cubicBezTo>
                    <a:cubicBezTo>
                      <a:pt x="576" y="180"/>
                      <a:pt x="576" y="180"/>
                      <a:pt x="576" y="180"/>
                    </a:cubicBezTo>
                    <a:cubicBezTo>
                      <a:pt x="576" y="180"/>
                      <a:pt x="576" y="180"/>
                      <a:pt x="576" y="180"/>
                    </a:cubicBezTo>
                    <a:cubicBezTo>
                      <a:pt x="591" y="171"/>
                      <a:pt x="591" y="171"/>
                      <a:pt x="591" y="171"/>
                    </a:cubicBezTo>
                    <a:cubicBezTo>
                      <a:pt x="576" y="162"/>
                      <a:pt x="576" y="162"/>
                      <a:pt x="576" y="162"/>
                    </a:cubicBezTo>
                    <a:cubicBezTo>
                      <a:pt x="576" y="161"/>
                      <a:pt x="576" y="161"/>
                      <a:pt x="576" y="161"/>
                    </a:cubicBezTo>
                    <a:lnTo>
                      <a:pt x="575" y="161"/>
                    </a:lnTo>
                    <a:close/>
                  </a:path>
                </a:pathLst>
              </a:custGeom>
              <a:solidFill>
                <a:srgbClr val="19ABE2"/>
              </a:solidFill>
              <a:ln>
                <a:noFill/>
              </a:ln>
            </p:spPr>
            <p:txBody>
              <a:bodyPr vert="horz" wrap="square" lIns="91404" tIns="45703" rIns="91404" bIns="45703" numCol="1" anchor="t" anchorCtr="0" compatLnSpc="1">
                <a:prstTxWarp prst="textNoShape">
                  <a:avLst/>
                </a:prstTxWarp>
              </a:bodyPr>
              <a:lstStyle/>
              <a:p>
                <a:pPr defTabSz="914089"/>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5981211" y="3104378"/>
              <a:ext cx="495649" cy="457300"/>
              <a:chOff x="8343560" y="3250350"/>
              <a:chExt cx="635621" cy="576376"/>
            </a:xfrm>
          </p:grpSpPr>
          <p:grpSp>
            <p:nvGrpSpPr>
              <p:cNvPr id="106" name="组合 105"/>
              <p:cNvGrpSpPr/>
              <p:nvPr/>
            </p:nvGrpSpPr>
            <p:grpSpPr>
              <a:xfrm>
                <a:off x="8412760" y="3250350"/>
                <a:ext cx="488824" cy="374912"/>
                <a:chOff x="3798986" y="3944684"/>
                <a:chExt cx="864000" cy="570544"/>
              </a:xfrm>
            </p:grpSpPr>
            <p:pic>
              <p:nvPicPr>
                <p:cNvPr id="108" name="Picture 8" descr="C:\Users\Z39846\Desktop\渠道大会\产品图片\SVN-2U.png"/>
                <p:cNvPicPr>
                  <a:picLocks noChangeAspect="1" noChangeArrowheads="1"/>
                </p:cNvPicPr>
                <p:nvPr/>
              </p:nvPicPr>
              <p:blipFill rotWithShape="1">
                <a:blip r:embed="rId61" cstate="print">
                  <a:extLst>
                    <a:ext uri="{28A0092B-C50C-407E-A947-70E740481C1C}">
                      <a14:useLocalDpi xmlns:a14="http://schemas.microsoft.com/office/drawing/2010/main" val="0"/>
                    </a:ext>
                  </a:extLst>
                </a:blip>
                <a:srcRect l="2653" t="9135" r="-1" b="11333"/>
                <a:stretch/>
              </p:blipFill>
              <p:spPr bwMode="auto">
                <a:xfrm>
                  <a:off x="3798986" y="4165391"/>
                  <a:ext cx="864000" cy="34983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8" descr="C:\Users\Z39846\Desktop\渠道大会\产品图片\SVN-2U.png"/>
                <p:cNvPicPr>
                  <a:picLocks noChangeAspect="1" noChangeArrowheads="1"/>
                </p:cNvPicPr>
                <p:nvPr/>
              </p:nvPicPr>
              <p:blipFill rotWithShape="1">
                <a:blip r:embed="rId62" cstate="print">
                  <a:extLst>
                    <a:ext uri="{28A0092B-C50C-407E-A947-70E740481C1C}">
                      <a14:useLocalDpi xmlns:a14="http://schemas.microsoft.com/office/drawing/2010/main" val="0"/>
                    </a:ext>
                  </a:extLst>
                </a:blip>
                <a:srcRect l="2653" t="5123" r="-1" b="9156"/>
                <a:stretch/>
              </p:blipFill>
              <p:spPr bwMode="auto">
                <a:xfrm>
                  <a:off x="3798986" y="3944684"/>
                  <a:ext cx="864000" cy="188531"/>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TextBox 89"/>
              <p:cNvSpPr txBox="1"/>
              <p:nvPr/>
            </p:nvSpPr>
            <p:spPr>
              <a:xfrm>
                <a:off x="8343560" y="3593975"/>
                <a:ext cx="635621" cy="232751"/>
              </a:xfrm>
              <a:prstGeom prst="rect">
                <a:avLst/>
              </a:prstGeom>
              <a:noFill/>
            </p:spPr>
            <p:txBody>
              <a:bodyPr wrap="none" rtlCol="0">
                <a:spAutoFit/>
              </a:bodyPr>
              <a:lstStyle>
                <a:defPPr>
                  <a:defRPr lang="zh-CN"/>
                </a:defPPr>
                <a:lvl1pPr algn="ctr">
                  <a:buClr>
                    <a:srgbClr val="CC9900"/>
                  </a:buClr>
                  <a:defRPr sz="800">
                    <a:solidFill>
                      <a:schemeClr val="bg1">
                        <a:lumMod val="75000"/>
                      </a:schemeClr>
                    </a:solidFill>
                    <a:latin typeface="微软雅黑" panose="020B0503020204020204" pitchFamily="34" charset="-122"/>
                    <a:ea typeface="微软雅黑" panose="020B0503020204020204" pitchFamily="34" charset="-122"/>
                    <a:cs typeface="Arial" pitchFamily="34" charset="0"/>
                  </a:defRPr>
                </a:lvl1pPr>
              </a:lstStyle>
              <a:p>
                <a:pPr defTabSz="914089"/>
                <a:r>
                  <a:rPr lang="en-US" altLang="zh-CN" sz="600" dirty="0">
                    <a:solidFill>
                      <a:schemeClr val="tx1">
                        <a:lumMod val="65000"/>
                        <a:lumOff val="35000"/>
                      </a:schemeClr>
                    </a:solidFill>
                  </a:rPr>
                  <a:t>NIP6000</a:t>
                </a:r>
              </a:p>
            </p:txBody>
          </p:sp>
        </p:grpSp>
        <p:grpSp>
          <p:nvGrpSpPr>
            <p:cNvPr id="59" name="组合 58"/>
            <p:cNvGrpSpPr/>
            <p:nvPr/>
          </p:nvGrpSpPr>
          <p:grpSpPr>
            <a:xfrm>
              <a:off x="6945005" y="3050147"/>
              <a:ext cx="522899" cy="406583"/>
              <a:chOff x="8278355" y="3250350"/>
              <a:chExt cx="766030" cy="629569"/>
            </a:xfrm>
          </p:grpSpPr>
          <p:grpSp>
            <p:nvGrpSpPr>
              <p:cNvPr id="102" name="组合 101"/>
              <p:cNvGrpSpPr/>
              <p:nvPr/>
            </p:nvGrpSpPr>
            <p:grpSpPr>
              <a:xfrm>
                <a:off x="8412760" y="3250350"/>
                <a:ext cx="488824" cy="374912"/>
                <a:chOff x="3798986" y="3944684"/>
                <a:chExt cx="864000" cy="570544"/>
              </a:xfrm>
            </p:grpSpPr>
            <p:pic>
              <p:nvPicPr>
                <p:cNvPr id="104" name="Picture 8" descr="C:\Users\Z39846\Desktop\渠道大会\产品图片\SVN-2U.png"/>
                <p:cNvPicPr>
                  <a:picLocks noChangeAspect="1" noChangeArrowheads="1"/>
                </p:cNvPicPr>
                <p:nvPr/>
              </p:nvPicPr>
              <p:blipFill rotWithShape="1">
                <a:blip r:embed="rId63" cstate="print">
                  <a:extLst>
                    <a:ext uri="{28A0092B-C50C-407E-A947-70E740481C1C}">
                      <a14:useLocalDpi xmlns:a14="http://schemas.microsoft.com/office/drawing/2010/main" val="0"/>
                    </a:ext>
                  </a:extLst>
                </a:blip>
                <a:srcRect l="2653" t="9135" r="-1" b="11333"/>
                <a:stretch/>
              </p:blipFill>
              <p:spPr bwMode="auto">
                <a:xfrm>
                  <a:off x="3798986" y="4165391"/>
                  <a:ext cx="864000" cy="34983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descr="C:\Users\Z39846\Desktop\渠道大会\产品图片\SVN-2U.png"/>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l="2653" t="5123" r="-1" b="9156"/>
                <a:stretch/>
              </p:blipFill>
              <p:spPr bwMode="auto">
                <a:xfrm>
                  <a:off x="3798986" y="3944684"/>
                  <a:ext cx="864000" cy="188531"/>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TextBox 89"/>
              <p:cNvSpPr txBox="1"/>
              <p:nvPr/>
            </p:nvSpPr>
            <p:spPr>
              <a:xfrm>
                <a:off x="8278355" y="3593975"/>
                <a:ext cx="766030" cy="285944"/>
              </a:xfrm>
              <a:prstGeom prst="rect">
                <a:avLst/>
              </a:prstGeom>
              <a:noFill/>
            </p:spPr>
            <p:txBody>
              <a:bodyPr wrap="none" rtlCol="0">
                <a:spAutoFit/>
              </a:bodyPr>
              <a:lstStyle>
                <a:defPPr>
                  <a:defRPr lang="zh-CN"/>
                </a:defPPr>
                <a:lvl1pPr algn="ctr">
                  <a:buClr>
                    <a:srgbClr val="CC9900"/>
                  </a:buClr>
                  <a:defRPr sz="800">
                    <a:solidFill>
                      <a:schemeClr val="bg1">
                        <a:lumMod val="75000"/>
                      </a:schemeClr>
                    </a:solidFill>
                    <a:latin typeface="微软雅黑" panose="020B0503020204020204" pitchFamily="34" charset="-122"/>
                    <a:ea typeface="微软雅黑" panose="020B0503020204020204" pitchFamily="34" charset="-122"/>
                    <a:cs typeface="Arial" pitchFamily="34" charset="0"/>
                  </a:defRPr>
                </a:lvl1pPr>
              </a:lstStyle>
              <a:p>
                <a:pPr defTabSz="914089"/>
                <a:r>
                  <a:rPr lang="en-US" altLang="zh-CN" sz="600" dirty="0">
                    <a:solidFill>
                      <a:schemeClr val="tx1">
                        <a:lumMod val="65000"/>
                        <a:lumOff val="35000"/>
                      </a:schemeClr>
                    </a:solidFill>
                  </a:rPr>
                  <a:t>SVN5000</a:t>
                </a:r>
              </a:p>
            </p:txBody>
          </p:sp>
        </p:grpSp>
        <p:grpSp>
          <p:nvGrpSpPr>
            <p:cNvPr id="60" name="组合 59"/>
            <p:cNvGrpSpPr/>
            <p:nvPr/>
          </p:nvGrpSpPr>
          <p:grpSpPr>
            <a:xfrm>
              <a:off x="6454111" y="3159485"/>
              <a:ext cx="729687" cy="563986"/>
              <a:chOff x="9031000" y="3535537"/>
              <a:chExt cx="935751" cy="710840"/>
            </a:xfrm>
          </p:grpSpPr>
          <p:grpSp>
            <p:nvGrpSpPr>
              <p:cNvPr id="97" name="组合 96"/>
              <p:cNvGrpSpPr/>
              <p:nvPr/>
            </p:nvGrpSpPr>
            <p:grpSpPr>
              <a:xfrm>
                <a:off x="9209060" y="3535537"/>
                <a:ext cx="516303" cy="498863"/>
                <a:chOff x="10589985" y="3935890"/>
                <a:chExt cx="953378" cy="943062"/>
              </a:xfrm>
            </p:grpSpPr>
            <p:pic>
              <p:nvPicPr>
                <p:cNvPr id="99" name="图片 111"/>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11172420" y="3935890"/>
                  <a:ext cx="370943" cy="934152"/>
                </a:xfrm>
                <a:prstGeom prst="rect">
                  <a:avLst/>
                </a:prstGeom>
              </p:spPr>
            </p:pic>
            <p:pic>
              <p:nvPicPr>
                <p:cNvPr id="100" name="图片 112"/>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0923193" y="4347554"/>
                  <a:ext cx="413321" cy="531398"/>
                </a:xfrm>
                <a:prstGeom prst="rect">
                  <a:avLst/>
                </a:prstGeom>
              </p:spPr>
            </p:pic>
            <p:pic>
              <p:nvPicPr>
                <p:cNvPr id="101" name="图片 113"/>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0589985" y="4572279"/>
                  <a:ext cx="516303" cy="306673"/>
                </a:xfrm>
                <a:prstGeom prst="rect">
                  <a:avLst/>
                </a:prstGeom>
              </p:spPr>
            </p:pic>
          </p:grpSp>
          <p:sp>
            <p:nvSpPr>
              <p:cNvPr id="98" name="TextBox 89"/>
              <p:cNvSpPr txBox="1"/>
              <p:nvPr/>
            </p:nvSpPr>
            <p:spPr>
              <a:xfrm>
                <a:off x="9031000" y="4013627"/>
                <a:ext cx="935751" cy="232750"/>
              </a:xfrm>
              <a:prstGeom prst="rect">
                <a:avLst/>
              </a:prstGeom>
              <a:noFill/>
            </p:spPr>
            <p:txBody>
              <a:bodyPr wrap="none" rtlCol="0">
                <a:spAutoFit/>
              </a:bodyPr>
              <a:lstStyle>
                <a:defPPr>
                  <a:defRPr lang="zh-CN"/>
                </a:defPPr>
                <a:lvl1pPr algn="ctr">
                  <a:buClr>
                    <a:srgbClr val="CC9900"/>
                  </a:buClr>
                  <a:defRPr sz="800">
                    <a:solidFill>
                      <a:schemeClr val="bg1">
                        <a:lumMod val="75000"/>
                      </a:schemeClr>
                    </a:solidFill>
                    <a:latin typeface="微软雅黑" panose="020B0503020204020204" pitchFamily="34" charset="-122"/>
                    <a:ea typeface="微软雅黑" panose="020B0503020204020204" pitchFamily="34" charset="-122"/>
                    <a:cs typeface="Arial" pitchFamily="34" charset="0"/>
                  </a:defRPr>
                </a:lvl1pPr>
              </a:lstStyle>
              <a:p>
                <a:pPr defTabSz="914089"/>
                <a:r>
                  <a:rPr lang="en-US" altLang="zh-CN" sz="600" dirty="0">
                    <a:solidFill>
                      <a:schemeClr val="tx1">
                        <a:lumMod val="65000"/>
                        <a:lumOff val="35000"/>
                      </a:schemeClr>
                    </a:solidFill>
                  </a:rPr>
                  <a:t>AntiDDoS8000</a:t>
                </a:r>
              </a:p>
            </p:txBody>
          </p:sp>
        </p:grpSp>
        <p:grpSp>
          <p:nvGrpSpPr>
            <p:cNvPr id="61" name="组合 60"/>
            <p:cNvGrpSpPr>
              <a:grpSpLocks noChangeAspect="1"/>
            </p:cNvGrpSpPr>
            <p:nvPr/>
          </p:nvGrpSpPr>
          <p:grpSpPr>
            <a:xfrm>
              <a:off x="6409825" y="2886923"/>
              <a:ext cx="364523" cy="168774"/>
              <a:chOff x="10320092" y="2440184"/>
              <a:chExt cx="885682" cy="403029"/>
            </a:xfrm>
          </p:grpSpPr>
          <p:pic>
            <p:nvPicPr>
              <p:cNvPr id="95" name="图片 94"/>
              <p:cNvPicPr>
                <a:picLocks noChangeAspect="1"/>
              </p:cNvPicPr>
              <p:nvPr/>
            </p:nvPicPr>
            <p:blipFill>
              <a:blip r:embed="rId6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79914" y="2440184"/>
                <a:ext cx="766038" cy="121995"/>
              </a:xfrm>
              <a:prstGeom prst="rect">
                <a:avLst/>
              </a:prstGeom>
            </p:spPr>
          </p:pic>
          <p:pic>
            <p:nvPicPr>
              <p:cNvPr id="96" name="图片 95"/>
              <p:cNvPicPr>
                <a:picLocks noChangeAspect="1"/>
              </p:cNvPicPr>
              <p:nvPr/>
            </p:nvPicPr>
            <p:blipFill>
              <a:blip r:embed="rId6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320092" y="2631749"/>
                <a:ext cx="885682" cy="211464"/>
              </a:xfrm>
              <a:prstGeom prst="rect">
                <a:avLst/>
              </a:prstGeom>
            </p:spPr>
          </p:pic>
        </p:grpSp>
        <p:sp>
          <p:nvSpPr>
            <p:cNvPr id="183" name="圆角矩形 182"/>
            <p:cNvSpPr/>
            <p:nvPr/>
          </p:nvSpPr>
          <p:spPr>
            <a:xfrm>
              <a:off x="1986981" y="2446865"/>
              <a:ext cx="3959866" cy="1481343"/>
            </a:xfrm>
            <a:prstGeom prst="roundRect">
              <a:avLst/>
            </a:prstGeom>
            <a:noFill/>
            <a:ln w="28575">
              <a:solidFill>
                <a:srgbClr val="FF0000"/>
              </a:solidFill>
              <a:prstDash val="dash"/>
            </a:ln>
          </p:spPr>
          <p:txBody>
            <a:bodyPr wrap="square" lIns="121917" tIns="60958" rIns="121917" bIns="60958" rtlCol="0" anchor="ctr">
              <a:spAutoFit/>
            </a:bodyPr>
            <a:lstStyle/>
            <a:p>
              <a:pPr algn="ctr"/>
              <a:endParaRPr lang="zh-CN" altLang="en-US" sz="2800">
                <a:solidFill>
                  <a:schemeClr val="bg1"/>
                </a:solidFill>
                <a:latin typeface="Arial"/>
                <a:ea typeface="微软雅黑" panose="020B0503020204020204" pitchFamily="34" charset="-122"/>
              </a:endParaRPr>
            </a:p>
          </p:txBody>
        </p:sp>
        <p:sp>
          <p:nvSpPr>
            <p:cNvPr id="184" name="任意多边形 183"/>
            <p:cNvSpPr/>
            <p:nvPr/>
          </p:nvSpPr>
          <p:spPr>
            <a:xfrm flipH="1">
              <a:off x="5984444" y="2635857"/>
              <a:ext cx="198880" cy="964805"/>
            </a:xfrm>
            <a:custGeom>
              <a:avLst/>
              <a:gdLst>
                <a:gd name="connsiteX0" fmla="*/ 0 w 175459"/>
                <a:gd name="connsiteY0" fmla="*/ 0 h 1201270"/>
                <a:gd name="connsiteX1" fmla="*/ 170329 w 175459"/>
                <a:gd name="connsiteY1" fmla="*/ 439270 h 1201270"/>
                <a:gd name="connsiteX2" fmla="*/ 134471 w 175459"/>
                <a:gd name="connsiteY2" fmla="*/ 1201270 h 1201270"/>
                <a:gd name="connsiteX3" fmla="*/ 134471 w 175459"/>
                <a:gd name="connsiteY3" fmla="*/ 1201270 h 1201270"/>
              </a:gdLst>
              <a:ahLst/>
              <a:cxnLst>
                <a:cxn ang="0">
                  <a:pos x="connsiteX0" y="connsiteY0"/>
                </a:cxn>
                <a:cxn ang="0">
                  <a:pos x="connsiteX1" y="connsiteY1"/>
                </a:cxn>
                <a:cxn ang="0">
                  <a:pos x="connsiteX2" y="connsiteY2"/>
                </a:cxn>
                <a:cxn ang="0">
                  <a:pos x="connsiteX3" y="connsiteY3"/>
                </a:cxn>
              </a:cxnLst>
              <a:rect l="l" t="t" r="r" b="b"/>
              <a:pathLst>
                <a:path w="175459" h="1201270">
                  <a:moveTo>
                    <a:pt x="0" y="0"/>
                  </a:moveTo>
                  <a:cubicBezTo>
                    <a:pt x="73958" y="119529"/>
                    <a:pt x="147917" y="239058"/>
                    <a:pt x="170329" y="439270"/>
                  </a:cubicBezTo>
                  <a:cubicBezTo>
                    <a:pt x="192741" y="639482"/>
                    <a:pt x="134471" y="1201270"/>
                    <a:pt x="134471" y="1201270"/>
                  </a:cubicBezTo>
                  <a:lnTo>
                    <a:pt x="134471" y="1201270"/>
                  </a:lnTo>
                </a:path>
              </a:pathLst>
            </a:custGeom>
            <a:noFill/>
            <a:ln w="1270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89"/>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82" name="圆角矩形 181"/>
          <p:cNvSpPr/>
          <p:nvPr/>
        </p:nvSpPr>
        <p:spPr>
          <a:xfrm>
            <a:off x="8202366" y="5991083"/>
            <a:ext cx="407180" cy="175018"/>
          </a:xfrm>
          <a:prstGeom prst="roundRect">
            <a:avLst/>
          </a:prstGeom>
          <a:noFill/>
          <a:ln w="28575">
            <a:solidFill>
              <a:srgbClr val="FF0000"/>
            </a:solidFill>
            <a:prstDash val="dash"/>
          </a:ln>
        </p:spPr>
        <p:txBody>
          <a:bodyPr wrap="square" lIns="121917" tIns="60958" rIns="121917" bIns="60958" rtlCol="0" anchor="ctr">
            <a:spAutoFit/>
          </a:bodyPr>
          <a:lstStyle/>
          <a:p>
            <a:pPr algn="ctr"/>
            <a:endParaRPr lang="zh-CN" altLang="en-US" sz="2800">
              <a:solidFill>
                <a:schemeClr val="bg1"/>
              </a:solidFill>
              <a:latin typeface="Arial"/>
              <a:ea typeface="微软雅黑" panose="020B0503020204020204" pitchFamily="34" charset="-122"/>
            </a:endParaRPr>
          </a:p>
        </p:txBody>
      </p:sp>
      <p:sp>
        <p:nvSpPr>
          <p:cNvPr id="4" name="矩形 3"/>
          <p:cNvSpPr/>
          <p:nvPr/>
        </p:nvSpPr>
        <p:spPr>
          <a:xfrm>
            <a:off x="8622780" y="5959192"/>
            <a:ext cx="2329484" cy="261610"/>
          </a:xfrm>
          <a:prstGeom prst="rect">
            <a:avLst/>
          </a:prstGeom>
        </p:spPr>
        <p:txBody>
          <a:bodyPr wrap="none">
            <a:spAutoFit/>
          </a:bodyPr>
          <a:lstStyle/>
          <a:p>
            <a:r>
              <a:rPr lang="en-US" altLang="zh-CN" sz="1100" dirty="0">
                <a:latin typeface="Arial" panose="020B0604020202020204" pitchFamily="34" charset="0"/>
                <a:ea typeface="楷体" pitchFamily="49" charset="-122"/>
                <a:cs typeface="Arial" panose="020B0604020202020204" pitchFamily="34" charset="0"/>
              </a:rPr>
              <a:t>Solution Focus on for the material </a:t>
            </a:r>
            <a:endParaRPr lang="zh-CN" altLang="en-US" sz="1100" dirty="0"/>
          </a:p>
        </p:txBody>
      </p:sp>
    </p:spTree>
    <p:extLst>
      <p:ext uri="{BB962C8B-B14F-4D97-AF65-F5344CB8AC3E}">
        <p14:creationId xmlns:p14="http://schemas.microsoft.com/office/powerpoint/2010/main" val="33299039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BAINBULLET" val="True"/>
</p:tagLst>
</file>

<file path=ppt/tags/tag2.xml><?xml version="1.0" encoding="utf-8"?>
<p:tagLst xmlns:a="http://schemas.openxmlformats.org/drawingml/2006/main" xmlns:r="http://schemas.openxmlformats.org/officeDocument/2006/relationships" xmlns:p="http://schemas.openxmlformats.org/presentationml/2006/main">
  <p:tag name="BAINBULLET" val="True"/>
</p:tagLst>
</file>

<file path=ppt/tags/tag3.xml><?xml version="1.0" encoding="utf-8"?>
<p:tagLst xmlns:a="http://schemas.openxmlformats.org/drawingml/2006/main" xmlns:r="http://schemas.openxmlformats.org/officeDocument/2006/relationships" xmlns:p="http://schemas.openxmlformats.org/presentationml/2006/main">
  <p:tag name="BAINBULLET" val="True"/>
</p:tagLst>
</file>

<file path=ppt/tags/tag4.xml><?xml version="1.0" encoding="utf-8"?>
<p:tagLst xmlns:a="http://schemas.openxmlformats.org/drawingml/2006/main" xmlns:r="http://schemas.openxmlformats.org/officeDocument/2006/relationships" xmlns:p="http://schemas.openxmlformats.org/presentationml/2006/main">
  <p:tag name="BAINBULLET" val="True"/>
</p:tagLst>
</file>

<file path=ppt/tags/tag5.xml><?xml version="1.0" encoding="utf-8"?>
<p:tagLst xmlns:a="http://schemas.openxmlformats.org/drawingml/2006/main" xmlns:r="http://schemas.openxmlformats.org/officeDocument/2006/relationships" xmlns:p="http://schemas.openxmlformats.org/presentationml/2006/main">
  <p:tag name="BAINBULLET" val="True"/>
</p:tagLst>
</file>

<file path=ppt/theme/theme1.xml><?xml version="1.0" encoding="utf-8"?>
<a:theme xmlns:a="http://schemas.openxmlformats.org/drawingml/2006/main" name="5_default">
  <a:themeElements>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50000"/>
          </a:schemeClr>
        </a:solidFill>
      </a:spPr>
      <a:bodyPr wrap="square" lIns="121917" tIns="60958" rIns="121917" bIns="60958">
        <a:spAutoFit/>
      </a:bodyPr>
      <a:lstStyle>
        <a:defPPr algn="ctr">
          <a:defRPr sz="2800">
            <a:solidFill>
              <a:schemeClr val="bg1"/>
            </a:solidFill>
            <a:latin typeface="Arial"/>
            <a:ea typeface="微软雅黑" panose="020B0503020204020204" pitchFamily="34" charset="-122"/>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lgn="l">
          <a:buNone/>
          <a:defRPr dirty="0" smtClean="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Convergent_Billing_Solution_3.3</Template>
  <TotalTime>60695</TotalTime>
  <Words>6924</Words>
  <Application>Microsoft Macintosh PowerPoint</Application>
  <PresentationFormat>Custom</PresentationFormat>
  <Paragraphs>1413</Paragraphs>
  <Slides>39</Slides>
  <Notes>35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39</vt:i4>
      </vt:variant>
    </vt:vector>
  </HeadingPairs>
  <TitlesOfParts>
    <vt:vector size="55" baseType="lpstr">
      <vt:lpstr>.AppleSystemUIFont</vt:lpstr>
      <vt:lpstr>Arial Unicode MS</vt:lpstr>
      <vt:lpstr>FrutigerNext LT Bold</vt:lpstr>
      <vt:lpstr>FrutigerNext LT Light</vt:lpstr>
      <vt:lpstr>FrutigerNext LT Medium</vt:lpstr>
      <vt:lpstr>FrutigerNext LT Regular</vt:lpstr>
      <vt:lpstr>微软雅黑</vt:lpstr>
      <vt:lpstr>微软雅黑</vt:lpstr>
      <vt:lpstr>华文细黑</vt:lpstr>
      <vt:lpstr>Arial</vt:lpstr>
      <vt:lpstr>Calibri</vt:lpstr>
      <vt:lpstr>Symbol</vt:lpstr>
      <vt:lpstr>Times New Roman</vt:lpstr>
      <vt:lpstr>Verdana</vt:lpstr>
      <vt:lpstr>Wingdings</vt:lpstr>
      <vt:lpstr>5_default</vt:lpstr>
      <vt:lpstr>PowerPoint Presentation</vt:lpstr>
      <vt:lpstr>PowerPoint Presentation</vt:lpstr>
      <vt:lpstr>PowerPoint Presentation</vt:lpstr>
      <vt:lpstr>PowerPoint Presentation</vt:lpstr>
      <vt:lpstr>PowerPoint Presentation</vt:lpstr>
      <vt:lpstr>Scope of MTN Infrastructure RFP</vt:lpstr>
      <vt:lpstr>PowerPoint Presentation</vt:lpstr>
      <vt:lpstr>PowerPoint Presentation</vt:lpstr>
      <vt:lpstr>PowerPoint Presentation</vt:lpstr>
      <vt:lpstr>PowerPoint Presentation</vt:lpstr>
      <vt:lpstr>标书关注的技术领域</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Enhancement in OCS 5.5(VS OCS 1.2)</dc:title>
  <dc:creator>Peng Bin</dc:creator>
  <cp:lastModifiedBy>Frank Zhang</cp:lastModifiedBy>
  <cp:revision>4678</cp:revision>
  <dcterms:created xsi:type="dcterms:W3CDTF">2012-04-26T08:39:00Z</dcterms:created>
  <dcterms:modified xsi:type="dcterms:W3CDTF">2020-10-06T08:33:37Z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(4)KNJjXjulC0+WBORhX+1u1/WpvrIM3zVfkEIN2/X9IPJToQQqWhW1CwVzxKuAWVA1Zxzl1nqO_x000d_ c+UXC//ZVo9LGwy6hkcjFVvKqxvtpqGl2j9P4W4XKl16j+X/FSks8hStYb5OqjcdalA48iKv_x000d_ OfaAFGVf83qvA7NHF6vcfSGCGNVk6l8t2DFhR3Y3vng5BBTpquc4Ti3RWVkPcRciXO2yQX8l_x000d_ W6C/I7rjLMVJyR8xqe</vt:lpwstr>
  </property>
  <property fmtid="{D5CDD505-2E9C-101B-9397-08002B2CF9AE}" pid="3" name="_ms_pID_7253431">
    <vt:lpwstr>7PRvXPRRR1rdas+iFUdrtyBNYt6hIWz1t2ThBZTnx/wQweeIouPB7Q_x000d_ CJbYccwSRrlWxGp1kO9fxnpZlWYrXEb0g1ZiXVfwLUIVRgnLatb/8VVoMcVWh0BNRzdumZOP_x000d_ IxTchZIx8xDE6j2pG38m+WbhBlVC/yf7kvBamS5sxV1bNva6Le5YvKkAf3xyjc4US3Ru7s3+_x000d_ 8uj8PtlY0NkKxJGC9wX3calhh+37Qlj3iZMZ</vt:lpwstr>
  </property>
  <property fmtid="{D5CDD505-2E9C-101B-9397-08002B2CF9AE}" pid="4" name="_ms_pID_7253432">
    <vt:lpwstr>5+zTE2e8vF40TwMFn9uWhQ3uABeAQVZQTtl8_x000d_ 3tI4n+0ZTfby4dFODvvGoKprMdztya7Nt3caxGFJO8QSbMBvx0FepQ58tvSLcGRgV8AKbEc4_x000d_ veEqIgYgzHrAuv0W/O430FTRGnQQV50W85xnN/s+djt5vggYBubg+Alayg4BVlxblQEz/mV4_x000d_ hZ5icG+dtIx3NBHJKPTg/OH9YILK0U0C3Bmyk/ePqXWg1hzXZqamBr</vt:lpwstr>
  </property>
  <property fmtid="{D5CDD505-2E9C-101B-9397-08002B2CF9AE}" pid="5" name="_ms_pID_7253433">
    <vt:lpwstr>QhPmsIGrVuwDHanLp+_x000d_ 0l4jLjSasakAMwszlJqqSAcql7A=</vt:lpwstr>
  </property>
  <property fmtid="{D5CDD505-2E9C-101B-9397-08002B2CF9AE}" pid="6" name="_new_ms_pID_72543">
    <vt:lpwstr>(4)ghwywxF78eriI3IU2cXkBKwvFGAl/YNWPOacXtRLVWubDGM9H+M4ZweMyQdxtnarf1T8ceaH
8m6sBY5rQb4G340lHTmdNUyG3yL4p59/gRZpJrGmJ66z0Wifw8GSubqglZQCDpyUFZ2pX0S+
WrjzJHuiyV2uOHiXTlA7PjtVSMou4eaHVebk41TSSC2Uhht7msdUu4iDgPlg+aGO5qjwVzWj
mnZWImoQ1WOCFjYxRo</vt:lpwstr>
  </property>
  <property fmtid="{D5CDD505-2E9C-101B-9397-08002B2CF9AE}" pid="7" name="_new_ms_pID_725431">
    <vt:lpwstr>Tf+i5nHiAXJ2/EiW21LawYULYT5dtvjvnOFfa/y5A4H6I6WMqqcV73
Hy5lyPFTARak5W0Bi9KDWmmmArtv33XuB5myMkZ+wHtPw13ulkNXPOniV2YwyTlyKng9CAG/
66pMLYKA5TTkpciMNeplaB+UXHeqXlSlDTmuNWQsmgG58iOViVAjy4I+RuAo6WFEtx5yHNIq
LVP1qlBp+w9NDKQOyV979jWCKV3JejmcgWH+</vt:lpwstr>
  </property>
  <property fmtid="{D5CDD505-2E9C-101B-9397-08002B2CF9AE}" pid="8" name="_new_ms_pID_725432">
    <vt:lpwstr>ed7jjdR6p7yWKie0szjnLeBNLdkB9pfKnDJD
8ICnKdoJMeU6ruf7NECYS0iIskieNSt9EEHWj8X9WhvmELpmG1MvLhR/hdJyZY7lMbgBFraD
1GaHVA3vbHTSxYlaHjljGfqqFstna7i99kYry/dj2U6pvaJJT5Cnn+dR8CfSrkccLT1xFusT
Disd5/Kjj4tZoGNIVPoubFta7zMuv6RgcuoiETEvgkLjcxFyU+esRN</vt:lpwstr>
  </property>
  <property fmtid="{D5CDD505-2E9C-101B-9397-08002B2CF9AE}" pid="9" name="_new_ms_pID_725433">
    <vt:lpwstr>JEgCTp6rWDh8SDqUFu
tWaCtw==</vt:lpwstr>
  </property>
  <property fmtid="{D5CDD505-2E9C-101B-9397-08002B2CF9AE}" pid="10" name="_2015_ms_pID_725343">
    <vt:lpwstr>(3)MvBAse13V9oI3LA70tGbBZdhtX3ZVG0PLD1eHbRyQVx/N0FxQwNCrQcOoSCUCwb51VzuiqRj
LrUx8rRL7dS8JDbGW9eV8nTmgfXRFldGb7yFjGqDw/ecrBg3+fl9xQrm99ps20G6gSjG/TzJ
f7dqL4wuz/2JB5qLJuwxIDpJm2dObtxMxAC0u+AEGwX24Mcf5wRyRj4x0xrS4bt5A3A0DruG
aJF02i17GHXC3lfR6D</vt:lpwstr>
  </property>
  <property fmtid="{D5CDD505-2E9C-101B-9397-08002B2CF9AE}" pid="11" name="_2015_ms_pID_7253431">
    <vt:lpwstr>ScrBM8wbLxnJtMlW2W/yrF55Vg0cMMSZVkzhn+F6sCw0CWHifkZ4mn
/58AgAwUe3wG9MgmIVvzdZcUt06a1IGurUJk8r0nn4jHlB/XR4RHYsGhYwBgt79Ax/JIGXeH
cpJZiX7GLBlmsEeV5/K2EYI+urSOPa8pZNjdbtzmequAmKgOXPXBkDea+D+CMYmRJ+hABlb8
DXV1RlPVnjw0pNDjjtCmhuXE/dMz8v87g+cU</vt:lpwstr>
  </property>
  <property fmtid="{D5CDD505-2E9C-101B-9397-08002B2CF9AE}" pid="12" name="_2015_ms_pID_7253432">
    <vt:lpwstr>Tf6g9IcbJLg03Y1Ye8idNCV+PGSIw5t4TGAK
mD7mZ8HXpPuILJKPRwZqqVUoxzkLTQ==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1601253806</vt:lpwstr>
  </property>
</Properties>
</file>